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6"/>
  </p:notesMasterIdLst>
  <p:sldIdLst>
    <p:sldId id="256" r:id="rId2"/>
    <p:sldId id="257" r:id="rId3"/>
    <p:sldId id="258" r:id="rId4"/>
    <p:sldId id="260" r:id="rId5"/>
    <p:sldId id="259" r:id="rId6"/>
    <p:sldId id="262" r:id="rId7"/>
    <p:sldId id="263" r:id="rId8"/>
    <p:sldId id="264" r:id="rId9"/>
    <p:sldId id="266" r:id="rId10"/>
    <p:sldId id="267" r:id="rId11"/>
    <p:sldId id="265" r:id="rId12"/>
    <p:sldId id="268" r:id="rId13"/>
    <p:sldId id="269" r:id="rId14"/>
    <p:sldId id="270" r:id="rId15"/>
    <p:sldId id="271" r:id="rId16"/>
    <p:sldId id="272" r:id="rId17"/>
    <p:sldId id="274" r:id="rId18"/>
    <p:sldId id="273" r:id="rId19"/>
    <p:sldId id="275" r:id="rId20"/>
    <p:sldId id="357" r:id="rId21"/>
    <p:sldId id="358" r:id="rId22"/>
    <p:sldId id="359" r:id="rId23"/>
    <p:sldId id="360" r:id="rId24"/>
    <p:sldId id="339" r:id="rId25"/>
    <p:sldId id="340" r:id="rId26"/>
    <p:sldId id="341" r:id="rId27"/>
    <p:sldId id="350" r:id="rId28"/>
    <p:sldId id="342" r:id="rId29"/>
    <p:sldId id="343" r:id="rId30"/>
    <p:sldId id="344" r:id="rId31"/>
    <p:sldId id="345" r:id="rId32"/>
    <p:sldId id="351" r:id="rId33"/>
    <p:sldId id="302" r:id="rId34"/>
    <p:sldId id="303" r:id="rId35"/>
    <p:sldId id="372" r:id="rId36"/>
    <p:sldId id="352" r:id="rId37"/>
    <p:sldId id="353" r:id="rId38"/>
    <p:sldId id="354" r:id="rId39"/>
    <p:sldId id="355" r:id="rId40"/>
    <p:sldId id="356" r:id="rId41"/>
    <p:sldId id="373" r:id="rId42"/>
    <p:sldId id="301" r:id="rId43"/>
    <p:sldId id="287" r:id="rId44"/>
    <p:sldId id="289" r:id="rId45"/>
    <p:sldId id="290" r:id="rId46"/>
    <p:sldId id="291" r:id="rId47"/>
    <p:sldId id="292" r:id="rId48"/>
    <p:sldId id="362" r:id="rId49"/>
    <p:sldId id="363" r:id="rId50"/>
    <p:sldId id="364" r:id="rId51"/>
    <p:sldId id="365" r:id="rId52"/>
    <p:sldId id="366" r:id="rId53"/>
    <p:sldId id="296" r:id="rId54"/>
    <p:sldId id="299" r:id="rId55"/>
    <p:sldId id="293" r:id="rId56"/>
    <p:sldId id="367" r:id="rId57"/>
    <p:sldId id="368" r:id="rId58"/>
    <p:sldId id="369" r:id="rId59"/>
    <p:sldId id="370" r:id="rId60"/>
    <p:sldId id="300" r:id="rId61"/>
    <p:sldId id="294" r:id="rId62"/>
    <p:sldId id="295" r:id="rId63"/>
    <p:sldId id="371" r:id="rId64"/>
    <p:sldId id="30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60B4C-79E1-4315-8C49-B7FC1CDA8209}" type="datetimeFigureOut">
              <a:rPr lang="en-AU" smtClean="0"/>
              <a:t>4/02/2025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58F45-6DB9-4DD9-A728-5466F321A76F}" type="slidenum">
              <a:rPr lang="en-AU" smtClean="0"/>
              <a:t>‹#›</a:t>
            </a:fld>
            <a:endParaRPr lang="en-AU"/>
          </a:p>
        </p:txBody>
      </p:sp>
    </p:spTree>
    <p:extLst>
      <p:ext uri="{BB962C8B-B14F-4D97-AF65-F5344CB8AC3E}">
        <p14:creationId xmlns:p14="http://schemas.microsoft.com/office/powerpoint/2010/main" val="76094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4/02/2025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86583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4/02/2025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198200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4/02/2025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841832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4/02/2025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527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4/02/2025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918042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767FBE-3894-4B4D-80B0-514F8A49C150}" type="datetimeFigureOut">
              <a:rPr lang="en-AU" smtClean="0"/>
              <a:t>4/02/2025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489483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767FBE-3894-4B4D-80B0-514F8A49C150}" type="datetimeFigureOut">
              <a:rPr lang="en-AU" smtClean="0"/>
              <a:t>4/02/2025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1761254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4/02/2025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4195092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4/02/2025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908524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64504-353C-4D71-BDDC-301E17DC2431}" type="datetime1">
              <a:rPr lang="en-AU" smtClean="0"/>
              <a:t>4/02/2025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4237195-B76F-4A0C-8831-6CAFFA172241}" type="slidenum">
              <a:rPr lang="en-AU" smtClean="0"/>
              <a:t>‹#›</a:t>
            </a:fld>
            <a:endParaRPr lang="en-AU"/>
          </a:p>
        </p:txBody>
      </p:sp>
    </p:spTree>
    <p:extLst>
      <p:ext uri="{BB962C8B-B14F-4D97-AF65-F5344CB8AC3E}">
        <p14:creationId xmlns:p14="http://schemas.microsoft.com/office/powerpoint/2010/main" val="3769581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en-AU"/>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Online Image Placeholder 3"/>
          <p:cNvSpPr>
            <a:spLocks noGrp="1"/>
          </p:cNvSpPr>
          <p:nvPr>
            <p:ph type="clipArt" sz="half" idx="2"/>
          </p:nvPr>
        </p:nvSpPr>
        <p:spPr>
          <a:xfrm>
            <a:off x="6860117" y="2017713"/>
            <a:ext cx="5080000" cy="4114800"/>
          </a:xfrm>
        </p:spPr>
        <p:txBody>
          <a:bodyPr/>
          <a:lstStyle/>
          <a:p>
            <a:pPr lvl="0"/>
            <a:endParaRPr lang="en-AU" noProof="0"/>
          </a:p>
        </p:txBody>
      </p:sp>
      <p:sp>
        <p:nvSpPr>
          <p:cNvPr id="5" name="Rectangle 11">
            <a:extLst>
              <a:ext uri="{FF2B5EF4-FFF2-40B4-BE49-F238E27FC236}">
                <a16:creationId xmlns:a16="http://schemas.microsoft.com/office/drawing/2014/main" id="{91AABFBB-C18B-AA28-B64A-E26921710EA2}"/>
              </a:ext>
            </a:extLst>
          </p:cNvPr>
          <p:cNvSpPr>
            <a:spLocks noGrp="1" noChangeArrowheads="1"/>
          </p:cNvSpPr>
          <p:nvPr>
            <p:ph type="dt" sz="half" idx="10"/>
          </p:nvPr>
        </p:nvSpPr>
        <p:spPr>
          <a:ln/>
        </p:spPr>
        <p:txBody>
          <a:bodyPr/>
          <a:lstStyle>
            <a:lvl1pPr>
              <a:defRPr/>
            </a:lvl1pPr>
          </a:lstStyle>
          <a:p>
            <a:pPr>
              <a:defRPr/>
            </a:pPr>
            <a:r>
              <a:rPr lang="en-US" altLang="en-US"/>
              <a:t>9/3/01</a:t>
            </a:r>
          </a:p>
        </p:txBody>
      </p:sp>
      <p:sp>
        <p:nvSpPr>
          <p:cNvPr id="6" name="Rectangle 12">
            <a:extLst>
              <a:ext uri="{FF2B5EF4-FFF2-40B4-BE49-F238E27FC236}">
                <a16:creationId xmlns:a16="http://schemas.microsoft.com/office/drawing/2014/main" id="{9DE82991-3C0E-4CBC-C54F-BC4C2EC198DA}"/>
              </a:ext>
            </a:extLst>
          </p:cNvPr>
          <p:cNvSpPr>
            <a:spLocks noGrp="1" noChangeArrowheads="1"/>
          </p:cNvSpPr>
          <p:nvPr>
            <p:ph type="ftr" sz="quarter" idx="11"/>
          </p:nvPr>
        </p:nvSpPr>
        <p:spPr>
          <a:ln/>
        </p:spPr>
        <p:txBody>
          <a:bodyPr/>
          <a:lstStyle>
            <a:lvl1pPr>
              <a:defRPr/>
            </a:lvl1pPr>
          </a:lstStyle>
          <a:p>
            <a:pPr>
              <a:defRPr/>
            </a:pPr>
            <a:r>
              <a:rPr lang="en-US" altLang="en-US"/>
              <a:t>CS 406 Fall 2001 Requirements Analysis</a:t>
            </a:r>
          </a:p>
        </p:txBody>
      </p:sp>
      <p:sp>
        <p:nvSpPr>
          <p:cNvPr id="7" name="Rectangle 13">
            <a:extLst>
              <a:ext uri="{FF2B5EF4-FFF2-40B4-BE49-F238E27FC236}">
                <a16:creationId xmlns:a16="http://schemas.microsoft.com/office/drawing/2014/main" id="{AD1C3A28-C6D2-38B9-DA66-DD5E0A093E36}"/>
              </a:ext>
            </a:extLst>
          </p:cNvPr>
          <p:cNvSpPr>
            <a:spLocks noGrp="1" noChangeArrowheads="1"/>
          </p:cNvSpPr>
          <p:nvPr>
            <p:ph type="sldNum" sz="quarter" idx="12"/>
          </p:nvPr>
        </p:nvSpPr>
        <p:spPr>
          <a:ln/>
        </p:spPr>
        <p:txBody>
          <a:bodyPr/>
          <a:lstStyle>
            <a:lvl1pPr>
              <a:defRPr/>
            </a:lvl1pPr>
          </a:lstStyle>
          <a:p>
            <a:pPr>
              <a:defRPr/>
            </a:pPr>
            <a:fld id="{02E54D0E-2E8D-438B-8697-662EDAF8F5E6}" type="slidenum">
              <a:rPr lang="en-US" altLang="en-US"/>
              <a:pPr>
                <a:defRPr/>
              </a:pPr>
              <a:t>‹#›</a:t>
            </a:fld>
            <a:endParaRPr lang="en-US" altLang="en-US"/>
          </a:p>
        </p:txBody>
      </p:sp>
    </p:spTree>
    <p:extLst>
      <p:ext uri="{BB962C8B-B14F-4D97-AF65-F5344CB8AC3E}">
        <p14:creationId xmlns:p14="http://schemas.microsoft.com/office/powerpoint/2010/main" val="423714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4/02/2025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71088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4/02/2025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63773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67FBE-3894-4B4D-80B0-514F8A49C150}" type="datetimeFigureOut">
              <a:rPr lang="en-AU" smtClean="0"/>
              <a:t>4/02/2025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45062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67FBE-3894-4B4D-80B0-514F8A49C150}" type="datetimeFigureOut">
              <a:rPr lang="en-AU" smtClean="0"/>
              <a:t>4/02/2025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19732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67FBE-3894-4B4D-80B0-514F8A49C150}" type="datetimeFigureOut">
              <a:rPr lang="en-AU" smtClean="0"/>
              <a:t>4/02/2025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3227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A767FBE-3894-4B4D-80B0-514F8A49C150}" type="datetimeFigureOut">
              <a:rPr lang="en-AU" smtClean="0"/>
              <a:t>4/02/2025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36656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4/02/2025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179133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4/02/2025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20244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A767FBE-3894-4B4D-80B0-514F8A49C150}" type="datetimeFigureOut">
              <a:rPr lang="en-AU" smtClean="0"/>
              <a:t>4/02/2025</a:t>
            </a:fld>
            <a:endParaRPr lang="en-AU"/>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AU"/>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E11826A-AC21-41BB-8132-A588EDCCED15}" type="slidenum">
              <a:rPr lang="en-AU" smtClean="0"/>
              <a:t>‹#›</a:t>
            </a:fld>
            <a:endParaRPr lang="en-AU"/>
          </a:p>
        </p:txBody>
      </p:sp>
    </p:spTree>
    <p:extLst>
      <p:ext uri="{BB962C8B-B14F-4D97-AF65-F5344CB8AC3E}">
        <p14:creationId xmlns:p14="http://schemas.microsoft.com/office/powerpoint/2010/main" val="34814195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2E75-FCEB-44BB-4E58-1217584A6699}"/>
              </a:ext>
            </a:extLst>
          </p:cNvPr>
          <p:cNvSpPr>
            <a:spLocks noGrp="1"/>
          </p:cNvSpPr>
          <p:nvPr>
            <p:ph type="ctrTitle"/>
          </p:nvPr>
        </p:nvSpPr>
        <p:spPr/>
        <p:txBody>
          <a:bodyPr/>
          <a:lstStyle/>
          <a:p>
            <a:r>
              <a:rPr lang="en-US" dirty="0"/>
              <a:t>Software Processes and</a:t>
            </a:r>
            <a:br>
              <a:rPr lang="en-US" dirty="0"/>
            </a:br>
            <a:r>
              <a:rPr lang="en-US" dirty="0"/>
              <a:t>Process Models</a:t>
            </a:r>
            <a:endParaRPr lang="en-AU" dirty="0"/>
          </a:p>
        </p:txBody>
      </p:sp>
      <p:sp>
        <p:nvSpPr>
          <p:cNvPr id="3" name="Subtitle 2">
            <a:extLst>
              <a:ext uri="{FF2B5EF4-FFF2-40B4-BE49-F238E27FC236}">
                <a16:creationId xmlns:a16="http://schemas.microsoft.com/office/drawing/2014/main" id="{59B0C9B7-12A5-07A1-5B70-D904BFAE02C4}"/>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36700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D227-0044-82C9-30F3-CA311C7F302B}"/>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2F95FC9C-6B64-9B70-276E-D4EC482D674D}"/>
              </a:ext>
            </a:extLst>
          </p:cNvPr>
          <p:cNvSpPr>
            <a:spLocks noGrp="1"/>
          </p:cNvSpPr>
          <p:nvPr>
            <p:ph idx="1"/>
          </p:nvPr>
        </p:nvSpPr>
        <p:spPr>
          <a:xfrm>
            <a:off x="652886" y="2093976"/>
            <a:ext cx="5822560" cy="4050792"/>
          </a:xfrm>
        </p:spPr>
        <p:txBody>
          <a:bodyPr>
            <a:normAutofit lnSpcReduction="10000"/>
          </a:bodyPr>
          <a:lstStyle/>
          <a:p>
            <a:pPr algn="just"/>
            <a:r>
              <a:rPr lang="en-US" sz="2400" cap="none" dirty="0"/>
              <a:t>An </a:t>
            </a:r>
            <a:r>
              <a:rPr lang="en-US" sz="2400" b="1" i="1" cap="none" dirty="0">
                <a:solidFill>
                  <a:srgbClr val="C00000"/>
                </a:solidFill>
              </a:rPr>
              <a:t>evolutionary process flow </a:t>
            </a:r>
            <a:r>
              <a:rPr lang="en-US" sz="2400" cap="none" dirty="0"/>
              <a:t>executes the activities in a circular manner. </a:t>
            </a:r>
          </a:p>
          <a:p>
            <a:pPr lvl="1" algn="just"/>
            <a:r>
              <a:rPr lang="en-US" sz="2200" cap="none" dirty="0"/>
              <a:t>Each circle leads to a more complete version of the software.</a:t>
            </a:r>
          </a:p>
          <a:p>
            <a:pPr algn="just"/>
            <a:r>
              <a:rPr lang="en-US" sz="2400" cap="none" dirty="0"/>
              <a:t>A </a:t>
            </a:r>
            <a:r>
              <a:rPr lang="en-US" sz="2400" b="1" i="1" cap="none" dirty="0">
                <a:solidFill>
                  <a:srgbClr val="C00000"/>
                </a:solidFill>
              </a:rPr>
              <a:t>parallel process flow </a:t>
            </a:r>
            <a:r>
              <a:rPr lang="en-US" sz="2400" cap="none" dirty="0"/>
              <a:t>executes one or more activities in parallel with other activities  modeling for one aspect of the software in parallel with construction of another aspect of the software.</a:t>
            </a:r>
            <a:endParaRPr lang="en-AU" sz="2400" cap="none" dirty="0"/>
          </a:p>
        </p:txBody>
      </p:sp>
      <p:pic>
        <p:nvPicPr>
          <p:cNvPr id="5" name="Picture 4">
            <a:extLst>
              <a:ext uri="{FF2B5EF4-FFF2-40B4-BE49-F238E27FC236}">
                <a16:creationId xmlns:a16="http://schemas.microsoft.com/office/drawing/2014/main" id="{5E9C5E52-3FA9-EB56-7524-2D676D871D14}"/>
              </a:ext>
            </a:extLst>
          </p:cNvPr>
          <p:cNvPicPr>
            <a:picLocks noChangeAspect="1"/>
          </p:cNvPicPr>
          <p:nvPr/>
        </p:nvPicPr>
        <p:blipFill>
          <a:blip r:embed="rId2"/>
          <a:stretch>
            <a:fillRect/>
          </a:stretch>
        </p:blipFill>
        <p:spPr>
          <a:xfrm>
            <a:off x="6618320" y="1423362"/>
            <a:ext cx="5505450" cy="2162175"/>
          </a:xfrm>
          <a:prstGeom prst="rect">
            <a:avLst/>
          </a:prstGeom>
        </p:spPr>
      </p:pic>
      <p:pic>
        <p:nvPicPr>
          <p:cNvPr id="7" name="Picture 6">
            <a:extLst>
              <a:ext uri="{FF2B5EF4-FFF2-40B4-BE49-F238E27FC236}">
                <a16:creationId xmlns:a16="http://schemas.microsoft.com/office/drawing/2014/main" id="{4740640A-A4BC-A894-72A7-188D5EDDEE40}"/>
              </a:ext>
            </a:extLst>
          </p:cNvPr>
          <p:cNvPicPr>
            <a:picLocks noChangeAspect="1"/>
          </p:cNvPicPr>
          <p:nvPr/>
        </p:nvPicPr>
        <p:blipFill>
          <a:blip r:embed="rId3"/>
          <a:stretch>
            <a:fillRect/>
          </a:stretch>
        </p:blipFill>
        <p:spPr>
          <a:xfrm>
            <a:off x="6813582" y="3820668"/>
            <a:ext cx="5114925" cy="2552700"/>
          </a:xfrm>
          <a:prstGeom prst="rect">
            <a:avLst/>
          </a:prstGeom>
        </p:spPr>
      </p:pic>
    </p:spTree>
    <p:extLst>
      <p:ext uri="{BB962C8B-B14F-4D97-AF65-F5344CB8AC3E}">
        <p14:creationId xmlns:p14="http://schemas.microsoft.com/office/powerpoint/2010/main" val="100486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B85B-230F-E35A-9163-D257034BF38D}"/>
              </a:ext>
            </a:extLst>
          </p:cNvPr>
          <p:cNvSpPr>
            <a:spLocks noGrp="1"/>
          </p:cNvSpPr>
          <p:nvPr>
            <p:ph type="title"/>
          </p:nvPr>
        </p:nvSpPr>
        <p:spPr>
          <a:xfrm>
            <a:off x="-1987358" y="2378746"/>
            <a:ext cx="10058400" cy="1609344"/>
          </a:xfrm>
        </p:spPr>
        <p:txBody>
          <a:bodyPr/>
          <a:lstStyle/>
          <a:p>
            <a:r>
              <a:rPr lang="en-US" dirty="0"/>
              <a:t>A Generic Process</a:t>
            </a:r>
            <a:br>
              <a:rPr lang="en-US" dirty="0"/>
            </a:br>
            <a:r>
              <a:rPr lang="en-US" dirty="0"/>
              <a:t>model</a:t>
            </a:r>
            <a:endParaRPr lang="en-AU" dirty="0"/>
          </a:p>
        </p:txBody>
      </p:sp>
      <p:pic>
        <p:nvPicPr>
          <p:cNvPr id="5" name="Picture 4">
            <a:extLst>
              <a:ext uri="{FF2B5EF4-FFF2-40B4-BE49-F238E27FC236}">
                <a16:creationId xmlns:a16="http://schemas.microsoft.com/office/drawing/2014/main" id="{63787FC5-C1C7-445A-E301-7BE65C3608C9}"/>
              </a:ext>
            </a:extLst>
          </p:cNvPr>
          <p:cNvPicPr>
            <a:picLocks noChangeAspect="1"/>
          </p:cNvPicPr>
          <p:nvPr/>
        </p:nvPicPr>
        <p:blipFill>
          <a:blip r:embed="rId2"/>
          <a:stretch>
            <a:fillRect/>
          </a:stretch>
        </p:blipFill>
        <p:spPr>
          <a:xfrm>
            <a:off x="6431901" y="104775"/>
            <a:ext cx="3886200" cy="6648450"/>
          </a:xfrm>
          <a:prstGeom prst="rect">
            <a:avLst/>
          </a:prstGeom>
        </p:spPr>
      </p:pic>
    </p:spTree>
    <p:extLst>
      <p:ext uri="{BB962C8B-B14F-4D97-AF65-F5344CB8AC3E}">
        <p14:creationId xmlns:p14="http://schemas.microsoft.com/office/powerpoint/2010/main" val="2265878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BCAB-BC63-5D87-8C93-D45BC9948F40}"/>
              </a:ext>
            </a:extLst>
          </p:cNvPr>
          <p:cNvSpPr>
            <a:spLocks noGrp="1"/>
          </p:cNvSpPr>
          <p:nvPr>
            <p:ph type="title"/>
          </p:nvPr>
        </p:nvSpPr>
        <p:spPr/>
        <p:txBody>
          <a:bodyPr/>
          <a:lstStyle/>
          <a:p>
            <a:r>
              <a:rPr lang="en-US" dirty="0"/>
              <a:t>Identifying a task set</a:t>
            </a:r>
            <a:endParaRPr lang="en-AU" dirty="0"/>
          </a:p>
        </p:txBody>
      </p:sp>
      <p:sp>
        <p:nvSpPr>
          <p:cNvPr id="3" name="Content Placeholder 2">
            <a:extLst>
              <a:ext uri="{FF2B5EF4-FFF2-40B4-BE49-F238E27FC236}">
                <a16:creationId xmlns:a16="http://schemas.microsoft.com/office/drawing/2014/main" id="{E6ECE3B2-365B-553D-5837-7CE89267DE99}"/>
              </a:ext>
            </a:extLst>
          </p:cNvPr>
          <p:cNvSpPr>
            <a:spLocks noGrp="1"/>
          </p:cNvSpPr>
          <p:nvPr>
            <p:ph idx="1"/>
          </p:nvPr>
        </p:nvSpPr>
        <p:spPr/>
        <p:txBody>
          <a:bodyPr>
            <a:normAutofit/>
          </a:bodyPr>
          <a:lstStyle/>
          <a:p>
            <a:pPr eaLnBrk="1" hangingPunct="1"/>
            <a:r>
              <a:rPr lang="en-US" altLang="en-US" sz="2400" cap="none" dirty="0">
                <a:latin typeface="Palatino" pitchFamily="-128" charset="0"/>
              </a:rPr>
              <a:t>A task set defines the actual work to be done to accomplish the objectives of a software engineering action.</a:t>
            </a:r>
          </a:p>
          <a:p>
            <a:pPr lvl="1" eaLnBrk="1" hangingPunct="1"/>
            <a:r>
              <a:rPr lang="en-US" altLang="en-US" sz="2400" cap="none" dirty="0">
                <a:latin typeface="Palatino" pitchFamily="-128" charset="0"/>
              </a:rPr>
              <a:t>a </a:t>
            </a:r>
            <a:r>
              <a:rPr lang="en-US" altLang="en-US" sz="2400" i="1" cap="none" dirty="0">
                <a:solidFill>
                  <a:srgbClr val="C00000"/>
                </a:solidFill>
                <a:latin typeface="Palatino" pitchFamily="-128" charset="0"/>
              </a:rPr>
              <a:t>list of the task </a:t>
            </a:r>
            <a:r>
              <a:rPr lang="en-US" altLang="en-US" sz="2400" cap="none" dirty="0">
                <a:latin typeface="Palatino" pitchFamily="-128" charset="0"/>
              </a:rPr>
              <a:t>to be accomplished</a:t>
            </a:r>
          </a:p>
          <a:p>
            <a:pPr lvl="1" eaLnBrk="1" hangingPunct="1"/>
            <a:r>
              <a:rPr lang="en-US" altLang="en-US" sz="2400" cap="none" dirty="0">
                <a:latin typeface="Palatino" pitchFamily="-128" charset="0"/>
              </a:rPr>
              <a:t>a </a:t>
            </a:r>
            <a:r>
              <a:rPr lang="en-US" altLang="en-US" sz="2400" i="1" cap="none" dirty="0">
                <a:solidFill>
                  <a:srgbClr val="C00000"/>
                </a:solidFill>
                <a:latin typeface="Palatino" pitchFamily="-128" charset="0"/>
              </a:rPr>
              <a:t>list of the work products</a:t>
            </a:r>
            <a:r>
              <a:rPr lang="en-US" altLang="en-US" sz="2400" cap="none" dirty="0">
                <a:latin typeface="Palatino" pitchFamily="-128" charset="0"/>
              </a:rPr>
              <a:t> to be produced</a:t>
            </a:r>
          </a:p>
          <a:p>
            <a:pPr lvl="1" eaLnBrk="1" hangingPunct="1"/>
            <a:r>
              <a:rPr lang="en-US" altLang="en-US" sz="2400" cap="none" dirty="0">
                <a:latin typeface="Palatino" pitchFamily="-128" charset="0"/>
              </a:rPr>
              <a:t>a </a:t>
            </a:r>
            <a:r>
              <a:rPr lang="en-US" altLang="en-US" sz="2400" i="1" cap="none" dirty="0">
                <a:solidFill>
                  <a:srgbClr val="C00000"/>
                </a:solidFill>
                <a:latin typeface="Palatino" pitchFamily="-128" charset="0"/>
              </a:rPr>
              <a:t>list of the quality assurance filters </a:t>
            </a:r>
            <a:r>
              <a:rPr lang="en-US" altLang="en-US" sz="2400" cap="none" dirty="0">
                <a:latin typeface="Palatino" pitchFamily="-128" charset="0"/>
              </a:rPr>
              <a:t>to be applied</a:t>
            </a:r>
          </a:p>
          <a:p>
            <a:endParaRPr lang="en-AU" sz="2400" dirty="0"/>
          </a:p>
        </p:txBody>
      </p:sp>
    </p:spTree>
    <p:extLst>
      <p:ext uri="{BB962C8B-B14F-4D97-AF65-F5344CB8AC3E}">
        <p14:creationId xmlns:p14="http://schemas.microsoft.com/office/powerpoint/2010/main" val="406540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AAD3-24EE-3689-741D-B037C79EBAC2}"/>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8E2F5A83-BC37-A11D-0CE0-B20430CDA963}"/>
              </a:ext>
            </a:extLst>
          </p:cNvPr>
          <p:cNvSpPr>
            <a:spLocks noGrp="1"/>
          </p:cNvSpPr>
          <p:nvPr>
            <p:ph idx="1"/>
          </p:nvPr>
        </p:nvSpPr>
        <p:spPr/>
        <p:txBody>
          <a:bodyPr>
            <a:normAutofit fontScale="92500" lnSpcReduction="20000"/>
          </a:bodyPr>
          <a:lstStyle/>
          <a:p>
            <a:pPr marL="0" indent="0" algn="just">
              <a:buNone/>
            </a:pPr>
            <a:r>
              <a:rPr lang="en-US" sz="2400" cap="none" dirty="0"/>
              <a:t>For example, a small software project requested by one person with simple requirements, the communication activity might encompass little more than a phone call with the stakeholder. therefore, the only necessary action is phone conversation, the work tasks of this action are: </a:t>
            </a:r>
          </a:p>
          <a:p>
            <a:pPr marL="457200" indent="-457200" algn="just">
              <a:buAutoNum type="arabicPeriod"/>
            </a:pPr>
            <a:r>
              <a:rPr lang="en-US" sz="2400" cap="none" dirty="0"/>
              <a:t>Make contact with stakeholder via telephone. </a:t>
            </a:r>
          </a:p>
          <a:p>
            <a:pPr marL="457200" indent="-457200" algn="just">
              <a:buAutoNum type="arabicPeriod"/>
            </a:pPr>
            <a:r>
              <a:rPr lang="en-US" sz="2400" cap="none" dirty="0"/>
              <a:t>Discuss requirements and take notes. </a:t>
            </a:r>
          </a:p>
          <a:p>
            <a:pPr marL="457200" indent="-457200" algn="just">
              <a:buAutoNum type="arabicPeriod"/>
            </a:pPr>
            <a:r>
              <a:rPr lang="en-US" sz="2400" cap="none" dirty="0"/>
              <a:t>Organize notes into a brief written statement of requirements. </a:t>
            </a:r>
          </a:p>
          <a:p>
            <a:pPr marL="457200" indent="-457200" algn="just">
              <a:buAutoNum type="arabicPeriod"/>
            </a:pPr>
            <a:r>
              <a:rPr lang="en-US" sz="2400" cap="none" dirty="0"/>
              <a:t>E-mail to stakeholder for review and approval</a:t>
            </a:r>
            <a:endParaRPr lang="en-AU" sz="2400" cap="none" dirty="0"/>
          </a:p>
        </p:txBody>
      </p:sp>
    </p:spTree>
    <p:extLst>
      <p:ext uri="{BB962C8B-B14F-4D97-AF65-F5344CB8AC3E}">
        <p14:creationId xmlns:p14="http://schemas.microsoft.com/office/powerpoint/2010/main" val="1746223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5CC8-1E8A-8B7E-F550-9A1D27780D73}"/>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B6EF8BF7-589D-3694-24E2-2E8EFD0D6A44}"/>
              </a:ext>
            </a:extLst>
          </p:cNvPr>
          <p:cNvSpPr>
            <a:spLocks noGrp="1"/>
          </p:cNvSpPr>
          <p:nvPr>
            <p:ph idx="1"/>
          </p:nvPr>
        </p:nvSpPr>
        <p:spPr/>
        <p:txBody>
          <a:bodyPr>
            <a:normAutofit fontScale="92500" lnSpcReduction="10000"/>
          </a:bodyPr>
          <a:lstStyle/>
          <a:p>
            <a:pPr algn="just"/>
            <a:r>
              <a:rPr lang="en-US" sz="2400" cap="none" dirty="0"/>
              <a:t>The task sets for requirements gathering action for a simple project may include: </a:t>
            </a:r>
          </a:p>
          <a:p>
            <a:pPr marL="457200" indent="-457200" algn="just">
              <a:buAutoNum type="arabicPeriod"/>
            </a:pPr>
            <a:r>
              <a:rPr lang="en-US" sz="2400" cap="none" dirty="0"/>
              <a:t>Make a list of stakeholders for the project. </a:t>
            </a:r>
          </a:p>
          <a:p>
            <a:pPr marL="457200" indent="-457200" algn="just">
              <a:buAutoNum type="arabicPeriod"/>
            </a:pPr>
            <a:r>
              <a:rPr lang="en-US" sz="2400" cap="none" dirty="0"/>
              <a:t>Invite all stakeholders to an informal meeting. </a:t>
            </a:r>
          </a:p>
          <a:p>
            <a:pPr marL="457200" indent="-457200" algn="just">
              <a:buAutoNum type="arabicPeriod"/>
            </a:pPr>
            <a:r>
              <a:rPr lang="en-US" sz="2400" cap="none" dirty="0"/>
              <a:t>Ask each stakeholder to make a list of features and functions required. </a:t>
            </a:r>
          </a:p>
          <a:p>
            <a:pPr marL="457200" indent="-457200" algn="just">
              <a:buAutoNum type="arabicPeriod"/>
            </a:pPr>
            <a:r>
              <a:rPr lang="en-US" sz="2400" cap="none" dirty="0"/>
              <a:t>Discuss requirements and build a final list. </a:t>
            </a:r>
          </a:p>
          <a:p>
            <a:pPr marL="457200" indent="-457200" algn="just">
              <a:buAutoNum type="arabicPeriod"/>
            </a:pPr>
            <a:r>
              <a:rPr lang="en-US" sz="2400" cap="none" dirty="0"/>
              <a:t>Prioritize requirements. </a:t>
            </a:r>
          </a:p>
          <a:p>
            <a:pPr marL="457200" indent="-457200" algn="just">
              <a:buAutoNum type="arabicPeriod"/>
            </a:pPr>
            <a:r>
              <a:rPr lang="en-US" sz="2400" cap="none" dirty="0"/>
              <a:t>Note areas of uncertainty.</a:t>
            </a:r>
            <a:endParaRPr lang="en-AU" sz="2400" dirty="0"/>
          </a:p>
        </p:txBody>
      </p:sp>
    </p:spTree>
    <p:extLst>
      <p:ext uri="{BB962C8B-B14F-4D97-AF65-F5344CB8AC3E}">
        <p14:creationId xmlns:p14="http://schemas.microsoft.com/office/powerpoint/2010/main" val="169407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8F81-ACC8-C4D7-01FC-A160832C9C5F}"/>
              </a:ext>
            </a:extLst>
          </p:cNvPr>
          <p:cNvSpPr>
            <a:spLocks noGrp="1"/>
          </p:cNvSpPr>
          <p:nvPr>
            <p:ph type="title"/>
          </p:nvPr>
        </p:nvSpPr>
        <p:spPr>
          <a:xfrm>
            <a:off x="988420" y="0"/>
            <a:ext cx="10364451" cy="1596177"/>
          </a:xfrm>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DD0C1FDE-A085-F0C3-C3F4-BECC68C8EFB5}"/>
              </a:ext>
            </a:extLst>
          </p:cNvPr>
          <p:cNvSpPr>
            <a:spLocks noGrp="1"/>
          </p:cNvSpPr>
          <p:nvPr>
            <p:ph idx="1"/>
          </p:nvPr>
        </p:nvSpPr>
        <p:spPr>
          <a:xfrm>
            <a:off x="1066800" y="1051373"/>
            <a:ext cx="10058400" cy="4755254"/>
          </a:xfrm>
        </p:spPr>
        <p:txBody>
          <a:bodyPr>
            <a:noAutofit/>
          </a:bodyPr>
          <a:lstStyle/>
          <a:p>
            <a:pPr algn="just">
              <a:lnSpc>
                <a:spcPct val="100000"/>
              </a:lnSpc>
            </a:pPr>
            <a:r>
              <a:rPr lang="en-US" sz="1800" cap="none" dirty="0"/>
              <a:t>The task sets for requirements gathering action for a big project may include:</a:t>
            </a:r>
          </a:p>
          <a:p>
            <a:pPr marL="457200" indent="-457200" algn="just">
              <a:lnSpc>
                <a:spcPct val="100000"/>
              </a:lnSpc>
              <a:buAutoNum type="arabicPeriod"/>
            </a:pPr>
            <a:r>
              <a:rPr lang="en-US" sz="1800" cap="none" dirty="0"/>
              <a:t>make a list of stakeholders for the project. </a:t>
            </a:r>
          </a:p>
          <a:p>
            <a:pPr marL="457200" indent="-457200" algn="just">
              <a:lnSpc>
                <a:spcPct val="100000"/>
              </a:lnSpc>
              <a:buAutoNum type="arabicPeriod"/>
            </a:pPr>
            <a:r>
              <a:rPr lang="en-US" sz="1800" cap="none" dirty="0"/>
              <a:t>interview each stakeholders separately to determine overall wants and needs. </a:t>
            </a:r>
          </a:p>
          <a:p>
            <a:pPr marL="457200" indent="-457200" algn="just">
              <a:lnSpc>
                <a:spcPct val="100000"/>
              </a:lnSpc>
              <a:buAutoNum type="arabicPeriod"/>
            </a:pPr>
            <a:r>
              <a:rPr lang="en-US" sz="1800" cap="none" dirty="0"/>
              <a:t>build a preliminary list of functions and features based on stakeholder input. </a:t>
            </a:r>
          </a:p>
          <a:p>
            <a:pPr marL="457200" indent="-457200" algn="just">
              <a:lnSpc>
                <a:spcPct val="100000"/>
              </a:lnSpc>
              <a:buAutoNum type="arabicPeriod"/>
            </a:pPr>
            <a:r>
              <a:rPr lang="en-US" sz="1800" cap="none" dirty="0"/>
              <a:t>schedule a series of facilitated application specification meetings. </a:t>
            </a:r>
          </a:p>
          <a:p>
            <a:pPr marL="457200" indent="-457200" algn="just">
              <a:lnSpc>
                <a:spcPct val="100000"/>
              </a:lnSpc>
              <a:buAutoNum type="arabicPeriod"/>
            </a:pPr>
            <a:r>
              <a:rPr lang="en-US" sz="1800" cap="none" dirty="0"/>
              <a:t>conduct meetings. </a:t>
            </a:r>
          </a:p>
          <a:p>
            <a:pPr marL="457200" indent="-457200" algn="just">
              <a:lnSpc>
                <a:spcPct val="100000"/>
              </a:lnSpc>
              <a:buAutoNum type="arabicPeriod"/>
            </a:pPr>
            <a:r>
              <a:rPr lang="en-US" sz="1800" cap="none" dirty="0"/>
              <a:t>produce informal user scenarios as part of each meeting. </a:t>
            </a:r>
          </a:p>
          <a:p>
            <a:pPr marL="457200" indent="-457200" algn="just">
              <a:lnSpc>
                <a:spcPct val="100000"/>
              </a:lnSpc>
              <a:buAutoNum type="arabicPeriod"/>
            </a:pPr>
            <a:r>
              <a:rPr lang="en-US" sz="1800" cap="none" dirty="0"/>
              <a:t>refine user scenarios based on stakeholder feedback. </a:t>
            </a:r>
          </a:p>
          <a:p>
            <a:pPr marL="457200" indent="-457200" algn="just">
              <a:lnSpc>
                <a:spcPct val="100000"/>
              </a:lnSpc>
              <a:buAutoNum type="arabicPeriod"/>
            </a:pPr>
            <a:r>
              <a:rPr lang="en-US" sz="1800" cap="none" dirty="0"/>
              <a:t>build a revised list of stakeholder requirements. </a:t>
            </a:r>
          </a:p>
          <a:p>
            <a:pPr marL="457200" indent="-457200" algn="just">
              <a:lnSpc>
                <a:spcPct val="100000"/>
              </a:lnSpc>
              <a:buAutoNum type="arabicPeriod"/>
            </a:pPr>
            <a:r>
              <a:rPr lang="en-US" sz="1800" cap="none" dirty="0"/>
              <a:t>use quality function deployment techniques to prioritize requirements. </a:t>
            </a:r>
          </a:p>
          <a:p>
            <a:pPr marL="457200" indent="-457200" algn="just">
              <a:lnSpc>
                <a:spcPct val="100000"/>
              </a:lnSpc>
              <a:buAutoNum type="arabicPeriod"/>
            </a:pPr>
            <a:r>
              <a:rPr lang="en-US" sz="1800" cap="none" dirty="0"/>
              <a:t>package requirements so that they can be delivered incrementally. </a:t>
            </a:r>
          </a:p>
          <a:p>
            <a:pPr marL="457200" indent="-457200" algn="just">
              <a:lnSpc>
                <a:spcPct val="100000"/>
              </a:lnSpc>
              <a:buAutoNum type="arabicPeriod"/>
            </a:pPr>
            <a:r>
              <a:rPr lang="en-US" sz="1800" cap="none" dirty="0"/>
              <a:t>note constraints and restrictions that will be placed on the system. </a:t>
            </a:r>
          </a:p>
          <a:p>
            <a:pPr marL="457200" indent="-457200" algn="just">
              <a:lnSpc>
                <a:spcPct val="100000"/>
              </a:lnSpc>
              <a:buAutoNum type="arabicPeriod"/>
            </a:pPr>
            <a:r>
              <a:rPr lang="en-US" sz="1800" cap="none" dirty="0"/>
              <a:t>discuss methods for validating the system. </a:t>
            </a:r>
            <a:endParaRPr lang="en-AU" sz="1800" cap="none" dirty="0"/>
          </a:p>
        </p:txBody>
      </p:sp>
    </p:spTree>
    <p:extLst>
      <p:ext uri="{BB962C8B-B14F-4D97-AF65-F5344CB8AC3E}">
        <p14:creationId xmlns:p14="http://schemas.microsoft.com/office/powerpoint/2010/main" val="263490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C3CB-06AF-D724-D226-5397D9858B83}"/>
              </a:ext>
            </a:extLst>
          </p:cNvPr>
          <p:cNvSpPr>
            <a:spLocks noGrp="1"/>
          </p:cNvSpPr>
          <p:nvPr>
            <p:ph type="title"/>
          </p:nvPr>
        </p:nvSpPr>
        <p:spPr/>
        <p:txBody>
          <a:bodyPr/>
          <a:lstStyle/>
          <a:p>
            <a:r>
              <a:rPr lang="en-US" dirty="0"/>
              <a:t>Process patterns</a:t>
            </a:r>
            <a:endParaRPr lang="en-AU" dirty="0"/>
          </a:p>
        </p:txBody>
      </p:sp>
      <p:sp>
        <p:nvSpPr>
          <p:cNvPr id="3" name="Content Placeholder 2">
            <a:extLst>
              <a:ext uri="{FF2B5EF4-FFF2-40B4-BE49-F238E27FC236}">
                <a16:creationId xmlns:a16="http://schemas.microsoft.com/office/drawing/2014/main" id="{6893E2DB-E5B4-455E-CABF-EA87BA01DCC5}"/>
              </a:ext>
            </a:extLst>
          </p:cNvPr>
          <p:cNvSpPr>
            <a:spLocks noGrp="1"/>
          </p:cNvSpPr>
          <p:nvPr>
            <p:ph idx="1"/>
          </p:nvPr>
        </p:nvSpPr>
        <p:spPr/>
        <p:txBody>
          <a:bodyPr>
            <a:normAutofit/>
          </a:bodyPr>
          <a:lstStyle/>
          <a:p>
            <a:pPr algn="just" eaLnBrk="1" hangingPunct="1">
              <a:lnSpc>
                <a:spcPct val="90000"/>
              </a:lnSpc>
            </a:pPr>
            <a:r>
              <a:rPr lang="en-US" altLang="en-US" sz="2400" cap="none" dirty="0">
                <a:latin typeface="Palatino" pitchFamily="-128" charset="0"/>
              </a:rPr>
              <a:t>A </a:t>
            </a:r>
            <a:r>
              <a:rPr lang="en-US" altLang="en-US" sz="2400" i="1" cap="none" dirty="0">
                <a:solidFill>
                  <a:srgbClr val="C00000"/>
                </a:solidFill>
                <a:latin typeface="Palatino" pitchFamily="-128" charset="0"/>
              </a:rPr>
              <a:t>process pattern</a:t>
            </a:r>
            <a:r>
              <a:rPr lang="en-US" altLang="en-US" sz="2400" cap="none" dirty="0">
                <a:solidFill>
                  <a:srgbClr val="C00000"/>
                </a:solidFill>
                <a:latin typeface="Palatino" pitchFamily="-128" charset="0"/>
              </a:rPr>
              <a:t> </a:t>
            </a:r>
          </a:p>
          <a:p>
            <a:pPr lvl="1" algn="just" eaLnBrk="1" hangingPunct="1">
              <a:lnSpc>
                <a:spcPct val="90000"/>
              </a:lnSpc>
            </a:pPr>
            <a:r>
              <a:rPr lang="en-US" altLang="en-US" sz="2400" cap="none" dirty="0">
                <a:latin typeface="Palatino" pitchFamily="-128" charset="0"/>
              </a:rPr>
              <a:t>describes a process-related problem that is encountered during software engineering work, </a:t>
            </a:r>
          </a:p>
          <a:p>
            <a:pPr lvl="1" algn="just" eaLnBrk="1" hangingPunct="1">
              <a:lnSpc>
                <a:spcPct val="90000"/>
              </a:lnSpc>
            </a:pPr>
            <a:r>
              <a:rPr lang="en-US" altLang="en-US" sz="2400" cap="none" dirty="0">
                <a:latin typeface="Palatino" pitchFamily="-128" charset="0"/>
              </a:rPr>
              <a:t>identifies the environment in which the problem has been encountered, and </a:t>
            </a:r>
          </a:p>
          <a:p>
            <a:pPr lvl="1" algn="just" eaLnBrk="1" hangingPunct="1">
              <a:lnSpc>
                <a:spcPct val="90000"/>
              </a:lnSpc>
            </a:pPr>
            <a:r>
              <a:rPr lang="en-US" altLang="en-US" sz="2400" cap="none" dirty="0">
                <a:latin typeface="Palatino" pitchFamily="-128" charset="0"/>
              </a:rPr>
              <a:t>suggests one or more proven solutions to the problem. </a:t>
            </a:r>
          </a:p>
          <a:p>
            <a:pPr algn="just" eaLnBrk="1" hangingPunct="1">
              <a:lnSpc>
                <a:spcPct val="90000"/>
              </a:lnSpc>
            </a:pPr>
            <a:r>
              <a:rPr lang="en-US" altLang="en-US" sz="2400" cap="none" dirty="0">
                <a:latin typeface="Palatino" pitchFamily="-128" charset="0"/>
              </a:rPr>
              <a:t>Stated in more general terms, a process pattern provides you with a </a:t>
            </a:r>
            <a:r>
              <a:rPr lang="en-US" altLang="en-US" sz="2400" i="1" cap="none" dirty="0">
                <a:solidFill>
                  <a:srgbClr val="C00000"/>
                </a:solidFill>
                <a:latin typeface="Palatino" pitchFamily="-128" charset="0"/>
              </a:rPr>
              <a:t>template</a:t>
            </a:r>
            <a:r>
              <a:rPr lang="en-US" altLang="en-US" sz="2400" cap="none" dirty="0">
                <a:latin typeface="Palatino" pitchFamily="-128" charset="0"/>
              </a:rPr>
              <a:t> [amb98]—a consistent method for describing problem solutions within the context of the software process.</a:t>
            </a:r>
            <a:endParaRPr lang="en-US" altLang="en-US" sz="2400" cap="none" dirty="0">
              <a:latin typeface="Times New Roman" panose="02020603050405020304" pitchFamily="18" charset="0"/>
            </a:endParaRPr>
          </a:p>
          <a:p>
            <a:pPr algn="just"/>
            <a:endParaRPr lang="en-AU" dirty="0"/>
          </a:p>
        </p:txBody>
      </p:sp>
    </p:spTree>
    <p:extLst>
      <p:ext uri="{BB962C8B-B14F-4D97-AF65-F5344CB8AC3E}">
        <p14:creationId xmlns:p14="http://schemas.microsoft.com/office/powerpoint/2010/main" val="190742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2E10-3608-4E9C-B17D-BBBBC506E57F}"/>
              </a:ext>
            </a:extLst>
          </p:cNvPr>
          <p:cNvSpPr>
            <a:spLocks noGrp="1"/>
          </p:cNvSpPr>
          <p:nvPr>
            <p:ph type="title"/>
          </p:nvPr>
        </p:nvSpPr>
        <p:spPr/>
        <p:txBody>
          <a:bodyPr/>
          <a:lstStyle/>
          <a:p>
            <a:pPr algn="just"/>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2A640818-17B9-0FC8-4125-E9DBD7C7B649}"/>
              </a:ext>
            </a:extLst>
          </p:cNvPr>
          <p:cNvSpPr>
            <a:spLocks noGrp="1"/>
          </p:cNvSpPr>
          <p:nvPr>
            <p:ph idx="1"/>
          </p:nvPr>
        </p:nvSpPr>
        <p:spPr/>
        <p:txBody>
          <a:bodyPr>
            <a:normAutofit fontScale="85000" lnSpcReduction="10000"/>
          </a:bodyPr>
          <a:lstStyle/>
          <a:p>
            <a:pPr algn="just"/>
            <a:r>
              <a:rPr lang="en-US" altLang="en-US" sz="2400" i="1" cap="none" dirty="0">
                <a:solidFill>
                  <a:srgbClr val="C00000"/>
                </a:solidFill>
                <a:latin typeface="Palatino" pitchFamily="-128" charset="0"/>
              </a:rPr>
              <a:t>task patterns</a:t>
            </a:r>
            <a:r>
              <a:rPr lang="en-US" altLang="en-US" sz="2400" cap="none" dirty="0">
                <a:latin typeface="Palatino" pitchFamily="-128" charset="0"/>
              </a:rPr>
              <a:t>—defines a problem associated with a software engineering action or work task and relevant to successful software engineering practice </a:t>
            </a:r>
            <a:r>
              <a:rPr lang="en-US" sz="2000" cap="none" dirty="0"/>
              <a:t>(</a:t>
            </a:r>
            <a:r>
              <a:rPr lang="en-US" sz="2400" cap="none" dirty="0">
                <a:latin typeface="Palatino" pitchFamily="-128" charset="0"/>
              </a:rPr>
              <a:t>e.g., </a:t>
            </a:r>
            <a:r>
              <a:rPr lang="en-US" sz="2400" b="1" i="1" cap="none" dirty="0" err="1">
                <a:latin typeface="Palatino" pitchFamily="-128" charset="0"/>
              </a:rPr>
              <a:t>requirementsgathering</a:t>
            </a:r>
            <a:r>
              <a:rPr lang="en-US" sz="2400" cap="none" dirty="0">
                <a:latin typeface="Palatino" pitchFamily="-128" charset="0"/>
              </a:rPr>
              <a:t> is a task pattern).</a:t>
            </a:r>
            <a:endParaRPr lang="en-US" altLang="en-US" sz="2400" cap="none" dirty="0">
              <a:latin typeface="Palatino" pitchFamily="-128" charset="0"/>
            </a:endParaRPr>
          </a:p>
          <a:p>
            <a:pPr algn="just" eaLnBrk="1" hangingPunct="1"/>
            <a:r>
              <a:rPr lang="en-US" altLang="en-US" sz="2400" i="1" cap="none" dirty="0">
                <a:solidFill>
                  <a:srgbClr val="C00000"/>
                </a:solidFill>
                <a:latin typeface="Palatino" pitchFamily="-128" charset="0"/>
              </a:rPr>
              <a:t>stage patterns</a:t>
            </a:r>
            <a:r>
              <a:rPr lang="en-US" altLang="en-US" sz="2400" cap="none" dirty="0">
                <a:latin typeface="Palatino" pitchFamily="-128" charset="0"/>
              </a:rPr>
              <a:t>—defines a problem associated with a framework activity for the process. </a:t>
            </a:r>
            <a:r>
              <a:rPr lang="en-US" sz="2400" cap="none" dirty="0">
                <a:latin typeface="Palatino" pitchFamily="-128" charset="0"/>
              </a:rPr>
              <a:t>an example of a stage pattern might be </a:t>
            </a:r>
            <a:r>
              <a:rPr lang="en-US" sz="2400" b="1" i="1" cap="none" dirty="0" err="1">
                <a:latin typeface="Palatino" pitchFamily="-128" charset="0"/>
              </a:rPr>
              <a:t>establishingcommunication</a:t>
            </a:r>
            <a:r>
              <a:rPr lang="en-US" sz="2400" cap="none" dirty="0">
                <a:latin typeface="Palatino" pitchFamily="-128" charset="0"/>
              </a:rPr>
              <a:t>. this pattern would incorporate the task pattern </a:t>
            </a:r>
            <a:r>
              <a:rPr lang="en-US" sz="2400" b="1" i="1" cap="none" dirty="0" err="1">
                <a:latin typeface="Palatino" pitchFamily="-128" charset="0"/>
              </a:rPr>
              <a:t>requirementsgathering</a:t>
            </a:r>
            <a:r>
              <a:rPr lang="en-US" sz="2400" cap="none" dirty="0">
                <a:latin typeface="Palatino" pitchFamily="-128" charset="0"/>
              </a:rPr>
              <a:t> and others</a:t>
            </a:r>
            <a:endParaRPr lang="en-US" altLang="en-US" sz="2400" cap="none" dirty="0">
              <a:latin typeface="Palatino" pitchFamily="-128" charset="0"/>
            </a:endParaRPr>
          </a:p>
          <a:p>
            <a:pPr algn="just" eaLnBrk="1" hangingPunct="1"/>
            <a:r>
              <a:rPr lang="en-US" altLang="en-US" sz="2400" i="1" cap="none" dirty="0">
                <a:solidFill>
                  <a:srgbClr val="C00000"/>
                </a:solidFill>
                <a:latin typeface="Palatino" pitchFamily="-128" charset="0"/>
              </a:rPr>
              <a:t>phase patterns</a:t>
            </a:r>
            <a:r>
              <a:rPr lang="en-US" altLang="en-US" sz="2400" cap="none" dirty="0">
                <a:latin typeface="Palatino" pitchFamily="-128" charset="0"/>
              </a:rPr>
              <a:t>—define the sequence of framework activities that occur with the process, even when the overall flow of activities is iterative in nature. </a:t>
            </a:r>
            <a:r>
              <a:rPr lang="en-US" sz="2400" cap="none" dirty="0">
                <a:latin typeface="Palatino" pitchFamily="-128" charset="0"/>
              </a:rPr>
              <a:t>an example of a phase pattern might be </a:t>
            </a:r>
            <a:r>
              <a:rPr lang="en-US" sz="2400" b="1" cap="none" dirty="0" err="1">
                <a:latin typeface="Palatino" pitchFamily="-128" charset="0"/>
              </a:rPr>
              <a:t>spiralmodel</a:t>
            </a:r>
            <a:r>
              <a:rPr lang="en-US" sz="2400" cap="none" dirty="0">
                <a:latin typeface="Palatino" pitchFamily="-128" charset="0"/>
              </a:rPr>
              <a:t> or </a:t>
            </a:r>
            <a:r>
              <a:rPr lang="en-US" sz="2400" b="1" cap="none" dirty="0">
                <a:latin typeface="Palatino" pitchFamily="-128" charset="0"/>
              </a:rPr>
              <a:t>prototyping</a:t>
            </a:r>
            <a:r>
              <a:rPr lang="en-US" sz="2400" cap="none" dirty="0">
                <a:latin typeface="Palatino" pitchFamily="-128" charset="0"/>
              </a:rPr>
              <a:t>.</a:t>
            </a:r>
            <a:endParaRPr lang="en-US" altLang="en-US" sz="2400" cap="none" dirty="0">
              <a:latin typeface="Palatino" pitchFamily="-128" charset="0"/>
            </a:endParaRPr>
          </a:p>
          <a:p>
            <a:pPr algn="just"/>
            <a:endParaRPr lang="en-AU" sz="2400" dirty="0"/>
          </a:p>
        </p:txBody>
      </p:sp>
    </p:spTree>
    <p:extLst>
      <p:ext uri="{BB962C8B-B14F-4D97-AF65-F5344CB8AC3E}">
        <p14:creationId xmlns:p14="http://schemas.microsoft.com/office/powerpoint/2010/main" val="2464327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F301-11A4-A468-E6DA-31F71BB300B9}"/>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9CFB68EE-D763-8055-E2C7-DA5B6709CAEC}"/>
              </a:ext>
            </a:extLst>
          </p:cNvPr>
          <p:cNvSpPr>
            <a:spLocks noGrp="1"/>
          </p:cNvSpPr>
          <p:nvPr>
            <p:ph idx="1"/>
          </p:nvPr>
        </p:nvSpPr>
        <p:spPr>
          <a:xfrm>
            <a:off x="1069847" y="1698171"/>
            <a:ext cx="10229523" cy="4474029"/>
          </a:xfrm>
        </p:spPr>
        <p:txBody>
          <a:bodyPr>
            <a:normAutofit fontScale="70000" lnSpcReduction="20000"/>
          </a:bodyPr>
          <a:lstStyle/>
          <a:p>
            <a:r>
              <a:rPr lang="en-US" sz="2400" cap="none" dirty="0"/>
              <a:t>template for describing a process pattern: </a:t>
            </a:r>
          </a:p>
          <a:p>
            <a:r>
              <a:rPr lang="en-US" sz="2400" cap="none" dirty="0">
                <a:solidFill>
                  <a:srgbClr val="C00000"/>
                </a:solidFill>
              </a:rPr>
              <a:t>pattern name: </a:t>
            </a:r>
          </a:p>
          <a:p>
            <a:pPr lvl="1"/>
            <a:r>
              <a:rPr lang="en-US" sz="2200" cap="none" dirty="0"/>
              <a:t>the pattern name is given a meaningful name that describe its function within software process. </a:t>
            </a:r>
          </a:p>
          <a:p>
            <a:pPr lvl="1"/>
            <a:r>
              <a:rPr lang="en-US" sz="2200" cap="none" dirty="0"/>
              <a:t>example: customer-communication </a:t>
            </a:r>
          </a:p>
          <a:p>
            <a:r>
              <a:rPr lang="en-US" sz="2400" cap="none" dirty="0">
                <a:solidFill>
                  <a:srgbClr val="C00000"/>
                </a:solidFill>
              </a:rPr>
              <a:t>intent: </a:t>
            </a:r>
          </a:p>
          <a:p>
            <a:pPr lvl="1"/>
            <a:r>
              <a:rPr lang="en-US" sz="2200" cap="none" dirty="0"/>
              <a:t>the objective of this pattern is describe briefly. </a:t>
            </a:r>
          </a:p>
          <a:p>
            <a:pPr lvl="1"/>
            <a:r>
              <a:rPr lang="en-US" sz="2200" cap="none" dirty="0"/>
              <a:t>example: intent of the communication customer to connection establish with customer. </a:t>
            </a:r>
          </a:p>
          <a:p>
            <a:r>
              <a:rPr lang="en-US" sz="2400" cap="none" dirty="0">
                <a:solidFill>
                  <a:srgbClr val="C00000"/>
                </a:solidFill>
              </a:rPr>
              <a:t>type: </a:t>
            </a:r>
          </a:p>
          <a:p>
            <a:pPr lvl="1"/>
            <a:r>
              <a:rPr lang="en-US" sz="2200" cap="none" dirty="0"/>
              <a:t>the pattern type is specified. </a:t>
            </a:r>
          </a:p>
          <a:p>
            <a:pPr lvl="1"/>
            <a:r>
              <a:rPr lang="en-US" sz="2200" cap="none" dirty="0"/>
              <a:t>three types: </a:t>
            </a:r>
          </a:p>
          <a:p>
            <a:pPr lvl="2"/>
            <a:r>
              <a:rPr lang="en-US" sz="2000" cap="none" dirty="0"/>
              <a:t>task pattern - action or work task;</a:t>
            </a:r>
          </a:p>
          <a:p>
            <a:pPr lvl="2"/>
            <a:r>
              <a:rPr lang="en-US" sz="2000" cap="none" dirty="0"/>
              <a:t>stage pattern – frame activity; and </a:t>
            </a:r>
          </a:p>
          <a:p>
            <a:pPr lvl="2"/>
            <a:r>
              <a:rPr lang="en-US" sz="2000" cap="none" dirty="0"/>
              <a:t>phase pattern – sequence of frame.</a:t>
            </a:r>
            <a:endParaRPr lang="en-AU" sz="2000" dirty="0"/>
          </a:p>
        </p:txBody>
      </p:sp>
    </p:spTree>
    <p:extLst>
      <p:ext uri="{BB962C8B-B14F-4D97-AF65-F5344CB8AC3E}">
        <p14:creationId xmlns:p14="http://schemas.microsoft.com/office/powerpoint/2010/main" val="168553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6097-B244-A0D9-1321-B2BDFF841BF8}"/>
              </a:ext>
            </a:extLst>
          </p:cNvPr>
          <p:cNvSpPr>
            <a:spLocks noGrp="1"/>
          </p:cNvSpPr>
          <p:nvPr>
            <p:ph type="title"/>
          </p:nvPr>
        </p:nvSpPr>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521589C0-8C34-F89F-05F5-731217CDB849}"/>
              </a:ext>
            </a:extLst>
          </p:cNvPr>
          <p:cNvSpPr>
            <a:spLocks noGrp="1"/>
          </p:cNvSpPr>
          <p:nvPr>
            <p:ph idx="1"/>
          </p:nvPr>
        </p:nvSpPr>
        <p:spPr>
          <a:xfrm>
            <a:off x="913775" y="1903445"/>
            <a:ext cx="10364452" cy="4404049"/>
          </a:xfrm>
        </p:spPr>
        <p:txBody>
          <a:bodyPr>
            <a:normAutofit fontScale="62500" lnSpcReduction="20000"/>
          </a:bodyPr>
          <a:lstStyle/>
          <a:p>
            <a:pPr algn="just"/>
            <a:r>
              <a:rPr lang="en-US" sz="2400" dirty="0">
                <a:solidFill>
                  <a:srgbClr val="C00000"/>
                </a:solidFill>
              </a:rPr>
              <a:t>Initial Context: </a:t>
            </a:r>
          </a:p>
          <a:p>
            <a:pPr lvl="1" algn="just"/>
            <a:r>
              <a:rPr lang="en-US" sz="3400" cap="none" dirty="0"/>
              <a:t>describe which pattern are applies prior to the initialization of the pattern. </a:t>
            </a:r>
          </a:p>
          <a:p>
            <a:pPr marL="731520" lvl="1" indent="-457200" algn="just">
              <a:buAutoNum type="arabicPeriod"/>
            </a:pPr>
            <a:r>
              <a:rPr lang="en-US" sz="3400" cap="none" dirty="0"/>
              <a:t>what organizational or team-related activities have already occurred?</a:t>
            </a:r>
          </a:p>
          <a:p>
            <a:pPr marL="731520" lvl="1" indent="-457200" algn="just">
              <a:buAutoNum type="arabicPeriod"/>
            </a:pPr>
            <a:r>
              <a:rPr lang="en-US" sz="3400" cap="none" dirty="0"/>
              <a:t>what is the entry state for the process? </a:t>
            </a:r>
          </a:p>
          <a:p>
            <a:pPr marL="731520" lvl="1" indent="-457200" algn="just">
              <a:buAutoNum type="arabicPeriod"/>
            </a:pPr>
            <a:r>
              <a:rPr lang="en-US" sz="3400" cap="none" dirty="0"/>
              <a:t>what software engineering information or project information already exists?</a:t>
            </a:r>
          </a:p>
          <a:p>
            <a:pPr marL="274320" lvl="1" indent="0" algn="just">
              <a:buNone/>
            </a:pPr>
            <a:r>
              <a:rPr lang="en-US" sz="3400" cap="none" dirty="0"/>
              <a:t>for example, the planning pattern (a stage pattern) requires that </a:t>
            </a:r>
          </a:p>
          <a:p>
            <a:pPr marL="731520" lvl="1" indent="-457200" algn="just">
              <a:buAutoNum type="arabicPeriod"/>
            </a:pPr>
            <a:r>
              <a:rPr lang="en-US" sz="3400" cap="none" dirty="0"/>
              <a:t>customers and software engineers have established a collaborative communication; </a:t>
            </a:r>
          </a:p>
          <a:p>
            <a:pPr marL="731520" lvl="1" indent="-457200" algn="just">
              <a:buAutoNum type="arabicPeriod"/>
            </a:pPr>
            <a:r>
              <a:rPr lang="en-US" sz="3400" cap="none" dirty="0"/>
              <a:t>successful completion of a number of task patterns [specified] for the communication pattern has occurred; and</a:t>
            </a:r>
          </a:p>
          <a:p>
            <a:pPr marL="731520" lvl="1" indent="-457200" algn="just">
              <a:buAutoNum type="arabicPeriod"/>
            </a:pPr>
            <a:r>
              <a:rPr lang="en-US" sz="3400" cap="none" dirty="0"/>
              <a:t>the project scope, basic business requirements, and project constraints are known</a:t>
            </a:r>
          </a:p>
        </p:txBody>
      </p:sp>
    </p:spTree>
    <p:extLst>
      <p:ext uri="{BB962C8B-B14F-4D97-AF65-F5344CB8AC3E}">
        <p14:creationId xmlns:p14="http://schemas.microsoft.com/office/powerpoint/2010/main" val="1668422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CA1F-64A0-14FF-ED5F-98D063DC64C8}"/>
              </a:ext>
            </a:extLst>
          </p:cNvPr>
          <p:cNvSpPr>
            <a:spLocks noGrp="1"/>
          </p:cNvSpPr>
          <p:nvPr>
            <p:ph type="title"/>
          </p:nvPr>
        </p:nvSpPr>
        <p:spPr/>
        <p:txBody>
          <a:bodyPr/>
          <a:lstStyle/>
          <a:p>
            <a:r>
              <a:rPr lang="en-US" dirty="0"/>
              <a:t>contents</a:t>
            </a:r>
            <a:endParaRPr lang="en-AU" dirty="0"/>
          </a:p>
        </p:txBody>
      </p:sp>
      <p:sp>
        <p:nvSpPr>
          <p:cNvPr id="3" name="Content Placeholder 2">
            <a:extLst>
              <a:ext uri="{FF2B5EF4-FFF2-40B4-BE49-F238E27FC236}">
                <a16:creationId xmlns:a16="http://schemas.microsoft.com/office/drawing/2014/main" id="{43B2B3C4-BE4E-CC0A-08F0-0B3A396415B9}"/>
              </a:ext>
            </a:extLst>
          </p:cNvPr>
          <p:cNvSpPr>
            <a:spLocks noGrp="1"/>
          </p:cNvSpPr>
          <p:nvPr>
            <p:ph sz="quarter" idx="13"/>
          </p:nvPr>
        </p:nvSpPr>
        <p:spPr/>
        <p:txBody>
          <a:bodyPr>
            <a:normAutofit fontScale="92500" lnSpcReduction="20000"/>
          </a:bodyPr>
          <a:lstStyle/>
          <a:p>
            <a:r>
              <a:rPr lang="en-US" dirty="0"/>
              <a:t>Software processes</a:t>
            </a:r>
          </a:p>
          <a:p>
            <a:r>
              <a:rPr lang="en-US" dirty="0"/>
              <a:t>Process model</a:t>
            </a:r>
          </a:p>
          <a:p>
            <a:r>
              <a:rPr lang="en-US" dirty="0"/>
              <a:t>A generic process model</a:t>
            </a:r>
          </a:p>
          <a:p>
            <a:r>
              <a:rPr lang="en-US" dirty="0"/>
              <a:t>Process flow</a:t>
            </a:r>
          </a:p>
          <a:p>
            <a:r>
              <a:rPr lang="en-US" dirty="0"/>
              <a:t>Software framework activities</a:t>
            </a:r>
          </a:p>
          <a:p>
            <a:r>
              <a:rPr lang="en-US" dirty="0"/>
              <a:t>Process Improvement</a:t>
            </a:r>
          </a:p>
          <a:p>
            <a:r>
              <a:rPr lang="en-US" dirty="0"/>
              <a:t>Software process model</a:t>
            </a:r>
          </a:p>
          <a:p>
            <a:r>
              <a:rPr lang="en-US" dirty="0"/>
              <a:t>Selection of software process model</a:t>
            </a:r>
          </a:p>
          <a:p>
            <a:pPr marL="0" indent="0">
              <a:buNone/>
            </a:pPr>
            <a:endParaRPr lang="en-US" dirty="0"/>
          </a:p>
          <a:p>
            <a:endParaRPr lang="en-AU" dirty="0"/>
          </a:p>
        </p:txBody>
      </p:sp>
    </p:spTree>
    <p:extLst>
      <p:ext uri="{BB962C8B-B14F-4D97-AF65-F5344CB8AC3E}">
        <p14:creationId xmlns:p14="http://schemas.microsoft.com/office/powerpoint/2010/main" val="2854625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847A-89BB-8F58-9B7B-5957060D24CA}"/>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BBFE62E9-9688-E70E-73F0-A0C4E9BB81B6}"/>
              </a:ext>
            </a:extLst>
          </p:cNvPr>
          <p:cNvSpPr>
            <a:spLocks noGrp="1"/>
          </p:cNvSpPr>
          <p:nvPr>
            <p:ph idx="1"/>
          </p:nvPr>
        </p:nvSpPr>
        <p:spPr/>
        <p:txBody>
          <a:bodyPr>
            <a:normAutofit/>
          </a:bodyPr>
          <a:lstStyle/>
          <a:p>
            <a:pPr algn="just">
              <a:lnSpc>
                <a:spcPct val="70000"/>
              </a:lnSpc>
            </a:pPr>
            <a:r>
              <a:rPr lang="en-US" sz="2200" cap="none" dirty="0">
                <a:solidFill>
                  <a:srgbClr val="C00000"/>
                </a:solidFill>
              </a:rPr>
              <a:t>problem. </a:t>
            </a:r>
          </a:p>
          <a:p>
            <a:pPr lvl="1" algn="just"/>
            <a:r>
              <a:rPr lang="en-US" cap="none" dirty="0"/>
              <a:t>the specific problem to be solved by the pattern. </a:t>
            </a:r>
          </a:p>
          <a:p>
            <a:pPr algn="just">
              <a:lnSpc>
                <a:spcPct val="70000"/>
              </a:lnSpc>
            </a:pPr>
            <a:r>
              <a:rPr lang="en-US" sz="2200" cap="none" dirty="0">
                <a:solidFill>
                  <a:srgbClr val="C00000"/>
                </a:solidFill>
              </a:rPr>
              <a:t>solution. </a:t>
            </a:r>
          </a:p>
          <a:p>
            <a:pPr lvl="1" algn="just"/>
            <a:r>
              <a:rPr lang="en-US" cap="none" dirty="0"/>
              <a:t>describes how to implement the pattern successfully. this section describes how the initial state of the process (that exists before the pattern is implemented) is modified as a consequence of the initiation of the pattern. </a:t>
            </a:r>
          </a:p>
          <a:p>
            <a:pPr lvl="1" algn="just"/>
            <a:r>
              <a:rPr lang="en-US" cap="none" dirty="0"/>
              <a:t>it also describes how software engineering information or project information that is available before the initiation of the pattern is transformed as a consequence of the successful execution of the pattern.</a:t>
            </a:r>
            <a:endParaRPr lang="en-AU" cap="none" dirty="0"/>
          </a:p>
        </p:txBody>
      </p:sp>
    </p:spTree>
    <p:extLst>
      <p:ext uri="{BB962C8B-B14F-4D97-AF65-F5344CB8AC3E}">
        <p14:creationId xmlns:p14="http://schemas.microsoft.com/office/powerpoint/2010/main" val="156602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7FDC-7F20-8D3E-89F6-3A21E802A30C}"/>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9141E78D-B92B-A43C-29A8-A6706D072980}"/>
              </a:ext>
            </a:extLst>
          </p:cNvPr>
          <p:cNvSpPr>
            <a:spLocks noGrp="1"/>
          </p:cNvSpPr>
          <p:nvPr>
            <p:ph idx="1"/>
          </p:nvPr>
        </p:nvSpPr>
        <p:spPr/>
        <p:txBody>
          <a:bodyPr>
            <a:normAutofit fontScale="92500"/>
          </a:bodyPr>
          <a:lstStyle/>
          <a:p>
            <a:pPr algn="just"/>
            <a:r>
              <a:rPr lang="en-US" sz="2400" cap="none" dirty="0">
                <a:solidFill>
                  <a:srgbClr val="C00000"/>
                </a:solidFill>
              </a:rPr>
              <a:t>resulting context: </a:t>
            </a:r>
          </a:p>
          <a:p>
            <a:pPr lvl="1" algn="just"/>
            <a:r>
              <a:rPr lang="en-US" sz="2400" cap="none" dirty="0"/>
              <a:t>the condition that will result once the pattern has been successfully implementers are describe. </a:t>
            </a:r>
          </a:p>
          <a:p>
            <a:pPr lvl="1" algn="just"/>
            <a:r>
              <a:rPr lang="en-US" sz="2400" cap="none" dirty="0"/>
              <a:t>upon completion of the pattern: </a:t>
            </a:r>
          </a:p>
          <a:p>
            <a:pPr marL="731520" lvl="1" indent="-457200" algn="just">
              <a:buAutoNum type="arabicPeriod"/>
            </a:pPr>
            <a:r>
              <a:rPr lang="en-US" sz="2400" cap="none" dirty="0"/>
              <a:t>what organizational or team-related activities must have occurred? </a:t>
            </a:r>
          </a:p>
          <a:p>
            <a:pPr marL="731520" lvl="1" indent="-457200" algn="just">
              <a:buAutoNum type="arabicPeriod"/>
            </a:pPr>
            <a:r>
              <a:rPr lang="en-US" sz="2400" cap="none" dirty="0"/>
              <a:t>what is the exit state for the process? </a:t>
            </a:r>
          </a:p>
          <a:p>
            <a:pPr marL="731520" lvl="1" indent="-457200" algn="just">
              <a:buAutoNum type="arabicPeriod"/>
            </a:pPr>
            <a:r>
              <a:rPr lang="en-US" sz="2400" cap="none" dirty="0"/>
              <a:t>what software engineering information or project information has been developed?</a:t>
            </a:r>
            <a:endParaRPr lang="en-US" sz="2200" cap="none" dirty="0"/>
          </a:p>
          <a:p>
            <a:endParaRPr lang="en-AU" dirty="0"/>
          </a:p>
        </p:txBody>
      </p:sp>
    </p:spTree>
    <p:extLst>
      <p:ext uri="{BB962C8B-B14F-4D97-AF65-F5344CB8AC3E}">
        <p14:creationId xmlns:p14="http://schemas.microsoft.com/office/powerpoint/2010/main" val="272147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16D-9818-7FC7-2BFC-F54E409A134E}"/>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23C55213-1F31-0B87-ABE6-934AE6C8B941}"/>
              </a:ext>
            </a:extLst>
          </p:cNvPr>
          <p:cNvSpPr>
            <a:spLocks noGrp="1"/>
          </p:cNvSpPr>
          <p:nvPr>
            <p:ph idx="1"/>
          </p:nvPr>
        </p:nvSpPr>
        <p:spPr>
          <a:xfrm>
            <a:off x="1069848" y="2093976"/>
            <a:ext cx="10058400" cy="4050792"/>
          </a:xfrm>
        </p:spPr>
        <p:txBody>
          <a:bodyPr>
            <a:normAutofit fontScale="92500"/>
          </a:bodyPr>
          <a:lstStyle/>
          <a:p>
            <a:pPr algn="just"/>
            <a:r>
              <a:rPr lang="en-US" sz="2400" cap="none" dirty="0">
                <a:solidFill>
                  <a:srgbClr val="C00000"/>
                </a:solidFill>
              </a:rPr>
              <a:t>related pattern: </a:t>
            </a:r>
          </a:p>
          <a:p>
            <a:pPr lvl="1" algn="just"/>
            <a:r>
              <a:rPr lang="en-US" sz="2400" cap="none" dirty="0"/>
              <a:t>a list of process pattern that are directly related to this one are provided as a hierarchy on in some other diagrammatic form.</a:t>
            </a:r>
            <a:endParaRPr lang="en-AU" sz="2400" cap="none" dirty="0"/>
          </a:p>
          <a:p>
            <a:pPr lvl="1" algn="just"/>
            <a:r>
              <a:rPr lang="en-US" cap="none" dirty="0"/>
              <a:t>for example, the stage pattern communication encompasses the task patterns: </a:t>
            </a:r>
            <a:r>
              <a:rPr lang="en-US" b="1" cap="none" dirty="0" err="1"/>
              <a:t>projectteam</a:t>
            </a:r>
            <a:r>
              <a:rPr lang="en-US" b="1" cap="none" dirty="0"/>
              <a:t>, </a:t>
            </a:r>
            <a:r>
              <a:rPr lang="en-US" b="1" cap="none" dirty="0" err="1"/>
              <a:t>collaborativeguidelines</a:t>
            </a:r>
            <a:r>
              <a:rPr lang="en-US" b="1" cap="none" dirty="0"/>
              <a:t>, </a:t>
            </a:r>
            <a:r>
              <a:rPr lang="en-US" b="1" cap="none" dirty="0" err="1"/>
              <a:t>scopeisolation</a:t>
            </a:r>
            <a:r>
              <a:rPr lang="en-US" b="1" cap="none" dirty="0"/>
              <a:t>, </a:t>
            </a:r>
            <a:r>
              <a:rPr lang="en-US" b="1" cap="none" dirty="0" err="1"/>
              <a:t>requirementsgathering</a:t>
            </a:r>
            <a:r>
              <a:rPr lang="en-US" b="1" cap="none" dirty="0"/>
              <a:t>, </a:t>
            </a:r>
            <a:r>
              <a:rPr lang="en-US" b="1" cap="none" dirty="0" err="1"/>
              <a:t>constraintdescription</a:t>
            </a:r>
            <a:r>
              <a:rPr lang="en-US" b="1" cap="none" dirty="0"/>
              <a:t>, </a:t>
            </a:r>
            <a:r>
              <a:rPr lang="en-US" cap="none" dirty="0"/>
              <a:t>and</a:t>
            </a:r>
            <a:r>
              <a:rPr lang="en-US" b="1" cap="none" dirty="0"/>
              <a:t> </a:t>
            </a:r>
            <a:r>
              <a:rPr lang="en-US" b="1" cap="none" dirty="0" err="1"/>
              <a:t>scenariocreation</a:t>
            </a:r>
            <a:r>
              <a:rPr lang="en-US" cap="none" dirty="0"/>
              <a:t>. </a:t>
            </a:r>
          </a:p>
          <a:p>
            <a:pPr algn="just"/>
            <a:r>
              <a:rPr lang="en-US" sz="2400" cap="none" dirty="0">
                <a:solidFill>
                  <a:srgbClr val="C00000"/>
                </a:solidFill>
              </a:rPr>
              <a:t>known uses and examples:</a:t>
            </a:r>
          </a:p>
          <a:p>
            <a:pPr lvl="1" algn="just"/>
            <a:r>
              <a:rPr lang="en-US" cap="none" dirty="0"/>
              <a:t>indicate the specific instances in which the pattern is applicable. </a:t>
            </a:r>
          </a:p>
          <a:p>
            <a:pPr lvl="1" algn="just"/>
            <a:r>
              <a:rPr lang="en-US" cap="none" dirty="0"/>
              <a:t>for example, </a:t>
            </a:r>
            <a:r>
              <a:rPr lang="en-US" b="1" cap="none" dirty="0"/>
              <a:t>communication</a:t>
            </a:r>
            <a:r>
              <a:rPr lang="en-US" cap="none" dirty="0"/>
              <a:t> is mandatory at the beginning of every software project, is recommended throughout the software project, and is mandatory once the deployment activity is under way.</a:t>
            </a:r>
            <a:endParaRPr lang="en-AU" cap="none" dirty="0"/>
          </a:p>
        </p:txBody>
      </p:sp>
    </p:spTree>
    <p:extLst>
      <p:ext uri="{BB962C8B-B14F-4D97-AF65-F5344CB8AC3E}">
        <p14:creationId xmlns:p14="http://schemas.microsoft.com/office/powerpoint/2010/main" val="341415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8611-96EC-D316-C2CC-80350349E65D}"/>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77C2D735-84E9-542E-A06E-7AA09A7FCD5D}"/>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B4021339-EA59-9D13-7CC9-5085B2465CAB}"/>
              </a:ext>
            </a:extLst>
          </p:cNvPr>
          <p:cNvPicPr>
            <a:picLocks noChangeAspect="1"/>
          </p:cNvPicPr>
          <p:nvPr/>
        </p:nvPicPr>
        <p:blipFill>
          <a:blip r:embed="rId2"/>
          <a:stretch>
            <a:fillRect/>
          </a:stretch>
        </p:blipFill>
        <p:spPr>
          <a:xfrm>
            <a:off x="867748" y="-34247"/>
            <a:ext cx="10506268" cy="6893839"/>
          </a:xfrm>
          <a:prstGeom prst="rect">
            <a:avLst/>
          </a:prstGeom>
        </p:spPr>
      </p:pic>
    </p:spTree>
    <p:extLst>
      <p:ext uri="{BB962C8B-B14F-4D97-AF65-F5344CB8AC3E}">
        <p14:creationId xmlns:p14="http://schemas.microsoft.com/office/powerpoint/2010/main" val="114885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a:t>
            </a:r>
          </a:p>
        </p:txBody>
      </p:sp>
      <p:sp>
        <p:nvSpPr>
          <p:cNvPr id="3" name="Content Placeholder 2"/>
          <p:cNvSpPr>
            <a:spLocks noGrp="1"/>
          </p:cNvSpPr>
          <p:nvPr>
            <p:ph idx="1"/>
          </p:nvPr>
        </p:nvSpPr>
        <p:spPr/>
        <p:txBody>
          <a:bodyPr/>
          <a:lstStyle/>
          <a:p>
            <a:pPr algn="just"/>
            <a:r>
              <a:rPr lang="en-US" sz="2400" cap="none" dirty="0"/>
              <a:t>Many software companies have turned to software process improvement as a way of enhancing the quality of their software, reducing costs or accelerating their development processes. </a:t>
            </a:r>
          </a:p>
          <a:p>
            <a:pPr algn="just"/>
            <a:r>
              <a:rPr lang="en-US" sz="2400" cap="none" dirty="0"/>
              <a:t>Process improvement means understanding existing processes and changing these processes to increase product quality and/or reduce costs and development time. </a:t>
            </a:r>
            <a:endParaRPr lang="en-GB" sz="2400" cap="none" dirty="0"/>
          </a:p>
          <a:p>
            <a:endParaRPr lang="en-US" dirty="0"/>
          </a:p>
        </p:txBody>
      </p:sp>
      <p:sp>
        <p:nvSpPr>
          <p:cNvPr id="5" name="Footer Placeholder 4"/>
          <p:cNvSpPr>
            <a:spLocks noGrp="1"/>
          </p:cNvSpPr>
          <p:nvPr>
            <p:ph type="ftr" sz="quarter" idx="11"/>
          </p:nvPr>
        </p:nvSpPr>
        <p:spPr/>
        <p:txBody>
          <a:bodyPr/>
          <a:lstStyle/>
          <a:p>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5464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improvement</a:t>
            </a:r>
          </a:p>
        </p:txBody>
      </p:sp>
      <p:sp>
        <p:nvSpPr>
          <p:cNvPr id="3" name="Content Placeholder 2"/>
          <p:cNvSpPr>
            <a:spLocks noGrp="1"/>
          </p:cNvSpPr>
          <p:nvPr>
            <p:ph idx="1"/>
          </p:nvPr>
        </p:nvSpPr>
        <p:spPr>
          <a:xfrm>
            <a:off x="1069848" y="1794837"/>
            <a:ext cx="10058400" cy="4050792"/>
          </a:xfrm>
        </p:spPr>
        <p:txBody>
          <a:bodyPr>
            <a:normAutofit lnSpcReduction="10000"/>
          </a:bodyPr>
          <a:lstStyle/>
          <a:p>
            <a:pPr algn="just"/>
            <a:r>
              <a:rPr lang="en-US" sz="2400" cap="none" dirty="0"/>
              <a:t>The process maturity approach, which focuses on improving process  and project management and introducing good software engineering practice. </a:t>
            </a:r>
          </a:p>
          <a:p>
            <a:pPr lvl="1" algn="just"/>
            <a:r>
              <a:rPr lang="en-US" sz="2400" cap="none" dirty="0"/>
              <a:t>The level of process maturity reflects the extent to which good technical and management practice has been adopted in organizational software development processes. </a:t>
            </a:r>
            <a:endParaRPr lang="en-GB" sz="2400" cap="none" dirty="0"/>
          </a:p>
          <a:p>
            <a:pPr algn="just"/>
            <a:r>
              <a:rPr lang="en-US" sz="2400" cap="none" dirty="0"/>
              <a:t>The agile approach, which focuses on iterative development and the reduction of overheads in the software process. </a:t>
            </a:r>
          </a:p>
          <a:p>
            <a:pPr lvl="1" algn="just"/>
            <a:r>
              <a:rPr lang="en-US" sz="2400" cap="none" dirty="0"/>
              <a:t>The primary characteristics of agile methods are rapid delivery of functionality and responsiveness to changing customer requirements.</a:t>
            </a:r>
            <a:endParaRPr lang="en-GB" sz="2400" cap="none" dirty="0"/>
          </a:p>
          <a:p>
            <a:pPr algn="just"/>
            <a:endParaRPr lang="en-US" sz="2400" dirty="0"/>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91936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improvement cycle</a:t>
            </a:r>
            <a:r>
              <a:rPr lang="en-GB" dirty="0"/>
              <a:t> </a:t>
            </a:r>
            <a:endParaRPr lang="en-US" dirty="0"/>
          </a:p>
        </p:txBody>
      </p:sp>
      <p:pic>
        <p:nvPicPr>
          <p:cNvPr id="4" name="Content Placeholder 3" descr="26.3 Process improvement.eps"/>
          <p:cNvPicPr>
            <a:picLocks noGrp="1" noChangeAspect="1"/>
          </p:cNvPicPr>
          <p:nvPr>
            <p:ph idx="1"/>
          </p:nvPr>
        </p:nvPicPr>
        <p:blipFill rotWithShape="1">
          <a:blip r:embed="rId2"/>
          <a:srcRect t="-5976" b="-2227"/>
          <a:stretch/>
        </p:blipFill>
        <p:spPr>
          <a:xfrm>
            <a:off x="3284332" y="1698510"/>
            <a:ext cx="4876799" cy="4110668"/>
          </a:xfrm>
        </p:spPr>
      </p:pic>
      <p:sp>
        <p:nvSpPr>
          <p:cNvPr id="6" name="Footer Placeholder 5"/>
          <p:cNvSpPr>
            <a:spLocks noGrp="1"/>
          </p:cNvSpPr>
          <p:nvPr>
            <p:ph type="ftr" sz="quarter" idx="11"/>
          </p:nvPr>
        </p:nvSpPr>
        <p:spPr/>
        <p:txBody>
          <a:bodyPr/>
          <a:lstStyle/>
          <a:p>
            <a:pPr>
              <a:defRPr/>
            </a:pPr>
            <a:r>
              <a:rPr lang="en-US" dirty="0"/>
              <a:t>Chapter 2 Software Processes</a:t>
            </a:r>
          </a:p>
        </p:txBody>
      </p:sp>
      <p:sp>
        <p:nvSpPr>
          <p:cNvPr id="5" name="Slide Number Placeholder 4"/>
          <p:cNvSpPr>
            <a:spLocks noGrp="1"/>
          </p:cNvSpPr>
          <p:nvPr>
            <p:ph type="sldNum" sz="quarter" idx="12"/>
          </p:nvPr>
        </p:nvSpPr>
        <p:spPr/>
        <p:txBody>
          <a:bodyPr/>
          <a:lstStyle/>
          <a:p>
            <a:fld id="{68FEBCE9-A86B-9C48-9EF4-AA1E30B0DC27}" type="slidenum">
              <a:rPr lang="en-US" smtClean="0"/>
              <a:pPr/>
              <a:t>26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002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3" y="12441"/>
            <a:ext cx="10364451" cy="1596177"/>
          </a:xfrm>
        </p:spPr>
        <p:txBody>
          <a:bodyPr/>
          <a:lstStyle/>
          <a:p>
            <a:r>
              <a:rPr lang="en-US" dirty="0"/>
              <a:t>Process improvement activities</a:t>
            </a:r>
          </a:p>
        </p:txBody>
      </p:sp>
      <p:sp>
        <p:nvSpPr>
          <p:cNvPr id="3" name="Content Placeholder 2"/>
          <p:cNvSpPr>
            <a:spLocks noGrp="1"/>
          </p:cNvSpPr>
          <p:nvPr>
            <p:ph idx="1"/>
          </p:nvPr>
        </p:nvSpPr>
        <p:spPr>
          <a:xfrm>
            <a:off x="913775" y="1129004"/>
            <a:ext cx="10364452" cy="4662197"/>
          </a:xfrm>
        </p:spPr>
        <p:txBody>
          <a:bodyPr>
            <a:noAutofit/>
          </a:bodyPr>
          <a:lstStyle/>
          <a:p>
            <a:r>
              <a:rPr lang="en-US" i="1" cap="none" dirty="0"/>
              <a:t>process measurement </a:t>
            </a:r>
          </a:p>
          <a:p>
            <a:pPr lvl="1"/>
            <a:r>
              <a:rPr lang="en-US" sz="2000" cap="none" dirty="0"/>
              <a:t>you measure one or more attributes of the software process or product. these measurements forms a baseline that helps you decide if process improvements have been effective. </a:t>
            </a:r>
            <a:r>
              <a:rPr lang="en-GB" sz="2000" cap="none" dirty="0"/>
              <a:t> </a:t>
            </a:r>
          </a:p>
          <a:p>
            <a:r>
              <a:rPr lang="en-US" i="1" cap="none" dirty="0"/>
              <a:t>process analysis</a:t>
            </a:r>
            <a:r>
              <a:rPr lang="en-US" cap="none" dirty="0"/>
              <a:t> </a:t>
            </a:r>
          </a:p>
          <a:p>
            <a:pPr lvl="1"/>
            <a:r>
              <a:rPr lang="en-US" sz="2000" cap="none" dirty="0"/>
              <a:t>the current process is assessed, and process weaknesses and bottlenecks are identified. process models (sometimes called process maps) that describe the process may be developed. </a:t>
            </a:r>
            <a:r>
              <a:rPr lang="en-GB" sz="2000" cap="none" dirty="0"/>
              <a:t> </a:t>
            </a:r>
          </a:p>
          <a:p>
            <a:r>
              <a:rPr lang="en-US" i="1" cap="none" dirty="0"/>
              <a:t>process change </a:t>
            </a:r>
          </a:p>
          <a:p>
            <a:pPr lvl="1"/>
            <a:r>
              <a:rPr lang="en-US" sz="2000" cap="none" dirty="0"/>
              <a:t>process changes are proposed to address some of the identified process weaknesses. these are introduced and the cycle resumes to collect data about the effectiveness of the changes.</a:t>
            </a:r>
            <a:endParaRPr lang="en-GB" sz="2000" cap="none"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65508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a:ln/>
        </p:spPr>
        <p:txBody>
          <a:bodyPr vert="horz" lIns="90487" tIns="44450" rIns="90487" bIns="44450" rtlCol="0" anchor="ctr">
            <a:normAutofit/>
          </a:bodyPr>
          <a:lstStyle/>
          <a:p>
            <a:r>
              <a:rPr lang="en-GB"/>
              <a:t>Process measurement</a:t>
            </a:r>
          </a:p>
        </p:txBody>
      </p:sp>
      <p:sp>
        <p:nvSpPr>
          <p:cNvPr id="32770" name="Rectangle 2"/>
          <p:cNvSpPr>
            <a:spLocks noGrp="1" noChangeArrowheads="1"/>
          </p:cNvSpPr>
          <p:nvPr>
            <p:ph idx="1"/>
          </p:nvPr>
        </p:nvSpPr>
        <p:spPr>
          <a:xfrm>
            <a:off x="1069848" y="2121408"/>
            <a:ext cx="10425466" cy="4050792"/>
          </a:xfrm>
          <a:noFill/>
          <a:ln/>
        </p:spPr>
        <p:txBody>
          <a:bodyPr vert="horz" lIns="90487" tIns="44450" rIns="90487" bIns="44450" rtlCol="0">
            <a:normAutofit/>
          </a:bodyPr>
          <a:lstStyle/>
          <a:p>
            <a:r>
              <a:rPr lang="en-GB" sz="2400" cap="none" dirty="0"/>
              <a:t>Wherever possible, quantitative process data should be collected</a:t>
            </a:r>
          </a:p>
          <a:p>
            <a:pPr lvl="1"/>
            <a:r>
              <a:rPr lang="en-GB" sz="2000" cap="none" dirty="0"/>
              <a:t>however, where organisations do not have clearly defined process standards this is very difficult as you don’t know what to measure. </a:t>
            </a:r>
          </a:p>
          <a:p>
            <a:pPr lvl="1"/>
            <a:r>
              <a:rPr lang="en-GB" sz="2000" cap="none" dirty="0"/>
              <a:t>a process may have to be defined before any measurement is possible.</a:t>
            </a:r>
          </a:p>
          <a:p>
            <a:r>
              <a:rPr lang="en-GB" sz="2400" cap="none" dirty="0"/>
              <a:t>Process measurements should be used to assess process improvements</a:t>
            </a:r>
          </a:p>
          <a:p>
            <a:pPr lvl="1"/>
            <a:r>
              <a:rPr lang="en-GB" sz="2000" cap="none" dirty="0"/>
              <a:t>but this does not mean that measurements should drive the improvements. </a:t>
            </a:r>
          </a:p>
          <a:p>
            <a:pPr lvl="1"/>
            <a:r>
              <a:rPr lang="en-GB" sz="2000" cap="none" dirty="0"/>
              <a:t>the improvement driver should be the organizational objectives.</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318825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vert="horz" lIns="90487" tIns="44450" rIns="90487" bIns="44450" rtlCol="0" anchor="ctr">
            <a:normAutofit/>
          </a:bodyPr>
          <a:lstStyle/>
          <a:p>
            <a:r>
              <a:rPr lang="en-GB" dirty="0"/>
              <a:t>Process metrics</a:t>
            </a:r>
          </a:p>
        </p:txBody>
      </p:sp>
      <p:sp>
        <p:nvSpPr>
          <p:cNvPr id="34818" name="Rectangle 2"/>
          <p:cNvSpPr>
            <a:spLocks noGrp="1" noChangeArrowheads="1"/>
          </p:cNvSpPr>
          <p:nvPr>
            <p:ph idx="1"/>
          </p:nvPr>
        </p:nvSpPr>
        <p:spPr>
          <a:noFill/>
          <a:ln/>
        </p:spPr>
        <p:txBody>
          <a:bodyPr vert="horz" lIns="90487" tIns="44450" rIns="90487" bIns="44450" rtlCol="0">
            <a:normAutofit/>
          </a:bodyPr>
          <a:lstStyle/>
          <a:p>
            <a:r>
              <a:rPr lang="en-GB" sz="2400" cap="none" dirty="0"/>
              <a:t>Time taken for process activities to be completed</a:t>
            </a:r>
          </a:p>
          <a:p>
            <a:pPr lvl="1"/>
            <a:r>
              <a:rPr lang="en-GB" sz="2400" cap="none" dirty="0"/>
              <a:t>e.g. calendar time or effort to complete an activity or process.</a:t>
            </a:r>
          </a:p>
          <a:p>
            <a:r>
              <a:rPr lang="en-GB" sz="2400" cap="none" dirty="0"/>
              <a:t>Resources required for processes or activities</a:t>
            </a:r>
          </a:p>
          <a:p>
            <a:pPr lvl="1"/>
            <a:r>
              <a:rPr lang="en-GB" sz="2400" cap="none" dirty="0"/>
              <a:t>e.g. total effort in person-days.</a:t>
            </a:r>
          </a:p>
          <a:p>
            <a:r>
              <a:rPr lang="en-GB" sz="2400" cap="none" dirty="0"/>
              <a:t>Number of occurrences of a particular event</a:t>
            </a:r>
          </a:p>
          <a:p>
            <a:pPr lvl="1"/>
            <a:r>
              <a:rPr lang="en-GB" sz="2400" cap="none" dirty="0"/>
              <a:t>e.g. number of defects discovered.</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29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534271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BE4D-00B2-6650-1D9F-7F7F1D7DF1D7}"/>
              </a:ext>
            </a:extLst>
          </p:cNvPr>
          <p:cNvSpPr>
            <a:spLocks noGrp="1"/>
          </p:cNvSpPr>
          <p:nvPr>
            <p:ph type="title"/>
          </p:nvPr>
        </p:nvSpPr>
        <p:spPr/>
        <p:txBody>
          <a:bodyPr/>
          <a:lstStyle/>
          <a:p>
            <a:r>
              <a:rPr lang="en-US" dirty="0"/>
              <a:t>Software process</a:t>
            </a:r>
            <a:endParaRPr lang="en-AU" dirty="0"/>
          </a:p>
        </p:txBody>
      </p:sp>
      <p:sp>
        <p:nvSpPr>
          <p:cNvPr id="3" name="Content Placeholder 2">
            <a:extLst>
              <a:ext uri="{FF2B5EF4-FFF2-40B4-BE49-F238E27FC236}">
                <a16:creationId xmlns:a16="http://schemas.microsoft.com/office/drawing/2014/main" id="{EEC97CEA-24CD-B3A8-D3DB-61E3607C1ACE}"/>
              </a:ext>
            </a:extLst>
          </p:cNvPr>
          <p:cNvSpPr>
            <a:spLocks noGrp="1"/>
          </p:cNvSpPr>
          <p:nvPr>
            <p:ph idx="1"/>
          </p:nvPr>
        </p:nvSpPr>
        <p:spPr>
          <a:xfrm>
            <a:off x="1194318" y="1891232"/>
            <a:ext cx="10149223" cy="4248311"/>
          </a:xfrm>
        </p:spPr>
        <p:txBody>
          <a:bodyPr>
            <a:normAutofit fontScale="62500" lnSpcReduction="20000"/>
          </a:bodyPr>
          <a:lstStyle/>
          <a:p>
            <a:r>
              <a:rPr lang="en-GB" sz="3400" cap="none" dirty="0"/>
              <a:t>A structured set of activities required to develop a software system. </a:t>
            </a:r>
          </a:p>
          <a:p>
            <a:pPr lvl="1" algn="just"/>
            <a:r>
              <a:rPr lang="en-US" sz="3400" i="1" cap="none" dirty="0"/>
              <a:t>A framework for the activities, actions, and tasks that are required to build high-quality software.</a:t>
            </a:r>
          </a:p>
          <a:p>
            <a:pPr algn="just"/>
            <a:r>
              <a:rPr lang="en-US" sz="3400" cap="none" dirty="0"/>
              <a:t>It is not equal to software engineering, which also encompasses technologies that populate the process– technical methods and automated tools</a:t>
            </a:r>
            <a:endParaRPr lang="en-GB" sz="3400" i="1" cap="none" dirty="0"/>
          </a:p>
          <a:p>
            <a:pPr algn="just"/>
            <a:r>
              <a:rPr lang="en-GB" sz="3400" cap="none" dirty="0"/>
              <a:t>Many different software processes but all involve:</a:t>
            </a:r>
          </a:p>
          <a:p>
            <a:pPr lvl="1" algn="just"/>
            <a:r>
              <a:rPr lang="en-GB" sz="3400" b="1" i="1" cap="none" dirty="0">
                <a:solidFill>
                  <a:srgbClr val="C00000"/>
                </a:solidFill>
              </a:rPr>
              <a:t>Specification –</a:t>
            </a:r>
            <a:r>
              <a:rPr lang="en-GB" sz="3400" cap="none" dirty="0"/>
              <a:t> defining what the system should do;</a:t>
            </a:r>
          </a:p>
          <a:p>
            <a:pPr lvl="1" algn="just"/>
            <a:r>
              <a:rPr lang="en-GB" sz="3400" b="1" i="1" cap="none" dirty="0">
                <a:solidFill>
                  <a:srgbClr val="C00000"/>
                </a:solidFill>
              </a:rPr>
              <a:t>Design and implementation –</a:t>
            </a:r>
            <a:r>
              <a:rPr lang="en-GB" sz="3400" i="1" cap="none" dirty="0">
                <a:solidFill>
                  <a:srgbClr val="C00000"/>
                </a:solidFill>
              </a:rPr>
              <a:t> </a:t>
            </a:r>
            <a:r>
              <a:rPr lang="en-GB" sz="3400" cap="none" dirty="0"/>
              <a:t>defining the organization of the system and implementing the system;</a:t>
            </a:r>
          </a:p>
          <a:p>
            <a:pPr lvl="1" algn="just"/>
            <a:r>
              <a:rPr lang="en-GB" sz="3400" b="1" i="1" cap="none" dirty="0">
                <a:solidFill>
                  <a:srgbClr val="C00000"/>
                </a:solidFill>
              </a:rPr>
              <a:t>Validation – </a:t>
            </a:r>
            <a:r>
              <a:rPr lang="en-GB" sz="3400" cap="none" dirty="0"/>
              <a:t>checking that it does what the customer wants;</a:t>
            </a:r>
          </a:p>
          <a:p>
            <a:pPr lvl="1" algn="just"/>
            <a:r>
              <a:rPr lang="en-GB" sz="3400" b="1" i="1" cap="none" dirty="0">
                <a:solidFill>
                  <a:srgbClr val="C00000"/>
                </a:solidFill>
              </a:rPr>
              <a:t>Evolution –</a:t>
            </a:r>
            <a:r>
              <a:rPr lang="en-GB" sz="3400" i="1" cap="none" dirty="0">
                <a:solidFill>
                  <a:srgbClr val="C00000"/>
                </a:solidFill>
              </a:rPr>
              <a:t> </a:t>
            </a:r>
            <a:r>
              <a:rPr lang="en-GB" sz="3400" cap="none" dirty="0"/>
              <a:t>changing the system in response to changing customer needs.</a:t>
            </a:r>
          </a:p>
          <a:p>
            <a:pPr algn="just"/>
            <a:endParaRPr lang="en-AU" sz="2400" dirty="0"/>
          </a:p>
        </p:txBody>
      </p:sp>
    </p:spTree>
    <p:extLst>
      <p:ext uri="{BB962C8B-B14F-4D97-AF65-F5344CB8AC3E}">
        <p14:creationId xmlns:p14="http://schemas.microsoft.com/office/powerpoint/2010/main" val="2907467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Capability maturity levels</a:t>
            </a:r>
            <a:endParaRPr lang="en-US" dirty="0"/>
          </a:p>
        </p:txBody>
      </p:sp>
      <p:pic>
        <p:nvPicPr>
          <p:cNvPr id="4" name="Content Placeholder 3" descr="26.10 StagesCMMI.eps"/>
          <p:cNvPicPr>
            <a:picLocks noGrp="1" noChangeAspect="1"/>
          </p:cNvPicPr>
          <p:nvPr>
            <p:ph idx="1"/>
          </p:nvPr>
        </p:nvPicPr>
        <p:blipFill rotWithShape="1">
          <a:blip r:embed="rId2"/>
          <a:srcRect t="-12585" b="-4028"/>
          <a:stretch/>
        </p:blipFill>
        <p:spPr>
          <a:xfrm>
            <a:off x="2462696" y="1567572"/>
            <a:ext cx="6681304" cy="5008625"/>
          </a:xfrm>
        </p:spPr>
      </p:pic>
      <p:sp>
        <p:nvSpPr>
          <p:cNvPr id="6" name="Footer Placeholder 5"/>
          <p:cNvSpPr>
            <a:spLocks noGrp="1"/>
          </p:cNvSpPr>
          <p:nvPr>
            <p:ph type="ftr" sz="quarter" idx="11"/>
          </p:nvPr>
        </p:nvSpPr>
        <p:spPr/>
        <p:txBody>
          <a:bodyPr/>
          <a:lstStyle/>
          <a:p>
            <a:pPr>
              <a:defRPr/>
            </a:pPr>
            <a:r>
              <a:rPr lang="en-US" dirty="0"/>
              <a:t>Chapter 2 Software Processes</a:t>
            </a:r>
          </a:p>
        </p:txBody>
      </p:sp>
      <p:sp>
        <p:nvSpPr>
          <p:cNvPr id="5" name="Slide Number Placeholder 4"/>
          <p:cNvSpPr>
            <a:spLocks noGrp="1"/>
          </p:cNvSpPr>
          <p:nvPr>
            <p:ph type="sldNum" sz="quarter" idx="12"/>
          </p:nvPr>
        </p:nvSpPr>
        <p:spPr/>
        <p:txBody>
          <a:bodyPr/>
          <a:lstStyle/>
          <a:p>
            <a:fld id="{68FEBCE9-A86B-9C48-9EF4-AA1E30B0DC27}" type="slidenum">
              <a:rPr lang="en-US" smtClean="0"/>
              <a:pPr/>
              <a:t>30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49935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xfrm>
            <a:off x="957881" y="115140"/>
            <a:ext cx="10058400" cy="1609344"/>
          </a:xfrm>
        </p:spPr>
        <p:txBody>
          <a:bodyPr/>
          <a:lstStyle/>
          <a:p>
            <a:r>
              <a:rPr lang="en-GB" dirty="0"/>
              <a:t>The SEI capability maturity model</a:t>
            </a:r>
          </a:p>
        </p:txBody>
      </p:sp>
      <p:sp>
        <p:nvSpPr>
          <p:cNvPr id="43010" name="Rectangle 2"/>
          <p:cNvSpPr>
            <a:spLocks noGrp="1" noChangeArrowheads="1"/>
          </p:cNvSpPr>
          <p:nvPr>
            <p:ph idx="1"/>
          </p:nvPr>
        </p:nvSpPr>
        <p:spPr>
          <a:xfrm>
            <a:off x="1066799" y="1570902"/>
            <a:ext cx="10801739" cy="4050792"/>
          </a:xfrm>
        </p:spPr>
        <p:txBody>
          <a:bodyPr>
            <a:noAutofit/>
          </a:bodyPr>
          <a:lstStyle/>
          <a:p>
            <a:r>
              <a:rPr lang="en-GB" cap="none" dirty="0">
                <a:solidFill>
                  <a:srgbClr val="C00000"/>
                </a:solidFill>
              </a:rPr>
              <a:t>initial</a:t>
            </a:r>
          </a:p>
          <a:p>
            <a:pPr lvl="1"/>
            <a:r>
              <a:rPr lang="en-GB" sz="2000" cap="none" dirty="0"/>
              <a:t>essentially uncontrolled</a:t>
            </a:r>
          </a:p>
          <a:p>
            <a:r>
              <a:rPr lang="en-GB" cap="none" dirty="0">
                <a:solidFill>
                  <a:srgbClr val="C00000"/>
                </a:solidFill>
              </a:rPr>
              <a:t>repeatable</a:t>
            </a:r>
          </a:p>
          <a:p>
            <a:pPr lvl="1"/>
            <a:r>
              <a:rPr lang="en-GB" sz="2000" cap="none" dirty="0"/>
              <a:t>product management procedures defined and used</a:t>
            </a:r>
          </a:p>
          <a:p>
            <a:r>
              <a:rPr lang="en-GB" cap="none" dirty="0">
                <a:solidFill>
                  <a:srgbClr val="C00000"/>
                </a:solidFill>
              </a:rPr>
              <a:t>defined</a:t>
            </a:r>
          </a:p>
          <a:p>
            <a:pPr lvl="1"/>
            <a:r>
              <a:rPr lang="en-GB" sz="2000" cap="none" dirty="0"/>
              <a:t>process management procedures and strategies defined and used</a:t>
            </a:r>
          </a:p>
          <a:p>
            <a:r>
              <a:rPr lang="en-GB" cap="none" dirty="0">
                <a:solidFill>
                  <a:srgbClr val="C00000"/>
                </a:solidFill>
              </a:rPr>
              <a:t>managed</a:t>
            </a:r>
          </a:p>
          <a:p>
            <a:pPr lvl="1"/>
            <a:r>
              <a:rPr lang="en-GB" sz="2000" cap="none" dirty="0"/>
              <a:t>quality management strategies defined and used</a:t>
            </a:r>
          </a:p>
          <a:p>
            <a:r>
              <a:rPr lang="en-GB" cap="none" dirty="0">
                <a:solidFill>
                  <a:srgbClr val="C00000"/>
                </a:solidFill>
              </a:rPr>
              <a:t>optimising</a:t>
            </a:r>
          </a:p>
          <a:p>
            <a:pPr lvl="1"/>
            <a:r>
              <a:rPr lang="en-GB" sz="2000" cap="none" dirty="0"/>
              <a:t>process improvement strategies defined and used</a:t>
            </a:r>
          </a:p>
        </p:txBody>
      </p:sp>
      <p:sp>
        <p:nvSpPr>
          <p:cNvPr id="4" name="Slide Number Placeholder 3"/>
          <p:cNvSpPr>
            <a:spLocks noGrp="1"/>
          </p:cNvSpPr>
          <p:nvPr>
            <p:ph type="sldNum" sz="quarter" idx="12"/>
          </p:nvPr>
        </p:nvSpPr>
        <p:spPr/>
        <p:txBody>
          <a:bodyPr/>
          <a:lstStyle/>
          <a:p>
            <a:fld id="{68FEBCE9-A86B-9C48-9EF4-AA1E30B0DC27}" type="slidenum">
              <a:rPr lang="en-US" smtClean="0"/>
              <a:pPr/>
              <a:t>31</a:t>
            </a:fld>
            <a:endParaRPr lang="en-US"/>
          </a:p>
        </p:txBody>
      </p:sp>
      <p:sp>
        <p:nvSpPr>
          <p:cNvPr id="2" name="Date Placeholder 1"/>
          <p:cNvSpPr>
            <a:spLocks noGrp="1"/>
          </p:cNvSpPr>
          <p:nvPr>
            <p:ph type="dt" sz="half" idx="10"/>
          </p:nvPr>
        </p:nvSpPr>
        <p:spPr/>
        <p:txBody>
          <a:bodyPr/>
          <a:lstStyle/>
          <a:p>
            <a:pPr>
              <a:defRPr/>
            </a:pPr>
            <a:r>
              <a:rPr lang="en-GB" dirty="0"/>
              <a:t>30/10/2014</a:t>
            </a:r>
            <a:endParaRPr lang="en-US" dirty="0"/>
          </a:p>
        </p:txBody>
      </p:sp>
    </p:spTree>
    <p:extLst>
      <p:ext uri="{BB962C8B-B14F-4D97-AF65-F5344CB8AC3E}">
        <p14:creationId xmlns:p14="http://schemas.microsoft.com/office/powerpoint/2010/main" val="225988728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70AB-BE23-3139-F5D2-A4AD8717C2E8}"/>
              </a:ext>
            </a:extLst>
          </p:cNvPr>
          <p:cNvSpPr>
            <a:spLocks noGrp="1"/>
          </p:cNvSpPr>
          <p:nvPr>
            <p:ph type="title"/>
          </p:nvPr>
        </p:nvSpPr>
        <p:spPr/>
        <p:txBody>
          <a:bodyPr/>
          <a:lstStyle/>
          <a:p>
            <a:r>
              <a:rPr lang="en-US" dirty="0"/>
              <a:t>Process Assessment and improvement</a:t>
            </a:r>
            <a:endParaRPr lang="en-AU" dirty="0"/>
          </a:p>
        </p:txBody>
      </p:sp>
      <p:sp>
        <p:nvSpPr>
          <p:cNvPr id="3" name="Content Placeholder 2">
            <a:extLst>
              <a:ext uri="{FF2B5EF4-FFF2-40B4-BE49-F238E27FC236}">
                <a16:creationId xmlns:a16="http://schemas.microsoft.com/office/drawing/2014/main" id="{FEC5EBA1-E63D-8A09-3D1E-EF59895DF244}"/>
              </a:ext>
            </a:extLst>
          </p:cNvPr>
          <p:cNvSpPr>
            <a:spLocks noGrp="1"/>
          </p:cNvSpPr>
          <p:nvPr>
            <p:ph idx="1"/>
          </p:nvPr>
        </p:nvSpPr>
        <p:spPr/>
        <p:txBody>
          <a:bodyPr>
            <a:normAutofit fontScale="92500" lnSpcReduction="20000"/>
          </a:bodyPr>
          <a:lstStyle/>
          <a:p>
            <a:pPr algn="just" eaLnBrk="1" hangingPunct="1">
              <a:lnSpc>
                <a:spcPct val="90000"/>
              </a:lnSpc>
            </a:pPr>
            <a:r>
              <a:rPr lang="en-US" altLang="en-US" b="1" cap="none" dirty="0">
                <a:latin typeface="Times New Roman" panose="02020603050405020304" pitchFamily="18" charset="0"/>
              </a:rPr>
              <a:t>S</a:t>
            </a:r>
            <a:r>
              <a:rPr lang="en-US" altLang="en-US" sz="2000" b="1" cap="none" dirty="0">
                <a:latin typeface="Times New Roman" panose="02020603050405020304" pitchFamily="18" charset="0"/>
              </a:rPr>
              <a:t>tandard </a:t>
            </a:r>
            <a:r>
              <a:rPr lang="en-US" altLang="en-US" sz="2000" b="1" cap="none" dirty="0" err="1">
                <a:latin typeface="Times New Roman" panose="02020603050405020304" pitchFamily="18" charset="0"/>
              </a:rPr>
              <a:t>cmmi</a:t>
            </a:r>
            <a:r>
              <a:rPr lang="en-US" altLang="en-US" sz="2000" b="1" cap="none" dirty="0">
                <a:latin typeface="Times New Roman" panose="02020603050405020304" pitchFamily="18" charset="0"/>
              </a:rPr>
              <a:t> assessment method for process improvement (SCAMPI)</a:t>
            </a:r>
            <a:r>
              <a:rPr lang="en-US" altLang="en-US" sz="2000" cap="none" dirty="0">
                <a:latin typeface="Times New Roman" panose="02020603050405020304" pitchFamily="18" charset="0"/>
              </a:rPr>
              <a:t> — provides a five step process assessment model that incorporates five phases: initiating, diagnosing, establishing, acting and learning. </a:t>
            </a:r>
          </a:p>
          <a:p>
            <a:pPr algn="just" eaLnBrk="1" hangingPunct="1">
              <a:lnSpc>
                <a:spcPct val="90000"/>
              </a:lnSpc>
            </a:pPr>
            <a:r>
              <a:rPr lang="en-US" altLang="en-US" sz="2000" b="1" cap="none" dirty="0">
                <a:latin typeface="Palatino" pitchFamily="-128" charset="0"/>
              </a:rPr>
              <a:t>CMM-based appraisal for internal process improvement (CBA </a:t>
            </a:r>
            <a:r>
              <a:rPr lang="en-US" altLang="en-US" b="1" cap="none" dirty="0">
                <a:latin typeface="Palatino" pitchFamily="-128" charset="0"/>
              </a:rPr>
              <a:t>IPI</a:t>
            </a:r>
            <a:r>
              <a:rPr lang="en-US" altLang="en-US" sz="2000" b="1" cap="none" dirty="0">
                <a:latin typeface="Palatino" pitchFamily="-128" charset="0"/>
              </a:rPr>
              <a:t>)</a:t>
            </a:r>
            <a:r>
              <a:rPr lang="en-US" altLang="en-US" sz="2000" cap="none" dirty="0">
                <a:latin typeface="Palatino" pitchFamily="-128" charset="0"/>
              </a:rPr>
              <a:t>—provides a diagnostic technique for assessing the relative maturity of a software organization; uses the sei </a:t>
            </a:r>
            <a:r>
              <a:rPr lang="en-US" altLang="en-US" sz="2000" cap="none" dirty="0" err="1">
                <a:latin typeface="Palatino" pitchFamily="-128" charset="0"/>
              </a:rPr>
              <a:t>cmm</a:t>
            </a:r>
            <a:r>
              <a:rPr lang="en-US" altLang="en-US" sz="2000" cap="none" dirty="0">
                <a:latin typeface="Palatino" pitchFamily="-128" charset="0"/>
              </a:rPr>
              <a:t> as the basis for the assessment [dun01]</a:t>
            </a:r>
          </a:p>
          <a:p>
            <a:pPr algn="just" eaLnBrk="1" hangingPunct="1">
              <a:lnSpc>
                <a:spcPct val="90000"/>
              </a:lnSpc>
              <a:spcAft>
                <a:spcPts val="1200"/>
              </a:spcAft>
            </a:pPr>
            <a:r>
              <a:rPr lang="en-US" altLang="en-US" sz="2000" b="1" cap="none" dirty="0">
                <a:latin typeface="Palatino" pitchFamily="-128" charset="0"/>
              </a:rPr>
              <a:t>spice—the spice (iso/iec15504)</a:t>
            </a:r>
            <a:r>
              <a:rPr lang="en-US" altLang="en-US" sz="2000" cap="none" dirty="0">
                <a:latin typeface="Palatino" pitchFamily="-128" charset="0"/>
              </a:rPr>
              <a:t> standard defines a set of requirements for software process assessment. the intent of the standard is to assist organizations in developing an objective evaluation of the efficacy of any defined software process. [iso08]</a:t>
            </a:r>
          </a:p>
          <a:p>
            <a:pPr algn="just" eaLnBrk="1" hangingPunct="1">
              <a:lnSpc>
                <a:spcPct val="90000"/>
              </a:lnSpc>
              <a:spcAft>
                <a:spcPts val="1200"/>
              </a:spcAft>
            </a:pPr>
            <a:r>
              <a:rPr lang="en-US" altLang="en-US" sz="2000" b="1" cap="none" dirty="0">
                <a:latin typeface="Palatino" pitchFamily="-128" charset="0"/>
              </a:rPr>
              <a:t>iso 9001:2000  for software—</a:t>
            </a:r>
            <a:r>
              <a:rPr lang="en-US" altLang="en-US" sz="2000" cap="none" dirty="0">
                <a:latin typeface="Palatino" pitchFamily="-128" charset="0"/>
              </a:rPr>
              <a:t>a generic standard that applies to any organization that wants to improve the overall quality of the products, systems, or services that it provides. therefore, the standard is directly applicable to software organizations and companies. [ant06]</a:t>
            </a:r>
            <a:endParaRPr lang="en-US" altLang="en-US" sz="2800" b="1" cap="none" dirty="0">
              <a:latin typeface="Palatino" pitchFamily="-128" charset="0"/>
            </a:endParaRPr>
          </a:p>
          <a:p>
            <a:pPr algn="just"/>
            <a:endParaRPr lang="en-AU" dirty="0"/>
          </a:p>
        </p:txBody>
      </p:sp>
    </p:spTree>
    <p:extLst>
      <p:ext uri="{BB962C8B-B14F-4D97-AF65-F5344CB8AC3E}">
        <p14:creationId xmlns:p14="http://schemas.microsoft.com/office/powerpoint/2010/main" val="3708591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AA8A9-D4DC-0F46-BB72-5EE27BFF6B4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41A180-F6ED-9C7D-6011-156D6D40015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5EB759-FBF0-4A6E-B619-D690870E25F6}" type="slidenum">
              <a:rPr lang="en-US" altLang="en-US" sz="1000">
                <a:latin typeface="Helvetica" panose="020B0604020202020204" pitchFamily="34" charset="0"/>
              </a:rPr>
              <a:pPr/>
              <a:t>33</a:t>
            </a:fld>
            <a:endParaRPr lang="en-US" altLang="en-US" sz="1000">
              <a:latin typeface="Helvetica" panose="020B0604020202020204" pitchFamily="34" charset="0"/>
            </a:endParaRPr>
          </a:p>
        </p:txBody>
      </p:sp>
      <p:sp>
        <p:nvSpPr>
          <p:cNvPr id="22532" name="Rectangle 2">
            <a:extLst>
              <a:ext uri="{FF2B5EF4-FFF2-40B4-BE49-F238E27FC236}">
                <a16:creationId xmlns:a16="http://schemas.microsoft.com/office/drawing/2014/main" id="{39B3F401-F53F-8AFA-0C7F-0E32B81915C8}"/>
              </a:ext>
            </a:extLst>
          </p:cNvPr>
          <p:cNvSpPr>
            <a:spLocks noGrp="1" noChangeArrowheads="1"/>
          </p:cNvSpPr>
          <p:nvPr>
            <p:ph type="title"/>
          </p:nvPr>
        </p:nvSpPr>
        <p:spPr>
          <a:xfrm>
            <a:off x="970383" y="135294"/>
            <a:ext cx="6705600" cy="633413"/>
          </a:xfrm>
        </p:spPr>
        <p:txBody>
          <a:bodyPr/>
          <a:lstStyle/>
          <a:p>
            <a:pPr eaLnBrk="1" hangingPunct="1"/>
            <a:r>
              <a:rPr lang="en-US" altLang="en-US" sz="3200" dirty="0"/>
              <a:t>Personal Software Process (PSP)</a:t>
            </a:r>
            <a:endParaRPr lang="en-US" altLang="en-US" dirty="0"/>
          </a:p>
        </p:txBody>
      </p:sp>
      <p:sp>
        <p:nvSpPr>
          <p:cNvPr id="22533" name="Rectangle 3">
            <a:extLst>
              <a:ext uri="{FF2B5EF4-FFF2-40B4-BE49-F238E27FC236}">
                <a16:creationId xmlns:a16="http://schemas.microsoft.com/office/drawing/2014/main" id="{DE24AC93-B4AF-E730-840E-28855C68D2B7}"/>
              </a:ext>
            </a:extLst>
          </p:cNvPr>
          <p:cNvSpPr>
            <a:spLocks noGrp="1" noChangeArrowheads="1"/>
          </p:cNvSpPr>
          <p:nvPr>
            <p:ph type="body" idx="1"/>
          </p:nvPr>
        </p:nvSpPr>
        <p:spPr>
          <a:xfrm>
            <a:off x="737118" y="955082"/>
            <a:ext cx="10739535" cy="4050792"/>
          </a:xfrm>
        </p:spPr>
        <p:txBody>
          <a:bodyPr>
            <a:noAutofit/>
          </a:bodyPr>
          <a:lstStyle/>
          <a:p>
            <a:pPr algn="just">
              <a:spcBef>
                <a:spcPts val="600"/>
              </a:spcBef>
            </a:pPr>
            <a:r>
              <a:rPr lang="en-US" altLang="en-US" sz="1800" b="1" cap="none" dirty="0">
                <a:latin typeface="Palatino" pitchFamily="-128" charset="0"/>
              </a:rPr>
              <a:t>planning. </a:t>
            </a:r>
            <a:r>
              <a:rPr lang="en-US" altLang="en-US" sz="1800" cap="none" dirty="0">
                <a:latin typeface="Palatino" pitchFamily="-128" charset="0"/>
              </a:rPr>
              <a:t> this activity isolates requirements and develops both size and resource estimates. in addition, a defect estimate (the number of defects projected for the work) is made. all metrics are recorded on worksheets or templates. finally, development tasks are identified and a project schedule is created.</a:t>
            </a:r>
          </a:p>
          <a:p>
            <a:pPr algn="just">
              <a:spcBef>
                <a:spcPts val="300"/>
              </a:spcBef>
            </a:pPr>
            <a:r>
              <a:rPr lang="en-US" altLang="en-US" sz="1800" b="1" cap="none" dirty="0">
                <a:latin typeface="Palatino" pitchFamily="-128" charset="0"/>
              </a:rPr>
              <a:t>high-level design. </a:t>
            </a:r>
            <a:r>
              <a:rPr lang="en-US" altLang="en-US" sz="1800" cap="none" dirty="0">
                <a:latin typeface="Palatino" pitchFamily="-128" charset="0"/>
              </a:rPr>
              <a:t> external specifications for each component to be constructed are developed and a component design is created. prototypes are built when uncertainty exists. all issues are recorded and tracked.</a:t>
            </a:r>
          </a:p>
          <a:p>
            <a:pPr algn="just">
              <a:spcBef>
                <a:spcPts val="300"/>
              </a:spcBef>
            </a:pPr>
            <a:r>
              <a:rPr lang="en-US" altLang="en-US" sz="1800" b="1" cap="none" dirty="0">
                <a:latin typeface="Palatino" pitchFamily="-128" charset="0"/>
              </a:rPr>
              <a:t>high-level design review. </a:t>
            </a:r>
            <a:r>
              <a:rPr lang="en-US" altLang="en-US" sz="1800" cap="none" dirty="0">
                <a:latin typeface="Palatino" pitchFamily="-128" charset="0"/>
              </a:rPr>
              <a:t>formal verification methods (chapter 21) are applied to uncover errors in the design. metrics are maintained for all important tasks and work results.</a:t>
            </a:r>
          </a:p>
          <a:p>
            <a:pPr algn="just">
              <a:spcBef>
                <a:spcPts val="300"/>
              </a:spcBef>
            </a:pPr>
            <a:r>
              <a:rPr lang="en-US" altLang="en-US" sz="1800" b="1" cap="none" dirty="0">
                <a:latin typeface="Palatino" pitchFamily="-128" charset="0"/>
              </a:rPr>
              <a:t>development. </a:t>
            </a:r>
            <a:r>
              <a:rPr lang="en-US" altLang="en-US" sz="1800" cap="none" dirty="0">
                <a:latin typeface="Palatino" pitchFamily="-128" charset="0"/>
              </a:rPr>
              <a:t> </a:t>
            </a:r>
            <a:r>
              <a:rPr lang="en-US" altLang="en-US" sz="1800" cap="none" dirty="0">
                <a:latin typeface="Times New Roman" panose="02020603050405020304" pitchFamily="18" charset="0"/>
              </a:rPr>
              <a:t>the</a:t>
            </a:r>
            <a:r>
              <a:rPr lang="en-US" altLang="en-US" sz="1800" cap="none" dirty="0">
                <a:latin typeface="Palatino" pitchFamily="-128" charset="0"/>
              </a:rPr>
              <a:t> component level design is refined and reviewed. code is generated, reviewed, compiled, and tested. metrics are maintained for all important tasks and work results.</a:t>
            </a:r>
          </a:p>
          <a:p>
            <a:pPr algn="just">
              <a:spcBef>
                <a:spcPts val="300"/>
              </a:spcBef>
            </a:pPr>
            <a:r>
              <a:rPr lang="en-US" altLang="en-US" sz="1800" b="1" cap="none" dirty="0">
                <a:latin typeface="Palatino" pitchFamily="-128" charset="0"/>
              </a:rPr>
              <a:t>postmortem.</a:t>
            </a:r>
            <a:r>
              <a:rPr lang="en-US" altLang="en-US" sz="1800" cap="none" dirty="0">
                <a:latin typeface="Palatino" pitchFamily="-128" charset="0"/>
              </a:rPr>
              <a:t>  using the measures and metrics collected (this is a substantial amount of data that should be analyzed statistically), the effectiveness of the process is determined. measures and metrics should provide guidance for modifying the process to improve its effectiveness</a:t>
            </a:r>
            <a:r>
              <a:rPr lang="en-US" altLang="en-US" dirty="0">
                <a:latin typeface="Palatino" pitchFamily="-128" charset="0"/>
              </a:rPr>
              <a:t>.</a:t>
            </a:r>
          </a:p>
        </p:txBody>
      </p:sp>
    </p:spTree>
    <p:extLst>
      <p:ext uri="{BB962C8B-B14F-4D97-AF65-F5344CB8AC3E}">
        <p14:creationId xmlns:p14="http://schemas.microsoft.com/office/powerpoint/2010/main" val="3172800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66169-BFDF-532B-6C4F-C1998522DF82}"/>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85DEEB5-8E22-1291-1E49-A53DE91F8093}"/>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24AF5A-E85F-41DE-AE34-7DAD330F2D2C}" type="slidenum">
              <a:rPr lang="en-US" altLang="en-US" sz="1000">
                <a:latin typeface="Helvetica" panose="020B0604020202020204" pitchFamily="34" charset="0"/>
              </a:rPr>
              <a:pPr/>
              <a:t>34</a:t>
            </a:fld>
            <a:endParaRPr lang="en-US" altLang="en-US" sz="1000">
              <a:latin typeface="Helvetica" panose="020B0604020202020204" pitchFamily="34" charset="0"/>
            </a:endParaRPr>
          </a:p>
        </p:txBody>
      </p:sp>
      <p:sp>
        <p:nvSpPr>
          <p:cNvPr id="23556" name="Rectangle 2">
            <a:extLst>
              <a:ext uri="{FF2B5EF4-FFF2-40B4-BE49-F238E27FC236}">
                <a16:creationId xmlns:a16="http://schemas.microsoft.com/office/drawing/2014/main" id="{853A2718-D8A1-449D-9F0A-178B0EF2CD72}"/>
              </a:ext>
            </a:extLst>
          </p:cNvPr>
          <p:cNvSpPr>
            <a:spLocks noGrp="1" noChangeArrowheads="1"/>
          </p:cNvSpPr>
          <p:nvPr>
            <p:ph type="title"/>
          </p:nvPr>
        </p:nvSpPr>
        <p:spPr>
          <a:xfrm>
            <a:off x="2743200" y="990601"/>
            <a:ext cx="7239000" cy="633413"/>
          </a:xfrm>
        </p:spPr>
        <p:txBody>
          <a:bodyPr>
            <a:normAutofit/>
          </a:bodyPr>
          <a:lstStyle/>
          <a:p>
            <a:pPr eaLnBrk="1" hangingPunct="1"/>
            <a:r>
              <a:rPr lang="en-US" altLang="en-US"/>
              <a:t>Team Software Process (TSP)</a:t>
            </a:r>
          </a:p>
        </p:txBody>
      </p:sp>
      <p:sp>
        <p:nvSpPr>
          <p:cNvPr id="23557" name="Rectangle 3">
            <a:extLst>
              <a:ext uri="{FF2B5EF4-FFF2-40B4-BE49-F238E27FC236}">
                <a16:creationId xmlns:a16="http://schemas.microsoft.com/office/drawing/2014/main" id="{D0FCE0AB-C712-BCF1-57B8-53AFDFF47EAD}"/>
              </a:ext>
            </a:extLst>
          </p:cNvPr>
          <p:cNvSpPr>
            <a:spLocks noGrp="1" noChangeArrowheads="1"/>
          </p:cNvSpPr>
          <p:nvPr>
            <p:ph type="body" idx="1"/>
          </p:nvPr>
        </p:nvSpPr>
        <p:spPr>
          <a:xfrm>
            <a:off x="913775" y="1996751"/>
            <a:ext cx="10364452" cy="3794449"/>
          </a:xfrm>
        </p:spPr>
        <p:txBody>
          <a:bodyPr>
            <a:normAutofit/>
          </a:bodyPr>
          <a:lstStyle/>
          <a:p>
            <a:pPr>
              <a:spcBef>
                <a:spcPts val="600"/>
              </a:spcBef>
            </a:pPr>
            <a:r>
              <a:rPr lang="en-US" altLang="en-US" cap="none" dirty="0">
                <a:solidFill>
                  <a:srgbClr val="000000"/>
                </a:solidFill>
                <a:latin typeface="Palatino" pitchFamily="-128" charset="0"/>
              </a:rPr>
              <a:t>Build self-directed teams that plan and track their work, establish goals, and own their processes and plans. these can be pure software teams or integrated product teams (</a:t>
            </a:r>
            <a:r>
              <a:rPr lang="en-US" altLang="en-US" cap="none" dirty="0" err="1">
                <a:solidFill>
                  <a:srgbClr val="000000"/>
                </a:solidFill>
                <a:latin typeface="Palatino" pitchFamily="-128" charset="0"/>
              </a:rPr>
              <a:t>ipt</a:t>
            </a:r>
            <a:r>
              <a:rPr lang="en-US" altLang="en-US" cap="none" dirty="0">
                <a:solidFill>
                  <a:srgbClr val="000000"/>
                </a:solidFill>
                <a:latin typeface="Palatino" pitchFamily="-128" charset="0"/>
              </a:rPr>
              <a:t>) of three to about 20 engineers. </a:t>
            </a:r>
          </a:p>
          <a:p>
            <a:pPr eaLnBrk="1" hangingPunct="1">
              <a:lnSpc>
                <a:spcPct val="90000"/>
              </a:lnSpc>
            </a:pPr>
            <a:r>
              <a:rPr lang="en-US" altLang="en-US" cap="none" dirty="0">
                <a:solidFill>
                  <a:srgbClr val="000000"/>
                </a:solidFill>
                <a:latin typeface="Palatino" pitchFamily="-128" charset="0"/>
              </a:rPr>
              <a:t>Show managers how to coach and motivate their teams and how to help them sustain peak performance. </a:t>
            </a:r>
          </a:p>
          <a:p>
            <a:pPr eaLnBrk="1" hangingPunct="1">
              <a:lnSpc>
                <a:spcPct val="90000"/>
              </a:lnSpc>
            </a:pPr>
            <a:r>
              <a:rPr lang="en-US" altLang="en-US" cap="none" dirty="0">
                <a:solidFill>
                  <a:srgbClr val="000000"/>
                </a:solidFill>
                <a:latin typeface="Palatino" pitchFamily="-128" charset="0"/>
              </a:rPr>
              <a:t>Accelerate software process improvement by making CMM level 5 behavior normal and expected. </a:t>
            </a:r>
          </a:p>
          <a:p>
            <a:pPr lvl="1" eaLnBrk="1" hangingPunct="1">
              <a:lnSpc>
                <a:spcPct val="90000"/>
              </a:lnSpc>
            </a:pPr>
            <a:r>
              <a:rPr lang="en-US" altLang="en-US" cap="none" dirty="0">
                <a:latin typeface="Times New Roman" panose="02020603050405020304" pitchFamily="18" charset="0"/>
              </a:rPr>
              <a:t> the capability maturity model (</a:t>
            </a:r>
            <a:r>
              <a:rPr lang="en-US" altLang="en-US" cap="none" dirty="0" err="1">
                <a:latin typeface="Times New Roman" panose="02020603050405020304" pitchFamily="18" charset="0"/>
              </a:rPr>
              <a:t>cmm</a:t>
            </a:r>
            <a:r>
              <a:rPr lang="en-US" altLang="en-US" cap="none" dirty="0">
                <a:latin typeface="Times New Roman" panose="02020603050405020304" pitchFamily="18" charset="0"/>
              </a:rPr>
              <a:t>), a measure of the effectiveness of a software process.</a:t>
            </a:r>
          </a:p>
          <a:p>
            <a:pPr eaLnBrk="1" hangingPunct="1">
              <a:lnSpc>
                <a:spcPct val="90000"/>
              </a:lnSpc>
            </a:pPr>
            <a:r>
              <a:rPr lang="en-US" altLang="en-US" cap="none" dirty="0">
                <a:solidFill>
                  <a:srgbClr val="000000"/>
                </a:solidFill>
                <a:latin typeface="Palatino" pitchFamily="-128" charset="0"/>
              </a:rPr>
              <a:t>Provide improvement guidance to high-maturity organizations. </a:t>
            </a:r>
          </a:p>
        </p:txBody>
      </p:sp>
    </p:spTree>
    <p:extLst>
      <p:ext uri="{BB962C8B-B14F-4D97-AF65-F5344CB8AC3E}">
        <p14:creationId xmlns:p14="http://schemas.microsoft.com/office/powerpoint/2010/main" val="616447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F80B-BA45-5F3B-5088-A3186E56C3B5}"/>
              </a:ext>
            </a:extLst>
          </p:cNvPr>
          <p:cNvSpPr>
            <a:spLocks noGrp="1"/>
          </p:cNvSpPr>
          <p:nvPr>
            <p:ph type="title"/>
          </p:nvPr>
        </p:nvSpPr>
        <p:spPr/>
        <p:txBody>
          <a:bodyPr/>
          <a:lstStyle/>
          <a:p>
            <a:r>
              <a:rPr lang="en-US" dirty="0"/>
              <a:t>Software Development life cycle (SDLC)</a:t>
            </a:r>
            <a:endParaRPr lang="en-AU" dirty="0"/>
          </a:p>
        </p:txBody>
      </p:sp>
      <p:sp>
        <p:nvSpPr>
          <p:cNvPr id="3" name="Content Placeholder 2">
            <a:extLst>
              <a:ext uri="{FF2B5EF4-FFF2-40B4-BE49-F238E27FC236}">
                <a16:creationId xmlns:a16="http://schemas.microsoft.com/office/drawing/2014/main" id="{FBAEADA2-298B-EC07-E05B-0580CDBF2854}"/>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AF6985C5-6678-4848-877E-2CA259EBDB93}"/>
              </a:ext>
            </a:extLst>
          </p:cNvPr>
          <p:cNvPicPr>
            <a:picLocks noChangeAspect="1"/>
          </p:cNvPicPr>
          <p:nvPr/>
        </p:nvPicPr>
        <p:blipFill>
          <a:blip r:embed="rId2"/>
          <a:stretch>
            <a:fillRect/>
          </a:stretch>
        </p:blipFill>
        <p:spPr>
          <a:xfrm>
            <a:off x="3349689" y="2013700"/>
            <a:ext cx="4881660" cy="4386545"/>
          </a:xfrm>
          <a:prstGeom prst="rect">
            <a:avLst/>
          </a:prstGeom>
        </p:spPr>
      </p:pic>
    </p:spTree>
    <p:extLst>
      <p:ext uri="{BB962C8B-B14F-4D97-AF65-F5344CB8AC3E}">
        <p14:creationId xmlns:p14="http://schemas.microsoft.com/office/powerpoint/2010/main" val="2768076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1914-61E2-106E-50EF-B0018EED24C6}"/>
              </a:ext>
            </a:extLst>
          </p:cNvPr>
          <p:cNvSpPr>
            <a:spLocks noGrp="1"/>
          </p:cNvSpPr>
          <p:nvPr>
            <p:ph type="title"/>
          </p:nvPr>
        </p:nvSpPr>
        <p:spPr/>
        <p:txBody>
          <a:bodyPr/>
          <a:lstStyle/>
          <a:p>
            <a:r>
              <a:rPr lang="en-US" dirty="0"/>
              <a:t>Prescriptive process models</a:t>
            </a:r>
            <a:endParaRPr lang="en-AU" dirty="0"/>
          </a:p>
        </p:txBody>
      </p:sp>
      <p:sp>
        <p:nvSpPr>
          <p:cNvPr id="3" name="Content Placeholder 2">
            <a:extLst>
              <a:ext uri="{FF2B5EF4-FFF2-40B4-BE49-F238E27FC236}">
                <a16:creationId xmlns:a16="http://schemas.microsoft.com/office/drawing/2014/main" id="{A27DA3C7-557D-D8FA-B371-5DC07F6839F0}"/>
              </a:ext>
            </a:extLst>
          </p:cNvPr>
          <p:cNvSpPr>
            <a:spLocks noGrp="1"/>
          </p:cNvSpPr>
          <p:nvPr>
            <p:ph idx="1"/>
          </p:nvPr>
        </p:nvSpPr>
        <p:spPr/>
        <p:txBody>
          <a:bodyPr>
            <a:normAutofit fontScale="92500"/>
          </a:bodyPr>
          <a:lstStyle/>
          <a:p>
            <a:pPr algn="just" eaLnBrk="1" hangingPunct="1"/>
            <a:r>
              <a:rPr lang="en-US" altLang="en-US" sz="2400" cap="none" dirty="0"/>
              <a:t>Prescriptive process models advocate an orderly approach to software engineering</a:t>
            </a:r>
          </a:p>
          <a:p>
            <a:pPr algn="just" eaLnBrk="1" hangingPunct="1">
              <a:buFont typeface="Wingdings" panose="05000000000000000000" pitchFamily="2" charset="2"/>
              <a:buNone/>
            </a:pPr>
            <a:r>
              <a:rPr lang="en-US" altLang="en-US" sz="2400" i="1" cap="none" dirty="0">
                <a:solidFill>
                  <a:srgbClr val="C00000"/>
                </a:solidFill>
              </a:rPr>
              <a:t>that leads to a few questions …</a:t>
            </a:r>
            <a:endParaRPr lang="en-US" altLang="en-US" sz="2400" cap="none" dirty="0">
              <a:solidFill>
                <a:srgbClr val="C00000"/>
              </a:solidFill>
            </a:endParaRPr>
          </a:p>
          <a:p>
            <a:pPr algn="just" eaLnBrk="1" hangingPunct="1">
              <a:spcBef>
                <a:spcPts val="600"/>
              </a:spcBef>
            </a:pPr>
            <a:r>
              <a:rPr lang="en-US" altLang="en-US" sz="2400" cap="none" dirty="0"/>
              <a:t>If prescriptive process models strive for structure and order, </a:t>
            </a:r>
            <a:r>
              <a:rPr lang="en-US" altLang="en-US" sz="2400" i="1" cap="none" dirty="0">
                <a:solidFill>
                  <a:srgbClr val="C00000"/>
                </a:solidFill>
              </a:rPr>
              <a:t>are they inappropriate for a software world that thrives on change? </a:t>
            </a:r>
          </a:p>
          <a:p>
            <a:pPr algn="just" eaLnBrk="1" hangingPunct="1">
              <a:spcBef>
                <a:spcPts val="600"/>
              </a:spcBef>
            </a:pPr>
            <a:r>
              <a:rPr lang="en-US" altLang="en-US" sz="2400" cap="none" dirty="0"/>
              <a:t>Yet, if we reject traditional process models (and the order they imply) and replace them with something less structured, </a:t>
            </a:r>
            <a:r>
              <a:rPr lang="en-US" altLang="en-US" sz="2400" cap="none" dirty="0">
                <a:solidFill>
                  <a:srgbClr val="C00000"/>
                </a:solidFill>
              </a:rPr>
              <a:t>do we make it impossible to achieve coordination and coherence in software work?</a:t>
            </a:r>
          </a:p>
          <a:p>
            <a:pPr algn="just"/>
            <a:endParaRPr lang="en-AU" sz="2400" dirty="0"/>
          </a:p>
        </p:txBody>
      </p:sp>
    </p:spTree>
    <p:extLst>
      <p:ext uri="{BB962C8B-B14F-4D97-AF65-F5344CB8AC3E}">
        <p14:creationId xmlns:p14="http://schemas.microsoft.com/office/powerpoint/2010/main" val="3997850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5F20-D566-7AB1-0ED4-E9DF70A1861B}"/>
              </a:ext>
            </a:extLst>
          </p:cNvPr>
          <p:cNvSpPr>
            <a:spLocks noGrp="1"/>
          </p:cNvSpPr>
          <p:nvPr>
            <p:ph type="title"/>
          </p:nvPr>
        </p:nvSpPr>
        <p:spPr/>
        <p:txBody>
          <a:bodyPr/>
          <a:lstStyle/>
          <a:p>
            <a:r>
              <a:rPr lang="en-US" dirty="0"/>
              <a:t>Waterfall model</a:t>
            </a:r>
            <a:endParaRPr lang="en-AU" dirty="0"/>
          </a:p>
        </p:txBody>
      </p:sp>
      <p:sp>
        <p:nvSpPr>
          <p:cNvPr id="3" name="Content Placeholder 2">
            <a:extLst>
              <a:ext uri="{FF2B5EF4-FFF2-40B4-BE49-F238E27FC236}">
                <a16:creationId xmlns:a16="http://schemas.microsoft.com/office/drawing/2014/main" id="{83C3B160-AB41-F03A-3044-DA152F9DFDC4}"/>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6960A17C-6EAE-A6C2-D792-D9E042E25136}"/>
              </a:ext>
            </a:extLst>
          </p:cNvPr>
          <p:cNvPicPr>
            <a:picLocks noChangeAspect="1"/>
          </p:cNvPicPr>
          <p:nvPr/>
        </p:nvPicPr>
        <p:blipFill>
          <a:blip r:embed="rId2"/>
          <a:stretch>
            <a:fillRect/>
          </a:stretch>
        </p:blipFill>
        <p:spPr>
          <a:xfrm>
            <a:off x="1205786" y="2771190"/>
            <a:ext cx="10678443" cy="2286001"/>
          </a:xfrm>
          <a:prstGeom prst="rect">
            <a:avLst/>
          </a:prstGeom>
        </p:spPr>
      </p:pic>
    </p:spTree>
    <p:extLst>
      <p:ext uri="{BB962C8B-B14F-4D97-AF65-F5344CB8AC3E}">
        <p14:creationId xmlns:p14="http://schemas.microsoft.com/office/powerpoint/2010/main" val="2072575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6407-F9C8-9B61-03A0-4ADB83428AFE}"/>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1EAC76FD-E26F-0EDC-A34D-686652C3907A}"/>
              </a:ext>
            </a:extLst>
          </p:cNvPr>
          <p:cNvSpPr>
            <a:spLocks noGrp="1"/>
          </p:cNvSpPr>
          <p:nvPr>
            <p:ph idx="1"/>
          </p:nvPr>
        </p:nvSpPr>
        <p:spPr/>
        <p:txBody>
          <a:bodyPr>
            <a:normAutofit/>
          </a:bodyPr>
          <a:lstStyle/>
          <a:p>
            <a:pPr algn="just"/>
            <a:r>
              <a:rPr lang="en-US" sz="2400" cap="none" dirty="0"/>
              <a:t>The first published model of the software development process was derived from more general system engineering processes (</a:t>
            </a:r>
            <a:r>
              <a:rPr lang="en-US" sz="2400" cap="none" dirty="0" err="1"/>
              <a:t>royce</a:t>
            </a:r>
            <a:r>
              <a:rPr lang="en-US" sz="2400" cap="none" dirty="0"/>
              <a:t>, 1970). </a:t>
            </a:r>
          </a:p>
          <a:p>
            <a:pPr algn="just"/>
            <a:r>
              <a:rPr lang="en-US" sz="2400" cap="none" dirty="0"/>
              <a:t>This model is known as the ‘</a:t>
            </a:r>
            <a:r>
              <a:rPr lang="en-US" sz="2400" cap="none" dirty="0">
                <a:solidFill>
                  <a:srgbClr val="C00000"/>
                </a:solidFill>
              </a:rPr>
              <a:t>waterfall model</a:t>
            </a:r>
            <a:r>
              <a:rPr lang="en-US" sz="2400" cap="none" dirty="0"/>
              <a:t>’ or </a:t>
            </a:r>
            <a:r>
              <a:rPr lang="en-US" sz="2400" cap="none" dirty="0">
                <a:solidFill>
                  <a:srgbClr val="C00000"/>
                </a:solidFill>
              </a:rPr>
              <a:t>software life cycle </a:t>
            </a:r>
          </a:p>
          <a:p>
            <a:pPr algn="just"/>
            <a:r>
              <a:rPr lang="en-US" sz="2400" cap="none" dirty="0"/>
              <a:t>The </a:t>
            </a:r>
            <a:r>
              <a:rPr lang="en-US" sz="2400" cap="none" dirty="0">
                <a:solidFill>
                  <a:srgbClr val="C00000"/>
                </a:solidFill>
              </a:rPr>
              <a:t>waterfall model </a:t>
            </a:r>
            <a:r>
              <a:rPr lang="en-US" sz="2400" cap="none" dirty="0"/>
              <a:t>this takes the fundamental process activities of specification, development, validation, and evolution and represents them as separate process phases such as requirements specification, software design, implementation, testing, and so on. </a:t>
            </a:r>
            <a:endParaRPr lang="en-AU" sz="2400" cap="none" dirty="0"/>
          </a:p>
        </p:txBody>
      </p:sp>
    </p:spTree>
    <p:extLst>
      <p:ext uri="{BB962C8B-B14F-4D97-AF65-F5344CB8AC3E}">
        <p14:creationId xmlns:p14="http://schemas.microsoft.com/office/powerpoint/2010/main" val="3594007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126B-FC94-5310-41C4-E1446275E076}"/>
              </a:ext>
            </a:extLst>
          </p:cNvPr>
          <p:cNvSpPr>
            <a:spLocks noGrp="1"/>
          </p:cNvSpPr>
          <p:nvPr>
            <p:ph type="title"/>
          </p:nvPr>
        </p:nvSpPr>
        <p:spPr>
          <a:xfrm>
            <a:off x="913774" y="0"/>
            <a:ext cx="10364451" cy="1596177"/>
          </a:xfrm>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AEBD85A1-056A-D82B-457E-D739956E7448}"/>
              </a:ext>
            </a:extLst>
          </p:cNvPr>
          <p:cNvSpPr>
            <a:spLocks noGrp="1"/>
          </p:cNvSpPr>
          <p:nvPr>
            <p:ph idx="1"/>
          </p:nvPr>
        </p:nvSpPr>
        <p:spPr>
          <a:xfrm>
            <a:off x="913774" y="1102768"/>
            <a:ext cx="10211425" cy="4272795"/>
          </a:xfrm>
        </p:spPr>
        <p:txBody>
          <a:bodyPr>
            <a:noAutofit/>
          </a:bodyPr>
          <a:lstStyle/>
          <a:p>
            <a:pPr algn="just"/>
            <a:r>
              <a:rPr lang="en-US" sz="2400" dirty="0">
                <a:solidFill>
                  <a:srgbClr val="C00000"/>
                </a:solidFill>
              </a:rPr>
              <a:t>Problems:</a:t>
            </a:r>
          </a:p>
          <a:p>
            <a:pPr lvl="1" algn="just"/>
            <a:r>
              <a:rPr lang="en-US" sz="2000" cap="none" dirty="0"/>
              <a:t>Real projects rarely follow the sequential flow that the model proposes. although the linear model can accommodate iteration, it does so indirectly. as a result, changes can cause confusion as the project team proceeds. </a:t>
            </a:r>
          </a:p>
          <a:p>
            <a:pPr lvl="1" algn="just"/>
            <a:r>
              <a:rPr lang="en-US" sz="2000" cap="none" dirty="0"/>
              <a:t>It is often difficult for the customer to state all requirements explicitly. the waterfall model requires this and has difficulty accommodating the natural uncertainty that exists at the beginning of many projects. </a:t>
            </a:r>
          </a:p>
          <a:p>
            <a:pPr lvl="1" algn="just"/>
            <a:r>
              <a:rPr lang="en-US" sz="2000" cap="none" dirty="0"/>
              <a:t>The customer must have patience. a working version of the program(s) will not be available until late in the project time span. a major blunder, if undetected until the working program is reviewed, can be disastrous</a:t>
            </a:r>
            <a:endParaRPr lang="en-AU" sz="2000" cap="none" dirty="0"/>
          </a:p>
        </p:txBody>
      </p:sp>
    </p:spTree>
    <p:extLst>
      <p:ext uri="{BB962C8B-B14F-4D97-AF65-F5344CB8AC3E}">
        <p14:creationId xmlns:p14="http://schemas.microsoft.com/office/powerpoint/2010/main" val="393738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303C-CDE2-0953-B8CF-68394A3A63BE}"/>
              </a:ext>
            </a:extLst>
          </p:cNvPr>
          <p:cNvSpPr>
            <a:spLocks noGrp="1"/>
          </p:cNvSpPr>
          <p:nvPr>
            <p:ph type="title"/>
          </p:nvPr>
        </p:nvSpPr>
        <p:spPr/>
        <p:txBody>
          <a:bodyPr/>
          <a:lstStyle/>
          <a:p>
            <a:r>
              <a:rPr lang="en-US" dirty="0"/>
              <a:t>Software process descriptions</a:t>
            </a:r>
            <a:endParaRPr lang="en-AU" dirty="0"/>
          </a:p>
        </p:txBody>
      </p:sp>
      <p:sp>
        <p:nvSpPr>
          <p:cNvPr id="3" name="Content Placeholder 2">
            <a:extLst>
              <a:ext uri="{FF2B5EF4-FFF2-40B4-BE49-F238E27FC236}">
                <a16:creationId xmlns:a16="http://schemas.microsoft.com/office/drawing/2014/main" id="{4FB873F7-B787-77A3-3123-A2FCF7E33DB2}"/>
              </a:ext>
            </a:extLst>
          </p:cNvPr>
          <p:cNvSpPr>
            <a:spLocks noGrp="1"/>
          </p:cNvSpPr>
          <p:nvPr>
            <p:ph idx="1"/>
          </p:nvPr>
        </p:nvSpPr>
        <p:spPr>
          <a:xfrm>
            <a:off x="913775" y="2006082"/>
            <a:ext cx="10364452" cy="3775788"/>
          </a:xfrm>
        </p:spPr>
        <p:txBody>
          <a:bodyPr>
            <a:normAutofit lnSpcReduction="10000"/>
          </a:bodyPr>
          <a:lstStyle/>
          <a:p>
            <a:pPr algn="just"/>
            <a:r>
              <a:rPr lang="en-GB" sz="2400" cap="none" dirty="0"/>
              <a:t>When we describe and discuss processes, we usually talk about the activities in these processes such as specifying a data model, designing a user interface, etc. and the ordering of these activities.</a:t>
            </a:r>
          </a:p>
          <a:p>
            <a:pPr algn="just"/>
            <a:r>
              <a:rPr lang="en-GB" sz="2400" cap="none" dirty="0"/>
              <a:t>Process descriptions may also include:</a:t>
            </a:r>
          </a:p>
          <a:p>
            <a:pPr lvl="1" algn="just"/>
            <a:r>
              <a:rPr lang="en-GB" sz="2400" b="1" i="1" cap="none" dirty="0">
                <a:solidFill>
                  <a:srgbClr val="C00000"/>
                </a:solidFill>
              </a:rPr>
              <a:t>Products</a:t>
            </a:r>
            <a:r>
              <a:rPr lang="en-GB" sz="2400" cap="none" dirty="0"/>
              <a:t>, which are the outcomes of a process activity; </a:t>
            </a:r>
          </a:p>
          <a:p>
            <a:pPr lvl="1" algn="just"/>
            <a:r>
              <a:rPr lang="en-GB" sz="2400" b="1" cap="none" dirty="0">
                <a:solidFill>
                  <a:srgbClr val="C00000"/>
                </a:solidFill>
              </a:rPr>
              <a:t>Roles</a:t>
            </a:r>
            <a:r>
              <a:rPr lang="en-GB" sz="2400" cap="none" dirty="0"/>
              <a:t>, which reflect the responsibilities of the people involved in the process;</a:t>
            </a:r>
          </a:p>
          <a:p>
            <a:pPr lvl="1" algn="just"/>
            <a:r>
              <a:rPr lang="en-GB" sz="2400" b="1" i="1" cap="none" dirty="0">
                <a:solidFill>
                  <a:srgbClr val="C00000"/>
                </a:solidFill>
              </a:rPr>
              <a:t>Pre- and post-conditions</a:t>
            </a:r>
            <a:r>
              <a:rPr lang="en-GB" sz="2400" cap="none" dirty="0"/>
              <a:t>, which are statements that are true before and after a process activity has been enacted or a product produced.   </a:t>
            </a:r>
            <a:endParaRPr lang="en-US" sz="2400" cap="none" dirty="0"/>
          </a:p>
          <a:p>
            <a:pPr algn="just"/>
            <a:endParaRPr lang="en-AU" dirty="0"/>
          </a:p>
        </p:txBody>
      </p:sp>
    </p:spTree>
    <p:extLst>
      <p:ext uri="{BB962C8B-B14F-4D97-AF65-F5344CB8AC3E}">
        <p14:creationId xmlns:p14="http://schemas.microsoft.com/office/powerpoint/2010/main" val="3384146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607B-3006-ED97-9EC5-DD9DA7F6070A}"/>
              </a:ext>
            </a:extLst>
          </p:cNvPr>
          <p:cNvSpPr>
            <a:spLocks noGrp="1"/>
          </p:cNvSpPr>
          <p:nvPr>
            <p:ph type="title"/>
          </p:nvPr>
        </p:nvSpPr>
        <p:spPr>
          <a:xfrm>
            <a:off x="1066800" y="0"/>
            <a:ext cx="10058400" cy="1609344"/>
          </a:xfrm>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60373750-ADF0-303E-9F5B-84212D3251AD}"/>
              </a:ext>
            </a:extLst>
          </p:cNvPr>
          <p:cNvSpPr>
            <a:spLocks noGrp="1"/>
          </p:cNvSpPr>
          <p:nvPr>
            <p:ph idx="1"/>
          </p:nvPr>
        </p:nvSpPr>
        <p:spPr>
          <a:xfrm>
            <a:off x="1066800" y="908430"/>
            <a:ext cx="10058400" cy="4050792"/>
          </a:xfrm>
        </p:spPr>
        <p:txBody>
          <a:bodyPr>
            <a:noAutofit/>
          </a:bodyPr>
          <a:lstStyle/>
          <a:p>
            <a:r>
              <a:rPr lang="en-US" cap="none" dirty="0">
                <a:solidFill>
                  <a:srgbClr val="C00000"/>
                </a:solidFill>
              </a:rPr>
              <a:t>problems: </a:t>
            </a:r>
          </a:p>
          <a:p>
            <a:pPr lvl="1"/>
            <a:r>
              <a:rPr lang="en-US" sz="2000" cap="none" dirty="0"/>
              <a:t>rarely linear, iteration needed. </a:t>
            </a:r>
          </a:p>
          <a:p>
            <a:pPr lvl="1"/>
            <a:r>
              <a:rPr lang="en-US" sz="2000" cap="none" dirty="0"/>
              <a:t>hard to state all requirements explicitly. blocking state. </a:t>
            </a:r>
          </a:p>
          <a:p>
            <a:pPr lvl="1"/>
            <a:r>
              <a:rPr lang="en-US" sz="2000" cap="none" dirty="0"/>
              <a:t>code will not be released until very late.</a:t>
            </a:r>
          </a:p>
          <a:p>
            <a:r>
              <a:rPr lang="en-US" cap="none" dirty="0">
                <a:solidFill>
                  <a:srgbClr val="C00000"/>
                </a:solidFill>
              </a:rPr>
              <a:t>waterfall model application </a:t>
            </a:r>
          </a:p>
          <a:p>
            <a:pPr lvl="1"/>
            <a:r>
              <a:rPr lang="en-US" sz="2000" cap="none" dirty="0"/>
              <a:t>every software developed is different and requires a suitable </a:t>
            </a:r>
            <a:r>
              <a:rPr lang="en-US" sz="2000" cap="none" dirty="0" err="1"/>
              <a:t>sdlc</a:t>
            </a:r>
            <a:r>
              <a:rPr lang="en-US" sz="2000" cap="none" dirty="0"/>
              <a:t> approach to be followed based on the internal and external factors. some situations where the use of waterfall model is most appropriate are: </a:t>
            </a:r>
          </a:p>
          <a:p>
            <a:pPr lvl="2"/>
            <a:r>
              <a:rPr lang="en-US" sz="2000" cap="none" dirty="0"/>
              <a:t>requirements are very well documented, clear and fixed. </a:t>
            </a:r>
          </a:p>
          <a:p>
            <a:pPr lvl="2"/>
            <a:r>
              <a:rPr lang="en-US" sz="2000" cap="none" dirty="0"/>
              <a:t>product definition is stable. </a:t>
            </a:r>
          </a:p>
          <a:p>
            <a:pPr lvl="2"/>
            <a:r>
              <a:rPr lang="en-US" sz="2000" cap="none" dirty="0"/>
              <a:t>technology is understood and is not dynamic. </a:t>
            </a:r>
          </a:p>
          <a:p>
            <a:pPr lvl="2"/>
            <a:r>
              <a:rPr lang="en-US" sz="2000" cap="none" dirty="0"/>
              <a:t>there are no ambiguous requirements. </a:t>
            </a:r>
          </a:p>
          <a:p>
            <a:pPr lvl="2"/>
            <a:r>
              <a:rPr lang="en-US" sz="2000" cap="none" dirty="0"/>
              <a:t>ample resources with required expertise are available to support the product. </a:t>
            </a:r>
          </a:p>
          <a:p>
            <a:pPr lvl="2"/>
            <a:r>
              <a:rPr lang="en-US" sz="2000" cap="none" dirty="0"/>
              <a:t>the project is short.</a:t>
            </a:r>
            <a:endParaRPr lang="en-AU" sz="2000" cap="none" dirty="0"/>
          </a:p>
        </p:txBody>
      </p:sp>
    </p:spTree>
    <p:extLst>
      <p:ext uri="{BB962C8B-B14F-4D97-AF65-F5344CB8AC3E}">
        <p14:creationId xmlns:p14="http://schemas.microsoft.com/office/powerpoint/2010/main" val="4085049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45B4-FF46-12E6-67BF-3C9B8E429C84}"/>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3CA8251A-AA0B-82FE-AF9B-282703A6A61C}"/>
              </a:ext>
            </a:extLst>
          </p:cNvPr>
          <p:cNvSpPr>
            <a:spLocks noGrp="1"/>
          </p:cNvSpPr>
          <p:nvPr>
            <p:ph idx="1"/>
          </p:nvPr>
        </p:nvSpPr>
        <p:spPr/>
        <p:txBody>
          <a:bodyPr>
            <a:noAutofit/>
          </a:bodyPr>
          <a:lstStyle/>
          <a:p>
            <a:r>
              <a:rPr lang="en-US" sz="2400" cap="none" dirty="0"/>
              <a:t>Some circumstances where the use of the waterfall model is most suited are:</a:t>
            </a:r>
          </a:p>
          <a:p>
            <a:pPr lvl="1"/>
            <a:r>
              <a:rPr lang="en-US" sz="2400" cap="none" dirty="0"/>
              <a:t>When the requirements are constant and not changed regularly. </a:t>
            </a:r>
          </a:p>
          <a:p>
            <a:pPr lvl="1"/>
            <a:r>
              <a:rPr lang="en-US" sz="2400" cap="none" dirty="0"/>
              <a:t>A project is short </a:t>
            </a:r>
          </a:p>
          <a:p>
            <a:pPr lvl="1"/>
            <a:r>
              <a:rPr lang="en-US" sz="2400" cap="none" dirty="0"/>
              <a:t>The situation is calm</a:t>
            </a:r>
          </a:p>
          <a:p>
            <a:pPr lvl="1"/>
            <a:r>
              <a:rPr lang="en-US" sz="2400" cap="none" dirty="0"/>
              <a:t>Where the tools and technology used is consistent and is not changing </a:t>
            </a:r>
          </a:p>
          <a:p>
            <a:pPr lvl="1"/>
            <a:r>
              <a:rPr lang="en-US" sz="2400" cap="none" dirty="0"/>
              <a:t>When resources are well prepared and are available to use.</a:t>
            </a:r>
            <a:endParaRPr lang="en-AU" sz="2400" cap="none" dirty="0"/>
          </a:p>
        </p:txBody>
      </p:sp>
    </p:spTree>
    <p:extLst>
      <p:ext uri="{BB962C8B-B14F-4D97-AF65-F5344CB8AC3E}">
        <p14:creationId xmlns:p14="http://schemas.microsoft.com/office/powerpoint/2010/main" val="299934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C325DDFD-9B0A-4703-9961-6007619E69D0}"/>
              </a:ext>
            </a:extLst>
          </p:cNvPr>
          <p:cNvSpPr>
            <a:spLocks noGrp="1"/>
          </p:cNvSpPr>
          <p:nvPr>
            <p:ph type="ftr" sz="quarter" idx="10"/>
          </p:nvPr>
        </p:nvSpPr>
        <p:spPr/>
        <p:txBody>
          <a:bodyPr/>
          <a:lstStyle/>
          <a:p>
            <a:pPr>
              <a:defRPr/>
            </a:pPr>
            <a:r>
              <a:rPr lang="en-US" altLang="en-US" dirty="0"/>
              <a:t>These slides are designed to accompany </a:t>
            </a:r>
            <a:r>
              <a:rPr lang="en-US" altLang="en-US" i="1" dirty="0"/>
              <a:t>Software Engineering: A Practitioner’s Approach, 7/e  </a:t>
            </a:r>
            <a:r>
              <a:rPr lang="en-US" altLang="en-US" dirty="0"/>
              <a:t>(McGraw-Hill, 2009). Slides copyright 2009 by Roger Pressman.</a:t>
            </a:r>
            <a:endParaRPr lang="en-US" altLang="en-US" sz="2400" dirty="0">
              <a:latin typeface="Palatino" pitchFamily="-128" charset="0"/>
            </a:endParaRPr>
          </a:p>
        </p:txBody>
      </p:sp>
      <p:sp>
        <p:nvSpPr>
          <p:cNvPr id="6" name="Slide Number Placeholder 4">
            <a:extLst>
              <a:ext uri="{FF2B5EF4-FFF2-40B4-BE49-F238E27FC236}">
                <a16:creationId xmlns:a16="http://schemas.microsoft.com/office/drawing/2014/main" id="{0E232C79-47DF-E444-83DD-4A2F96C637D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607B537-C135-4541-B1E8-DF0AEC590ECA}" type="slidenum">
              <a:rPr lang="en-US" altLang="en-US" sz="1000">
                <a:latin typeface="Helvetica" panose="020B0604020202020204" pitchFamily="34" charset="0"/>
              </a:rPr>
              <a:pPr/>
              <a:t>42</a:t>
            </a:fld>
            <a:endParaRPr lang="en-US" altLang="en-US" sz="1000">
              <a:latin typeface="Helvetica" panose="020B0604020202020204" pitchFamily="34" charset="0"/>
            </a:endParaRPr>
          </a:p>
        </p:txBody>
      </p:sp>
      <p:sp>
        <p:nvSpPr>
          <p:cNvPr id="13316" name="Rectangle 1026">
            <a:extLst>
              <a:ext uri="{FF2B5EF4-FFF2-40B4-BE49-F238E27FC236}">
                <a16:creationId xmlns:a16="http://schemas.microsoft.com/office/drawing/2014/main" id="{40247DFB-BF11-EB62-6241-9F8AB2238D63}"/>
              </a:ext>
            </a:extLst>
          </p:cNvPr>
          <p:cNvSpPr>
            <a:spLocks noGrp="1" noChangeArrowheads="1"/>
          </p:cNvSpPr>
          <p:nvPr>
            <p:ph type="title"/>
          </p:nvPr>
        </p:nvSpPr>
        <p:spPr>
          <a:xfrm>
            <a:off x="2667000" y="1143001"/>
            <a:ext cx="6705600" cy="633413"/>
          </a:xfrm>
        </p:spPr>
        <p:txBody>
          <a:bodyPr>
            <a:normAutofit/>
          </a:bodyPr>
          <a:lstStyle/>
          <a:p>
            <a:pPr eaLnBrk="1" hangingPunct="1"/>
            <a:r>
              <a:rPr lang="en-US" altLang="en-US"/>
              <a:t>The V-Model</a:t>
            </a:r>
          </a:p>
        </p:txBody>
      </p:sp>
      <p:sp>
        <p:nvSpPr>
          <p:cNvPr id="13317" name="Rectangle 1029">
            <a:extLst>
              <a:ext uri="{FF2B5EF4-FFF2-40B4-BE49-F238E27FC236}">
                <a16:creationId xmlns:a16="http://schemas.microsoft.com/office/drawing/2014/main" id="{CFEB34D6-FD30-44D7-B37D-EF54E9375A22}"/>
              </a:ext>
            </a:extLst>
          </p:cNvPr>
          <p:cNvSpPr>
            <a:spLocks noChangeArrowheads="1"/>
          </p:cNvSpPr>
          <p:nvPr/>
        </p:nvSpPr>
        <p:spPr bwMode="auto">
          <a:xfrm>
            <a:off x="4038600" y="1828800"/>
            <a:ext cx="4419600" cy="4495800"/>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13318" name="Picture 1030" descr="Figure 2">
            <a:extLst>
              <a:ext uri="{FF2B5EF4-FFF2-40B4-BE49-F238E27FC236}">
                <a16:creationId xmlns:a16="http://schemas.microsoft.com/office/drawing/2014/main" id="{1B4FC079-62EE-6653-E3C9-609AD93F2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905000"/>
            <a:ext cx="41656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2A75373-0A14-964C-A6A2-66C1AD7A3245}"/>
              </a:ext>
            </a:extLst>
          </p:cNvPr>
          <p:cNvSpPr>
            <a:spLocks noGrp="1"/>
          </p:cNvSpPr>
          <p:nvPr>
            <p:ph type="ftr" sz="quarter" idx="10"/>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endParaRPr lang="en-US" altLang="en-US" sz="2400">
              <a:latin typeface="Palatino" pitchFamily="-128" charset="0"/>
            </a:endParaRPr>
          </a:p>
        </p:txBody>
      </p:sp>
      <p:sp>
        <p:nvSpPr>
          <p:cNvPr id="5" name="Slide Number Placeholder 4">
            <a:extLst>
              <a:ext uri="{FF2B5EF4-FFF2-40B4-BE49-F238E27FC236}">
                <a16:creationId xmlns:a16="http://schemas.microsoft.com/office/drawing/2014/main" id="{6028805C-325A-6803-9E7B-7ADE008F270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3FAD33-CB30-498B-8520-88EBACD6FD2F}" type="slidenum">
              <a:rPr lang="en-US" altLang="en-US" sz="1000">
                <a:latin typeface="Helvetica" panose="020B0604020202020204" pitchFamily="34" charset="0"/>
              </a:rPr>
              <a:pPr/>
              <a:t>43</a:t>
            </a:fld>
            <a:endParaRPr lang="en-US" altLang="en-US" sz="1000">
              <a:latin typeface="Helvetica" panose="020B0604020202020204" pitchFamily="34" charset="0"/>
            </a:endParaRPr>
          </a:p>
        </p:txBody>
      </p:sp>
      <p:sp>
        <p:nvSpPr>
          <p:cNvPr id="14340" name="Rectangle 2">
            <a:extLst>
              <a:ext uri="{FF2B5EF4-FFF2-40B4-BE49-F238E27FC236}">
                <a16:creationId xmlns:a16="http://schemas.microsoft.com/office/drawing/2014/main" id="{721A3934-5531-B0CF-9BF0-95E0B1A8FBFA}"/>
              </a:ext>
            </a:extLst>
          </p:cNvPr>
          <p:cNvSpPr>
            <a:spLocks noGrp="1" noChangeArrowheads="1"/>
          </p:cNvSpPr>
          <p:nvPr>
            <p:ph type="title"/>
          </p:nvPr>
        </p:nvSpPr>
        <p:spPr>
          <a:xfrm>
            <a:off x="2743200" y="990600"/>
            <a:ext cx="6267934" cy="799193"/>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a:t>The Incremental Model</a:t>
            </a:r>
          </a:p>
        </p:txBody>
      </p:sp>
      <p:pic>
        <p:nvPicPr>
          <p:cNvPr id="14341" name="Picture 3">
            <a:extLst>
              <a:ext uri="{FF2B5EF4-FFF2-40B4-BE49-F238E27FC236}">
                <a16:creationId xmlns:a16="http://schemas.microsoft.com/office/drawing/2014/main" id="{94869293-FB34-1E76-2400-003CAF4EE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1905001"/>
            <a:ext cx="6875463" cy="4454525"/>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a:extLst>
              <a:ext uri="{FF2B5EF4-FFF2-40B4-BE49-F238E27FC236}">
                <a16:creationId xmlns:a16="http://schemas.microsoft.com/office/drawing/2014/main" id="{4DDA1A70-96C2-96F9-3E6A-A74137F51191}"/>
              </a:ext>
            </a:extLst>
          </p:cNvPr>
          <p:cNvSpPr>
            <a:spLocks noGrp="1"/>
          </p:cNvSpPr>
          <p:nvPr>
            <p:ph type="ftr" sz="quarter" idx="10"/>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endParaRPr lang="en-US" altLang="en-US" sz="2400">
              <a:latin typeface="Palatino" pitchFamily="-128" charset="0"/>
            </a:endParaRPr>
          </a:p>
        </p:txBody>
      </p:sp>
      <p:sp>
        <p:nvSpPr>
          <p:cNvPr id="18" name="Slide Number Placeholder 4">
            <a:extLst>
              <a:ext uri="{FF2B5EF4-FFF2-40B4-BE49-F238E27FC236}">
                <a16:creationId xmlns:a16="http://schemas.microsoft.com/office/drawing/2014/main" id="{B3BE1E33-BA6A-133B-B7CB-51177FC40FD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0DBA46-EC80-4F8B-B71B-CB29087F0FF6}" type="slidenum">
              <a:rPr lang="en-US" altLang="en-US" sz="1000">
                <a:latin typeface="Helvetica" panose="020B0604020202020204" pitchFamily="34" charset="0"/>
              </a:rPr>
              <a:pPr/>
              <a:t>44</a:t>
            </a:fld>
            <a:endParaRPr lang="en-US" altLang="en-US" sz="1000">
              <a:latin typeface="Helvetica" panose="020B0604020202020204" pitchFamily="34" charset="0"/>
            </a:endParaRPr>
          </a:p>
        </p:txBody>
      </p:sp>
      <p:sp>
        <p:nvSpPr>
          <p:cNvPr id="15364" name="Rectangle 2">
            <a:extLst>
              <a:ext uri="{FF2B5EF4-FFF2-40B4-BE49-F238E27FC236}">
                <a16:creationId xmlns:a16="http://schemas.microsoft.com/office/drawing/2014/main" id="{F6AA2779-8B69-5D06-F6A2-FCC30755B8DA}"/>
              </a:ext>
            </a:extLst>
          </p:cNvPr>
          <p:cNvSpPr>
            <a:spLocks noGrp="1" noChangeArrowheads="1"/>
          </p:cNvSpPr>
          <p:nvPr>
            <p:ph type="title"/>
          </p:nvPr>
        </p:nvSpPr>
        <p:spPr>
          <a:xfrm>
            <a:off x="1842032" y="638833"/>
            <a:ext cx="8958735" cy="799193"/>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dirty="0"/>
              <a:t>Evolutionary Models: Prototyping</a:t>
            </a:r>
          </a:p>
        </p:txBody>
      </p:sp>
      <p:sp>
        <p:nvSpPr>
          <p:cNvPr id="15365" name="Text Box 12">
            <a:extLst>
              <a:ext uri="{FF2B5EF4-FFF2-40B4-BE49-F238E27FC236}">
                <a16:creationId xmlns:a16="http://schemas.microsoft.com/office/drawing/2014/main" id="{03283EF6-EA27-E241-403F-F75984E02C43}"/>
              </a:ext>
            </a:extLst>
          </p:cNvPr>
          <p:cNvSpPr txBox="1">
            <a:spLocks noChangeArrowheads="1"/>
          </p:cNvSpPr>
          <p:nvPr/>
        </p:nvSpPr>
        <p:spPr bwMode="auto">
          <a:xfrm>
            <a:off x="6883401" y="4629151"/>
            <a:ext cx="10398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Construction</a:t>
            </a:r>
          </a:p>
          <a:p>
            <a:pPr algn="ctr">
              <a:lnSpc>
                <a:spcPct val="90000"/>
              </a:lnSpc>
            </a:pPr>
            <a:r>
              <a:rPr lang="en-US" altLang="en-US" sz="1200">
                <a:solidFill>
                  <a:schemeClr val="bg2"/>
                </a:solidFill>
                <a:latin typeface="Helvetica" panose="020B0604020202020204" pitchFamily="34" charset="0"/>
              </a:rPr>
              <a:t>of prototype</a:t>
            </a:r>
          </a:p>
        </p:txBody>
      </p:sp>
      <p:grpSp>
        <p:nvGrpSpPr>
          <p:cNvPr id="15366" name="Group 27">
            <a:extLst>
              <a:ext uri="{FF2B5EF4-FFF2-40B4-BE49-F238E27FC236}">
                <a16:creationId xmlns:a16="http://schemas.microsoft.com/office/drawing/2014/main" id="{B4E389BC-88A4-6194-B6CD-431CE4F66C8A}"/>
              </a:ext>
            </a:extLst>
          </p:cNvPr>
          <p:cNvGrpSpPr>
            <a:grpSpLocks/>
          </p:cNvGrpSpPr>
          <p:nvPr/>
        </p:nvGrpSpPr>
        <p:grpSpPr bwMode="auto">
          <a:xfrm>
            <a:off x="4114800" y="1865993"/>
            <a:ext cx="5794310" cy="4306207"/>
            <a:chOff x="1536" y="1152"/>
            <a:chExt cx="2920" cy="2864"/>
          </a:xfrm>
        </p:grpSpPr>
        <p:pic>
          <p:nvPicPr>
            <p:cNvPr id="15367" name="Picture 15">
              <a:extLst>
                <a:ext uri="{FF2B5EF4-FFF2-40B4-BE49-F238E27FC236}">
                  <a16:creationId xmlns:a16="http://schemas.microsoft.com/office/drawing/2014/main" id="{7113E743-D558-E49D-837D-E2129A0C2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8" name="Rectangle 16">
              <a:extLst>
                <a:ext uri="{FF2B5EF4-FFF2-40B4-BE49-F238E27FC236}">
                  <a16:creationId xmlns:a16="http://schemas.microsoft.com/office/drawing/2014/main" id="{72E7C91C-CD98-5C03-CF4F-63CC1553FCBF}"/>
                </a:ext>
              </a:extLst>
            </p:cNvPr>
            <p:cNvSpPr>
              <a:spLocks noChangeArrowheads="1"/>
            </p:cNvSpPr>
            <p:nvPr/>
          </p:nvSpPr>
          <p:spPr bwMode="auto">
            <a:xfrm>
              <a:off x="1894" y="1675"/>
              <a:ext cx="656" cy="36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endParaRPr lang="en-US" altLang="en-US" sz="1800" b="1">
                <a:latin typeface="Helvetica" panose="020B0604020202020204" pitchFamily="34" charset="0"/>
              </a:endParaRPr>
            </a:p>
          </p:txBody>
        </p:sp>
        <p:sp>
          <p:nvSpPr>
            <p:cNvPr id="15369" name="Text Box 17">
              <a:extLst>
                <a:ext uri="{FF2B5EF4-FFF2-40B4-BE49-F238E27FC236}">
                  <a16:creationId xmlns:a16="http://schemas.microsoft.com/office/drawing/2014/main" id="{3B2C30DF-4AAB-B826-C30C-F9E0318E19D1}"/>
                </a:ext>
              </a:extLst>
            </p:cNvPr>
            <p:cNvSpPr txBox="1">
              <a:spLocks noChangeArrowheads="1"/>
            </p:cNvSpPr>
            <p:nvPr/>
          </p:nvSpPr>
          <p:spPr bwMode="auto">
            <a:xfrm>
              <a:off x="1849" y="1772"/>
              <a:ext cx="79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200">
                  <a:solidFill>
                    <a:schemeClr val="bg2"/>
                  </a:solidFill>
                  <a:latin typeface="Helvetica" panose="020B0604020202020204" pitchFamily="34" charset="0"/>
                </a:rPr>
                <a:t>communication</a:t>
              </a:r>
              <a:endParaRPr lang="en-US" altLang="en-US" sz="1800" b="1">
                <a:latin typeface="Helvetica" panose="020B0604020202020204" pitchFamily="34" charset="0"/>
              </a:endParaRPr>
            </a:p>
          </p:txBody>
        </p:sp>
        <p:sp>
          <p:nvSpPr>
            <p:cNvPr id="15370" name="Rectangle 18">
              <a:extLst>
                <a:ext uri="{FF2B5EF4-FFF2-40B4-BE49-F238E27FC236}">
                  <a16:creationId xmlns:a16="http://schemas.microsoft.com/office/drawing/2014/main" id="{A2A990DE-9CA0-D5F2-0EDC-1F4CF588DC31}"/>
                </a:ext>
              </a:extLst>
            </p:cNvPr>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5371" name="Text Box 19">
              <a:extLst>
                <a:ext uri="{FF2B5EF4-FFF2-40B4-BE49-F238E27FC236}">
                  <a16:creationId xmlns:a16="http://schemas.microsoft.com/office/drawing/2014/main" id="{789075D8-4897-AA32-5883-5780056A6D42}"/>
                </a:ext>
              </a:extLst>
            </p:cNvPr>
            <p:cNvSpPr txBox="1">
              <a:spLocks noChangeArrowheads="1"/>
            </p:cNvSpPr>
            <p:nvPr/>
          </p:nvSpPr>
          <p:spPr bwMode="auto">
            <a:xfrm>
              <a:off x="3418" y="1532"/>
              <a:ext cx="378"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Quick</a:t>
              </a:r>
            </a:p>
            <a:p>
              <a:pPr algn="ctr">
                <a:lnSpc>
                  <a:spcPct val="90000"/>
                </a:lnSpc>
              </a:pPr>
              <a:r>
                <a:rPr lang="en-US" altLang="en-US" sz="1200">
                  <a:solidFill>
                    <a:schemeClr val="bg2"/>
                  </a:solidFill>
                  <a:latin typeface="Helvetica" panose="020B0604020202020204" pitchFamily="34" charset="0"/>
                </a:rPr>
                <a:t>plan</a:t>
              </a:r>
            </a:p>
          </p:txBody>
        </p:sp>
        <p:sp>
          <p:nvSpPr>
            <p:cNvPr id="15372" name="Rectangle 20">
              <a:extLst>
                <a:ext uri="{FF2B5EF4-FFF2-40B4-BE49-F238E27FC236}">
                  <a16:creationId xmlns:a16="http://schemas.microsoft.com/office/drawing/2014/main" id="{CDD3EA84-04B7-6D3D-DB99-37F9924B41CE}"/>
                </a:ext>
              </a:extLst>
            </p:cNvPr>
            <p:cNvSpPr>
              <a:spLocks noChangeArrowheads="1"/>
            </p:cNvSpPr>
            <p:nvPr/>
          </p:nvSpPr>
          <p:spPr bwMode="auto">
            <a:xfrm>
              <a:off x="3713" y="1983"/>
              <a:ext cx="547" cy="31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5373" name="Rectangle 21">
              <a:extLst>
                <a:ext uri="{FF2B5EF4-FFF2-40B4-BE49-F238E27FC236}">
                  <a16:creationId xmlns:a16="http://schemas.microsoft.com/office/drawing/2014/main" id="{BA5E4952-C419-5393-2061-7087BA46B06F}"/>
                </a:ext>
              </a:extLst>
            </p:cNvPr>
            <p:cNvSpPr>
              <a:spLocks noChangeArrowheads="1"/>
            </p:cNvSpPr>
            <p:nvPr/>
          </p:nvSpPr>
          <p:spPr bwMode="auto">
            <a:xfrm>
              <a:off x="4301" y="2052"/>
              <a:ext cx="41" cy="184"/>
            </a:xfrm>
            <a:prstGeom prst="rect">
              <a:avLst/>
            </a:prstGeom>
            <a:solidFill>
              <a:srgbClr val="96E3FE"/>
            </a:solidFill>
            <a:ln w="12700">
              <a:solidFill>
                <a:srgbClr val="96E3F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5374" name="Text Box 22">
              <a:extLst>
                <a:ext uri="{FF2B5EF4-FFF2-40B4-BE49-F238E27FC236}">
                  <a16:creationId xmlns:a16="http://schemas.microsoft.com/office/drawing/2014/main" id="{AEE5DBCF-2F0F-F44F-1091-82484AEDAC0F}"/>
                </a:ext>
              </a:extLst>
            </p:cNvPr>
            <p:cNvSpPr txBox="1">
              <a:spLocks noChangeArrowheads="1"/>
            </p:cNvSpPr>
            <p:nvPr/>
          </p:nvSpPr>
          <p:spPr bwMode="auto">
            <a:xfrm>
              <a:off x="3638" y="2004"/>
              <a:ext cx="70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Modeling</a:t>
              </a:r>
            </a:p>
            <a:p>
              <a:pPr algn="ctr">
                <a:lnSpc>
                  <a:spcPct val="90000"/>
                </a:lnSpc>
              </a:pPr>
              <a:r>
                <a:rPr lang="en-US" altLang="en-US" sz="1200">
                  <a:solidFill>
                    <a:schemeClr val="bg2"/>
                  </a:solidFill>
                  <a:latin typeface="Helvetica" panose="020B0604020202020204" pitchFamily="34" charset="0"/>
                </a:rPr>
                <a:t>Quick design</a:t>
              </a:r>
            </a:p>
          </p:txBody>
        </p:sp>
        <p:sp>
          <p:nvSpPr>
            <p:cNvPr id="15375" name="Rectangle 23">
              <a:extLst>
                <a:ext uri="{FF2B5EF4-FFF2-40B4-BE49-F238E27FC236}">
                  <a16:creationId xmlns:a16="http://schemas.microsoft.com/office/drawing/2014/main" id="{B1AC21A8-1954-9B28-0148-D05B2D916B9A}"/>
                </a:ext>
              </a:extLst>
            </p:cNvPr>
            <p:cNvSpPr>
              <a:spLocks noChangeArrowheads="1"/>
            </p:cNvSpPr>
            <p:nvPr/>
          </p:nvSpPr>
          <p:spPr bwMode="auto">
            <a:xfrm>
              <a:off x="3508" y="3091"/>
              <a:ext cx="635" cy="39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5376" name="Text Box 24">
              <a:extLst>
                <a:ext uri="{FF2B5EF4-FFF2-40B4-BE49-F238E27FC236}">
                  <a16:creationId xmlns:a16="http://schemas.microsoft.com/office/drawing/2014/main" id="{638D8AD0-11EF-CC05-3086-949C26DD875A}"/>
                </a:ext>
              </a:extLst>
            </p:cNvPr>
            <p:cNvSpPr txBox="1">
              <a:spLocks noChangeArrowheads="1"/>
            </p:cNvSpPr>
            <p:nvPr/>
          </p:nvSpPr>
          <p:spPr bwMode="auto">
            <a:xfrm>
              <a:off x="3476" y="3153"/>
              <a:ext cx="68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Construction</a:t>
              </a:r>
            </a:p>
            <a:p>
              <a:pPr algn="ctr">
                <a:lnSpc>
                  <a:spcPct val="90000"/>
                </a:lnSpc>
              </a:pPr>
              <a:r>
                <a:rPr lang="en-US" altLang="en-US" sz="1200">
                  <a:solidFill>
                    <a:schemeClr val="bg2"/>
                  </a:solidFill>
                  <a:latin typeface="Helvetica" panose="020B0604020202020204" pitchFamily="34" charset="0"/>
                </a:rPr>
                <a:t>of prototype</a:t>
              </a:r>
            </a:p>
          </p:txBody>
        </p:sp>
        <p:sp>
          <p:nvSpPr>
            <p:cNvPr id="15377" name="Rectangle 25">
              <a:extLst>
                <a:ext uri="{FF2B5EF4-FFF2-40B4-BE49-F238E27FC236}">
                  <a16:creationId xmlns:a16="http://schemas.microsoft.com/office/drawing/2014/main" id="{F9E27BF9-3D4C-A9B6-DBC3-B2AF4BFE2ECF}"/>
                </a:ext>
              </a:extLst>
            </p:cNvPr>
            <p:cNvSpPr>
              <a:spLocks noChangeArrowheads="1"/>
            </p:cNvSpPr>
            <p:nvPr/>
          </p:nvSpPr>
          <p:spPr bwMode="auto">
            <a:xfrm>
              <a:off x="1819" y="2934"/>
              <a:ext cx="642" cy="40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5378" name="Text Box 26">
              <a:extLst>
                <a:ext uri="{FF2B5EF4-FFF2-40B4-BE49-F238E27FC236}">
                  <a16:creationId xmlns:a16="http://schemas.microsoft.com/office/drawing/2014/main" id="{C188B823-C7B4-A858-2FB9-E9B00581D559}"/>
                </a:ext>
              </a:extLst>
            </p:cNvPr>
            <p:cNvSpPr txBox="1">
              <a:spLocks noChangeArrowheads="1"/>
            </p:cNvSpPr>
            <p:nvPr/>
          </p:nvSpPr>
          <p:spPr bwMode="auto">
            <a:xfrm>
              <a:off x="1812" y="2961"/>
              <a:ext cx="65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Deployment</a:t>
              </a:r>
            </a:p>
            <a:p>
              <a:pPr algn="ctr">
                <a:lnSpc>
                  <a:spcPct val="90000"/>
                </a:lnSpc>
              </a:pPr>
              <a:r>
                <a:rPr lang="en-US" altLang="en-US" sz="1200">
                  <a:solidFill>
                    <a:schemeClr val="bg2"/>
                  </a:solidFill>
                  <a:latin typeface="Helvetica" panose="020B0604020202020204" pitchFamily="34" charset="0"/>
                </a:rPr>
                <a:t>delivery &amp;</a:t>
              </a:r>
            </a:p>
            <a:p>
              <a:pPr algn="ctr">
                <a:lnSpc>
                  <a:spcPct val="90000"/>
                </a:lnSpc>
              </a:pPr>
              <a:r>
                <a:rPr lang="en-US" altLang="en-US" sz="1200">
                  <a:solidFill>
                    <a:schemeClr val="bg2"/>
                  </a:solidFill>
                  <a:latin typeface="Helvetica" panose="020B0604020202020204" pitchFamily="34" charset="0"/>
                </a:rPr>
                <a:t>feedback</a:t>
              </a:r>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EF8D64-97A5-6B8B-2C41-642C959F664B}"/>
              </a:ext>
            </a:extLst>
          </p:cNvPr>
          <p:cNvSpPr>
            <a:spLocks noGrp="1"/>
          </p:cNvSpPr>
          <p:nvPr>
            <p:ph type="ftr" sz="quarter" idx="10"/>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endParaRPr lang="en-US" altLang="en-US" sz="2400">
              <a:latin typeface="Palatino" pitchFamily="-128" charset="0"/>
            </a:endParaRPr>
          </a:p>
        </p:txBody>
      </p:sp>
      <p:sp>
        <p:nvSpPr>
          <p:cNvPr id="5" name="Slide Number Placeholder 4">
            <a:extLst>
              <a:ext uri="{FF2B5EF4-FFF2-40B4-BE49-F238E27FC236}">
                <a16:creationId xmlns:a16="http://schemas.microsoft.com/office/drawing/2014/main" id="{40465F2B-108D-010A-03AF-1B6BC7D0879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3028287-5A65-46C2-9897-6E89978AA5D1}" type="slidenum">
              <a:rPr lang="en-US" altLang="en-US" sz="1000">
                <a:latin typeface="Helvetica" panose="020B0604020202020204" pitchFamily="34" charset="0"/>
              </a:rPr>
              <a:pPr/>
              <a:t>45</a:t>
            </a:fld>
            <a:endParaRPr lang="en-US" altLang="en-US" sz="1000">
              <a:latin typeface="Helvetica" panose="020B0604020202020204" pitchFamily="34" charset="0"/>
            </a:endParaRPr>
          </a:p>
        </p:txBody>
      </p:sp>
      <p:sp>
        <p:nvSpPr>
          <p:cNvPr id="16388" name="Rectangle 2">
            <a:extLst>
              <a:ext uri="{FF2B5EF4-FFF2-40B4-BE49-F238E27FC236}">
                <a16:creationId xmlns:a16="http://schemas.microsoft.com/office/drawing/2014/main" id="{44059123-448A-FEDC-FE4C-894B30671B1A}"/>
              </a:ext>
            </a:extLst>
          </p:cNvPr>
          <p:cNvSpPr>
            <a:spLocks noGrp="1" noChangeArrowheads="1"/>
          </p:cNvSpPr>
          <p:nvPr>
            <p:ph type="title"/>
          </p:nvPr>
        </p:nvSpPr>
        <p:spPr>
          <a:xfrm>
            <a:off x="2556588" y="728662"/>
            <a:ext cx="8566512" cy="799193"/>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dirty="0"/>
              <a:t>Evolutionary Models: The Spiral</a:t>
            </a:r>
          </a:p>
        </p:txBody>
      </p:sp>
      <p:pic>
        <p:nvPicPr>
          <p:cNvPr id="16389" name="Picture 3">
            <a:extLst>
              <a:ext uri="{FF2B5EF4-FFF2-40B4-BE49-F238E27FC236}">
                <a16:creationId xmlns:a16="http://schemas.microsoft.com/office/drawing/2014/main" id="{83318C5F-EDAE-A682-4D51-D98BFC276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828800"/>
            <a:ext cx="5651500" cy="43005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76E342-2587-1536-F899-C97D3AFCA870}"/>
              </a:ext>
            </a:extLst>
          </p:cNvPr>
          <p:cNvSpPr>
            <a:spLocks noGrp="1"/>
          </p:cNvSpPr>
          <p:nvPr>
            <p:ph type="ftr" sz="quarter" idx="10"/>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endParaRPr lang="en-US" altLang="en-US" sz="2400">
              <a:latin typeface="Palatino" pitchFamily="-128" charset="0"/>
            </a:endParaRPr>
          </a:p>
        </p:txBody>
      </p:sp>
      <p:sp>
        <p:nvSpPr>
          <p:cNvPr id="5" name="Slide Number Placeholder 4">
            <a:extLst>
              <a:ext uri="{FF2B5EF4-FFF2-40B4-BE49-F238E27FC236}">
                <a16:creationId xmlns:a16="http://schemas.microsoft.com/office/drawing/2014/main" id="{8C34D4AF-3A7B-5DA3-4C5C-7CA01C65D16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D98B24-EEB0-4B18-B169-12922CCB602C}" type="slidenum">
              <a:rPr lang="en-US" altLang="en-US" sz="1000">
                <a:latin typeface="Helvetica" panose="020B0604020202020204" pitchFamily="34" charset="0"/>
              </a:rPr>
              <a:pPr/>
              <a:t>46</a:t>
            </a:fld>
            <a:endParaRPr lang="en-US" altLang="en-US" sz="1000">
              <a:latin typeface="Helvetica" panose="020B0604020202020204" pitchFamily="34" charset="0"/>
            </a:endParaRPr>
          </a:p>
        </p:txBody>
      </p:sp>
      <p:sp>
        <p:nvSpPr>
          <p:cNvPr id="17412" name="Rectangle 2">
            <a:extLst>
              <a:ext uri="{FF2B5EF4-FFF2-40B4-BE49-F238E27FC236}">
                <a16:creationId xmlns:a16="http://schemas.microsoft.com/office/drawing/2014/main" id="{91A7A194-8130-4333-AF3B-FB399588CEA0}"/>
              </a:ext>
            </a:extLst>
          </p:cNvPr>
          <p:cNvSpPr>
            <a:spLocks noGrp="1" noChangeArrowheads="1"/>
          </p:cNvSpPr>
          <p:nvPr>
            <p:ph type="title"/>
          </p:nvPr>
        </p:nvSpPr>
        <p:spPr>
          <a:xfrm>
            <a:off x="647700" y="723124"/>
            <a:ext cx="9811916" cy="600075"/>
          </a:xfrm>
        </p:spPr>
        <p:txBody>
          <a:bodyPr>
            <a:normAutofit/>
          </a:bodyPr>
          <a:lstStyle/>
          <a:p>
            <a:pPr eaLnBrk="1" hangingPunct="1"/>
            <a:r>
              <a:rPr lang="en-US" altLang="en-US" dirty="0"/>
              <a:t>Evolutionary Models: Concurrent</a:t>
            </a:r>
          </a:p>
        </p:txBody>
      </p:sp>
      <p:pic>
        <p:nvPicPr>
          <p:cNvPr id="17413" name="Picture 3">
            <a:extLst>
              <a:ext uri="{FF2B5EF4-FFF2-40B4-BE49-F238E27FC236}">
                <a16:creationId xmlns:a16="http://schemas.microsoft.com/office/drawing/2014/main" id="{2A835D61-6C9A-963F-DFEA-153408671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828800"/>
            <a:ext cx="3201988" cy="4495800"/>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24E4BB-EF7D-87BD-E8E9-0C4116E9DD2E}"/>
              </a:ext>
            </a:extLst>
          </p:cNvPr>
          <p:cNvSpPr>
            <a:spLocks noGrp="1"/>
          </p:cNvSpPr>
          <p:nvPr>
            <p:ph type="ftr" sz="quarter" idx="10"/>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endParaRPr lang="en-US" altLang="en-US" sz="2400">
              <a:latin typeface="Palatino" pitchFamily="-128" charset="0"/>
            </a:endParaRPr>
          </a:p>
        </p:txBody>
      </p:sp>
      <p:sp>
        <p:nvSpPr>
          <p:cNvPr id="5" name="Slide Number Placeholder 4">
            <a:extLst>
              <a:ext uri="{FF2B5EF4-FFF2-40B4-BE49-F238E27FC236}">
                <a16:creationId xmlns:a16="http://schemas.microsoft.com/office/drawing/2014/main" id="{231FAA82-05AB-F820-D872-29C426EEAD5A}"/>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1BCA72-6715-4717-B819-F3B3FD26363A}" type="slidenum">
              <a:rPr lang="en-US" altLang="en-US" sz="1000">
                <a:latin typeface="Helvetica" panose="020B0604020202020204" pitchFamily="34" charset="0"/>
              </a:rPr>
              <a:pPr/>
              <a:t>47</a:t>
            </a:fld>
            <a:endParaRPr lang="en-US" altLang="en-US" sz="1000">
              <a:latin typeface="Helvetica" panose="020B0604020202020204" pitchFamily="34" charset="0"/>
            </a:endParaRPr>
          </a:p>
        </p:txBody>
      </p:sp>
      <p:sp>
        <p:nvSpPr>
          <p:cNvPr id="18436" name="Rectangle 2">
            <a:extLst>
              <a:ext uri="{FF2B5EF4-FFF2-40B4-BE49-F238E27FC236}">
                <a16:creationId xmlns:a16="http://schemas.microsoft.com/office/drawing/2014/main" id="{5DC0BCAB-A504-71EF-51E4-47F1DDF2CB6C}"/>
              </a:ext>
            </a:extLst>
          </p:cNvPr>
          <p:cNvSpPr>
            <a:spLocks noGrp="1" noChangeArrowheads="1"/>
          </p:cNvSpPr>
          <p:nvPr>
            <p:ph type="title"/>
          </p:nvPr>
        </p:nvSpPr>
        <p:spPr>
          <a:xfrm>
            <a:off x="2819401" y="1066800"/>
            <a:ext cx="7325275" cy="799193"/>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a:t>Still Other Process Models</a:t>
            </a:r>
          </a:p>
        </p:txBody>
      </p:sp>
      <p:sp>
        <p:nvSpPr>
          <p:cNvPr id="18437" name="Rectangle 3">
            <a:extLst>
              <a:ext uri="{FF2B5EF4-FFF2-40B4-BE49-F238E27FC236}">
                <a16:creationId xmlns:a16="http://schemas.microsoft.com/office/drawing/2014/main" id="{EB9E9274-2262-362A-B758-7FDA1FA3DE4F}"/>
              </a:ext>
            </a:extLst>
          </p:cNvPr>
          <p:cNvSpPr>
            <a:spLocks noGrp="1" noChangeArrowheads="1"/>
          </p:cNvSpPr>
          <p:nvPr>
            <p:ph type="body" idx="1"/>
          </p:nvPr>
        </p:nvSpPr>
        <p:spPr>
          <a:xfrm>
            <a:off x="1772816" y="1828801"/>
            <a:ext cx="9465160" cy="449897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lnSpcReduction="10000"/>
          </a:bodyPr>
          <a:lstStyle/>
          <a:p>
            <a:pPr marL="285750" indent="-285750" algn="just"/>
            <a:r>
              <a:rPr lang="en-US" altLang="en-US" sz="2400" i="1" dirty="0">
                <a:solidFill>
                  <a:srgbClr val="C00000"/>
                </a:solidFill>
              </a:rPr>
              <a:t>Component based development</a:t>
            </a:r>
            <a:r>
              <a:rPr lang="en-US" altLang="en-US" sz="2400" dirty="0"/>
              <a:t>—the process to apply when reuse is a development objective</a:t>
            </a:r>
          </a:p>
          <a:p>
            <a:pPr marL="285750" indent="-285750" algn="just"/>
            <a:r>
              <a:rPr lang="en-US" altLang="en-US" sz="2400" i="1" dirty="0">
                <a:solidFill>
                  <a:srgbClr val="C00000"/>
                </a:solidFill>
              </a:rPr>
              <a:t>Formal methods</a:t>
            </a:r>
            <a:r>
              <a:rPr lang="en-US" altLang="en-US" sz="2400" dirty="0"/>
              <a:t>—emphasizes the mathematical specification of requirements</a:t>
            </a:r>
          </a:p>
          <a:p>
            <a:pPr marL="285750" indent="-285750" algn="just"/>
            <a:r>
              <a:rPr lang="en-US" altLang="en-US" sz="2400" i="1" dirty="0">
                <a:solidFill>
                  <a:srgbClr val="C00000"/>
                </a:solidFill>
              </a:rPr>
              <a:t>AOSD</a:t>
            </a:r>
            <a:r>
              <a:rPr lang="en-US" altLang="en-US" sz="2400" dirty="0"/>
              <a:t>—provides a process and methodological approach for defining, specifying, designing, and constructing </a:t>
            </a:r>
            <a:r>
              <a:rPr lang="en-US" altLang="en-US" sz="2400" i="1" dirty="0"/>
              <a:t>aspects</a:t>
            </a:r>
          </a:p>
          <a:p>
            <a:pPr marL="285750" indent="-285750" algn="just"/>
            <a:r>
              <a:rPr lang="en-US" altLang="en-US" sz="2400" i="1" dirty="0">
                <a:solidFill>
                  <a:srgbClr val="C00000"/>
                </a:solidFill>
              </a:rPr>
              <a:t>Unified Process</a:t>
            </a:r>
            <a:r>
              <a:rPr lang="en-US" altLang="en-US" sz="2400" dirty="0"/>
              <a:t>—a “use-case driven, architecture-centric, iterative and incremental” software process closely aligned with the Unified Modeling Language (UML)</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a:extLst>
              <a:ext uri="{FF2B5EF4-FFF2-40B4-BE49-F238E27FC236}">
                <a16:creationId xmlns:a16="http://schemas.microsoft.com/office/drawing/2014/main" id="{6B99D1E5-4308-4256-74D1-E3ABA3993E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EB4855F-5647-4588-B09D-571378A22594}" type="slidenum">
              <a:rPr lang="en-US" altLang="en-US"/>
              <a:pPr/>
              <a:t>48</a:t>
            </a:fld>
            <a:endParaRPr lang="en-US" altLang="en-US"/>
          </a:p>
        </p:txBody>
      </p:sp>
      <p:sp>
        <p:nvSpPr>
          <p:cNvPr id="22531" name="Rectangle 2">
            <a:extLst>
              <a:ext uri="{FF2B5EF4-FFF2-40B4-BE49-F238E27FC236}">
                <a16:creationId xmlns:a16="http://schemas.microsoft.com/office/drawing/2014/main" id="{DD6E0860-F8E5-AFE7-DDE0-8FF880AE4A16}"/>
              </a:ext>
            </a:extLst>
          </p:cNvPr>
          <p:cNvSpPr>
            <a:spLocks noGrp="1" noChangeArrowheads="1"/>
          </p:cNvSpPr>
          <p:nvPr>
            <p:ph type="title"/>
          </p:nvPr>
        </p:nvSpPr>
        <p:spPr/>
        <p:txBody>
          <a:bodyPr/>
          <a:lstStyle/>
          <a:p>
            <a:pPr eaLnBrk="1" hangingPunct="1"/>
            <a:r>
              <a:rPr lang="en-US" altLang="en-US"/>
              <a:t>The Unified Process</a:t>
            </a:r>
          </a:p>
        </p:txBody>
      </p:sp>
      <p:sp>
        <p:nvSpPr>
          <p:cNvPr id="22532" name="Rectangle 3">
            <a:extLst>
              <a:ext uri="{FF2B5EF4-FFF2-40B4-BE49-F238E27FC236}">
                <a16:creationId xmlns:a16="http://schemas.microsoft.com/office/drawing/2014/main" id="{0D9D297C-0951-4F88-847F-6F9F5E47E220}"/>
              </a:ext>
            </a:extLst>
          </p:cNvPr>
          <p:cNvSpPr>
            <a:spLocks noGrp="1" noChangeArrowheads="1"/>
          </p:cNvSpPr>
          <p:nvPr>
            <p:ph type="body" sz="half" idx="1"/>
          </p:nvPr>
        </p:nvSpPr>
        <p:spPr>
          <a:xfrm>
            <a:off x="2514600" y="1828800"/>
            <a:ext cx="7315200" cy="4648200"/>
          </a:xfrm>
        </p:spPr>
        <p:txBody>
          <a:bodyPr>
            <a:normAutofit fontScale="92500" lnSpcReduction="10000"/>
          </a:bodyPr>
          <a:lstStyle/>
          <a:p>
            <a:pPr eaLnBrk="1" hangingPunct="1"/>
            <a:r>
              <a:rPr lang="en-US" altLang="en-US"/>
              <a:t>Why a Process?</a:t>
            </a:r>
          </a:p>
          <a:p>
            <a:pPr lvl="1" eaLnBrk="1" hangingPunct="1"/>
            <a:r>
              <a:rPr lang="en-US" altLang="en-US" sz="2400"/>
              <a:t>Software projects are large, complex, sophisticated</a:t>
            </a:r>
          </a:p>
          <a:p>
            <a:pPr lvl="1" eaLnBrk="1" hangingPunct="1"/>
            <a:r>
              <a:rPr lang="en-US" altLang="en-US" sz="2400"/>
              <a:t>time to market is key</a:t>
            </a:r>
          </a:p>
          <a:p>
            <a:pPr lvl="1" eaLnBrk="1" hangingPunct="1"/>
            <a:r>
              <a:rPr lang="en-US" altLang="en-US" sz="2400"/>
              <a:t>many facets involved in getting to the end</a:t>
            </a:r>
          </a:p>
          <a:p>
            <a:pPr eaLnBrk="1" hangingPunct="1"/>
            <a:r>
              <a:rPr lang="en-US" altLang="en-US"/>
              <a:t>Common process should</a:t>
            </a:r>
          </a:p>
          <a:p>
            <a:pPr lvl="1" eaLnBrk="1" hangingPunct="1"/>
            <a:r>
              <a:rPr lang="en-US" altLang="en-US" sz="2400"/>
              <a:t>integrate the many facets</a:t>
            </a:r>
          </a:p>
          <a:p>
            <a:pPr lvl="1" eaLnBrk="1" hangingPunct="1"/>
            <a:r>
              <a:rPr lang="en-US" altLang="en-US" sz="2400"/>
              <a:t>provide guidance to the order of activities</a:t>
            </a:r>
          </a:p>
          <a:p>
            <a:pPr lvl="1" eaLnBrk="1" hangingPunct="1"/>
            <a:r>
              <a:rPr lang="en-US" altLang="en-US" sz="2400"/>
              <a:t>specify what artifacts need to be developed</a:t>
            </a:r>
          </a:p>
          <a:p>
            <a:pPr lvl="1" eaLnBrk="1" hangingPunct="1"/>
            <a:r>
              <a:rPr lang="en-US" altLang="en-US" sz="2400"/>
              <a:t>offer criteria for monitoring and measuring a project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CB43AAD5-F260-1C55-EA9F-05534CD5124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BB183DF-F09A-4118-B01B-ECBA34C01F42}" type="slidenum">
              <a:rPr lang="en-US" altLang="en-US"/>
              <a:pPr/>
              <a:t>49</a:t>
            </a:fld>
            <a:endParaRPr lang="en-US" altLang="en-US"/>
          </a:p>
        </p:txBody>
      </p:sp>
      <p:sp>
        <p:nvSpPr>
          <p:cNvPr id="23555" name="Rectangle 2">
            <a:extLst>
              <a:ext uri="{FF2B5EF4-FFF2-40B4-BE49-F238E27FC236}">
                <a16:creationId xmlns:a16="http://schemas.microsoft.com/office/drawing/2014/main" id="{41B299CB-8864-057D-BFE9-E4C9ED5455F9}"/>
              </a:ext>
            </a:extLst>
          </p:cNvPr>
          <p:cNvSpPr>
            <a:spLocks noGrp="1" noChangeArrowheads="1"/>
          </p:cNvSpPr>
          <p:nvPr>
            <p:ph type="title"/>
          </p:nvPr>
        </p:nvSpPr>
        <p:spPr/>
        <p:txBody>
          <a:bodyPr/>
          <a:lstStyle/>
          <a:p>
            <a:pPr eaLnBrk="1" hangingPunct="1"/>
            <a:r>
              <a:rPr lang="en-US" altLang="en-US"/>
              <a:t>The Unified Process</a:t>
            </a:r>
          </a:p>
        </p:txBody>
      </p:sp>
      <p:sp>
        <p:nvSpPr>
          <p:cNvPr id="23556" name="Rectangle 3">
            <a:extLst>
              <a:ext uri="{FF2B5EF4-FFF2-40B4-BE49-F238E27FC236}">
                <a16:creationId xmlns:a16="http://schemas.microsoft.com/office/drawing/2014/main" id="{C6F22D58-9C1D-EA46-D5D6-0BF54FD93EBB}"/>
              </a:ext>
            </a:extLst>
          </p:cNvPr>
          <p:cNvSpPr>
            <a:spLocks noGrp="1" noChangeArrowheads="1"/>
          </p:cNvSpPr>
          <p:nvPr>
            <p:ph type="body" idx="1"/>
          </p:nvPr>
        </p:nvSpPr>
        <p:spPr>
          <a:xfrm>
            <a:off x="2706688" y="2017713"/>
            <a:ext cx="7772400" cy="2819400"/>
          </a:xfrm>
        </p:spPr>
        <p:txBody>
          <a:bodyPr>
            <a:normAutofit fontScale="85000" lnSpcReduction="20000"/>
          </a:bodyPr>
          <a:lstStyle/>
          <a:p>
            <a:pPr eaLnBrk="1" hangingPunct="1"/>
            <a:r>
              <a:rPr lang="en-US" altLang="en-US" sz="2400"/>
              <a:t>Component based - meaning the software system is built as a set of software components interconnected via interfaces</a:t>
            </a:r>
          </a:p>
          <a:p>
            <a:pPr eaLnBrk="1" hangingPunct="1"/>
            <a:r>
              <a:rPr lang="en-US" altLang="en-US" sz="2400"/>
              <a:t>Uses the Unified Modeling Language (UML)</a:t>
            </a:r>
          </a:p>
          <a:p>
            <a:pPr eaLnBrk="1" hangingPunct="1"/>
            <a:r>
              <a:rPr lang="en-US" altLang="en-US" sz="2400" b="1"/>
              <a:t>Use case driven</a:t>
            </a:r>
          </a:p>
          <a:p>
            <a:pPr eaLnBrk="1" hangingPunct="1"/>
            <a:r>
              <a:rPr lang="en-US" altLang="en-US" sz="2400" b="1"/>
              <a:t>Architecture-centric</a:t>
            </a:r>
          </a:p>
          <a:p>
            <a:pPr eaLnBrk="1" hangingPunct="1"/>
            <a:r>
              <a:rPr lang="en-US" altLang="en-US" sz="2400" b="1"/>
              <a:t>Iterative and incremental</a:t>
            </a:r>
            <a:endParaRPr lang="en-US" altLang="en-US" sz="2400"/>
          </a:p>
        </p:txBody>
      </p:sp>
      <p:sp>
        <p:nvSpPr>
          <p:cNvPr id="23557" name="Text Box 4">
            <a:extLst>
              <a:ext uri="{FF2B5EF4-FFF2-40B4-BE49-F238E27FC236}">
                <a16:creationId xmlns:a16="http://schemas.microsoft.com/office/drawing/2014/main" id="{3B049F54-64D1-5F11-EE60-0F365B7D20F5}"/>
              </a:ext>
            </a:extLst>
          </p:cNvPr>
          <p:cNvSpPr txBox="1">
            <a:spLocks noChangeArrowheads="1"/>
          </p:cNvSpPr>
          <p:nvPr/>
        </p:nvSpPr>
        <p:spPr bwMode="auto">
          <a:xfrm>
            <a:off x="2803525" y="5029201"/>
            <a:ext cx="7366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u="sng">
                <a:latin typeface="Times New Roman" panose="02020603050405020304" pitchFamily="18" charset="0"/>
              </a:rPr>
              <a:t>Component:</a:t>
            </a:r>
            <a:r>
              <a:rPr lang="en-US" altLang="en-US" b="1">
                <a:latin typeface="Times New Roman" panose="02020603050405020304" pitchFamily="18" charset="0"/>
              </a:rPr>
              <a:t> A physical and replaceable part of a system that conforms to</a:t>
            </a:r>
          </a:p>
          <a:p>
            <a:r>
              <a:rPr lang="en-US" altLang="en-US" b="1">
                <a:latin typeface="Times New Roman" panose="02020603050405020304" pitchFamily="18" charset="0"/>
              </a:rPr>
              <a:t>and provides realization of a set of interfaces.</a:t>
            </a:r>
          </a:p>
          <a:p>
            <a:r>
              <a:rPr lang="en-US" altLang="en-US" b="1" u="sng">
                <a:latin typeface="Times New Roman" panose="02020603050405020304" pitchFamily="18" charset="0"/>
              </a:rPr>
              <a:t>Interface:</a:t>
            </a:r>
            <a:r>
              <a:rPr lang="en-US" altLang="en-US" b="1">
                <a:latin typeface="Times New Roman" panose="02020603050405020304" pitchFamily="18" charset="0"/>
              </a:rPr>
              <a:t> A collection of operations that are used to specify a service of a class or a component</a:t>
            </a:r>
          </a:p>
        </p:txBody>
      </p:sp>
      <p:sp>
        <p:nvSpPr>
          <p:cNvPr id="56327" name="AutoShape 7">
            <a:extLst>
              <a:ext uri="{FF2B5EF4-FFF2-40B4-BE49-F238E27FC236}">
                <a16:creationId xmlns:a16="http://schemas.microsoft.com/office/drawing/2014/main" id="{D8C2BB8B-F7F4-FC80-FB87-61694AD4BF28}"/>
              </a:ext>
            </a:extLst>
          </p:cNvPr>
          <p:cNvSpPr>
            <a:spLocks noChangeArrowheads="1"/>
          </p:cNvSpPr>
          <p:nvPr/>
        </p:nvSpPr>
        <p:spPr bwMode="auto">
          <a:xfrm>
            <a:off x="7696200" y="3429000"/>
            <a:ext cx="2057400" cy="914400"/>
          </a:xfrm>
          <a:prstGeom prst="wedgeRectCallout">
            <a:avLst>
              <a:gd name="adj1" fmla="val -107486"/>
              <a:gd name="adj2" fmla="val -15102"/>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This is what makes</a:t>
            </a:r>
          </a:p>
          <a:p>
            <a:r>
              <a:rPr lang="en-US" altLang="en-US">
                <a:latin typeface="Times New Roman" panose="02020603050405020304" pitchFamily="18" charset="0"/>
              </a:rPr>
              <a:t>the Unified process</a:t>
            </a:r>
          </a:p>
          <a:p>
            <a:r>
              <a:rPr lang="en-US" altLang="en-US">
                <a:latin typeface="Times New Roman" panose="02020603050405020304" pitchFamily="18" charset="0"/>
              </a:rPr>
              <a:t>Unique</a:t>
            </a:r>
            <a:endParaRPr lang="en-US" altLang="en-US" sz="2400">
              <a:latin typeface="Times New Roman" panose="02020603050405020304" pitchFamily="18" charset="0"/>
            </a:endParaRPr>
          </a:p>
          <a:p>
            <a:endParaRPr lang="en-US" altLang="en-US" sz="1200">
              <a:latin typeface="Arial" panose="020B0604020202020204" pitchFamily="34" charset="0"/>
            </a:endParaRPr>
          </a:p>
        </p:txBody>
      </p:sp>
      <p:sp>
        <p:nvSpPr>
          <p:cNvPr id="23559" name="Line 8">
            <a:extLst>
              <a:ext uri="{FF2B5EF4-FFF2-40B4-BE49-F238E27FC236}">
                <a16:creationId xmlns:a16="http://schemas.microsoft.com/office/drawing/2014/main" id="{E29F0E80-EFCB-76CB-EFD6-5B01C6B6689A}"/>
              </a:ext>
            </a:extLst>
          </p:cNvPr>
          <p:cNvSpPr>
            <a:spLocks noChangeShapeType="1"/>
          </p:cNvSpPr>
          <p:nvPr/>
        </p:nvSpPr>
        <p:spPr bwMode="auto">
          <a:xfrm>
            <a:off x="6400800" y="33528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dissolve">
                                      <p:cBhvr>
                                        <p:cTn id="7" dur="500"/>
                                        <p:tgtEl>
                                          <p:spTgt spid="56327"/>
                                        </p:tgtEl>
                                      </p:cBhvr>
                                    </p:animEffect>
                                  </p:childTnLst>
                                  <p:subTnLst>
                                    <p:set>
                                      <p:cBhvr override="childStyle">
                                        <p:cTn dur="1" fill="hold" display="0" masterRel="nextClick" afterEffect="1"/>
                                        <p:tgtEl>
                                          <p:spTgt spid="563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60F6-4A22-1BD5-5F05-514D7F8F09EF}"/>
              </a:ext>
            </a:extLst>
          </p:cNvPr>
          <p:cNvSpPr>
            <a:spLocks noGrp="1"/>
          </p:cNvSpPr>
          <p:nvPr>
            <p:ph type="title"/>
          </p:nvPr>
        </p:nvSpPr>
        <p:spPr/>
        <p:txBody>
          <a:bodyPr/>
          <a:lstStyle/>
          <a:p>
            <a:r>
              <a:rPr lang="en-US" dirty="0"/>
              <a:t>Software Process model</a:t>
            </a:r>
            <a:endParaRPr lang="en-AU" dirty="0"/>
          </a:p>
        </p:txBody>
      </p:sp>
      <p:sp>
        <p:nvSpPr>
          <p:cNvPr id="3" name="Content Placeholder 2">
            <a:extLst>
              <a:ext uri="{FF2B5EF4-FFF2-40B4-BE49-F238E27FC236}">
                <a16:creationId xmlns:a16="http://schemas.microsoft.com/office/drawing/2014/main" id="{1F2954A4-BFCD-C889-E1AB-22F0C5AB9687}"/>
              </a:ext>
            </a:extLst>
          </p:cNvPr>
          <p:cNvSpPr>
            <a:spLocks noGrp="1"/>
          </p:cNvSpPr>
          <p:nvPr>
            <p:ph idx="1"/>
          </p:nvPr>
        </p:nvSpPr>
        <p:spPr>
          <a:xfrm>
            <a:off x="913775" y="2214694"/>
            <a:ext cx="10364452" cy="3756897"/>
          </a:xfrm>
        </p:spPr>
        <p:txBody>
          <a:bodyPr>
            <a:normAutofit/>
          </a:bodyPr>
          <a:lstStyle/>
          <a:p>
            <a:pPr algn="just"/>
            <a:r>
              <a:rPr lang="en-GB" sz="2400" cap="none" dirty="0"/>
              <a:t>A software process model is an abstract representation of a process. </a:t>
            </a:r>
          </a:p>
          <a:p>
            <a:pPr lvl="1" algn="just"/>
            <a:r>
              <a:rPr lang="en-GB" sz="2400" cap="none" dirty="0"/>
              <a:t>It presents a description of a process from some particular perspective.</a:t>
            </a:r>
            <a:endParaRPr lang="en-US" sz="2400" cap="none" dirty="0"/>
          </a:p>
          <a:p>
            <a:pPr algn="just"/>
            <a:r>
              <a:rPr lang="en-US" sz="2400" cap="none" dirty="0"/>
              <a:t>It describes the sequence of phases for the entire lifetime of a product. </a:t>
            </a:r>
          </a:p>
          <a:p>
            <a:pPr lvl="1" algn="just"/>
            <a:r>
              <a:rPr lang="en-US" sz="2200" cap="none" dirty="0"/>
              <a:t>Therefore, it is sometimes also called </a:t>
            </a:r>
            <a:r>
              <a:rPr lang="en-US" sz="2200" b="1" i="1" cap="none" dirty="0">
                <a:solidFill>
                  <a:srgbClr val="C00000"/>
                </a:solidFill>
              </a:rPr>
              <a:t>product life cycle</a:t>
            </a:r>
            <a:r>
              <a:rPr lang="en-US" sz="2200" cap="none" dirty="0"/>
              <a:t>. </a:t>
            </a:r>
          </a:p>
          <a:p>
            <a:pPr algn="just"/>
            <a:r>
              <a:rPr lang="en-US" sz="2400" cap="none" dirty="0"/>
              <a:t>This covers everything from the initial commercial idea until the final de-installation or disassembling of the product after its use.</a:t>
            </a:r>
            <a:endParaRPr lang="en-AU" sz="2400" cap="none" dirty="0"/>
          </a:p>
        </p:txBody>
      </p:sp>
    </p:spTree>
    <p:extLst>
      <p:ext uri="{BB962C8B-B14F-4D97-AF65-F5344CB8AC3E}">
        <p14:creationId xmlns:p14="http://schemas.microsoft.com/office/powerpoint/2010/main" val="1876405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AD48D783-8C97-9FD3-F05E-75441071292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8CBD162-DCC5-4699-BF33-2B3415FA93DE}" type="slidenum">
              <a:rPr lang="en-US" altLang="en-US"/>
              <a:pPr/>
              <a:t>50</a:t>
            </a:fld>
            <a:endParaRPr lang="en-US" altLang="en-US"/>
          </a:p>
        </p:txBody>
      </p:sp>
      <p:sp>
        <p:nvSpPr>
          <p:cNvPr id="24579" name="Rectangle 2">
            <a:extLst>
              <a:ext uri="{FF2B5EF4-FFF2-40B4-BE49-F238E27FC236}">
                <a16:creationId xmlns:a16="http://schemas.microsoft.com/office/drawing/2014/main" id="{DF274FA7-16D5-AAE4-1936-FBA76463A445}"/>
              </a:ext>
            </a:extLst>
          </p:cNvPr>
          <p:cNvSpPr>
            <a:spLocks noGrp="1" noChangeArrowheads="1"/>
          </p:cNvSpPr>
          <p:nvPr>
            <p:ph type="title"/>
          </p:nvPr>
        </p:nvSpPr>
        <p:spPr/>
        <p:txBody>
          <a:bodyPr/>
          <a:lstStyle/>
          <a:p>
            <a:pPr eaLnBrk="1" hangingPunct="1"/>
            <a:r>
              <a:rPr lang="en-US" altLang="en-US"/>
              <a:t>The Unified Process</a:t>
            </a:r>
          </a:p>
        </p:txBody>
      </p:sp>
      <p:sp>
        <p:nvSpPr>
          <p:cNvPr id="57348" name="Rectangle 4">
            <a:extLst>
              <a:ext uri="{FF2B5EF4-FFF2-40B4-BE49-F238E27FC236}">
                <a16:creationId xmlns:a16="http://schemas.microsoft.com/office/drawing/2014/main" id="{4E0FFE3D-64E4-F2CA-A494-D51C1BF43373}"/>
              </a:ext>
            </a:extLst>
          </p:cNvPr>
          <p:cNvSpPr>
            <a:spLocks noChangeArrowheads="1"/>
          </p:cNvSpPr>
          <p:nvPr/>
        </p:nvSpPr>
        <p:spPr bwMode="auto">
          <a:xfrm>
            <a:off x="2971800" y="2362200"/>
            <a:ext cx="1447800" cy="914400"/>
          </a:xfrm>
          <a:prstGeom prst="rect">
            <a:avLst/>
          </a:prstGeom>
          <a:solidFill>
            <a:schemeClr val="accent1"/>
          </a:solidFill>
          <a:ln>
            <a:noFill/>
          </a:ln>
          <a:effectLst>
            <a:prstShdw prst="shdw17" dist="135003" dir="7871156">
              <a:schemeClr val="accent1">
                <a:gamma/>
                <a:shade val="60000"/>
                <a:invGamma/>
              </a:schemeClr>
            </a:prstShdw>
          </a:effectLst>
        </p:spPr>
        <p:txBody>
          <a:bodyPr wrap="none" anchor="ctr"/>
          <a:lstStyle/>
          <a:p>
            <a:pPr algn="ctr">
              <a:defRPr/>
            </a:pPr>
            <a:r>
              <a:rPr lang="en-US" altLang="en-US">
                <a:latin typeface="Times New Roman" panose="02020603050405020304" pitchFamily="18" charset="0"/>
              </a:rPr>
              <a:t>User’s </a:t>
            </a:r>
          </a:p>
          <a:p>
            <a:pPr algn="ctr">
              <a:defRPr/>
            </a:pPr>
            <a:r>
              <a:rPr lang="en-US" altLang="en-US">
                <a:latin typeface="Times New Roman" panose="02020603050405020304" pitchFamily="18" charset="0"/>
              </a:rPr>
              <a:t>requirements</a:t>
            </a:r>
            <a:endParaRPr lang="en-US" altLang="en-US" sz="2400">
              <a:latin typeface="Times New Roman" panose="02020603050405020304" pitchFamily="18" charset="0"/>
            </a:endParaRPr>
          </a:p>
        </p:txBody>
      </p:sp>
      <p:sp>
        <p:nvSpPr>
          <p:cNvPr id="24581" name="Line 5">
            <a:extLst>
              <a:ext uri="{FF2B5EF4-FFF2-40B4-BE49-F238E27FC236}">
                <a16:creationId xmlns:a16="http://schemas.microsoft.com/office/drawing/2014/main" id="{968E1E00-5412-2EF3-D674-F7FBA5E7E189}"/>
              </a:ext>
            </a:extLst>
          </p:cNvPr>
          <p:cNvSpPr>
            <a:spLocks noChangeShapeType="1"/>
          </p:cNvSpPr>
          <p:nvPr/>
        </p:nvSpPr>
        <p:spPr bwMode="auto">
          <a:xfrm>
            <a:off x="4648200" y="2819400"/>
            <a:ext cx="685800" cy="0"/>
          </a:xfrm>
          <a:prstGeom prst="line">
            <a:avLst/>
          </a:prstGeom>
          <a:noFill/>
          <a:ln w="76200">
            <a:solidFill>
              <a:schemeClr val="tx1"/>
            </a:solidFill>
            <a:round/>
            <a:headEnd/>
            <a:tailEnd type="triangle" w="med" len="med"/>
          </a:ln>
          <a:effectLst>
            <a:outerShdw dist="80322" dir="173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AU"/>
          </a:p>
        </p:txBody>
      </p:sp>
      <p:sp>
        <p:nvSpPr>
          <p:cNvPr id="57351" name="Rectangle 7">
            <a:extLst>
              <a:ext uri="{FF2B5EF4-FFF2-40B4-BE49-F238E27FC236}">
                <a16:creationId xmlns:a16="http://schemas.microsoft.com/office/drawing/2014/main" id="{92489894-2849-24D3-518F-63F594859452}"/>
              </a:ext>
            </a:extLst>
          </p:cNvPr>
          <p:cNvSpPr>
            <a:spLocks noChangeArrowheads="1"/>
          </p:cNvSpPr>
          <p:nvPr/>
        </p:nvSpPr>
        <p:spPr bwMode="auto">
          <a:xfrm>
            <a:off x="5562600" y="2362200"/>
            <a:ext cx="1981200" cy="914400"/>
          </a:xfrm>
          <a:prstGeom prst="rect">
            <a:avLst/>
          </a:prstGeom>
          <a:solidFill>
            <a:schemeClr val="accent1"/>
          </a:solidFill>
          <a:ln>
            <a:noFill/>
          </a:ln>
          <a:effectLst>
            <a:prstShdw prst="shdw17" dist="135003" dir="7871156">
              <a:schemeClr val="accent1">
                <a:gamma/>
                <a:shade val="60000"/>
                <a:invGamma/>
              </a:schemeClr>
            </a:prstShdw>
          </a:effectLst>
        </p:spPr>
        <p:txBody>
          <a:bodyPr wrap="none" anchor="ctr"/>
          <a:lstStyle/>
          <a:p>
            <a:pPr algn="ctr">
              <a:defRPr/>
            </a:pPr>
            <a:r>
              <a:rPr lang="en-US" altLang="en-US">
                <a:latin typeface="Times New Roman" panose="02020603050405020304" pitchFamily="18" charset="0"/>
              </a:rPr>
              <a:t>Software</a:t>
            </a:r>
          </a:p>
          <a:p>
            <a:pPr algn="ctr">
              <a:defRPr/>
            </a:pPr>
            <a:r>
              <a:rPr lang="en-US" altLang="en-US">
                <a:latin typeface="Times New Roman" panose="02020603050405020304" pitchFamily="18" charset="0"/>
              </a:rPr>
              <a:t>Development</a:t>
            </a:r>
          </a:p>
          <a:p>
            <a:pPr algn="ctr">
              <a:defRPr/>
            </a:pPr>
            <a:r>
              <a:rPr lang="en-US" altLang="en-US">
                <a:latin typeface="Times New Roman" panose="02020603050405020304" pitchFamily="18" charset="0"/>
              </a:rPr>
              <a:t>Process</a:t>
            </a:r>
            <a:endParaRPr lang="en-US" altLang="en-US" sz="2400">
              <a:latin typeface="Times New Roman" panose="02020603050405020304" pitchFamily="18" charset="0"/>
            </a:endParaRPr>
          </a:p>
        </p:txBody>
      </p:sp>
      <p:sp>
        <p:nvSpPr>
          <p:cNvPr id="57352" name="Rectangle 8">
            <a:extLst>
              <a:ext uri="{FF2B5EF4-FFF2-40B4-BE49-F238E27FC236}">
                <a16:creationId xmlns:a16="http://schemas.microsoft.com/office/drawing/2014/main" id="{C8AFFFD2-9228-5689-F72A-E31488BC3B02}"/>
              </a:ext>
            </a:extLst>
          </p:cNvPr>
          <p:cNvSpPr>
            <a:spLocks noChangeArrowheads="1"/>
          </p:cNvSpPr>
          <p:nvPr/>
        </p:nvSpPr>
        <p:spPr bwMode="auto">
          <a:xfrm>
            <a:off x="8610600" y="2362200"/>
            <a:ext cx="1447800" cy="914400"/>
          </a:xfrm>
          <a:prstGeom prst="rect">
            <a:avLst/>
          </a:prstGeom>
          <a:solidFill>
            <a:schemeClr val="accent1"/>
          </a:solidFill>
          <a:ln>
            <a:noFill/>
          </a:ln>
          <a:effectLst>
            <a:prstShdw prst="shdw17" dist="135003" dir="7871156">
              <a:schemeClr val="accent1">
                <a:gamma/>
                <a:shade val="60000"/>
                <a:invGamma/>
              </a:schemeClr>
            </a:prstShdw>
          </a:effectLst>
        </p:spPr>
        <p:txBody>
          <a:bodyPr wrap="none" anchor="ctr"/>
          <a:lstStyle/>
          <a:p>
            <a:pPr algn="ctr">
              <a:defRPr/>
            </a:pPr>
            <a:r>
              <a:rPr lang="en-US" altLang="en-US">
                <a:latin typeface="Times New Roman" panose="02020603050405020304" pitchFamily="18" charset="0"/>
              </a:rPr>
              <a:t>Software</a:t>
            </a:r>
          </a:p>
          <a:p>
            <a:pPr algn="ctr">
              <a:defRPr/>
            </a:pPr>
            <a:r>
              <a:rPr lang="en-US" altLang="en-US">
                <a:latin typeface="Times New Roman" panose="02020603050405020304" pitchFamily="18" charset="0"/>
              </a:rPr>
              <a:t>System</a:t>
            </a:r>
            <a:endParaRPr lang="en-US" altLang="en-US" sz="2400">
              <a:latin typeface="Times New Roman" panose="02020603050405020304" pitchFamily="18" charset="0"/>
            </a:endParaRPr>
          </a:p>
        </p:txBody>
      </p:sp>
      <p:sp>
        <p:nvSpPr>
          <p:cNvPr id="24584" name="Line 9">
            <a:extLst>
              <a:ext uri="{FF2B5EF4-FFF2-40B4-BE49-F238E27FC236}">
                <a16:creationId xmlns:a16="http://schemas.microsoft.com/office/drawing/2014/main" id="{4993D37C-93B7-C60B-8A27-E74E9E1FC6BA}"/>
              </a:ext>
            </a:extLst>
          </p:cNvPr>
          <p:cNvSpPr>
            <a:spLocks noChangeShapeType="1"/>
          </p:cNvSpPr>
          <p:nvPr/>
        </p:nvSpPr>
        <p:spPr bwMode="auto">
          <a:xfrm>
            <a:off x="7772400" y="2819400"/>
            <a:ext cx="685800" cy="0"/>
          </a:xfrm>
          <a:prstGeom prst="line">
            <a:avLst/>
          </a:prstGeom>
          <a:noFill/>
          <a:ln w="76200">
            <a:solidFill>
              <a:schemeClr val="tx1"/>
            </a:solidFill>
            <a:round/>
            <a:headEnd/>
            <a:tailEnd type="triangle" w="med" len="med"/>
          </a:ln>
          <a:effectLst>
            <a:outerShdw dist="80322" dir="173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A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a:extLst>
              <a:ext uri="{FF2B5EF4-FFF2-40B4-BE49-F238E27FC236}">
                <a16:creationId xmlns:a16="http://schemas.microsoft.com/office/drawing/2014/main" id="{4494C2EC-E1A5-9343-70D8-54337FAAE2F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FB00D0B-1FFE-496A-88B7-656DA2B88C4F}" type="slidenum">
              <a:rPr lang="en-US" altLang="en-US"/>
              <a:pPr/>
              <a:t>51</a:t>
            </a:fld>
            <a:endParaRPr lang="en-US" altLang="en-US"/>
          </a:p>
        </p:txBody>
      </p:sp>
      <p:sp>
        <p:nvSpPr>
          <p:cNvPr id="25603" name="Rectangle 2">
            <a:extLst>
              <a:ext uri="{FF2B5EF4-FFF2-40B4-BE49-F238E27FC236}">
                <a16:creationId xmlns:a16="http://schemas.microsoft.com/office/drawing/2014/main" id="{B30ABBBC-5B78-3A39-13D6-CD8155F2F395}"/>
              </a:ext>
            </a:extLst>
          </p:cNvPr>
          <p:cNvSpPr>
            <a:spLocks noGrp="1" noChangeArrowheads="1"/>
          </p:cNvSpPr>
          <p:nvPr>
            <p:ph type="title"/>
          </p:nvPr>
        </p:nvSpPr>
        <p:spPr>
          <a:xfrm>
            <a:off x="1534585" y="204984"/>
            <a:ext cx="10390716" cy="1462087"/>
          </a:xfrm>
        </p:spPr>
        <p:txBody>
          <a:bodyPr/>
          <a:lstStyle/>
          <a:p>
            <a:pPr eaLnBrk="1" hangingPunct="1"/>
            <a:r>
              <a:rPr lang="en-US" altLang="en-US"/>
              <a:t>The Unified Process</a:t>
            </a:r>
          </a:p>
        </p:txBody>
      </p:sp>
      <p:sp>
        <p:nvSpPr>
          <p:cNvPr id="25604" name="Rectangle 3">
            <a:extLst>
              <a:ext uri="{FF2B5EF4-FFF2-40B4-BE49-F238E27FC236}">
                <a16:creationId xmlns:a16="http://schemas.microsoft.com/office/drawing/2014/main" id="{3A04FDDF-49A9-B649-ABEB-C30674780A29}"/>
              </a:ext>
            </a:extLst>
          </p:cNvPr>
          <p:cNvSpPr>
            <a:spLocks noGrp="1" noChangeArrowheads="1"/>
          </p:cNvSpPr>
          <p:nvPr>
            <p:ph type="body" sz="half" idx="1"/>
          </p:nvPr>
        </p:nvSpPr>
        <p:spPr>
          <a:xfrm>
            <a:off x="2706688" y="2017713"/>
            <a:ext cx="6096000" cy="4114800"/>
          </a:xfrm>
        </p:spPr>
        <p:txBody>
          <a:bodyPr>
            <a:normAutofit fontScale="92500" lnSpcReduction="10000"/>
          </a:bodyPr>
          <a:lstStyle/>
          <a:p>
            <a:pPr eaLnBrk="1" hangingPunct="1"/>
            <a:r>
              <a:rPr lang="en-US" altLang="en-US" sz="2800"/>
              <a:t>Use Case driven</a:t>
            </a:r>
          </a:p>
          <a:p>
            <a:pPr lvl="1" eaLnBrk="1" hangingPunct="1"/>
            <a:r>
              <a:rPr lang="en-US" altLang="en-US" sz="2400"/>
              <a:t>A use case is a piece of functionality in the system that gives a user a result of value</a:t>
            </a:r>
          </a:p>
          <a:p>
            <a:pPr eaLnBrk="1" hangingPunct="1"/>
            <a:r>
              <a:rPr lang="en-US" altLang="en-US" sz="2800"/>
              <a:t>Use cases capture functional requirements</a:t>
            </a:r>
          </a:p>
          <a:p>
            <a:pPr eaLnBrk="1" hangingPunct="1"/>
            <a:r>
              <a:rPr lang="en-US" altLang="en-US" sz="2800"/>
              <a:t>Use case answers the question: </a:t>
            </a:r>
            <a:r>
              <a:rPr lang="en-US" altLang="en-US" sz="2800" i="1"/>
              <a:t>What is the system supposed to do for the user?</a:t>
            </a:r>
            <a:endParaRPr lang="en-US" alt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a:extLst>
              <a:ext uri="{FF2B5EF4-FFF2-40B4-BE49-F238E27FC236}">
                <a16:creationId xmlns:a16="http://schemas.microsoft.com/office/drawing/2014/main" id="{F09B61F9-B389-A04B-E046-2C357D88A35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60F6416-6E41-489A-B1D4-E01DF09DDB0A}" type="slidenum">
              <a:rPr lang="en-US" altLang="en-US"/>
              <a:pPr/>
              <a:t>52</a:t>
            </a:fld>
            <a:endParaRPr lang="en-US" altLang="en-US"/>
          </a:p>
        </p:txBody>
      </p:sp>
      <p:sp>
        <p:nvSpPr>
          <p:cNvPr id="26627" name="Rectangle 2">
            <a:extLst>
              <a:ext uri="{FF2B5EF4-FFF2-40B4-BE49-F238E27FC236}">
                <a16:creationId xmlns:a16="http://schemas.microsoft.com/office/drawing/2014/main" id="{AC6FE868-951B-41F7-4F19-F8966592CDEE}"/>
              </a:ext>
            </a:extLst>
          </p:cNvPr>
          <p:cNvSpPr>
            <a:spLocks noGrp="1" noChangeArrowheads="1"/>
          </p:cNvSpPr>
          <p:nvPr>
            <p:ph type="title"/>
          </p:nvPr>
        </p:nvSpPr>
        <p:spPr/>
        <p:txBody>
          <a:bodyPr/>
          <a:lstStyle/>
          <a:p>
            <a:pPr eaLnBrk="1" hangingPunct="1"/>
            <a:r>
              <a:rPr lang="en-US" altLang="en-US"/>
              <a:t>The Unified Process</a:t>
            </a:r>
          </a:p>
        </p:txBody>
      </p:sp>
      <p:sp>
        <p:nvSpPr>
          <p:cNvPr id="26628" name="Rectangle 3">
            <a:extLst>
              <a:ext uri="{FF2B5EF4-FFF2-40B4-BE49-F238E27FC236}">
                <a16:creationId xmlns:a16="http://schemas.microsoft.com/office/drawing/2014/main" id="{580BE7CD-9C9E-6526-7678-7831A5CD3230}"/>
              </a:ext>
            </a:extLst>
          </p:cNvPr>
          <p:cNvSpPr>
            <a:spLocks noGrp="1" noChangeArrowheads="1"/>
          </p:cNvSpPr>
          <p:nvPr>
            <p:ph type="body" sz="half" idx="1"/>
          </p:nvPr>
        </p:nvSpPr>
        <p:spPr>
          <a:xfrm>
            <a:off x="2706688" y="2017713"/>
            <a:ext cx="6096000" cy="4114800"/>
          </a:xfrm>
        </p:spPr>
        <p:txBody>
          <a:bodyPr/>
          <a:lstStyle/>
          <a:p>
            <a:pPr eaLnBrk="1" hangingPunct="1"/>
            <a:r>
              <a:rPr lang="en-US" altLang="en-US" sz="2400"/>
              <a:t>Architecture centric</a:t>
            </a:r>
          </a:p>
          <a:p>
            <a:pPr lvl="1" eaLnBrk="1" hangingPunct="1"/>
            <a:r>
              <a:rPr lang="en-US" altLang="en-US" sz="2000"/>
              <a:t>similar to architecture for building a house</a:t>
            </a:r>
          </a:p>
          <a:p>
            <a:pPr eaLnBrk="1" hangingPunct="1"/>
            <a:r>
              <a:rPr lang="en-US" altLang="en-US" sz="2400"/>
              <a:t>Embodies the most significant static and dynamic aspects of the system</a:t>
            </a:r>
          </a:p>
          <a:p>
            <a:pPr eaLnBrk="1" hangingPunct="1"/>
            <a:r>
              <a:rPr lang="en-US" altLang="en-US" sz="2400"/>
              <a:t>Influenced by platform, OS, DBMS etc.</a:t>
            </a:r>
          </a:p>
          <a:p>
            <a:pPr eaLnBrk="1" hangingPunct="1"/>
            <a:r>
              <a:rPr lang="en-US" altLang="en-US" sz="2400"/>
              <a:t>Primarily serves the realization of use cases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a:extLst>
              <a:ext uri="{FF2B5EF4-FFF2-40B4-BE49-F238E27FC236}">
                <a16:creationId xmlns:a16="http://schemas.microsoft.com/office/drawing/2014/main" id="{5F2D1762-3607-72E0-5BC4-FEFEC5CE2D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0D1DBDB-2C3B-4E2D-9B11-5AE5122292B2}" type="slidenum">
              <a:rPr lang="en-US" altLang="en-US"/>
              <a:pPr/>
              <a:t>53</a:t>
            </a:fld>
            <a:endParaRPr lang="en-US" altLang="en-US"/>
          </a:p>
        </p:txBody>
      </p:sp>
      <p:sp>
        <p:nvSpPr>
          <p:cNvPr id="27651" name="Rectangle 2">
            <a:extLst>
              <a:ext uri="{FF2B5EF4-FFF2-40B4-BE49-F238E27FC236}">
                <a16:creationId xmlns:a16="http://schemas.microsoft.com/office/drawing/2014/main" id="{D90967AB-F0DC-5750-61A4-9CA131F92115}"/>
              </a:ext>
            </a:extLst>
          </p:cNvPr>
          <p:cNvSpPr>
            <a:spLocks noGrp="1" noChangeArrowheads="1"/>
          </p:cNvSpPr>
          <p:nvPr>
            <p:ph type="title"/>
          </p:nvPr>
        </p:nvSpPr>
        <p:spPr/>
        <p:txBody>
          <a:bodyPr/>
          <a:lstStyle/>
          <a:p>
            <a:pPr eaLnBrk="1" hangingPunct="1"/>
            <a:r>
              <a:rPr lang="en-US" altLang="en-US"/>
              <a:t>The Unified Process</a:t>
            </a:r>
          </a:p>
        </p:txBody>
      </p:sp>
      <p:sp>
        <p:nvSpPr>
          <p:cNvPr id="27652" name="Rectangle 3">
            <a:extLst>
              <a:ext uri="{FF2B5EF4-FFF2-40B4-BE49-F238E27FC236}">
                <a16:creationId xmlns:a16="http://schemas.microsoft.com/office/drawing/2014/main" id="{AAA857A1-8FAC-E5F4-BB27-583F587F520F}"/>
              </a:ext>
            </a:extLst>
          </p:cNvPr>
          <p:cNvSpPr>
            <a:spLocks noGrp="1" noChangeArrowheads="1"/>
          </p:cNvSpPr>
          <p:nvPr>
            <p:ph type="body" sz="half" idx="1"/>
          </p:nvPr>
        </p:nvSpPr>
        <p:spPr>
          <a:xfrm>
            <a:off x="1534585" y="1803109"/>
            <a:ext cx="8604440" cy="4114800"/>
          </a:xfrm>
        </p:spPr>
        <p:txBody>
          <a:bodyPr/>
          <a:lstStyle/>
          <a:p>
            <a:pPr eaLnBrk="1" hangingPunct="1"/>
            <a:r>
              <a:rPr lang="en-US" altLang="en-US" sz="2400"/>
              <a:t>Iterative and Incremental</a:t>
            </a:r>
          </a:p>
          <a:p>
            <a:pPr lvl="1" eaLnBrk="1" hangingPunct="1"/>
            <a:r>
              <a:rPr lang="en-US" altLang="en-US" sz="2000"/>
              <a:t>commercial projects continue many months and years</a:t>
            </a:r>
          </a:p>
          <a:p>
            <a:pPr lvl="1" eaLnBrk="1" hangingPunct="1"/>
            <a:r>
              <a:rPr lang="en-US" altLang="en-US" sz="2000"/>
              <a:t>to be most effective - break the project into </a:t>
            </a:r>
            <a:r>
              <a:rPr lang="en-US" altLang="en-US" sz="2000" i="1"/>
              <a:t>iterations</a:t>
            </a:r>
            <a:endParaRPr lang="en-US" altLang="en-US" sz="2000"/>
          </a:p>
          <a:p>
            <a:pPr eaLnBrk="1" hangingPunct="1"/>
            <a:r>
              <a:rPr lang="en-US" altLang="en-US" sz="2400"/>
              <a:t>Every iteration - identify use cases,create a design, implement the design </a:t>
            </a:r>
          </a:p>
          <a:p>
            <a:pPr eaLnBrk="1" hangingPunct="1"/>
            <a:r>
              <a:rPr lang="en-US" altLang="en-US" sz="2400"/>
              <a:t>Every iteration is a complete development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6">
            <a:extLst>
              <a:ext uri="{FF2B5EF4-FFF2-40B4-BE49-F238E27FC236}">
                <a16:creationId xmlns:a16="http://schemas.microsoft.com/office/drawing/2014/main" id="{B830E258-7EF8-0DF9-76AB-4A286C64DD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400DE56-A3A5-44FD-A70A-5AA48531B5E3}" type="slidenum">
              <a:rPr lang="en-US" altLang="en-US"/>
              <a:pPr/>
              <a:t>54</a:t>
            </a:fld>
            <a:endParaRPr lang="en-US" altLang="en-US"/>
          </a:p>
        </p:txBody>
      </p:sp>
      <p:sp>
        <p:nvSpPr>
          <p:cNvPr id="29699" name="Rectangle 2">
            <a:extLst>
              <a:ext uri="{FF2B5EF4-FFF2-40B4-BE49-F238E27FC236}">
                <a16:creationId xmlns:a16="http://schemas.microsoft.com/office/drawing/2014/main" id="{3E9AE6F7-7AF2-354D-94EF-904981FEB2AA}"/>
              </a:ext>
            </a:extLst>
          </p:cNvPr>
          <p:cNvSpPr>
            <a:spLocks noGrp="1" noChangeArrowheads="1"/>
          </p:cNvSpPr>
          <p:nvPr>
            <p:ph type="title"/>
          </p:nvPr>
        </p:nvSpPr>
        <p:spPr/>
        <p:txBody>
          <a:bodyPr/>
          <a:lstStyle/>
          <a:p>
            <a:pPr eaLnBrk="1" hangingPunct="1"/>
            <a:r>
              <a:rPr lang="en-US" altLang="en-US"/>
              <a:t>The Life of the Unified Process</a:t>
            </a:r>
          </a:p>
        </p:txBody>
      </p:sp>
      <p:sp>
        <p:nvSpPr>
          <p:cNvPr id="29700" name="Rectangle 3">
            <a:extLst>
              <a:ext uri="{FF2B5EF4-FFF2-40B4-BE49-F238E27FC236}">
                <a16:creationId xmlns:a16="http://schemas.microsoft.com/office/drawing/2014/main" id="{DCD240CD-F4CD-C800-CE65-360CC439B5E8}"/>
              </a:ext>
            </a:extLst>
          </p:cNvPr>
          <p:cNvSpPr>
            <a:spLocks noGrp="1" noChangeArrowheads="1"/>
          </p:cNvSpPr>
          <p:nvPr>
            <p:ph type="body" sz="half" idx="1"/>
          </p:nvPr>
        </p:nvSpPr>
        <p:spPr>
          <a:xfrm>
            <a:off x="1680321" y="1765786"/>
            <a:ext cx="8508708" cy="4114800"/>
          </a:xfrm>
        </p:spPr>
        <p:txBody>
          <a:bodyPr/>
          <a:lstStyle/>
          <a:p>
            <a:pPr eaLnBrk="1" hangingPunct="1">
              <a:lnSpc>
                <a:spcPct val="90000"/>
              </a:lnSpc>
            </a:pPr>
            <a:r>
              <a:rPr lang="en-US" altLang="en-US" sz="2800" dirty="0"/>
              <a:t>Unified process repeats over a series of cycles</a:t>
            </a:r>
          </a:p>
          <a:p>
            <a:pPr eaLnBrk="1" hangingPunct="1">
              <a:lnSpc>
                <a:spcPct val="90000"/>
              </a:lnSpc>
            </a:pPr>
            <a:r>
              <a:rPr lang="en-US" altLang="en-US" sz="2800" dirty="0"/>
              <a:t>Each cycle concludes with a product </a:t>
            </a:r>
            <a:r>
              <a:rPr lang="en-US" altLang="en-US" sz="2800" b="1" i="1" u="sng" dirty="0"/>
              <a:t>release</a:t>
            </a:r>
            <a:endParaRPr lang="en-US" altLang="en-US" sz="2800" dirty="0"/>
          </a:p>
          <a:p>
            <a:pPr eaLnBrk="1" hangingPunct="1">
              <a:lnSpc>
                <a:spcPct val="90000"/>
              </a:lnSpc>
            </a:pPr>
            <a:r>
              <a:rPr lang="en-US" altLang="en-US" sz="2800" dirty="0"/>
              <a:t>Each cycle consists of four phases:</a:t>
            </a:r>
          </a:p>
          <a:p>
            <a:pPr lvl="1" eaLnBrk="1" hangingPunct="1">
              <a:lnSpc>
                <a:spcPct val="90000"/>
              </a:lnSpc>
            </a:pPr>
            <a:r>
              <a:rPr lang="en-US" altLang="en-US" sz="2400" dirty="0"/>
              <a:t>inception</a:t>
            </a:r>
          </a:p>
          <a:p>
            <a:pPr lvl="1" eaLnBrk="1" hangingPunct="1">
              <a:lnSpc>
                <a:spcPct val="90000"/>
              </a:lnSpc>
            </a:pPr>
            <a:r>
              <a:rPr lang="en-US" altLang="en-US" sz="2400" dirty="0"/>
              <a:t>elaboration</a:t>
            </a:r>
          </a:p>
          <a:p>
            <a:pPr lvl="1" eaLnBrk="1" hangingPunct="1">
              <a:lnSpc>
                <a:spcPct val="90000"/>
              </a:lnSpc>
            </a:pPr>
            <a:r>
              <a:rPr lang="en-US" altLang="en-US" sz="2400" dirty="0"/>
              <a:t>construction</a:t>
            </a:r>
          </a:p>
          <a:p>
            <a:pPr lvl="1" eaLnBrk="1" hangingPunct="1">
              <a:lnSpc>
                <a:spcPct val="90000"/>
              </a:lnSpc>
            </a:pPr>
            <a:r>
              <a:rPr lang="en-US" altLang="en-US" sz="2400" dirty="0"/>
              <a:t>transition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1F02906B-BE38-532A-56E2-7C994864CB5B}"/>
              </a:ext>
            </a:extLst>
          </p:cNvPr>
          <p:cNvSpPr>
            <a:spLocks noGrp="1"/>
          </p:cNvSpPr>
          <p:nvPr>
            <p:ph type="ftr" sz="quarter" idx="10"/>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endParaRPr lang="en-US" altLang="en-US" sz="2400">
              <a:latin typeface="Palatino" pitchFamily="-128" charset="0"/>
            </a:endParaRPr>
          </a:p>
        </p:txBody>
      </p:sp>
      <p:sp>
        <p:nvSpPr>
          <p:cNvPr id="9" name="Slide Number Placeholder 4">
            <a:extLst>
              <a:ext uri="{FF2B5EF4-FFF2-40B4-BE49-F238E27FC236}">
                <a16:creationId xmlns:a16="http://schemas.microsoft.com/office/drawing/2014/main" id="{D1853B5F-AE71-B9D2-75B8-FBB78D0D00E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C654140-0A5A-4ED0-9080-4D49DC7D30F8}" type="slidenum">
              <a:rPr lang="en-US" altLang="en-US" sz="1000">
                <a:latin typeface="Helvetica" panose="020B0604020202020204" pitchFamily="34" charset="0"/>
              </a:rPr>
              <a:pPr/>
              <a:t>55</a:t>
            </a:fld>
            <a:endParaRPr lang="en-US" altLang="en-US" sz="1000">
              <a:latin typeface="Helvetica" panose="020B0604020202020204" pitchFamily="34" charset="0"/>
            </a:endParaRPr>
          </a:p>
        </p:txBody>
      </p:sp>
      <p:sp>
        <p:nvSpPr>
          <p:cNvPr id="19460" name="Rectangle 3">
            <a:extLst>
              <a:ext uri="{FF2B5EF4-FFF2-40B4-BE49-F238E27FC236}">
                <a16:creationId xmlns:a16="http://schemas.microsoft.com/office/drawing/2014/main" id="{315ECA0D-641E-99ED-71AD-4061D5D891E6}"/>
              </a:ext>
            </a:extLst>
          </p:cNvPr>
          <p:cNvSpPr>
            <a:spLocks noGrp="1" noChangeArrowheads="1"/>
          </p:cNvSpPr>
          <p:nvPr>
            <p:ph type="title"/>
          </p:nvPr>
        </p:nvSpPr>
        <p:spPr>
          <a:xfrm>
            <a:off x="2743201" y="1143001"/>
            <a:ext cx="7351713" cy="600075"/>
          </a:xfrm>
        </p:spPr>
        <p:txBody>
          <a:bodyPr>
            <a:normAutofit/>
          </a:bodyPr>
          <a:lstStyle/>
          <a:p>
            <a:pPr eaLnBrk="1" hangingPunct="1"/>
            <a:r>
              <a:rPr lang="en-US" altLang="en-US"/>
              <a:t>The Unified Process (UP)</a:t>
            </a:r>
          </a:p>
        </p:txBody>
      </p:sp>
      <p:grpSp>
        <p:nvGrpSpPr>
          <p:cNvPr id="19461" name="Group 8">
            <a:extLst>
              <a:ext uri="{FF2B5EF4-FFF2-40B4-BE49-F238E27FC236}">
                <a16:creationId xmlns:a16="http://schemas.microsoft.com/office/drawing/2014/main" id="{559E4E11-BA43-49E4-0ADF-F428D255AE55}"/>
              </a:ext>
            </a:extLst>
          </p:cNvPr>
          <p:cNvGrpSpPr>
            <a:grpSpLocks/>
          </p:cNvGrpSpPr>
          <p:nvPr/>
        </p:nvGrpSpPr>
        <p:grpSpPr bwMode="auto">
          <a:xfrm>
            <a:off x="3810000" y="1905001"/>
            <a:ext cx="4679950" cy="4244975"/>
            <a:chOff x="1132" y="638"/>
            <a:chExt cx="3496" cy="3177"/>
          </a:xfrm>
        </p:grpSpPr>
        <p:pic>
          <p:nvPicPr>
            <p:cNvPr id="19462" name="Picture 4">
              <a:extLst>
                <a:ext uri="{FF2B5EF4-FFF2-40B4-BE49-F238E27FC236}">
                  <a16:creationId xmlns:a16="http://schemas.microsoft.com/office/drawing/2014/main" id="{6E98A9AB-2DD8-8E37-2145-2CD3593FD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 y="647"/>
              <a:ext cx="3496" cy="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3" name="Rectangle 5">
              <a:extLst>
                <a:ext uri="{FF2B5EF4-FFF2-40B4-BE49-F238E27FC236}">
                  <a16:creationId xmlns:a16="http://schemas.microsoft.com/office/drawing/2014/main" id="{2B21874E-3B56-7ECC-6891-AF3D6B99C63E}"/>
                </a:ext>
              </a:extLst>
            </p:cNvPr>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600">
                  <a:solidFill>
                    <a:schemeClr val="bg2"/>
                  </a:solidFill>
                  <a:latin typeface="Helvetica" panose="020B0604020202020204" pitchFamily="34" charset="0"/>
                </a:rPr>
                <a:t>inception</a:t>
              </a:r>
              <a:endParaRPr lang="en-US" altLang="en-US" sz="1800" b="1">
                <a:solidFill>
                  <a:schemeClr val="bg2"/>
                </a:solidFill>
                <a:latin typeface="Helvetica" panose="020B0604020202020204" pitchFamily="34" charset="0"/>
              </a:endParaRPr>
            </a:p>
          </p:txBody>
        </p:sp>
        <p:sp>
          <p:nvSpPr>
            <p:cNvPr id="19464" name="Rectangle 6">
              <a:extLst>
                <a:ext uri="{FF2B5EF4-FFF2-40B4-BE49-F238E27FC236}">
                  <a16:creationId xmlns:a16="http://schemas.microsoft.com/office/drawing/2014/main" id="{70592124-BAD7-B7F5-234B-C6055C16F01A}"/>
                </a:ext>
              </a:extLst>
            </p:cNvPr>
            <p:cNvSpPr>
              <a:spLocks noChangeArrowheads="1"/>
            </p:cNvSpPr>
            <p:nvPr/>
          </p:nvSpPr>
          <p:spPr bwMode="auto">
            <a:xfrm>
              <a:off x="2496" y="638"/>
              <a:ext cx="923" cy="2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9465" name="Text Box 7">
              <a:extLst>
                <a:ext uri="{FF2B5EF4-FFF2-40B4-BE49-F238E27FC236}">
                  <a16:creationId xmlns:a16="http://schemas.microsoft.com/office/drawing/2014/main" id="{1E82642C-B3A7-A3B4-9C0C-1468BC98D704}"/>
                </a:ext>
              </a:extLst>
            </p:cNvPr>
            <p:cNvSpPr txBox="1">
              <a:spLocks noChangeArrowheads="1"/>
            </p:cNvSpPr>
            <p:nvPr/>
          </p:nvSpPr>
          <p:spPr bwMode="auto">
            <a:xfrm>
              <a:off x="2554" y="655"/>
              <a:ext cx="88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600">
                  <a:solidFill>
                    <a:schemeClr val="bg2"/>
                  </a:solidFill>
                  <a:latin typeface="Helvetica" panose="020B0604020202020204" pitchFamily="34" charset="0"/>
                </a:rPr>
                <a:t>elaboration</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7D2B01C-5E7A-B3A8-6072-D61093C30466}"/>
              </a:ext>
            </a:extLst>
          </p:cNvPr>
          <p:cNvSpPr>
            <a:spLocks noGrp="1" noChangeArrowheads="1"/>
          </p:cNvSpPr>
          <p:nvPr>
            <p:ph type="title"/>
          </p:nvPr>
        </p:nvSpPr>
        <p:spPr/>
        <p:txBody>
          <a:bodyPr/>
          <a:lstStyle/>
          <a:p>
            <a:pPr eaLnBrk="1" hangingPunct="1"/>
            <a:r>
              <a:rPr lang="en-US" altLang="en-US" dirty="0" err="1"/>
              <a:t>Contd</a:t>
            </a:r>
            <a:r>
              <a:rPr lang="en-US" altLang="en-US" dirty="0"/>
              <a:t>…</a:t>
            </a:r>
            <a:endParaRPr lang="en-AU" altLang="en-US" dirty="0"/>
          </a:p>
        </p:txBody>
      </p:sp>
      <p:sp>
        <p:nvSpPr>
          <p:cNvPr id="30723" name="Text Placeholder 2">
            <a:extLst>
              <a:ext uri="{FF2B5EF4-FFF2-40B4-BE49-F238E27FC236}">
                <a16:creationId xmlns:a16="http://schemas.microsoft.com/office/drawing/2014/main" id="{F6A08A04-C2EB-F95D-B112-0DD09ECF5528}"/>
              </a:ext>
            </a:extLst>
          </p:cNvPr>
          <p:cNvSpPr>
            <a:spLocks noGrp="1" noChangeArrowheads="1"/>
          </p:cNvSpPr>
          <p:nvPr>
            <p:ph type="body" sz="half" idx="1"/>
          </p:nvPr>
        </p:nvSpPr>
        <p:spPr>
          <a:xfrm>
            <a:off x="2706688" y="2017713"/>
            <a:ext cx="8266112" cy="4114800"/>
          </a:xfrm>
        </p:spPr>
        <p:txBody>
          <a:bodyPr>
            <a:normAutofit fontScale="85000" lnSpcReduction="10000"/>
          </a:bodyPr>
          <a:lstStyle/>
          <a:p>
            <a:pPr eaLnBrk="1" hangingPunct="1">
              <a:buFont typeface="Tahoma" panose="020B0604030504040204" pitchFamily="34" charset="0"/>
              <a:buAutoNum type="arabicPeriod"/>
            </a:pPr>
            <a:r>
              <a:rPr lang="en-US" altLang="en-US" sz="2400" b="1">
                <a:solidFill>
                  <a:srgbClr val="273239"/>
                </a:solidFill>
                <a:latin typeface="urw-din"/>
              </a:rPr>
              <a:t>Inception –</a:t>
            </a:r>
            <a:endParaRPr lang="en-US" altLang="en-US" sz="2400">
              <a:solidFill>
                <a:srgbClr val="273239"/>
              </a:solidFill>
              <a:latin typeface="urw-din"/>
            </a:endParaRPr>
          </a:p>
          <a:p>
            <a:pPr lvl="1" eaLnBrk="1" hangingPunct="1"/>
            <a:r>
              <a:rPr lang="en-US" altLang="en-US" sz="2400">
                <a:solidFill>
                  <a:srgbClr val="273239"/>
                </a:solidFill>
                <a:latin typeface="urw-din"/>
              </a:rPr>
              <a:t>Communication and planning are main.</a:t>
            </a:r>
          </a:p>
          <a:p>
            <a:pPr lvl="1" eaLnBrk="1" hangingPunct="1"/>
            <a:r>
              <a:rPr lang="en-US" altLang="en-US" sz="2400">
                <a:solidFill>
                  <a:srgbClr val="273239"/>
                </a:solidFill>
                <a:latin typeface="urw-din"/>
              </a:rPr>
              <a:t>Identifies Scope of the project using use-case model allowing managers to estimate costs and time required.</a:t>
            </a:r>
          </a:p>
          <a:p>
            <a:pPr lvl="1" eaLnBrk="1" hangingPunct="1"/>
            <a:r>
              <a:rPr lang="en-US" altLang="en-US" sz="2400">
                <a:solidFill>
                  <a:srgbClr val="273239"/>
                </a:solidFill>
                <a:latin typeface="urw-din"/>
              </a:rPr>
              <a:t>Customers requirements are identified and then it becomes easy to make a plan of the project.</a:t>
            </a:r>
          </a:p>
          <a:p>
            <a:pPr lvl="1" eaLnBrk="1" hangingPunct="1"/>
            <a:r>
              <a:rPr lang="en-US" altLang="en-US" sz="2400">
                <a:solidFill>
                  <a:srgbClr val="273239"/>
                </a:solidFill>
                <a:latin typeface="urw-din"/>
              </a:rPr>
              <a:t>Project plan, Project goal, risks, use-case model, Project description, are made.</a:t>
            </a:r>
          </a:p>
          <a:p>
            <a:pPr lvl="1" eaLnBrk="1" hangingPunct="1"/>
            <a:r>
              <a:rPr lang="en-US" altLang="en-US" sz="2400">
                <a:solidFill>
                  <a:srgbClr val="273239"/>
                </a:solidFill>
                <a:latin typeface="urw-din"/>
              </a:rPr>
              <a:t>Project is checked against the milestone criteria and if it couldn’t pass these criteria then project can be either cancelled or redesigned.</a:t>
            </a:r>
          </a:p>
          <a:p>
            <a:pPr eaLnBrk="1" hangingPunct="1"/>
            <a:endParaRPr lang="en-AU" altLang="en-US" sz="2400"/>
          </a:p>
        </p:txBody>
      </p:sp>
      <p:sp>
        <p:nvSpPr>
          <p:cNvPr id="30724" name="Slide Number Placeholder 4">
            <a:extLst>
              <a:ext uri="{FF2B5EF4-FFF2-40B4-BE49-F238E27FC236}">
                <a16:creationId xmlns:a16="http://schemas.microsoft.com/office/drawing/2014/main" id="{105728DB-9712-62A1-C575-7A3D3615CD8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050087-C402-49C4-B146-194128BB0F86}" type="slidenum">
              <a:rPr lang="en-US" altLang="en-US"/>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37B9DE5-BC6F-E604-6B5A-6370653FACCE}"/>
              </a:ext>
            </a:extLst>
          </p:cNvPr>
          <p:cNvSpPr>
            <a:spLocks noGrp="1" noChangeArrowheads="1"/>
          </p:cNvSpPr>
          <p:nvPr>
            <p:ph type="title"/>
          </p:nvPr>
        </p:nvSpPr>
        <p:spPr/>
        <p:txBody>
          <a:bodyPr/>
          <a:lstStyle/>
          <a:p>
            <a:pPr eaLnBrk="1" hangingPunct="1"/>
            <a:endParaRPr lang="en-AU" altLang="en-US"/>
          </a:p>
        </p:txBody>
      </p:sp>
      <p:sp>
        <p:nvSpPr>
          <p:cNvPr id="31747" name="Text Placeholder 2">
            <a:extLst>
              <a:ext uri="{FF2B5EF4-FFF2-40B4-BE49-F238E27FC236}">
                <a16:creationId xmlns:a16="http://schemas.microsoft.com/office/drawing/2014/main" id="{3FAE68CC-9465-2EF2-D84E-79CC655ED117}"/>
              </a:ext>
            </a:extLst>
          </p:cNvPr>
          <p:cNvSpPr>
            <a:spLocks noGrp="1" noChangeArrowheads="1"/>
          </p:cNvSpPr>
          <p:nvPr>
            <p:ph type="body" sz="half" idx="1"/>
          </p:nvPr>
        </p:nvSpPr>
        <p:spPr>
          <a:xfrm>
            <a:off x="2706688" y="2017713"/>
            <a:ext cx="8037512" cy="4114800"/>
          </a:xfrm>
        </p:spPr>
        <p:txBody>
          <a:bodyPr/>
          <a:lstStyle/>
          <a:p>
            <a:pPr eaLnBrk="1" hangingPunct="1"/>
            <a:r>
              <a:rPr lang="en-US" altLang="en-US" b="1">
                <a:solidFill>
                  <a:srgbClr val="273239"/>
                </a:solidFill>
                <a:latin typeface="urw-din"/>
              </a:rPr>
              <a:t>Elaboration –</a:t>
            </a:r>
            <a:endParaRPr lang="en-US" altLang="en-US">
              <a:solidFill>
                <a:srgbClr val="273239"/>
              </a:solidFill>
              <a:latin typeface="urw-din"/>
            </a:endParaRPr>
          </a:p>
          <a:p>
            <a:pPr lvl="1" eaLnBrk="1" hangingPunct="1">
              <a:buFont typeface="Tahoma" panose="020B0604030504040204" pitchFamily="34" charset="0"/>
              <a:buAutoNum type="arabicPeriod"/>
            </a:pPr>
            <a:r>
              <a:rPr lang="en-US" altLang="en-US" sz="2000">
                <a:solidFill>
                  <a:srgbClr val="273239"/>
                </a:solidFill>
                <a:latin typeface="urw-din"/>
              </a:rPr>
              <a:t>Planning and modeling are main.</a:t>
            </a:r>
          </a:p>
          <a:p>
            <a:pPr lvl="1" eaLnBrk="1" hangingPunct="1">
              <a:buFont typeface="Tahoma" panose="020B0604030504040204" pitchFamily="34" charset="0"/>
              <a:buAutoNum type="arabicPeriod"/>
            </a:pPr>
            <a:r>
              <a:rPr lang="en-US" altLang="en-US" sz="2000">
                <a:solidFill>
                  <a:srgbClr val="273239"/>
                </a:solidFill>
                <a:latin typeface="urw-din"/>
              </a:rPr>
              <a:t>Detailed evaluation, development plan is carried out and diminish the risks.</a:t>
            </a:r>
          </a:p>
          <a:p>
            <a:pPr lvl="1" eaLnBrk="1" hangingPunct="1">
              <a:buFont typeface="Tahoma" panose="020B0604030504040204" pitchFamily="34" charset="0"/>
              <a:buAutoNum type="arabicPeriod"/>
            </a:pPr>
            <a:r>
              <a:rPr lang="en-US" altLang="en-US" sz="2000">
                <a:solidFill>
                  <a:srgbClr val="273239"/>
                </a:solidFill>
                <a:latin typeface="urw-din"/>
              </a:rPr>
              <a:t>Revise or redefine use-case model (approx. 80%), business case, risks.</a:t>
            </a:r>
          </a:p>
          <a:p>
            <a:pPr lvl="1" eaLnBrk="1" hangingPunct="1">
              <a:buFont typeface="Tahoma" panose="020B0604030504040204" pitchFamily="34" charset="0"/>
              <a:buAutoNum type="arabicPeriod"/>
            </a:pPr>
            <a:r>
              <a:rPr lang="en-US" altLang="en-US" sz="2000">
                <a:solidFill>
                  <a:srgbClr val="273239"/>
                </a:solidFill>
                <a:latin typeface="urw-din"/>
              </a:rPr>
              <a:t>Again, checked against milestone criteria and if it couldn’t pass these criteria then again project can be cancelled or redesigned.</a:t>
            </a:r>
          </a:p>
          <a:p>
            <a:pPr lvl="1" eaLnBrk="1" hangingPunct="1">
              <a:buFont typeface="Tahoma" panose="020B0604030504040204" pitchFamily="34" charset="0"/>
              <a:buAutoNum type="arabicPeriod"/>
            </a:pPr>
            <a:r>
              <a:rPr lang="en-US" altLang="en-US" sz="2000">
                <a:solidFill>
                  <a:srgbClr val="273239"/>
                </a:solidFill>
                <a:latin typeface="urw-din"/>
              </a:rPr>
              <a:t>Executable architecture baseline.</a:t>
            </a:r>
          </a:p>
          <a:p>
            <a:pPr eaLnBrk="1" hangingPunct="1"/>
            <a:endParaRPr lang="en-AU" altLang="en-US"/>
          </a:p>
        </p:txBody>
      </p:sp>
      <p:sp>
        <p:nvSpPr>
          <p:cNvPr id="31748" name="Slide Number Placeholder 4">
            <a:extLst>
              <a:ext uri="{FF2B5EF4-FFF2-40B4-BE49-F238E27FC236}">
                <a16:creationId xmlns:a16="http://schemas.microsoft.com/office/drawing/2014/main" id="{A7C5CFB2-CDC6-0DEA-3CD9-8AAEAEC1B5A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926BD6D-0AED-47BB-8BED-809DBCB980C1}" type="slidenum">
              <a:rPr lang="en-US" altLang="en-US"/>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CD3E6A4-2C31-9907-3684-01E81C90C083}"/>
              </a:ext>
            </a:extLst>
          </p:cNvPr>
          <p:cNvSpPr>
            <a:spLocks noGrp="1" noChangeArrowheads="1"/>
          </p:cNvSpPr>
          <p:nvPr>
            <p:ph type="title"/>
          </p:nvPr>
        </p:nvSpPr>
        <p:spPr/>
        <p:txBody>
          <a:bodyPr/>
          <a:lstStyle/>
          <a:p>
            <a:pPr eaLnBrk="1" hangingPunct="1"/>
            <a:endParaRPr lang="en-AU" altLang="en-US"/>
          </a:p>
        </p:txBody>
      </p:sp>
      <p:sp>
        <p:nvSpPr>
          <p:cNvPr id="32771" name="Text Placeholder 2">
            <a:extLst>
              <a:ext uri="{FF2B5EF4-FFF2-40B4-BE49-F238E27FC236}">
                <a16:creationId xmlns:a16="http://schemas.microsoft.com/office/drawing/2014/main" id="{9A53BCC2-651A-0D9C-8232-A1C64F0D6301}"/>
              </a:ext>
            </a:extLst>
          </p:cNvPr>
          <p:cNvSpPr>
            <a:spLocks noGrp="1" noChangeArrowheads="1"/>
          </p:cNvSpPr>
          <p:nvPr>
            <p:ph type="body" sz="half" idx="1"/>
          </p:nvPr>
        </p:nvSpPr>
        <p:spPr>
          <a:xfrm>
            <a:off x="2706689" y="2017713"/>
            <a:ext cx="7761287" cy="4114800"/>
          </a:xfrm>
        </p:spPr>
        <p:txBody>
          <a:bodyPr/>
          <a:lstStyle/>
          <a:p>
            <a:pPr eaLnBrk="1" hangingPunct="1"/>
            <a:r>
              <a:rPr lang="en-US" altLang="en-US" b="1">
                <a:solidFill>
                  <a:srgbClr val="273239"/>
                </a:solidFill>
                <a:latin typeface="urw-din"/>
              </a:rPr>
              <a:t>Construction –</a:t>
            </a:r>
            <a:endParaRPr lang="en-US" altLang="en-US">
              <a:solidFill>
                <a:srgbClr val="273239"/>
              </a:solidFill>
              <a:latin typeface="urw-din"/>
            </a:endParaRPr>
          </a:p>
          <a:p>
            <a:pPr lvl="1" eaLnBrk="1" hangingPunct="1">
              <a:buFont typeface="Tahoma" panose="020B0604030504040204" pitchFamily="34" charset="0"/>
              <a:buAutoNum type="arabicPeriod"/>
            </a:pPr>
            <a:r>
              <a:rPr lang="en-US" altLang="en-US">
                <a:solidFill>
                  <a:srgbClr val="273239"/>
                </a:solidFill>
                <a:latin typeface="urw-din"/>
              </a:rPr>
              <a:t>Project is developed and completed.</a:t>
            </a:r>
          </a:p>
          <a:p>
            <a:pPr lvl="1" eaLnBrk="1" hangingPunct="1">
              <a:buFont typeface="Tahoma" panose="020B0604030504040204" pitchFamily="34" charset="0"/>
              <a:buAutoNum type="arabicPeriod"/>
            </a:pPr>
            <a:r>
              <a:rPr lang="en-US" altLang="en-US">
                <a:solidFill>
                  <a:srgbClr val="273239"/>
                </a:solidFill>
                <a:latin typeface="urw-din"/>
              </a:rPr>
              <a:t>System or source code is created and then testing is done.</a:t>
            </a:r>
          </a:p>
          <a:p>
            <a:pPr lvl="1" eaLnBrk="1" hangingPunct="1">
              <a:buFont typeface="Tahoma" panose="020B0604030504040204" pitchFamily="34" charset="0"/>
              <a:buAutoNum type="arabicPeriod"/>
            </a:pPr>
            <a:r>
              <a:rPr lang="en-US" altLang="en-US">
                <a:solidFill>
                  <a:srgbClr val="273239"/>
                </a:solidFill>
                <a:latin typeface="urw-din"/>
              </a:rPr>
              <a:t>Coding takes place.</a:t>
            </a:r>
          </a:p>
          <a:p>
            <a:pPr eaLnBrk="1" hangingPunct="1"/>
            <a:endParaRPr lang="en-AU" altLang="en-US"/>
          </a:p>
        </p:txBody>
      </p:sp>
      <p:sp>
        <p:nvSpPr>
          <p:cNvPr id="32772" name="Slide Number Placeholder 4">
            <a:extLst>
              <a:ext uri="{FF2B5EF4-FFF2-40B4-BE49-F238E27FC236}">
                <a16:creationId xmlns:a16="http://schemas.microsoft.com/office/drawing/2014/main" id="{9B03224E-7538-AB50-B47B-D8B011B03C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6BA42F1-F84F-4DCA-BC59-56E75E2FED5B}" type="slidenum">
              <a:rPr lang="en-US" altLang="en-US"/>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2833346-54AE-1734-DBB5-7703B7C7803E}"/>
              </a:ext>
            </a:extLst>
          </p:cNvPr>
          <p:cNvSpPr>
            <a:spLocks noGrp="1" noChangeArrowheads="1"/>
          </p:cNvSpPr>
          <p:nvPr>
            <p:ph type="title"/>
          </p:nvPr>
        </p:nvSpPr>
        <p:spPr/>
        <p:txBody>
          <a:bodyPr/>
          <a:lstStyle/>
          <a:p>
            <a:pPr eaLnBrk="1" hangingPunct="1"/>
            <a:endParaRPr lang="en-AU" altLang="en-US"/>
          </a:p>
        </p:txBody>
      </p:sp>
      <p:sp>
        <p:nvSpPr>
          <p:cNvPr id="33795" name="Text Placeholder 2">
            <a:extLst>
              <a:ext uri="{FF2B5EF4-FFF2-40B4-BE49-F238E27FC236}">
                <a16:creationId xmlns:a16="http://schemas.microsoft.com/office/drawing/2014/main" id="{B32D3A37-61E3-ED17-5C61-1AD719F910CC}"/>
              </a:ext>
            </a:extLst>
          </p:cNvPr>
          <p:cNvSpPr>
            <a:spLocks noGrp="1" noChangeArrowheads="1"/>
          </p:cNvSpPr>
          <p:nvPr>
            <p:ph type="body" sz="half" idx="1"/>
          </p:nvPr>
        </p:nvSpPr>
        <p:spPr>
          <a:xfrm>
            <a:off x="2706688" y="2017713"/>
            <a:ext cx="7123112" cy="4114800"/>
          </a:xfrm>
        </p:spPr>
        <p:txBody>
          <a:bodyPr/>
          <a:lstStyle/>
          <a:p>
            <a:pPr eaLnBrk="1" hangingPunct="1"/>
            <a:r>
              <a:rPr lang="en-US" altLang="en-US" b="1">
                <a:solidFill>
                  <a:srgbClr val="273239"/>
                </a:solidFill>
                <a:latin typeface="urw-din"/>
              </a:rPr>
              <a:t>Transition –</a:t>
            </a:r>
            <a:endParaRPr lang="en-US" altLang="en-US">
              <a:solidFill>
                <a:srgbClr val="273239"/>
              </a:solidFill>
              <a:latin typeface="urw-din"/>
            </a:endParaRPr>
          </a:p>
          <a:p>
            <a:pPr lvl="1" eaLnBrk="1" hangingPunct="1">
              <a:buFont typeface="Tahoma" panose="020B0604030504040204" pitchFamily="34" charset="0"/>
              <a:buAutoNum type="arabicPeriod"/>
            </a:pPr>
            <a:r>
              <a:rPr lang="en-US" altLang="en-US">
                <a:solidFill>
                  <a:srgbClr val="273239"/>
                </a:solidFill>
                <a:latin typeface="urw-din"/>
              </a:rPr>
              <a:t>Final project is released to public.</a:t>
            </a:r>
          </a:p>
          <a:p>
            <a:pPr lvl="1" eaLnBrk="1" hangingPunct="1">
              <a:buFont typeface="Tahoma" panose="020B0604030504040204" pitchFamily="34" charset="0"/>
              <a:buAutoNum type="arabicPeriod"/>
            </a:pPr>
            <a:r>
              <a:rPr lang="en-US" altLang="en-US">
                <a:solidFill>
                  <a:srgbClr val="273239"/>
                </a:solidFill>
                <a:latin typeface="urw-din"/>
              </a:rPr>
              <a:t>Transit the project from development into production.</a:t>
            </a:r>
          </a:p>
          <a:p>
            <a:pPr lvl="1" eaLnBrk="1" hangingPunct="1">
              <a:buFont typeface="Tahoma" panose="020B0604030504040204" pitchFamily="34" charset="0"/>
              <a:buAutoNum type="arabicPeriod"/>
            </a:pPr>
            <a:r>
              <a:rPr lang="en-US" altLang="en-US">
                <a:solidFill>
                  <a:srgbClr val="273239"/>
                </a:solidFill>
                <a:latin typeface="urw-din"/>
              </a:rPr>
              <a:t>Update project documentation.</a:t>
            </a:r>
          </a:p>
          <a:p>
            <a:pPr lvl="1" eaLnBrk="1" hangingPunct="1">
              <a:buFont typeface="Tahoma" panose="020B0604030504040204" pitchFamily="34" charset="0"/>
              <a:buAutoNum type="arabicPeriod"/>
            </a:pPr>
            <a:r>
              <a:rPr lang="en-US" altLang="en-US">
                <a:solidFill>
                  <a:srgbClr val="273239"/>
                </a:solidFill>
                <a:latin typeface="urw-din"/>
              </a:rPr>
              <a:t>Beta testing is conducted.</a:t>
            </a:r>
          </a:p>
          <a:p>
            <a:pPr lvl="1" eaLnBrk="1" hangingPunct="1">
              <a:buFont typeface="Tahoma" panose="020B0604030504040204" pitchFamily="34" charset="0"/>
              <a:buAutoNum type="arabicPeriod"/>
            </a:pPr>
            <a:r>
              <a:rPr lang="en-US" altLang="en-US">
                <a:solidFill>
                  <a:srgbClr val="273239"/>
                </a:solidFill>
                <a:latin typeface="urw-din"/>
              </a:rPr>
              <a:t>Defects are removed from project based on feedback from public.</a:t>
            </a:r>
          </a:p>
          <a:p>
            <a:pPr eaLnBrk="1" hangingPunct="1"/>
            <a:endParaRPr lang="en-AU" altLang="en-US"/>
          </a:p>
        </p:txBody>
      </p:sp>
      <p:sp>
        <p:nvSpPr>
          <p:cNvPr id="33796" name="Slide Number Placeholder 4">
            <a:extLst>
              <a:ext uri="{FF2B5EF4-FFF2-40B4-BE49-F238E27FC236}">
                <a16:creationId xmlns:a16="http://schemas.microsoft.com/office/drawing/2014/main" id="{27309D05-CFAE-D506-3518-FE0ACA7F191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69A02B2-5944-43FD-9756-DD45EAB264C6}" type="slidenum">
              <a:rPr lang="en-US" altLang="en-US"/>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12D2-3546-5A77-19F9-A0C83D685A65}"/>
              </a:ext>
            </a:extLst>
          </p:cNvPr>
          <p:cNvSpPr>
            <a:spLocks noGrp="1"/>
          </p:cNvSpPr>
          <p:nvPr>
            <p:ph type="title"/>
          </p:nvPr>
        </p:nvSpPr>
        <p:spPr>
          <a:xfrm>
            <a:off x="538003" y="92747"/>
            <a:ext cx="10058400" cy="1609344"/>
          </a:xfrm>
        </p:spPr>
        <p:txBody>
          <a:bodyPr/>
          <a:lstStyle/>
          <a:p>
            <a:r>
              <a:rPr lang="en-US" dirty="0"/>
              <a:t>What/Who/why is process models?</a:t>
            </a:r>
            <a:endParaRPr lang="en-AU" dirty="0"/>
          </a:p>
        </p:txBody>
      </p:sp>
      <p:sp>
        <p:nvSpPr>
          <p:cNvPr id="3" name="Content Placeholder 2">
            <a:extLst>
              <a:ext uri="{FF2B5EF4-FFF2-40B4-BE49-F238E27FC236}">
                <a16:creationId xmlns:a16="http://schemas.microsoft.com/office/drawing/2014/main" id="{0A1E9489-E7D9-25F3-3ED7-E524E51151F8}"/>
              </a:ext>
            </a:extLst>
          </p:cNvPr>
          <p:cNvSpPr>
            <a:spLocks noGrp="1"/>
          </p:cNvSpPr>
          <p:nvPr>
            <p:ph idx="1"/>
          </p:nvPr>
        </p:nvSpPr>
        <p:spPr>
          <a:xfrm>
            <a:off x="363894" y="1188346"/>
            <a:ext cx="11448661" cy="4050792"/>
          </a:xfrm>
        </p:spPr>
        <p:txBody>
          <a:bodyPr>
            <a:noAutofit/>
          </a:bodyPr>
          <a:lstStyle/>
          <a:p>
            <a:pPr algn="just"/>
            <a:r>
              <a:rPr lang="en-US" b="1" i="1" cap="none" dirty="0"/>
              <a:t>What: </a:t>
            </a:r>
            <a:r>
              <a:rPr lang="en-US" cap="none" dirty="0"/>
              <a:t>go through a series of predictable steps--- a road map that helps you create a timely, high-quality results. </a:t>
            </a:r>
          </a:p>
          <a:p>
            <a:pPr algn="just"/>
            <a:r>
              <a:rPr lang="en-US" b="1" i="1" cap="none" dirty="0"/>
              <a:t>Who: </a:t>
            </a:r>
            <a:r>
              <a:rPr lang="en-US" cap="none" dirty="0"/>
              <a:t>software engineers and their managers, clients also. people adapt the process to their needs and follow it. </a:t>
            </a:r>
          </a:p>
          <a:p>
            <a:pPr algn="just"/>
            <a:r>
              <a:rPr lang="en-US" b="1" i="1" cap="none" dirty="0"/>
              <a:t>Why: </a:t>
            </a:r>
            <a:r>
              <a:rPr lang="en-US" cap="none" dirty="0"/>
              <a:t>provides stability, control, and organization to an activity that can if left uncontrolled, become quite chaotic. however, modern software engineering approaches must be agile and demand only those activities, controls and work products that are appropriate. </a:t>
            </a:r>
          </a:p>
          <a:p>
            <a:pPr algn="just"/>
            <a:r>
              <a:rPr lang="en-US" b="1" i="1" cap="none" dirty="0"/>
              <a:t>What work products: </a:t>
            </a:r>
            <a:r>
              <a:rPr lang="en-US" cap="none" dirty="0"/>
              <a:t>programs, documents, and data </a:t>
            </a:r>
          </a:p>
          <a:p>
            <a:pPr algn="just"/>
            <a:r>
              <a:rPr lang="en-US" b="1" i="1" cap="none" dirty="0"/>
              <a:t>What are the steps: </a:t>
            </a:r>
            <a:r>
              <a:rPr lang="en-US" cap="none" dirty="0"/>
              <a:t>the process you adopt depends on the software that you are building. one process might be good for aircraft avionic system, while an entirely different process would be used for website creation. </a:t>
            </a:r>
          </a:p>
          <a:p>
            <a:pPr algn="just"/>
            <a:r>
              <a:rPr lang="en-US" b="1" i="1" cap="none" dirty="0"/>
              <a:t>How to ensure right: </a:t>
            </a:r>
            <a:r>
              <a:rPr lang="en-US" cap="none" dirty="0"/>
              <a:t>a number of software process assessment mechanisms that enable us to determine the maturity of the software process. however, the quality, timeliness and long-term viability of the software are the best indicators of the efficacy of the process you use.</a:t>
            </a:r>
            <a:endParaRPr lang="en-AU" cap="none" dirty="0"/>
          </a:p>
        </p:txBody>
      </p:sp>
    </p:spTree>
    <p:extLst>
      <p:ext uri="{BB962C8B-B14F-4D97-AF65-F5344CB8AC3E}">
        <p14:creationId xmlns:p14="http://schemas.microsoft.com/office/powerpoint/2010/main" val="3210139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6C8A683-4210-4E87-6778-94CB46AE5EC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FC3628B-933D-4A97-8F97-2805B95B69DE}" type="slidenum">
              <a:rPr lang="en-US" altLang="en-US"/>
              <a:pPr/>
              <a:t>60</a:t>
            </a:fld>
            <a:endParaRPr lang="en-US" altLang="en-US"/>
          </a:p>
        </p:txBody>
      </p:sp>
      <p:sp>
        <p:nvSpPr>
          <p:cNvPr id="34819" name="Rectangle 2">
            <a:extLst>
              <a:ext uri="{FF2B5EF4-FFF2-40B4-BE49-F238E27FC236}">
                <a16:creationId xmlns:a16="http://schemas.microsoft.com/office/drawing/2014/main" id="{867A8037-883E-E577-94BC-09513A6C557F}"/>
              </a:ext>
            </a:extLst>
          </p:cNvPr>
          <p:cNvSpPr>
            <a:spLocks noGrp="1" noChangeArrowheads="1"/>
          </p:cNvSpPr>
          <p:nvPr>
            <p:ph type="title"/>
          </p:nvPr>
        </p:nvSpPr>
        <p:spPr/>
        <p:txBody>
          <a:bodyPr/>
          <a:lstStyle/>
          <a:p>
            <a:pPr eaLnBrk="1" hangingPunct="1"/>
            <a:r>
              <a:rPr lang="en-US" altLang="en-US"/>
              <a:t>The Life of the Unified Process</a:t>
            </a:r>
          </a:p>
        </p:txBody>
      </p:sp>
      <p:sp>
        <p:nvSpPr>
          <p:cNvPr id="34820" name="Text Box 3">
            <a:extLst>
              <a:ext uri="{FF2B5EF4-FFF2-40B4-BE49-F238E27FC236}">
                <a16:creationId xmlns:a16="http://schemas.microsoft.com/office/drawing/2014/main" id="{096FE9EB-69E9-E9DE-E650-7C679CD82421}"/>
              </a:ext>
            </a:extLst>
          </p:cNvPr>
          <p:cNvSpPr txBox="1">
            <a:spLocks noChangeArrowheads="1"/>
          </p:cNvSpPr>
          <p:nvPr/>
        </p:nvSpPr>
        <p:spPr bwMode="auto">
          <a:xfrm>
            <a:off x="4603750" y="2514600"/>
            <a:ext cx="189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Times New Roman" panose="02020603050405020304" pitchFamily="18" charset="0"/>
              </a:rPr>
              <a:t>Elaboration  </a:t>
            </a:r>
          </a:p>
        </p:txBody>
      </p:sp>
      <p:sp>
        <p:nvSpPr>
          <p:cNvPr id="34821" name="Text Box 5">
            <a:extLst>
              <a:ext uri="{FF2B5EF4-FFF2-40B4-BE49-F238E27FC236}">
                <a16:creationId xmlns:a16="http://schemas.microsoft.com/office/drawing/2014/main" id="{0D04796C-1D4F-3F86-2BA6-3B94C4AE8F6E}"/>
              </a:ext>
            </a:extLst>
          </p:cNvPr>
          <p:cNvSpPr txBox="1">
            <a:spLocks noChangeArrowheads="1"/>
          </p:cNvSpPr>
          <p:nvPr/>
        </p:nvSpPr>
        <p:spPr bwMode="auto">
          <a:xfrm>
            <a:off x="2774951" y="2514600"/>
            <a:ext cx="157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Times New Roman" panose="02020603050405020304" pitchFamily="18" charset="0"/>
              </a:rPr>
              <a:t>Inception  </a:t>
            </a:r>
          </a:p>
        </p:txBody>
      </p:sp>
      <p:sp>
        <p:nvSpPr>
          <p:cNvPr id="34822" name="Text Box 7">
            <a:extLst>
              <a:ext uri="{FF2B5EF4-FFF2-40B4-BE49-F238E27FC236}">
                <a16:creationId xmlns:a16="http://schemas.microsoft.com/office/drawing/2014/main" id="{5CFF219A-A9F4-CF40-C170-6631F0F99585}"/>
              </a:ext>
            </a:extLst>
          </p:cNvPr>
          <p:cNvSpPr txBox="1">
            <a:spLocks noChangeArrowheads="1"/>
          </p:cNvSpPr>
          <p:nvPr/>
        </p:nvSpPr>
        <p:spPr bwMode="auto">
          <a:xfrm>
            <a:off x="6442076" y="2514600"/>
            <a:ext cx="204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Times New Roman" panose="02020603050405020304" pitchFamily="18" charset="0"/>
              </a:rPr>
              <a:t>Construction  </a:t>
            </a:r>
          </a:p>
        </p:txBody>
      </p:sp>
      <p:sp>
        <p:nvSpPr>
          <p:cNvPr id="34823" name="Text Box 8">
            <a:extLst>
              <a:ext uri="{FF2B5EF4-FFF2-40B4-BE49-F238E27FC236}">
                <a16:creationId xmlns:a16="http://schemas.microsoft.com/office/drawing/2014/main" id="{8B5C7E58-B061-4EB4-09A8-D6D76A671BD8}"/>
              </a:ext>
            </a:extLst>
          </p:cNvPr>
          <p:cNvSpPr txBox="1">
            <a:spLocks noChangeArrowheads="1"/>
          </p:cNvSpPr>
          <p:nvPr/>
        </p:nvSpPr>
        <p:spPr bwMode="auto">
          <a:xfrm>
            <a:off x="8610600" y="2514600"/>
            <a:ext cx="163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Times New Roman" panose="02020603050405020304" pitchFamily="18" charset="0"/>
              </a:rPr>
              <a:t>Transition </a:t>
            </a:r>
          </a:p>
        </p:txBody>
      </p:sp>
      <p:sp>
        <p:nvSpPr>
          <p:cNvPr id="34824" name="Line 9">
            <a:extLst>
              <a:ext uri="{FF2B5EF4-FFF2-40B4-BE49-F238E27FC236}">
                <a16:creationId xmlns:a16="http://schemas.microsoft.com/office/drawing/2014/main" id="{21258282-0CA6-11E1-7DDC-D35A7BBE9097}"/>
              </a:ext>
            </a:extLst>
          </p:cNvPr>
          <p:cNvSpPr>
            <a:spLocks noChangeShapeType="1"/>
          </p:cNvSpPr>
          <p:nvPr/>
        </p:nvSpPr>
        <p:spPr bwMode="auto">
          <a:xfrm>
            <a:off x="2743200" y="3276600"/>
            <a:ext cx="7467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25" name="Line 10">
            <a:extLst>
              <a:ext uri="{FF2B5EF4-FFF2-40B4-BE49-F238E27FC236}">
                <a16:creationId xmlns:a16="http://schemas.microsoft.com/office/drawing/2014/main" id="{BFA8766D-1BE1-4064-74CA-2BA8F2B31E34}"/>
              </a:ext>
            </a:extLst>
          </p:cNvPr>
          <p:cNvSpPr>
            <a:spLocks noChangeShapeType="1"/>
          </p:cNvSpPr>
          <p:nvPr/>
        </p:nvSpPr>
        <p:spPr bwMode="auto">
          <a:xfrm>
            <a:off x="2743200" y="2667000"/>
            <a:ext cx="0" cy="1447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26" name="Line 11">
            <a:extLst>
              <a:ext uri="{FF2B5EF4-FFF2-40B4-BE49-F238E27FC236}">
                <a16:creationId xmlns:a16="http://schemas.microsoft.com/office/drawing/2014/main" id="{A4DD587F-E923-6342-3C76-D5DEC0A5DBE2}"/>
              </a:ext>
            </a:extLst>
          </p:cNvPr>
          <p:cNvSpPr>
            <a:spLocks noChangeShapeType="1"/>
          </p:cNvSpPr>
          <p:nvPr/>
        </p:nvSpPr>
        <p:spPr bwMode="auto">
          <a:xfrm>
            <a:off x="4419600" y="2667000"/>
            <a:ext cx="0" cy="1447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27" name="Line 12">
            <a:extLst>
              <a:ext uri="{FF2B5EF4-FFF2-40B4-BE49-F238E27FC236}">
                <a16:creationId xmlns:a16="http://schemas.microsoft.com/office/drawing/2014/main" id="{85C0FA91-DC69-18C4-7D67-76A51FDF19A7}"/>
              </a:ext>
            </a:extLst>
          </p:cNvPr>
          <p:cNvSpPr>
            <a:spLocks noChangeShapeType="1"/>
          </p:cNvSpPr>
          <p:nvPr/>
        </p:nvSpPr>
        <p:spPr bwMode="auto">
          <a:xfrm>
            <a:off x="6400800" y="2667000"/>
            <a:ext cx="0" cy="1447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28" name="Line 13">
            <a:extLst>
              <a:ext uri="{FF2B5EF4-FFF2-40B4-BE49-F238E27FC236}">
                <a16:creationId xmlns:a16="http://schemas.microsoft.com/office/drawing/2014/main" id="{594CD6E7-2162-29BE-D180-88D8101DEE4C}"/>
              </a:ext>
            </a:extLst>
          </p:cNvPr>
          <p:cNvSpPr>
            <a:spLocks noChangeShapeType="1"/>
          </p:cNvSpPr>
          <p:nvPr/>
        </p:nvSpPr>
        <p:spPr bwMode="auto">
          <a:xfrm>
            <a:off x="8458200" y="2667000"/>
            <a:ext cx="0" cy="1447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29" name="Line 14">
            <a:extLst>
              <a:ext uri="{FF2B5EF4-FFF2-40B4-BE49-F238E27FC236}">
                <a16:creationId xmlns:a16="http://schemas.microsoft.com/office/drawing/2014/main" id="{453B318C-91C0-91EB-CD99-F21E508927D0}"/>
              </a:ext>
            </a:extLst>
          </p:cNvPr>
          <p:cNvSpPr>
            <a:spLocks noChangeShapeType="1"/>
          </p:cNvSpPr>
          <p:nvPr/>
        </p:nvSpPr>
        <p:spPr bwMode="auto">
          <a:xfrm>
            <a:off x="10210800" y="2667000"/>
            <a:ext cx="0" cy="1447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30" name="Text Box 15">
            <a:extLst>
              <a:ext uri="{FF2B5EF4-FFF2-40B4-BE49-F238E27FC236}">
                <a16:creationId xmlns:a16="http://schemas.microsoft.com/office/drawing/2014/main" id="{AFA63229-EA92-5BD7-69ED-5917915E6E1E}"/>
              </a:ext>
            </a:extLst>
          </p:cNvPr>
          <p:cNvSpPr txBox="1">
            <a:spLocks noChangeArrowheads="1"/>
          </p:cNvSpPr>
          <p:nvPr/>
        </p:nvSpPr>
        <p:spPr bwMode="auto">
          <a:xfrm>
            <a:off x="2667001"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Iteration</a:t>
            </a:r>
            <a:endParaRPr lang="en-US" altLang="en-US">
              <a:latin typeface="Times New Roman" panose="02020603050405020304" pitchFamily="18" charset="0"/>
            </a:endParaRPr>
          </a:p>
        </p:txBody>
      </p:sp>
      <p:sp>
        <p:nvSpPr>
          <p:cNvPr id="34831" name="Text Box 16">
            <a:extLst>
              <a:ext uri="{FF2B5EF4-FFF2-40B4-BE49-F238E27FC236}">
                <a16:creationId xmlns:a16="http://schemas.microsoft.com/office/drawing/2014/main" id="{41BC70E3-5706-7975-8CB5-6D6B5B4F66D1}"/>
              </a:ext>
            </a:extLst>
          </p:cNvPr>
          <p:cNvSpPr txBox="1">
            <a:spLocks noChangeArrowheads="1"/>
          </p:cNvSpPr>
          <p:nvPr/>
        </p:nvSpPr>
        <p:spPr bwMode="auto">
          <a:xfrm>
            <a:off x="3565526"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Iteration</a:t>
            </a:r>
            <a:endParaRPr lang="en-US" altLang="en-US">
              <a:latin typeface="Times New Roman" panose="02020603050405020304" pitchFamily="18" charset="0"/>
            </a:endParaRPr>
          </a:p>
        </p:txBody>
      </p:sp>
      <p:sp>
        <p:nvSpPr>
          <p:cNvPr id="34832" name="Line 17">
            <a:extLst>
              <a:ext uri="{FF2B5EF4-FFF2-40B4-BE49-F238E27FC236}">
                <a16:creationId xmlns:a16="http://schemas.microsoft.com/office/drawing/2014/main" id="{3509FD21-86B6-074E-D715-D446DEBA98C9}"/>
              </a:ext>
            </a:extLst>
          </p:cNvPr>
          <p:cNvSpPr>
            <a:spLocks noChangeShapeType="1"/>
          </p:cNvSpPr>
          <p:nvPr/>
        </p:nvSpPr>
        <p:spPr bwMode="auto">
          <a:xfrm>
            <a:off x="3581400" y="32766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33" name="Text Box 18">
            <a:extLst>
              <a:ext uri="{FF2B5EF4-FFF2-40B4-BE49-F238E27FC236}">
                <a16:creationId xmlns:a16="http://schemas.microsoft.com/office/drawing/2014/main" id="{47429DAB-51C8-C648-620C-60A759D0934C}"/>
              </a:ext>
            </a:extLst>
          </p:cNvPr>
          <p:cNvSpPr txBox="1">
            <a:spLocks noChangeArrowheads="1"/>
          </p:cNvSpPr>
          <p:nvPr/>
        </p:nvSpPr>
        <p:spPr bwMode="auto">
          <a:xfrm>
            <a:off x="4572001"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Iteration</a:t>
            </a:r>
            <a:endParaRPr lang="en-US" altLang="en-US">
              <a:latin typeface="Times New Roman" panose="02020603050405020304" pitchFamily="18" charset="0"/>
            </a:endParaRPr>
          </a:p>
        </p:txBody>
      </p:sp>
      <p:sp>
        <p:nvSpPr>
          <p:cNvPr id="34834" name="Text Box 19">
            <a:extLst>
              <a:ext uri="{FF2B5EF4-FFF2-40B4-BE49-F238E27FC236}">
                <a16:creationId xmlns:a16="http://schemas.microsoft.com/office/drawing/2014/main" id="{2775F505-7E2C-F6DB-0F32-A1525683F6BE}"/>
              </a:ext>
            </a:extLst>
          </p:cNvPr>
          <p:cNvSpPr txBox="1">
            <a:spLocks noChangeArrowheads="1"/>
          </p:cNvSpPr>
          <p:nvPr/>
        </p:nvSpPr>
        <p:spPr bwMode="auto">
          <a:xfrm>
            <a:off x="5470526"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Iteration</a:t>
            </a:r>
            <a:endParaRPr lang="en-US" altLang="en-US">
              <a:latin typeface="Times New Roman" panose="02020603050405020304" pitchFamily="18" charset="0"/>
            </a:endParaRPr>
          </a:p>
        </p:txBody>
      </p:sp>
      <p:sp>
        <p:nvSpPr>
          <p:cNvPr id="34835" name="Line 20">
            <a:extLst>
              <a:ext uri="{FF2B5EF4-FFF2-40B4-BE49-F238E27FC236}">
                <a16:creationId xmlns:a16="http://schemas.microsoft.com/office/drawing/2014/main" id="{B8A97065-FBBF-98CD-B1FA-1B9F0C651A77}"/>
              </a:ext>
            </a:extLst>
          </p:cNvPr>
          <p:cNvSpPr>
            <a:spLocks noChangeShapeType="1"/>
          </p:cNvSpPr>
          <p:nvPr/>
        </p:nvSpPr>
        <p:spPr bwMode="auto">
          <a:xfrm>
            <a:off x="5486400" y="32766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36" name="Text Box 21">
            <a:extLst>
              <a:ext uri="{FF2B5EF4-FFF2-40B4-BE49-F238E27FC236}">
                <a16:creationId xmlns:a16="http://schemas.microsoft.com/office/drawing/2014/main" id="{7042B82F-21D3-99B6-E2A9-8EDAE254EBFD}"/>
              </a:ext>
            </a:extLst>
          </p:cNvPr>
          <p:cNvSpPr txBox="1">
            <a:spLocks noChangeArrowheads="1"/>
          </p:cNvSpPr>
          <p:nvPr/>
        </p:nvSpPr>
        <p:spPr bwMode="auto">
          <a:xfrm>
            <a:off x="6553201" y="34290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Iteration</a:t>
            </a:r>
            <a:endParaRPr lang="en-US" altLang="en-US">
              <a:latin typeface="Times New Roman" panose="02020603050405020304" pitchFamily="18" charset="0"/>
            </a:endParaRPr>
          </a:p>
        </p:txBody>
      </p:sp>
      <p:sp>
        <p:nvSpPr>
          <p:cNvPr id="34837" name="Text Box 22">
            <a:extLst>
              <a:ext uri="{FF2B5EF4-FFF2-40B4-BE49-F238E27FC236}">
                <a16:creationId xmlns:a16="http://schemas.microsoft.com/office/drawing/2014/main" id="{7B75D085-4DBC-C8F1-5E87-3C71171DC607}"/>
              </a:ext>
            </a:extLst>
          </p:cNvPr>
          <p:cNvSpPr txBox="1">
            <a:spLocks noChangeArrowheads="1"/>
          </p:cNvSpPr>
          <p:nvPr/>
        </p:nvSpPr>
        <p:spPr bwMode="auto">
          <a:xfrm>
            <a:off x="7451726" y="34290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Iteration</a:t>
            </a:r>
            <a:endParaRPr lang="en-US" altLang="en-US">
              <a:latin typeface="Times New Roman" panose="02020603050405020304" pitchFamily="18" charset="0"/>
            </a:endParaRPr>
          </a:p>
        </p:txBody>
      </p:sp>
      <p:sp>
        <p:nvSpPr>
          <p:cNvPr id="34838" name="Line 23">
            <a:extLst>
              <a:ext uri="{FF2B5EF4-FFF2-40B4-BE49-F238E27FC236}">
                <a16:creationId xmlns:a16="http://schemas.microsoft.com/office/drawing/2014/main" id="{4B02FBE1-BAD4-E7D9-8E83-07BD526AD203}"/>
              </a:ext>
            </a:extLst>
          </p:cNvPr>
          <p:cNvSpPr>
            <a:spLocks noChangeShapeType="1"/>
          </p:cNvSpPr>
          <p:nvPr/>
        </p:nvSpPr>
        <p:spPr bwMode="auto">
          <a:xfrm>
            <a:off x="7467600" y="33528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39" name="Text Box 24">
            <a:extLst>
              <a:ext uri="{FF2B5EF4-FFF2-40B4-BE49-F238E27FC236}">
                <a16:creationId xmlns:a16="http://schemas.microsoft.com/office/drawing/2014/main" id="{20ADEC4F-4AA6-E97C-1C3C-B395819745BD}"/>
              </a:ext>
            </a:extLst>
          </p:cNvPr>
          <p:cNvSpPr txBox="1">
            <a:spLocks noChangeArrowheads="1"/>
          </p:cNvSpPr>
          <p:nvPr/>
        </p:nvSpPr>
        <p:spPr bwMode="auto">
          <a:xfrm>
            <a:off x="8458201"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Iteration</a:t>
            </a:r>
            <a:endParaRPr lang="en-US" altLang="en-US">
              <a:latin typeface="Times New Roman" panose="02020603050405020304" pitchFamily="18" charset="0"/>
            </a:endParaRPr>
          </a:p>
        </p:txBody>
      </p:sp>
      <p:sp>
        <p:nvSpPr>
          <p:cNvPr id="34840" name="Text Box 25">
            <a:extLst>
              <a:ext uri="{FF2B5EF4-FFF2-40B4-BE49-F238E27FC236}">
                <a16:creationId xmlns:a16="http://schemas.microsoft.com/office/drawing/2014/main" id="{5F459FC9-C1A3-8BE5-2F51-4E829C66A8DB}"/>
              </a:ext>
            </a:extLst>
          </p:cNvPr>
          <p:cNvSpPr txBox="1">
            <a:spLocks noChangeArrowheads="1"/>
          </p:cNvSpPr>
          <p:nvPr/>
        </p:nvSpPr>
        <p:spPr bwMode="auto">
          <a:xfrm>
            <a:off x="9356726" y="3352800"/>
            <a:ext cx="854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1400">
                <a:latin typeface="Times New Roman" panose="02020603050405020304" pitchFamily="18" charset="0"/>
              </a:rPr>
              <a:t>Iteration</a:t>
            </a:r>
            <a:endParaRPr lang="en-US" altLang="en-US">
              <a:latin typeface="Times New Roman" panose="02020603050405020304" pitchFamily="18" charset="0"/>
            </a:endParaRPr>
          </a:p>
        </p:txBody>
      </p:sp>
      <p:sp>
        <p:nvSpPr>
          <p:cNvPr id="34841" name="Line 26">
            <a:extLst>
              <a:ext uri="{FF2B5EF4-FFF2-40B4-BE49-F238E27FC236}">
                <a16:creationId xmlns:a16="http://schemas.microsoft.com/office/drawing/2014/main" id="{DAF2DB97-D510-4DD4-501A-FD48ABA90475}"/>
              </a:ext>
            </a:extLst>
          </p:cNvPr>
          <p:cNvSpPr>
            <a:spLocks noChangeShapeType="1"/>
          </p:cNvSpPr>
          <p:nvPr/>
        </p:nvSpPr>
        <p:spPr bwMode="auto">
          <a:xfrm>
            <a:off x="9372600" y="32766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42" name="Text Box 27">
            <a:extLst>
              <a:ext uri="{FF2B5EF4-FFF2-40B4-BE49-F238E27FC236}">
                <a16:creationId xmlns:a16="http://schemas.microsoft.com/office/drawing/2014/main" id="{88BA9EA7-B643-0432-D698-D8CD581609EE}"/>
              </a:ext>
            </a:extLst>
          </p:cNvPr>
          <p:cNvSpPr txBox="1">
            <a:spLocks noChangeArrowheads="1"/>
          </p:cNvSpPr>
          <p:nvPr/>
        </p:nvSpPr>
        <p:spPr bwMode="auto">
          <a:xfrm>
            <a:off x="5622925" y="5299075"/>
            <a:ext cx="135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latin typeface="Times New Roman" panose="02020603050405020304" pitchFamily="18" charset="0"/>
              </a:rPr>
              <a:t>Release 1</a:t>
            </a:r>
          </a:p>
        </p:txBody>
      </p:sp>
      <p:sp>
        <p:nvSpPr>
          <p:cNvPr id="34843" name="Line 29">
            <a:extLst>
              <a:ext uri="{FF2B5EF4-FFF2-40B4-BE49-F238E27FC236}">
                <a16:creationId xmlns:a16="http://schemas.microsoft.com/office/drawing/2014/main" id="{7EF1C357-0D8D-88F3-C5A5-09E29127AB18}"/>
              </a:ext>
            </a:extLst>
          </p:cNvPr>
          <p:cNvSpPr>
            <a:spLocks noChangeShapeType="1"/>
          </p:cNvSpPr>
          <p:nvPr/>
        </p:nvSpPr>
        <p:spPr bwMode="auto">
          <a:xfrm flipH="1" flipV="1">
            <a:off x="3124200" y="3886200"/>
            <a:ext cx="32766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44" name="Line 30">
            <a:extLst>
              <a:ext uri="{FF2B5EF4-FFF2-40B4-BE49-F238E27FC236}">
                <a16:creationId xmlns:a16="http://schemas.microsoft.com/office/drawing/2014/main" id="{AA7B11C2-C037-8062-0AEB-C6B068780C73}"/>
              </a:ext>
            </a:extLst>
          </p:cNvPr>
          <p:cNvSpPr>
            <a:spLocks noChangeShapeType="1"/>
          </p:cNvSpPr>
          <p:nvPr/>
        </p:nvSpPr>
        <p:spPr bwMode="auto">
          <a:xfrm flipH="1" flipV="1">
            <a:off x="5105400" y="3810000"/>
            <a:ext cx="12954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45" name="Line 31">
            <a:extLst>
              <a:ext uri="{FF2B5EF4-FFF2-40B4-BE49-F238E27FC236}">
                <a16:creationId xmlns:a16="http://schemas.microsoft.com/office/drawing/2014/main" id="{74C70526-C692-0346-ED9F-010020CFD8EB}"/>
              </a:ext>
            </a:extLst>
          </p:cNvPr>
          <p:cNvSpPr>
            <a:spLocks noChangeShapeType="1"/>
          </p:cNvSpPr>
          <p:nvPr/>
        </p:nvSpPr>
        <p:spPr bwMode="auto">
          <a:xfrm flipV="1">
            <a:off x="6477000" y="3810000"/>
            <a:ext cx="3048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46" name="Line 32">
            <a:extLst>
              <a:ext uri="{FF2B5EF4-FFF2-40B4-BE49-F238E27FC236}">
                <a16:creationId xmlns:a16="http://schemas.microsoft.com/office/drawing/2014/main" id="{B456018E-A05D-FF63-44ED-BAFB5AB21E30}"/>
              </a:ext>
            </a:extLst>
          </p:cNvPr>
          <p:cNvSpPr>
            <a:spLocks noChangeShapeType="1"/>
          </p:cNvSpPr>
          <p:nvPr/>
        </p:nvSpPr>
        <p:spPr bwMode="auto">
          <a:xfrm flipV="1">
            <a:off x="6477000" y="3886200"/>
            <a:ext cx="2362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47" name="Text Box 33">
            <a:extLst>
              <a:ext uri="{FF2B5EF4-FFF2-40B4-BE49-F238E27FC236}">
                <a16:creationId xmlns:a16="http://schemas.microsoft.com/office/drawing/2014/main" id="{F407ECB5-43CB-F887-1870-8D95DB3A5B30}"/>
              </a:ext>
            </a:extLst>
          </p:cNvPr>
          <p:cNvSpPr txBox="1">
            <a:spLocks noChangeArrowheads="1"/>
          </p:cNvSpPr>
          <p:nvPr/>
        </p:nvSpPr>
        <p:spPr bwMode="auto">
          <a:xfrm>
            <a:off x="2955925" y="3505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latin typeface="Times New Roman" panose="02020603050405020304" pitchFamily="18" charset="0"/>
              </a:rPr>
              <a:t>1</a:t>
            </a:r>
          </a:p>
        </p:txBody>
      </p:sp>
      <p:sp>
        <p:nvSpPr>
          <p:cNvPr id="34848" name="Text Box 34">
            <a:extLst>
              <a:ext uri="{FF2B5EF4-FFF2-40B4-BE49-F238E27FC236}">
                <a16:creationId xmlns:a16="http://schemas.microsoft.com/office/drawing/2014/main" id="{372620EE-BABD-D542-2CC5-515FA9CE97DD}"/>
              </a:ext>
            </a:extLst>
          </p:cNvPr>
          <p:cNvSpPr txBox="1">
            <a:spLocks noChangeArrowheads="1"/>
          </p:cNvSpPr>
          <p:nvPr/>
        </p:nvSpPr>
        <p:spPr bwMode="auto">
          <a:xfrm>
            <a:off x="4692650" y="3581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latin typeface="Times New Roman" panose="02020603050405020304" pitchFamily="18" charset="0"/>
              </a:rPr>
              <a:t>1</a:t>
            </a:r>
          </a:p>
        </p:txBody>
      </p:sp>
      <p:sp>
        <p:nvSpPr>
          <p:cNvPr id="34849" name="Text Box 35">
            <a:extLst>
              <a:ext uri="{FF2B5EF4-FFF2-40B4-BE49-F238E27FC236}">
                <a16:creationId xmlns:a16="http://schemas.microsoft.com/office/drawing/2014/main" id="{C85E1E72-B3F3-DDCA-ADD5-81B028E537E1}"/>
              </a:ext>
            </a:extLst>
          </p:cNvPr>
          <p:cNvSpPr txBox="1">
            <a:spLocks noChangeArrowheads="1"/>
          </p:cNvSpPr>
          <p:nvPr/>
        </p:nvSpPr>
        <p:spPr bwMode="auto">
          <a:xfrm>
            <a:off x="682625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latin typeface="Times New Roman" panose="02020603050405020304" pitchFamily="18" charset="0"/>
              </a:rPr>
              <a:t>1</a:t>
            </a:r>
          </a:p>
        </p:txBody>
      </p:sp>
      <p:sp>
        <p:nvSpPr>
          <p:cNvPr id="34850" name="Text Box 36">
            <a:extLst>
              <a:ext uri="{FF2B5EF4-FFF2-40B4-BE49-F238E27FC236}">
                <a16:creationId xmlns:a16="http://schemas.microsoft.com/office/drawing/2014/main" id="{FAD35A54-8F4D-08A6-D14D-958A45097FF3}"/>
              </a:ext>
            </a:extLst>
          </p:cNvPr>
          <p:cNvSpPr txBox="1">
            <a:spLocks noChangeArrowheads="1"/>
          </p:cNvSpPr>
          <p:nvPr/>
        </p:nvSpPr>
        <p:spPr bwMode="auto">
          <a:xfrm>
            <a:off x="888365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latin typeface="Times New Roman" panose="02020603050405020304" pitchFamily="18" charset="0"/>
              </a:rPr>
              <a:t>1</a:t>
            </a:r>
          </a:p>
        </p:txBody>
      </p:sp>
      <p:sp>
        <p:nvSpPr>
          <p:cNvPr id="34851" name="Line 37">
            <a:extLst>
              <a:ext uri="{FF2B5EF4-FFF2-40B4-BE49-F238E27FC236}">
                <a16:creationId xmlns:a16="http://schemas.microsoft.com/office/drawing/2014/main" id="{8CC40BE4-181F-598D-67A6-74560E8C207D}"/>
              </a:ext>
            </a:extLst>
          </p:cNvPr>
          <p:cNvSpPr>
            <a:spLocks noChangeShapeType="1"/>
          </p:cNvSpPr>
          <p:nvPr/>
        </p:nvSpPr>
        <p:spPr bwMode="auto">
          <a:xfrm>
            <a:off x="2667000" y="2057400"/>
            <a:ext cx="7467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4852" name="Text Box 38">
            <a:extLst>
              <a:ext uri="{FF2B5EF4-FFF2-40B4-BE49-F238E27FC236}">
                <a16:creationId xmlns:a16="http://schemas.microsoft.com/office/drawing/2014/main" id="{755AB8F2-5D53-531F-4DFB-DE9967D17FC4}"/>
              </a:ext>
            </a:extLst>
          </p:cNvPr>
          <p:cNvSpPr txBox="1">
            <a:spLocks noChangeArrowheads="1"/>
          </p:cNvSpPr>
          <p:nvPr/>
        </p:nvSpPr>
        <p:spPr bwMode="auto">
          <a:xfrm>
            <a:off x="7404100" y="16764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a:latin typeface="Times New Roman" panose="02020603050405020304" pitchFamily="18" charset="0"/>
              </a:rPr>
              <a:t>Time</a:t>
            </a:r>
          </a:p>
        </p:txBody>
      </p:sp>
      <p:sp>
        <p:nvSpPr>
          <p:cNvPr id="34853" name="Text Box 39">
            <a:extLst>
              <a:ext uri="{FF2B5EF4-FFF2-40B4-BE49-F238E27FC236}">
                <a16:creationId xmlns:a16="http://schemas.microsoft.com/office/drawing/2014/main" id="{2CB0FEA3-33E3-912E-340E-19F89F77D31C}"/>
              </a:ext>
            </a:extLst>
          </p:cNvPr>
          <p:cNvSpPr txBox="1">
            <a:spLocks noChangeArrowheads="1"/>
          </p:cNvSpPr>
          <p:nvPr/>
        </p:nvSpPr>
        <p:spPr bwMode="auto">
          <a:xfrm>
            <a:off x="3184526" y="5756275"/>
            <a:ext cx="5357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u="sng">
                <a:latin typeface="Times New Roman" panose="02020603050405020304" pitchFamily="18" charset="0"/>
              </a:rPr>
              <a:t>A cycle with its phases and its iterations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7AC46947-41F8-75F1-3798-9AEF171A845A}"/>
              </a:ext>
            </a:extLst>
          </p:cNvPr>
          <p:cNvSpPr>
            <a:spLocks noGrp="1"/>
          </p:cNvSpPr>
          <p:nvPr>
            <p:ph type="ftr" sz="quarter" idx="10"/>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endParaRPr lang="en-US" altLang="en-US" sz="2400">
              <a:latin typeface="Palatino" pitchFamily="-128" charset="0"/>
            </a:endParaRPr>
          </a:p>
        </p:txBody>
      </p:sp>
      <p:sp>
        <p:nvSpPr>
          <p:cNvPr id="7" name="Slide Number Placeholder 4">
            <a:extLst>
              <a:ext uri="{FF2B5EF4-FFF2-40B4-BE49-F238E27FC236}">
                <a16:creationId xmlns:a16="http://schemas.microsoft.com/office/drawing/2014/main" id="{65AF5410-73B3-2CF8-0E75-B33E47454DE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648D16-2B88-4D48-9DE0-5693A993302C}" type="slidenum">
              <a:rPr lang="en-US" altLang="en-US" sz="1000">
                <a:latin typeface="Helvetica" panose="020B0604020202020204" pitchFamily="34" charset="0"/>
              </a:rPr>
              <a:pPr/>
              <a:t>61</a:t>
            </a:fld>
            <a:endParaRPr lang="en-US" altLang="en-US" sz="1000">
              <a:latin typeface="Helvetica" panose="020B0604020202020204" pitchFamily="34" charset="0"/>
            </a:endParaRPr>
          </a:p>
        </p:txBody>
      </p:sp>
      <p:sp>
        <p:nvSpPr>
          <p:cNvPr id="20484" name="Rectangle 3">
            <a:extLst>
              <a:ext uri="{FF2B5EF4-FFF2-40B4-BE49-F238E27FC236}">
                <a16:creationId xmlns:a16="http://schemas.microsoft.com/office/drawing/2014/main" id="{F7D34FC3-26CC-91E1-9DEE-12494A654E9D}"/>
              </a:ext>
            </a:extLst>
          </p:cNvPr>
          <p:cNvSpPr>
            <a:spLocks noGrp="1" noChangeArrowheads="1"/>
          </p:cNvSpPr>
          <p:nvPr>
            <p:ph type="title"/>
          </p:nvPr>
        </p:nvSpPr>
        <p:spPr>
          <a:xfrm>
            <a:off x="2743200" y="914401"/>
            <a:ext cx="2971800" cy="836613"/>
          </a:xfrm>
        </p:spPr>
        <p:txBody>
          <a:bodyPr/>
          <a:lstStyle/>
          <a:p>
            <a:pPr eaLnBrk="1" hangingPunct="1"/>
            <a:r>
              <a:rPr lang="en-US" altLang="en-US"/>
              <a:t>UP Phases</a:t>
            </a:r>
          </a:p>
        </p:txBody>
      </p:sp>
      <p:grpSp>
        <p:nvGrpSpPr>
          <p:cNvPr id="20485" name="Group 5">
            <a:extLst>
              <a:ext uri="{FF2B5EF4-FFF2-40B4-BE49-F238E27FC236}">
                <a16:creationId xmlns:a16="http://schemas.microsoft.com/office/drawing/2014/main" id="{BD389725-89CE-FA99-CBD1-25358AE71B73}"/>
              </a:ext>
            </a:extLst>
          </p:cNvPr>
          <p:cNvGrpSpPr>
            <a:grpSpLocks/>
          </p:cNvGrpSpPr>
          <p:nvPr/>
        </p:nvGrpSpPr>
        <p:grpSpPr bwMode="auto">
          <a:xfrm>
            <a:off x="2514601" y="1828801"/>
            <a:ext cx="7408863" cy="4416425"/>
            <a:chOff x="421" y="674"/>
            <a:chExt cx="5043" cy="3143"/>
          </a:xfrm>
        </p:grpSpPr>
        <p:sp>
          <p:nvSpPr>
            <p:cNvPr id="20486" name="Rectangle 2">
              <a:extLst>
                <a:ext uri="{FF2B5EF4-FFF2-40B4-BE49-F238E27FC236}">
                  <a16:creationId xmlns:a16="http://schemas.microsoft.com/office/drawing/2014/main" id="{8B2B78AF-D97B-A1A4-496A-EE466C41EA78}"/>
                </a:ext>
              </a:extLst>
            </p:cNvPr>
            <p:cNvSpPr>
              <a:spLocks noChangeArrowheads="1"/>
            </p:cNvSpPr>
            <p:nvPr/>
          </p:nvSpPr>
          <p:spPr bwMode="auto">
            <a:xfrm>
              <a:off x="421" y="674"/>
              <a:ext cx="5043" cy="3143"/>
            </a:xfrm>
            <a:prstGeom prst="rect">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pic>
          <p:nvPicPr>
            <p:cNvPr id="20487" name="Picture 4">
              <a:extLst>
                <a:ext uri="{FF2B5EF4-FFF2-40B4-BE49-F238E27FC236}">
                  <a16:creationId xmlns:a16="http://schemas.microsoft.com/office/drawing/2014/main" id="{CE45A1F0-1993-732C-C6DD-222B0B419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FA6ED2-C821-2E20-E857-9B2DF672B7B0}"/>
              </a:ext>
            </a:extLst>
          </p:cNvPr>
          <p:cNvSpPr>
            <a:spLocks noGrp="1"/>
          </p:cNvSpPr>
          <p:nvPr>
            <p:ph type="ftr" sz="quarter" idx="10"/>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endParaRPr lang="en-US" altLang="en-US" sz="2400">
              <a:latin typeface="Palatino" pitchFamily="-128" charset="0"/>
            </a:endParaRPr>
          </a:p>
        </p:txBody>
      </p:sp>
      <p:sp>
        <p:nvSpPr>
          <p:cNvPr id="5" name="Slide Number Placeholder 4">
            <a:extLst>
              <a:ext uri="{FF2B5EF4-FFF2-40B4-BE49-F238E27FC236}">
                <a16:creationId xmlns:a16="http://schemas.microsoft.com/office/drawing/2014/main" id="{DE169AEA-189A-DFCB-0645-1A762A424E0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BC92308-A3C8-42D5-8E1A-448F4CAD6E01}" type="slidenum">
              <a:rPr lang="en-US" altLang="en-US" sz="1000">
                <a:latin typeface="Helvetica" panose="020B0604020202020204" pitchFamily="34" charset="0"/>
              </a:rPr>
              <a:pPr/>
              <a:t>62</a:t>
            </a:fld>
            <a:endParaRPr lang="en-US" altLang="en-US" sz="1000">
              <a:latin typeface="Helvetica" panose="020B0604020202020204" pitchFamily="34" charset="0"/>
            </a:endParaRPr>
          </a:p>
        </p:txBody>
      </p:sp>
      <p:sp>
        <p:nvSpPr>
          <p:cNvPr id="21508" name="Rectangle 2">
            <a:extLst>
              <a:ext uri="{FF2B5EF4-FFF2-40B4-BE49-F238E27FC236}">
                <a16:creationId xmlns:a16="http://schemas.microsoft.com/office/drawing/2014/main" id="{91D51803-97A5-907A-F8CE-6045B20952AA}"/>
              </a:ext>
            </a:extLst>
          </p:cNvPr>
          <p:cNvSpPr>
            <a:spLocks noGrp="1" noChangeArrowheads="1"/>
          </p:cNvSpPr>
          <p:nvPr>
            <p:ph type="title"/>
          </p:nvPr>
        </p:nvSpPr>
        <p:spPr>
          <a:xfrm>
            <a:off x="681135" y="303246"/>
            <a:ext cx="5629275" cy="633413"/>
          </a:xfrm>
        </p:spPr>
        <p:txBody>
          <a:bodyPr>
            <a:normAutofit/>
          </a:bodyPr>
          <a:lstStyle/>
          <a:p>
            <a:pPr eaLnBrk="1" hangingPunct="1"/>
            <a:r>
              <a:rPr lang="en-US" altLang="en-US" dirty="0"/>
              <a:t>UP Work Products</a:t>
            </a:r>
          </a:p>
        </p:txBody>
      </p:sp>
      <p:pic>
        <p:nvPicPr>
          <p:cNvPr id="21509" name="Picture 3">
            <a:extLst>
              <a:ext uri="{FF2B5EF4-FFF2-40B4-BE49-F238E27FC236}">
                <a16:creationId xmlns:a16="http://schemas.microsoft.com/office/drawing/2014/main" id="{3867A760-09A0-E6BF-1273-22C7429F5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917" y="936659"/>
            <a:ext cx="8570976" cy="555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49C-F688-FF6F-5B7B-7E0E9F1D7507}"/>
              </a:ext>
            </a:extLst>
          </p:cNvPr>
          <p:cNvSpPr>
            <a:spLocks noGrp="1"/>
          </p:cNvSpPr>
          <p:nvPr>
            <p:ph type="title"/>
          </p:nvPr>
        </p:nvSpPr>
        <p:spPr/>
        <p:txBody>
          <a:bodyPr/>
          <a:lstStyle/>
          <a:p>
            <a:r>
              <a:rPr lang="en-US" dirty="0"/>
              <a:t>Selection of a process model</a:t>
            </a:r>
            <a:endParaRPr lang="en-AU" dirty="0"/>
          </a:p>
        </p:txBody>
      </p:sp>
      <p:sp>
        <p:nvSpPr>
          <p:cNvPr id="3" name="Content Placeholder 2">
            <a:extLst>
              <a:ext uri="{FF2B5EF4-FFF2-40B4-BE49-F238E27FC236}">
                <a16:creationId xmlns:a16="http://schemas.microsoft.com/office/drawing/2014/main" id="{CC140275-1998-9793-992F-E120E5884FC8}"/>
              </a:ext>
            </a:extLst>
          </p:cNvPr>
          <p:cNvSpPr>
            <a:spLocks noGrp="1"/>
          </p:cNvSpPr>
          <p:nvPr>
            <p:ph idx="1"/>
          </p:nvPr>
        </p:nvSpPr>
        <p:spPr/>
        <p:txBody>
          <a:bodyPr>
            <a:normAutofit/>
          </a:bodyPr>
          <a:lstStyle/>
          <a:p>
            <a:r>
              <a:rPr lang="en-US" sz="2400" cap="none" dirty="0"/>
              <a:t>Selection of a model is based on: </a:t>
            </a:r>
          </a:p>
          <a:p>
            <a:pPr lvl="1"/>
            <a:r>
              <a:rPr lang="en-US" sz="2400" cap="none" dirty="0"/>
              <a:t>Requirements </a:t>
            </a:r>
          </a:p>
          <a:p>
            <a:pPr lvl="1"/>
            <a:r>
              <a:rPr lang="en-US" sz="2400" cap="none" dirty="0"/>
              <a:t>Development team </a:t>
            </a:r>
          </a:p>
          <a:p>
            <a:pPr lvl="1"/>
            <a:r>
              <a:rPr lang="en-US" sz="2400" cap="none" dirty="0"/>
              <a:t>Users </a:t>
            </a:r>
          </a:p>
          <a:p>
            <a:pPr lvl="1"/>
            <a:r>
              <a:rPr lang="en-US" sz="2400" cap="none" dirty="0"/>
              <a:t>P</a:t>
            </a:r>
            <a:r>
              <a:rPr lang="en-US" sz="2400" cap="none"/>
              <a:t>roject </a:t>
            </a:r>
            <a:r>
              <a:rPr lang="en-US" sz="2400" cap="none" dirty="0"/>
              <a:t>type and associated risk </a:t>
            </a:r>
            <a:endParaRPr lang="en-AU" sz="2400" dirty="0"/>
          </a:p>
        </p:txBody>
      </p:sp>
    </p:spTree>
    <p:extLst>
      <p:ext uri="{BB962C8B-B14F-4D97-AF65-F5344CB8AC3E}">
        <p14:creationId xmlns:p14="http://schemas.microsoft.com/office/powerpoint/2010/main" val="28720691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B0A6-6325-993D-E7BA-30C66C12546D}"/>
              </a:ext>
            </a:extLst>
          </p:cNvPr>
          <p:cNvSpPr>
            <a:spLocks noGrp="1"/>
          </p:cNvSpPr>
          <p:nvPr>
            <p:ph type="title"/>
          </p:nvPr>
        </p:nvSpPr>
        <p:spPr>
          <a:xfrm>
            <a:off x="1063752" y="2910591"/>
            <a:ext cx="10058400" cy="1609344"/>
          </a:xfrm>
        </p:spPr>
        <p:txBody>
          <a:bodyPr/>
          <a:lstStyle/>
          <a:p>
            <a:pPr algn="ctr"/>
            <a:r>
              <a:rPr lang="en-US" dirty="0"/>
              <a:t>Thank you!!!</a:t>
            </a:r>
            <a:endParaRPr lang="en-AU" dirty="0"/>
          </a:p>
        </p:txBody>
      </p:sp>
      <p:sp>
        <p:nvSpPr>
          <p:cNvPr id="3" name="Content Placeholder 2">
            <a:extLst>
              <a:ext uri="{FF2B5EF4-FFF2-40B4-BE49-F238E27FC236}">
                <a16:creationId xmlns:a16="http://schemas.microsoft.com/office/drawing/2014/main" id="{4890865F-285B-6134-B1C0-4C645B00B7DF}"/>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09655E44-3F2A-A906-85EE-DF1FAAA74E08}"/>
              </a:ext>
            </a:extLst>
          </p:cNvPr>
          <p:cNvSpPr>
            <a:spLocks noGrp="1"/>
          </p:cNvSpPr>
          <p:nvPr>
            <p:ph type="sldNum" sz="quarter" idx="12"/>
          </p:nvPr>
        </p:nvSpPr>
        <p:spPr/>
        <p:txBody>
          <a:bodyPr/>
          <a:lstStyle/>
          <a:p>
            <a:fld id="{E4237195-B76F-4A0C-8831-6CAFFA172241}" type="slidenum">
              <a:rPr lang="en-AU" smtClean="0"/>
              <a:t>64</a:t>
            </a:fld>
            <a:endParaRPr lang="en-AU"/>
          </a:p>
        </p:txBody>
      </p:sp>
    </p:spTree>
    <p:extLst>
      <p:ext uri="{BB962C8B-B14F-4D97-AF65-F5344CB8AC3E}">
        <p14:creationId xmlns:p14="http://schemas.microsoft.com/office/powerpoint/2010/main" val="352031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32A2-10F6-3B76-379C-7BA2854AB6F4}"/>
              </a:ext>
            </a:extLst>
          </p:cNvPr>
          <p:cNvSpPr>
            <a:spLocks noGrp="1"/>
          </p:cNvSpPr>
          <p:nvPr>
            <p:ph type="title"/>
          </p:nvPr>
        </p:nvSpPr>
        <p:spPr/>
        <p:txBody>
          <a:bodyPr/>
          <a:lstStyle/>
          <a:p>
            <a:r>
              <a:rPr lang="en-US" dirty="0"/>
              <a:t>A generic process model</a:t>
            </a:r>
            <a:endParaRPr lang="en-AU" dirty="0"/>
          </a:p>
        </p:txBody>
      </p:sp>
      <p:sp>
        <p:nvSpPr>
          <p:cNvPr id="3" name="Content Placeholder 2">
            <a:extLst>
              <a:ext uri="{FF2B5EF4-FFF2-40B4-BE49-F238E27FC236}">
                <a16:creationId xmlns:a16="http://schemas.microsoft.com/office/drawing/2014/main" id="{EC0E92BF-938C-1C14-049D-DB0FDEDECD97}"/>
              </a:ext>
            </a:extLst>
          </p:cNvPr>
          <p:cNvSpPr>
            <a:spLocks noGrp="1"/>
          </p:cNvSpPr>
          <p:nvPr>
            <p:ph idx="1"/>
          </p:nvPr>
        </p:nvSpPr>
        <p:spPr/>
        <p:txBody>
          <a:bodyPr>
            <a:noAutofit/>
          </a:bodyPr>
          <a:lstStyle/>
          <a:p>
            <a:pPr algn="just"/>
            <a:r>
              <a:rPr lang="en-US" sz="2400" cap="none" dirty="0"/>
              <a:t>As we discussed before, a generic process framework for software engineering defines five framework activities: </a:t>
            </a:r>
            <a:r>
              <a:rPr lang="en-US" sz="2400" i="1" cap="none" dirty="0">
                <a:solidFill>
                  <a:srgbClr val="C00000"/>
                </a:solidFill>
              </a:rPr>
              <a:t>communication, planning, modeling, construction, and deployment</a:t>
            </a:r>
            <a:r>
              <a:rPr lang="en-US" sz="2400" cap="none" dirty="0"/>
              <a:t>. </a:t>
            </a:r>
          </a:p>
          <a:p>
            <a:pPr algn="just"/>
            <a:r>
              <a:rPr lang="en-US" sz="2400" cap="none" dirty="0"/>
              <a:t>In addition, a set of umbrella activities- </a:t>
            </a:r>
            <a:r>
              <a:rPr lang="en-US" sz="2400" i="1" cap="none" dirty="0">
                <a:solidFill>
                  <a:srgbClr val="C00000"/>
                </a:solidFill>
              </a:rPr>
              <a:t>project tracking and control, risk management, quality assurance, configuration management, technical reviews, and others are applied throughout the process</a:t>
            </a:r>
            <a:r>
              <a:rPr lang="en-US" sz="2400" cap="none" dirty="0"/>
              <a:t>.</a:t>
            </a:r>
            <a:endParaRPr lang="en-AU" sz="2400" cap="none" dirty="0"/>
          </a:p>
        </p:txBody>
      </p:sp>
    </p:spTree>
    <p:extLst>
      <p:ext uri="{BB962C8B-B14F-4D97-AF65-F5344CB8AC3E}">
        <p14:creationId xmlns:p14="http://schemas.microsoft.com/office/powerpoint/2010/main" val="89382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8212-FB4D-A1E6-95F6-5D0713E34E2A}"/>
              </a:ext>
            </a:extLst>
          </p:cNvPr>
          <p:cNvSpPr>
            <a:spLocks noGrp="1"/>
          </p:cNvSpPr>
          <p:nvPr>
            <p:ph type="title"/>
          </p:nvPr>
        </p:nvSpPr>
        <p:spPr>
          <a:xfrm>
            <a:off x="1066800" y="64992"/>
            <a:ext cx="10364451" cy="1596177"/>
          </a:xfrm>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22EDDFC4-0569-1DBF-4EBD-4E41E29EC7D7}"/>
              </a:ext>
            </a:extLst>
          </p:cNvPr>
          <p:cNvSpPr>
            <a:spLocks noGrp="1"/>
          </p:cNvSpPr>
          <p:nvPr>
            <p:ph idx="1"/>
          </p:nvPr>
        </p:nvSpPr>
        <p:spPr>
          <a:xfrm>
            <a:off x="1066800" y="1502229"/>
            <a:ext cx="10279224" cy="4730620"/>
          </a:xfrm>
        </p:spPr>
        <p:txBody>
          <a:bodyPr>
            <a:noAutofit/>
          </a:bodyPr>
          <a:lstStyle/>
          <a:p>
            <a:pPr algn="just"/>
            <a:r>
              <a:rPr lang="en-US" sz="2200" b="1" i="1" cap="none" dirty="0">
                <a:solidFill>
                  <a:srgbClr val="C00000"/>
                </a:solidFill>
              </a:rPr>
              <a:t>Communication :</a:t>
            </a:r>
            <a:r>
              <a:rPr lang="en-US" sz="2200" cap="none" dirty="0"/>
              <a:t> this activity involves heavy communication with customers and other stakeholders in order to gather requirements and other related activities. </a:t>
            </a:r>
          </a:p>
          <a:p>
            <a:pPr algn="just"/>
            <a:r>
              <a:rPr lang="en-US" sz="2200" b="1" i="1" cap="none" dirty="0">
                <a:solidFill>
                  <a:srgbClr val="C00000"/>
                </a:solidFill>
              </a:rPr>
              <a:t>Planning : </a:t>
            </a:r>
            <a:r>
              <a:rPr lang="en-US" sz="2200" cap="none" dirty="0"/>
              <a:t>here a plan to be followed will be created which will describe the technical tasks to be conducted, risks, required resources, work schedule etc.</a:t>
            </a:r>
          </a:p>
          <a:p>
            <a:pPr algn="just"/>
            <a:r>
              <a:rPr lang="en-US" sz="2200" b="1" i="1" cap="none" dirty="0">
                <a:solidFill>
                  <a:srgbClr val="C00000"/>
                </a:solidFill>
              </a:rPr>
              <a:t>Modeling : </a:t>
            </a:r>
            <a:r>
              <a:rPr lang="en-US" sz="2200" cap="none" dirty="0"/>
              <a:t>a model will be created to better understand the requirements and design to achieve these requirements. </a:t>
            </a:r>
          </a:p>
          <a:p>
            <a:pPr algn="just"/>
            <a:r>
              <a:rPr lang="en-US" sz="2200" b="1" i="1" cap="none" dirty="0">
                <a:solidFill>
                  <a:srgbClr val="C00000"/>
                </a:solidFill>
              </a:rPr>
              <a:t>Construction : </a:t>
            </a:r>
            <a:r>
              <a:rPr lang="en-US" sz="2200" cap="none" dirty="0"/>
              <a:t>here the code will be generated and tested. </a:t>
            </a:r>
          </a:p>
          <a:p>
            <a:pPr algn="just"/>
            <a:r>
              <a:rPr lang="en-US" sz="2200" b="1" i="1" cap="none" dirty="0">
                <a:solidFill>
                  <a:srgbClr val="C00000"/>
                </a:solidFill>
              </a:rPr>
              <a:t>Deployment : </a:t>
            </a:r>
            <a:r>
              <a:rPr lang="en-US" sz="2200" cap="none" dirty="0"/>
              <a:t>here, a complete or partially complete version of the software is represented to the customers to evaluate and they give feedbacks based on the evaluation.</a:t>
            </a:r>
            <a:endParaRPr lang="en-AU" sz="2200" dirty="0"/>
          </a:p>
        </p:txBody>
      </p:sp>
    </p:spTree>
    <p:extLst>
      <p:ext uri="{BB962C8B-B14F-4D97-AF65-F5344CB8AC3E}">
        <p14:creationId xmlns:p14="http://schemas.microsoft.com/office/powerpoint/2010/main" val="340722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DC79-8C8E-22DA-2809-A590A3BFBF81}"/>
              </a:ext>
            </a:extLst>
          </p:cNvPr>
          <p:cNvSpPr>
            <a:spLocks noGrp="1"/>
          </p:cNvSpPr>
          <p:nvPr>
            <p:ph type="title"/>
          </p:nvPr>
        </p:nvSpPr>
        <p:spPr/>
        <p:txBody>
          <a:bodyPr/>
          <a:lstStyle/>
          <a:p>
            <a:r>
              <a:rPr lang="en-US" dirty="0"/>
              <a:t>Process flow</a:t>
            </a:r>
            <a:endParaRPr lang="en-AU" dirty="0"/>
          </a:p>
        </p:txBody>
      </p:sp>
      <p:sp>
        <p:nvSpPr>
          <p:cNvPr id="3" name="Content Placeholder 2">
            <a:extLst>
              <a:ext uri="{FF2B5EF4-FFF2-40B4-BE49-F238E27FC236}">
                <a16:creationId xmlns:a16="http://schemas.microsoft.com/office/drawing/2014/main" id="{CFD29BB3-337B-101F-A72B-5EF75A4AF68D}"/>
              </a:ext>
            </a:extLst>
          </p:cNvPr>
          <p:cNvSpPr>
            <a:spLocks noGrp="1"/>
          </p:cNvSpPr>
          <p:nvPr>
            <p:ph idx="1"/>
          </p:nvPr>
        </p:nvSpPr>
        <p:spPr>
          <a:xfrm>
            <a:off x="517222" y="2401326"/>
            <a:ext cx="4754573" cy="2207996"/>
          </a:xfrm>
        </p:spPr>
        <p:txBody>
          <a:bodyPr>
            <a:noAutofit/>
          </a:bodyPr>
          <a:lstStyle/>
          <a:p>
            <a:pPr algn="just"/>
            <a:r>
              <a:rPr lang="en-US" sz="2400" cap="none" dirty="0"/>
              <a:t>A </a:t>
            </a:r>
            <a:r>
              <a:rPr lang="en-US" sz="2400" b="1" i="1" cap="none" dirty="0">
                <a:solidFill>
                  <a:srgbClr val="C00000"/>
                </a:solidFill>
              </a:rPr>
              <a:t>linear process flow</a:t>
            </a:r>
            <a:r>
              <a:rPr lang="en-US" sz="2400" b="1" i="1" cap="none" dirty="0"/>
              <a:t> </a:t>
            </a:r>
            <a:r>
              <a:rPr lang="en-US" sz="2400" cap="none" dirty="0"/>
              <a:t>executes each of the five activities in sequence. </a:t>
            </a:r>
          </a:p>
          <a:p>
            <a:pPr algn="just"/>
            <a:r>
              <a:rPr lang="en-US" sz="2400" cap="none" dirty="0"/>
              <a:t>An </a:t>
            </a:r>
            <a:r>
              <a:rPr lang="en-US" sz="2400" b="1" i="1" cap="none" dirty="0">
                <a:solidFill>
                  <a:srgbClr val="C00000"/>
                </a:solidFill>
              </a:rPr>
              <a:t>iterative process flow </a:t>
            </a:r>
            <a:r>
              <a:rPr lang="en-US" sz="2400" cap="none" dirty="0"/>
              <a:t>repeats one or more of the activities before proceeding to the next.</a:t>
            </a:r>
            <a:endParaRPr lang="en-AU" sz="2400" cap="none" dirty="0"/>
          </a:p>
        </p:txBody>
      </p:sp>
      <p:pic>
        <p:nvPicPr>
          <p:cNvPr id="5" name="Picture 4">
            <a:extLst>
              <a:ext uri="{FF2B5EF4-FFF2-40B4-BE49-F238E27FC236}">
                <a16:creationId xmlns:a16="http://schemas.microsoft.com/office/drawing/2014/main" id="{3CE080C9-C977-C506-17A9-F313B627FBA7}"/>
              </a:ext>
            </a:extLst>
          </p:cNvPr>
          <p:cNvPicPr>
            <a:picLocks noChangeAspect="1"/>
          </p:cNvPicPr>
          <p:nvPr/>
        </p:nvPicPr>
        <p:blipFill>
          <a:blip r:embed="rId2"/>
          <a:stretch>
            <a:fillRect/>
          </a:stretch>
        </p:blipFill>
        <p:spPr>
          <a:xfrm>
            <a:off x="5206482" y="2284694"/>
            <a:ext cx="6590104" cy="883112"/>
          </a:xfrm>
          <a:prstGeom prst="rect">
            <a:avLst/>
          </a:prstGeom>
        </p:spPr>
      </p:pic>
      <p:pic>
        <p:nvPicPr>
          <p:cNvPr id="7" name="Picture 6">
            <a:extLst>
              <a:ext uri="{FF2B5EF4-FFF2-40B4-BE49-F238E27FC236}">
                <a16:creationId xmlns:a16="http://schemas.microsoft.com/office/drawing/2014/main" id="{E988180B-68EF-1740-0269-A718B35E1724}"/>
              </a:ext>
            </a:extLst>
          </p:cNvPr>
          <p:cNvPicPr>
            <a:picLocks noChangeAspect="1"/>
          </p:cNvPicPr>
          <p:nvPr/>
        </p:nvPicPr>
        <p:blipFill>
          <a:blip r:embed="rId3"/>
          <a:stretch>
            <a:fillRect/>
          </a:stretch>
        </p:blipFill>
        <p:spPr>
          <a:xfrm>
            <a:off x="5431348" y="3874585"/>
            <a:ext cx="6243430" cy="1277268"/>
          </a:xfrm>
          <a:prstGeom prst="rect">
            <a:avLst/>
          </a:prstGeom>
        </p:spPr>
      </p:pic>
    </p:spTree>
    <p:extLst>
      <p:ext uri="{BB962C8B-B14F-4D97-AF65-F5344CB8AC3E}">
        <p14:creationId xmlns:p14="http://schemas.microsoft.com/office/powerpoint/2010/main" val="312605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12606</TotalTime>
  <Words>4071</Words>
  <Application>Microsoft Office PowerPoint</Application>
  <PresentationFormat>Widescreen</PresentationFormat>
  <Paragraphs>425</Paragraphs>
  <Slides>64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Calibri</vt:lpstr>
      <vt:lpstr>Helvetica</vt:lpstr>
      <vt:lpstr>Palatino</vt:lpstr>
      <vt:lpstr>Tahoma</vt:lpstr>
      <vt:lpstr>Times New Roman</vt:lpstr>
      <vt:lpstr>Tw Cen MT</vt:lpstr>
      <vt:lpstr>urw-din</vt:lpstr>
      <vt:lpstr>Wingdings</vt:lpstr>
      <vt:lpstr>Droplet</vt:lpstr>
      <vt:lpstr>Software Processes and Process Models</vt:lpstr>
      <vt:lpstr>contents</vt:lpstr>
      <vt:lpstr>Software process</vt:lpstr>
      <vt:lpstr>Software process descriptions</vt:lpstr>
      <vt:lpstr>Software Process model</vt:lpstr>
      <vt:lpstr>What/Who/why is process models?</vt:lpstr>
      <vt:lpstr>A generic process model</vt:lpstr>
      <vt:lpstr>Contd…</vt:lpstr>
      <vt:lpstr>Process flow</vt:lpstr>
      <vt:lpstr>Contd…</vt:lpstr>
      <vt:lpstr>A Generic Process model</vt:lpstr>
      <vt:lpstr>Identifying a task set</vt:lpstr>
      <vt:lpstr>Contd…</vt:lpstr>
      <vt:lpstr>CONTD…</vt:lpstr>
      <vt:lpstr>Contd…</vt:lpstr>
      <vt:lpstr>Process patterns</vt:lpstr>
      <vt:lpstr>Contd…</vt:lpstr>
      <vt:lpstr>Contd…</vt:lpstr>
      <vt:lpstr>CONTD…</vt:lpstr>
      <vt:lpstr>Contd…</vt:lpstr>
      <vt:lpstr>Contd…</vt:lpstr>
      <vt:lpstr>Contd…</vt:lpstr>
      <vt:lpstr>PowerPoint Presentation</vt:lpstr>
      <vt:lpstr>Process improvement</vt:lpstr>
      <vt:lpstr>Approaches to improvement</vt:lpstr>
      <vt:lpstr>The process improvement cycle </vt:lpstr>
      <vt:lpstr>Process improvement activities</vt:lpstr>
      <vt:lpstr>Process measurement</vt:lpstr>
      <vt:lpstr>Process metrics</vt:lpstr>
      <vt:lpstr>Capability maturity levels</vt:lpstr>
      <vt:lpstr>The SEI capability maturity model</vt:lpstr>
      <vt:lpstr>Process Assessment and improvement</vt:lpstr>
      <vt:lpstr>Personal Software Process (PSP)</vt:lpstr>
      <vt:lpstr>Team Software Process (TSP)</vt:lpstr>
      <vt:lpstr>Software Development life cycle (SDLC)</vt:lpstr>
      <vt:lpstr>Prescriptive process models</vt:lpstr>
      <vt:lpstr>Waterfall model</vt:lpstr>
      <vt:lpstr>Contd…</vt:lpstr>
      <vt:lpstr>CONTd…</vt:lpstr>
      <vt:lpstr>Contd…</vt:lpstr>
      <vt:lpstr>Contd…</vt:lpstr>
      <vt:lpstr>The V-Model</vt:lpstr>
      <vt:lpstr>The Incremental Model</vt:lpstr>
      <vt:lpstr>Evolutionary Models: Prototyping</vt:lpstr>
      <vt:lpstr>Evolutionary Models: The Spiral</vt:lpstr>
      <vt:lpstr>Evolutionary Models: Concurrent</vt:lpstr>
      <vt:lpstr>Still Other Process Models</vt:lpstr>
      <vt:lpstr>The Unified Process</vt:lpstr>
      <vt:lpstr>The Unified Process</vt:lpstr>
      <vt:lpstr>The Unified Process</vt:lpstr>
      <vt:lpstr>The Unified Process</vt:lpstr>
      <vt:lpstr>The Unified Process</vt:lpstr>
      <vt:lpstr>The Unified Process</vt:lpstr>
      <vt:lpstr>The Life of the Unified Process</vt:lpstr>
      <vt:lpstr>The Unified Process (UP)</vt:lpstr>
      <vt:lpstr>Contd…</vt:lpstr>
      <vt:lpstr>PowerPoint Presentation</vt:lpstr>
      <vt:lpstr>PowerPoint Presentation</vt:lpstr>
      <vt:lpstr>PowerPoint Presentation</vt:lpstr>
      <vt:lpstr>The Life of the Unified Process</vt:lpstr>
      <vt:lpstr>UP Phases</vt:lpstr>
      <vt:lpstr>UP Work Products</vt:lpstr>
      <vt:lpstr>Selection of a process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Nazia Majadi</dc:creator>
  <cp:lastModifiedBy>Nazia Majadi</cp:lastModifiedBy>
  <cp:revision>25</cp:revision>
  <dcterms:created xsi:type="dcterms:W3CDTF">2025-01-25T06:44:24Z</dcterms:created>
  <dcterms:modified xsi:type="dcterms:W3CDTF">2025-02-04T19:43:46Z</dcterms:modified>
</cp:coreProperties>
</file>