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72" r:id="rId2"/>
    <p:sldId id="274" r:id="rId3"/>
    <p:sldId id="275" r:id="rId4"/>
    <p:sldId id="290" r:id="rId5"/>
    <p:sldId id="276" r:id="rId6"/>
    <p:sldId id="291" r:id="rId7"/>
    <p:sldId id="292" r:id="rId8"/>
    <p:sldId id="293" r:id="rId9"/>
    <p:sldId id="277" r:id="rId10"/>
    <p:sldId id="278" r:id="rId11"/>
    <p:sldId id="279" r:id="rId12"/>
    <p:sldId id="294" r:id="rId13"/>
    <p:sldId id="295" r:id="rId14"/>
    <p:sldId id="296" r:id="rId15"/>
    <p:sldId id="297" r:id="rId16"/>
    <p:sldId id="298" r:id="rId17"/>
    <p:sldId id="299" r:id="rId18"/>
    <p:sldId id="300" r:id="rId19"/>
    <p:sldId id="301" r:id="rId20"/>
    <p:sldId id="282" r:id="rId21"/>
    <p:sldId id="302" r:id="rId22"/>
    <p:sldId id="303" r:id="rId23"/>
    <p:sldId id="284" r:id="rId24"/>
    <p:sldId id="285" r:id="rId25"/>
    <p:sldId id="289" r:id="rId26"/>
    <p:sldId id="304" r:id="rId27"/>
    <p:sldId id="305" r:id="rId28"/>
    <p:sldId id="314" r:id="rId29"/>
    <p:sldId id="315" r:id="rId30"/>
    <p:sldId id="316" r:id="rId31"/>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EA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p:restoredTop sz="94660"/>
  </p:normalViewPr>
  <p:slideViewPr>
    <p:cSldViewPr showGuides="1">
      <p:cViewPr varScale="1">
        <p:scale>
          <a:sx n="82" d="100"/>
          <a:sy n="82" d="100"/>
        </p:scale>
        <p:origin x="143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lstStyle>
            <a:lvl1pPr>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5" name="Rectangle 3"/>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3076"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Fifth level</a:t>
            </a:r>
          </a:p>
        </p:txBody>
      </p:sp>
      <p:sp>
        <p:nvSpPr>
          <p:cNvPr id="28678" name="Rectangle 6"/>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lstStyle>
            <a:lvl1pPr>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lstStyle/>
          <a:p>
            <a:pPr lvl="0" algn="r" fontAlgn="base"/>
            <a:fld id="{9A0DB2DC-4C9A-4742-B13C-FB6460FD3503}" type="slidenum">
              <a:rPr lang="en-US" altLang="en-US" sz="1200" strike="noStrike" noProof="1" dirty="0">
                <a:latin typeface="Arial" panose="020B0604020202020204" pitchFamily="34" charset="0"/>
                <a:ea typeface="MS PGothic" panose="020B0600070205080204" pitchFamily="34" charset="-128"/>
                <a:cs typeface="+mn-cs"/>
              </a:rPr>
              <a:t>‹#›</a:t>
            </a:fld>
            <a:endParaRPr lang="en-US" altLang="en-US" sz="1200" strike="noStrike"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3175" y="0"/>
            <a:ext cx="9147175" cy="6867525"/>
            <a:chOff x="-2" y="0"/>
            <a:chExt cx="5762" cy="4326"/>
          </a:xfrm>
        </p:grpSpPr>
        <p:grpSp>
          <p:nvGrpSpPr>
            <p:cNvPr id="2051" name="Group 3"/>
            <p:cNvGrpSpPr/>
            <p:nvPr userDrawn="1"/>
          </p:nvGrpSpPr>
          <p:grpSpPr>
            <a:xfrm>
              <a:off x="-2" y="0"/>
              <a:ext cx="5712" cy="4326"/>
              <a:chOff x="-2" y="0"/>
              <a:chExt cx="5712" cy="4326"/>
            </a:xfrm>
          </p:grpSpPr>
          <p:sp>
            <p:nvSpPr>
              <p:cNvPr id="6" name="Rectangle 4"/>
              <p:cNvSpPr>
                <a:spLocks noChangeArrowheads="1"/>
              </p:cNvSpPr>
              <p:nvPr/>
            </p:nvSpPr>
            <p:spPr bwMode="auto">
              <a:xfrm>
                <a:off x="-2" y="0"/>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 name="Rectangle 5"/>
              <p:cNvSpPr>
                <a:spLocks noChangeArrowheads="1"/>
              </p:cNvSpPr>
              <p:nvPr/>
            </p:nvSpPr>
            <p:spPr bwMode="auto">
              <a:xfrm>
                <a:off x="94"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8" name="Rectangle 6"/>
              <p:cNvSpPr>
                <a:spLocks noChangeArrowheads="1"/>
              </p:cNvSpPr>
              <p:nvPr/>
            </p:nvSpPr>
            <p:spPr bwMode="auto">
              <a:xfrm>
                <a:off x="190"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9" name="Rectangle 7"/>
              <p:cNvSpPr>
                <a:spLocks noChangeArrowheads="1"/>
              </p:cNvSpPr>
              <p:nvPr/>
            </p:nvSpPr>
            <p:spPr bwMode="auto">
              <a:xfrm>
                <a:off x="286"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 name="Rectangle 8"/>
              <p:cNvSpPr>
                <a:spLocks noChangeArrowheads="1"/>
              </p:cNvSpPr>
              <p:nvPr/>
            </p:nvSpPr>
            <p:spPr bwMode="auto">
              <a:xfrm>
                <a:off x="382"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 name="Rectangle 9"/>
              <p:cNvSpPr>
                <a:spLocks noChangeArrowheads="1"/>
              </p:cNvSpPr>
              <p:nvPr/>
            </p:nvSpPr>
            <p:spPr bwMode="auto">
              <a:xfrm>
                <a:off x="478"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2" name="Rectangle 10"/>
              <p:cNvSpPr>
                <a:spLocks noChangeArrowheads="1"/>
              </p:cNvSpPr>
              <p:nvPr/>
            </p:nvSpPr>
            <p:spPr bwMode="auto">
              <a:xfrm>
                <a:off x="574"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3" name="Rectangle 11"/>
              <p:cNvSpPr>
                <a:spLocks noChangeArrowheads="1"/>
              </p:cNvSpPr>
              <p:nvPr/>
            </p:nvSpPr>
            <p:spPr bwMode="auto">
              <a:xfrm>
                <a:off x="670"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4" name="Rectangle 12"/>
              <p:cNvSpPr>
                <a:spLocks noChangeArrowheads="1"/>
              </p:cNvSpPr>
              <p:nvPr/>
            </p:nvSpPr>
            <p:spPr bwMode="auto">
              <a:xfrm>
                <a:off x="766"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5" name="Rectangle 13"/>
              <p:cNvSpPr>
                <a:spLocks noChangeArrowheads="1"/>
              </p:cNvSpPr>
              <p:nvPr/>
            </p:nvSpPr>
            <p:spPr bwMode="auto">
              <a:xfrm>
                <a:off x="862"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6" name="Rectangle 14"/>
              <p:cNvSpPr>
                <a:spLocks noChangeArrowheads="1"/>
              </p:cNvSpPr>
              <p:nvPr/>
            </p:nvSpPr>
            <p:spPr bwMode="auto">
              <a:xfrm>
                <a:off x="958"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7" name="Rectangle 15"/>
              <p:cNvSpPr>
                <a:spLocks noChangeArrowheads="1"/>
              </p:cNvSpPr>
              <p:nvPr/>
            </p:nvSpPr>
            <p:spPr bwMode="auto">
              <a:xfrm>
                <a:off x="1054"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8" name="Rectangle 16"/>
              <p:cNvSpPr>
                <a:spLocks noChangeArrowheads="1"/>
              </p:cNvSpPr>
              <p:nvPr/>
            </p:nvSpPr>
            <p:spPr bwMode="auto">
              <a:xfrm>
                <a:off x="1150"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9" name="Rectangle 17"/>
              <p:cNvSpPr>
                <a:spLocks noChangeArrowheads="1"/>
              </p:cNvSpPr>
              <p:nvPr/>
            </p:nvSpPr>
            <p:spPr bwMode="auto">
              <a:xfrm>
                <a:off x="1246"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0" name="Rectangle 18"/>
              <p:cNvSpPr>
                <a:spLocks noChangeArrowheads="1"/>
              </p:cNvSpPr>
              <p:nvPr/>
            </p:nvSpPr>
            <p:spPr bwMode="auto">
              <a:xfrm>
                <a:off x="1342"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1" name="Rectangle 19"/>
              <p:cNvSpPr>
                <a:spLocks noChangeArrowheads="1"/>
              </p:cNvSpPr>
              <p:nvPr/>
            </p:nvSpPr>
            <p:spPr bwMode="auto">
              <a:xfrm>
                <a:off x="1438"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2" name="Rectangle 20"/>
              <p:cNvSpPr>
                <a:spLocks noChangeArrowheads="1"/>
              </p:cNvSpPr>
              <p:nvPr/>
            </p:nvSpPr>
            <p:spPr bwMode="auto">
              <a:xfrm>
                <a:off x="1534"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3" name="Rectangle 21"/>
              <p:cNvSpPr>
                <a:spLocks noChangeArrowheads="1"/>
              </p:cNvSpPr>
              <p:nvPr/>
            </p:nvSpPr>
            <p:spPr bwMode="auto">
              <a:xfrm>
                <a:off x="1630"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4" name="Rectangle 22"/>
              <p:cNvSpPr>
                <a:spLocks noChangeArrowheads="1"/>
              </p:cNvSpPr>
              <p:nvPr/>
            </p:nvSpPr>
            <p:spPr bwMode="auto">
              <a:xfrm>
                <a:off x="1726"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5" name="Rectangle 23"/>
              <p:cNvSpPr>
                <a:spLocks noChangeArrowheads="1"/>
              </p:cNvSpPr>
              <p:nvPr/>
            </p:nvSpPr>
            <p:spPr bwMode="auto">
              <a:xfrm>
                <a:off x="1822"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6" name="Rectangle 24"/>
              <p:cNvSpPr>
                <a:spLocks noChangeArrowheads="1"/>
              </p:cNvSpPr>
              <p:nvPr/>
            </p:nvSpPr>
            <p:spPr bwMode="auto">
              <a:xfrm>
                <a:off x="1918"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7" name="Rectangle 25"/>
              <p:cNvSpPr>
                <a:spLocks noChangeArrowheads="1"/>
              </p:cNvSpPr>
              <p:nvPr/>
            </p:nvSpPr>
            <p:spPr bwMode="auto">
              <a:xfrm>
                <a:off x="2014"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 name="Rectangle 26"/>
              <p:cNvSpPr>
                <a:spLocks noChangeArrowheads="1"/>
              </p:cNvSpPr>
              <p:nvPr/>
            </p:nvSpPr>
            <p:spPr bwMode="auto">
              <a:xfrm>
                <a:off x="2110"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9" name="Rectangle 27"/>
              <p:cNvSpPr>
                <a:spLocks noChangeArrowheads="1"/>
              </p:cNvSpPr>
              <p:nvPr/>
            </p:nvSpPr>
            <p:spPr bwMode="auto">
              <a:xfrm>
                <a:off x="2206"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30" name="Rectangle 28"/>
              <p:cNvSpPr>
                <a:spLocks noChangeArrowheads="1"/>
              </p:cNvSpPr>
              <p:nvPr/>
            </p:nvSpPr>
            <p:spPr bwMode="auto">
              <a:xfrm>
                <a:off x="2302"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31" name="Rectangle 29"/>
              <p:cNvSpPr>
                <a:spLocks noChangeArrowheads="1"/>
              </p:cNvSpPr>
              <p:nvPr/>
            </p:nvSpPr>
            <p:spPr bwMode="auto">
              <a:xfrm>
                <a:off x="2398"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184" name="Rectangle 30"/>
              <p:cNvSpPr>
                <a:spLocks noChangeArrowheads="1"/>
              </p:cNvSpPr>
              <p:nvPr/>
            </p:nvSpPr>
            <p:spPr bwMode="auto">
              <a:xfrm>
                <a:off x="2494"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185" name="Rectangle 31"/>
              <p:cNvSpPr>
                <a:spLocks noChangeArrowheads="1"/>
              </p:cNvSpPr>
              <p:nvPr/>
            </p:nvSpPr>
            <p:spPr bwMode="auto">
              <a:xfrm>
                <a:off x="2590"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186" name="Rectangle 32"/>
              <p:cNvSpPr>
                <a:spLocks noChangeArrowheads="1"/>
              </p:cNvSpPr>
              <p:nvPr/>
            </p:nvSpPr>
            <p:spPr bwMode="auto">
              <a:xfrm>
                <a:off x="2686"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187" name="Rectangle 33"/>
              <p:cNvSpPr>
                <a:spLocks noChangeArrowheads="1"/>
              </p:cNvSpPr>
              <p:nvPr/>
            </p:nvSpPr>
            <p:spPr bwMode="auto">
              <a:xfrm>
                <a:off x="2782"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190" name="Rectangle 34"/>
              <p:cNvSpPr>
                <a:spLocks noChangeArrowheads="1"/>
              </p:cNvSpPr>
              <p:nvPr/>
            </p:nvSpPr>
            <p:spPr bwMode="auto">
              <a:xfrm>
                <a:off x="2878"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191" name="Rectangle 35"/>
              <p:cNvSpPr>
                <a:spLocks noChangeArrowheads="1"/>
              </p:cNvSpPr>
              <p:nvPr/>
            </p:nvSpPr>
            <p:spPr bwMode="auto">
              <a:xfrm>
                <a:off x="2974"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192" name="Rectangle 36"/>
              <p:cNvSpPr>
                <a:spLocks noChangeArrowheads="1"/>
              </p:cNvSpPr>
              <p:nvPr/>
            </p:nvSpPr>
            <p:spPr bwMode="auto">
              <a:xfrm>
                <a:off x="3070"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193" name="Rectangle 37"/>
              <p:cNvSpPr>
                <a:spLocks noChangeArrowheads="1"/>
              </p:cNvSpPr>
              <p:nvPr/>
            </p:nvSpPr>
            <p:spPr bwMode="auto">
              <a:xfrm>
                <a:off x="3166"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194" name="Rectangle 38"/>
              <p:cNvSpPr>
                <a:spLocks noChangeArrowheads="1"/>
              </p:cNvSpPr>
              <p:nvPr/>
            </p:nvSpPr>
            <p:spPr bwMode="auto">
              <a:xfrm>
                <a:off x="3262"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195" name="Rectangle 39"/>
              <p:cNvSpPr>
                <a:spLocks noChangeArrowheads="1"/>
              </p:cNvSpPr>
              <p:nvPr/>
            </p:nvSpPr>
            <p:spPr bwMode="auto">
              <a:xfrm>
                <a:off x="3358"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196" name="Rectangle 40"/>
              <p:cNvSpPr>
                <a:spLocks noChangeArrowheads="1"/>
              </p:cNvSpPr>
              <p:nvPr/>
            </p:nvSpPr>
            <p:spPr bwMode="auto">
              <a:xfrm>
                <a:off x="3454"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197" name="Rectangle 41"/>
              <p:cNvSpPr>
                <a:spLocks noChangeArrowheads="1"/>
              </p:cNvSpPr>
              <p:nvPr/>
            </p:nvSpPr>
            <p:spPr bwMode="auto">
              <a:xfrm>
                <a:off x="3550"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198" name="Rectangle 42"/>
              <p:cNvSpPr>
                <a:spLocks noChangeArrowheads="1"/>
              </p:cNvSpPr>
              <p:nvPr/>
            </p:nvSpPr>
            <p:spPr bwMode="auto">
              <a:xfrm>
                <a:off x="3646"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199" name="Rectangle 43"/>
              <p:cNvSpPr>
                <a:spLocks noChangeArrowheads="1"/>
              </p:cNvSpPr>
              <p:nvPr/>
            </p:nvSpPr>
            <p:spPr bwMode="auto">
              <a:xfrm>
                <a:off x="3742"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200" name="Rectangle 44"/>
              <p:cNvSpPr>
                <a:spLocks noChangeArrowheads="1"/>
              </p:cNvSpPr>
              <p:nvPr/>
            </p:nvSpPr>
            <p:spPr bwMode="auto">
              <a:xfrm>
                <a:off x="3838"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201" name="Rectangle 45"/>
              <p:cNvSpPr>
                <a:spLocks noChangeArrowheads="1"/>
              </p:cNvSpPr>
              <p:nvPr/>
            </p:nvSpPr>
            <p:spPr bwMode="auto">
              <a:xfrm>
                <a:off x="3934"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202" name="Rectangle 46"/>
              <p:cNvSpPr>
                <a:spLocks noChangeArrowheads="1"/>
              </p:cNvSpPr>
              <p:nvPr/>
            </p:nvSpPr>
            <p:spPr bwMode="auto">
              <a:xfrm>
                <a:off x="4030"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203" name="Rectangle 47"/>
              <p:cNvSpPr>
                <a:spLocks noChangeArrowheads="1"/>
              </p:cNvSpPr>
              <p:nvPr/>
            </p:nvSpPr>
            <p:spPr bwMode="auto">
              <a:xfrm>
                <a:off x="4126"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204" name="Rectangle 48"/>
              <p:cNvSpPr>
                <a:spLocks noChangeArrowheads="1"/>
              </p:cNvSpPr>
              <p:nvPr/>
            </p:nvSpPr>
            <p:spPr bwMode="auto">
              <a:xfrm>
                <a:off x="4222"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205" name="Rectangle 49"/>
              <p:cNvSpPr>
                <a:spLocks noChangeArrowheads="1"/>
              </p:cNvSpPr>
              <p:nvPr/>
            </p:nvSpPr>
            <p:spPr bwMode="auto">
              <a:xfrm>
                <a:off x="4318"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206" name="Rectangle 50"/>
              <p:cNvSpPr>
                <a:spLocks noChangeArrowheads="1"/>
              </p:cNvSpPr>
              <p:nvPr/>
            </p:nvSpPr>
            <p:spPr bwMode="auto">
              <a:xfrm>
                <a:off x="4414"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207" name="Rectangle 51"/>
              <p:cNvSpPr>
                <a:spLocks noChangeArrowheads="1"/>
              </p:cNvSpPr>
              <p:nvPr/>
            </p:nvSpPr>
            <p:spPr bwMode="auto">
              <a:xfrm>
                <a:off x="4510"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208" name="Rectangle 52"/>
              <p:cNvSpPr>
                <a:spLocks noChangeArrowheads="1"/>
              </p:cNvSpPr>
              <p:nvPr/>
            </p:nvSpPr>
            <p:spPr bwMode="auto">
              <a:xfrm>
                <a:off x="4606"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209" name="Rectangle 53"/>
              <p:cNvSpPr>
                <a:spLocks noChangeArrowheads="1"/>
              </p:cNvSpPr>
              <p:nvPr/>
            </p:nvSpPr>
            <p:spPr bwMode="auto">
              <a:xfrm>
                <a:off x="4702"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210" name="Rectangle 54"/>
              <p:cNvSpPr>
                <a:spLocks noChangeArrowheads="1"/>
              </p:cNvSpPr>
              <p:nvPr/>
            </p:nvSpPr>
            <p:spPr bwMode="auto">
              <a:xfrm>
                <a:off x="4798"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211" name="Rectangle 55"/>
              <p:cNvSpPr>
                <a:spLocks noChangeArrowheads="1"/>
              </p:cNvSpPr>
              <p:nvPr/>
            </p:nvSpPr>
            <p:spPr bwMode="auto">
              <a:xfrm>
                <a:off x="4894"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212" name="Rectangle 56"/>
              <p:cNvSpPr>
                <a:spLocks noChangeArrowheads="1"/>
              </p:cNvSpPr>
              <p:nvPr/>
            </p:nvSpPr>
            <p:spPr bwMode="auto">
              <a:xfrm>
                <a:off x="4990"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213" name="Rectangle 57"/>
              <p:cNvSpPr>
                <a:spLocks noChangeArrowheads="1"/>
              </p:cNvSpPr>
              <p:nvPr/>
            </p:nvSpPr>
            <p:spPr bwMode="auto">
              <a:xfrm>
                <a:off x="5086"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214" name="Rectangle 58"/>
              <p:cNvSpPr>
                <a:spLocks noChangeArrowheads="1"/>
              </p:cNvSpPr>
              <p:nvPr/>
            </p:nvSpPr>
            <p:spPr bwMode="auto">
              <a:xfrm>
                <a:off x="5182"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215" name="Rectangle 59"/>
              <p:cNvSpPr>
                <a:spLocks noChangeArrowheads="1"/>
              </p:cNvSpPr>
              <p:nvPr/>
            </p:nvSpPr>
            <p:spPr bwMode="auto">
              <a:xfrm>
                <a:off x="5278"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24" name="Rectangle 60"/>
              <p:cNvSpPr>
                <a:spLocks noChangeArrowheads="1"/>
              </p:cNvSpPr>
              <p:nvPr/>
            </p:nvSpPr>
            <p:spPr bwMode="auto">
              <a:xfrm>
                <a:off x="5374"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25" name="Rectangle 61"/>
              <p:cNvSpPr>
                <a:spLocks noChangeArrowheads="1"/>
              </p:cNvSpPr>
              <p:nvPr/>
            </p:nvSpPr>
            <p:spPr bwMode="auto">
              <a:xfrm>
                <a:off x="5470"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29" name="Rectangle 62"/>
              <p:cNvSpPr>
                <a:spLocks noChangeArrowheads="1"/>
              </p:cNvSpPr>
              <p:nvPr/>
            </p:nvSpPr>
            <p:spPr bwMode="auto">
              <a:xfrm>
                <a:off x="5566"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30" name="Rectangle 63"/>
              <p:cNvSpPr>
                <a:spLocks noChangeArrowheads="1"/>
              </p:cNvSpPr>
              <p:nvPr/>
            </p:nvSpPr>
            <p:spPr bwMode="auto">
              <a:xfrm>
                <a:off x="5662"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grpSp>
        <p:sp>
          <p:nvSpPr>
            <p:cNvPr id="4" name="Rectangle 64"/>
            <p:cNvSpPr>
              <a:spLocks noChangeArrowheads="1"/>
            </p:cNvSpPr>
            <p:nvPr/>
          </p:nvSpPr>
          <p:spPr bwMode="auto">
            <a:xfrm>
              <a:off x="429" y="0"/>
              <a:ext cx="5331" cy="4320"/>
            </a:xfrm>
            <a:prstGeom prst="rect">
              <a:avLst/>
            </a:prstGeom>
            <a:solidFill>
              <a:schemeClr val="accent1">
                <a:alpha val="50195"/>
              </a:schemeClr>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 name="Rectangle 65"/>
            <p:cNvSpPr>
              <a:spLocks noChangeArrowheads="1"/>
            </p:cNvSpPr>
            <p:nvPr/>
          </p:nvSpPr>
          <p:spPr bwMode="auto">
            <a:xfrm>
              <a:off x="0" y="0"/>
              <a:ext cx="5760" cy="321"/>
            </a:xfrm>
            <a:prstGeom prst="rect">
              <a:avLst/>
            </a:prstGeom>
            <a:solidFill>
              <a:schemeClr val="hlink">
                <a:alpha val="50195"/>
              </a:schemeClr>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grpSp>
      <p:sp>
        <p:nvSpPr>
          <p:cNvPr id="1093" name="Rectangle 66"/>
          <p:cNvSpPr>
            <a:spLocks noChangeArrowheads="1"/>
          </p:cNvSpPr>
          <p:nvPr/>
        </p:nvSpPr>
        <p:spPr bwMode="auto">
          <a:xfrm>
            <a:off x="3505200" y="2590800"/>
            <a:ext cx="4892675" cy="76200"/>
          </a:xfrm>
          <a:prstGeom prst="rect">
            <a:avLst/>
          </a:prstGeom>
          <a:solidFill>
            <a:schemeClr val="hlink">
              <a:alpha val="50195"/>
            </a:schemeClr>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AU" altLang="en-US" sz="24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sp>
        <p:nvSpPr>
          <p:cNvPr id="6211" name="Rectangle 67"/>
          <p:cNvSpPr>
            <a:spLocks noGrp="1" noChangeArrowheads="1"/>
          </p:cNvSpPr>
          <p:nvPr>
            <p:ph type="ctrTitle" sz="quarter"/>
          </p:nvPr>
        </p:nvSpPr>
        <p:spPr>
          <a:xfrm>
            <a:off x="779463" y="1447800"/>
            <a:ext cx="7678737" cy="1081088"/>
          </a:xfrm>
        </p:spPr>
        <p:txBody>
          <a:bodyPr/>
          <a:lstStyle>
            <a:lvl1pPr algn="r">
              <a:defRPr/>
            </a:lvl1pPr>
          </a:lstStyle>
          <a:p>
            <a:pPr lvl="0" fontAlgn="base"/>
            <a:r>
              <a:rPr lang="en-US" altLang="en-US" strike="noStrike" noProof="0"/>
              <a:t>Click to edit Master title style</a:t>
            </a:r>
          </a:p>
        </p:txBody>
      </p:sp>
      <p:sp>
        <p:nvSpPr>
          <p:cNvPr id="6212" name="Rectangle 68"/>
          <p:cNvSpPr>
            <a:spLocks noGrp="1" noChangeArrowheads="1"/>
          </p:cNvSpPr>
          <p:nvPr>
            <p:ph type="subTitle" sz="quarter" idx="1"/>
          </p:nvPr>
        </p:nvSpPr>
        <p:spPr>
          <a:xfrm>
            <a:off x="4021138" y="2860675"/>
            <a:ext cx="4437062" cy="3114675"/>
          </a:xfrm>
        </p:spPr>
        <p:txBody>
          <a:bodyPr/>
          <a:lstStyle>
            <a:lvl1pPr marL="0" indent="0">
              <a:buFont typeface="Wingdings" panose="05000000000000000000" pitchFamily="2" charset="2"/>
              <a:buNone/>
              <a:defRPr/>
            </a:lvl1pPr>
          </a:lstStyle>
          <a:p>
            <a:pPr lvl="0" fontAlgn="base"/>
            <a:r>
              <a:rPr lang="en-US" altLang="en-US" strike="noStrike" noProof="0"/>
              <a:t>Click to edit Master subtitle style</a:t>
            </a:r>
          </a:p>
        </p:txBody>
      </p:sp>
      <p:sp>
        <p:nvSpPr>
          <p:cNvPr id="1094" name="Rectangle 69"/>
          <p:cNvSpPr>
            <a:spLocks noGrp="1" noChangeArrowheads="1"/>
          </p:cNvSpPr>
          <p:nvPr>
            <p:ph type="dt" sz="quarter" idx="2"/>
          </p:nvPr>
        </p:nvSpPr>
        <p:spPr bwMode="auto">
          <a:xfrm>
            <a:off x="685800" y="6248400"/>
            <a:ext cx="1905000" cy="457200"/>
          </a:xfrm>
          <a:prstGeom prst="rect">
            <a:avLst/>
          </a:prstGeom>
        </p:spPr>
        <p:txBody>
          <a:bodyPr vert="horz" wrap="square" lIns="91440" tIns="45720" rIns="91440" bIns="45720" numCol="1" anchor="b" anchorCtr="0" compatLnSpc="1"/>
          <a:lstStyle>
            <a:lvl1pPr eaLnBrk="1" hangingPunct="1">
              <a:defRPr sz="1400">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1095" name="Rectangle 70"/>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1096" name="Rectangle 71"/>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b" anchorCtr="0" compatLnSpc="1"/>
          <a:lstStyle/>
          <a:p>
            <a:pPr algn="r" eaLnBrk="1" fontAlgn="base" hangingPunct="1"/>
            <a:fld id="{9A0DB2DC-4C9A-4742-B13C-FB6460FD3503}" type="slidenum">
              <a:rPr lang="en-US" altLang="en-US" sz="1400" strike="noStrike" noProof="1" dirty="0">
                <a:latin typeface="Helvetica" pitchFamily="-128" charset="0"/>
                <a:ea typeface="MS PGothic" panose="020B0600070205080204" pitchFamily="34" charset="-128"/>
                <a:cs typeface="+mn-cs"/>
              </a:rPr>
              <a:t>‹#›</a:t>
            </a:fld>
            <a:endParaRPr lang="en-US" altLang="en-US" sz="1400" strike="noStrike" noProof="1">
              <a:latin typeface="Helvetica" pitchFamily="-12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Footer Placeholder 3"/>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alt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7/e </a:t>
            </a: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2009) Slides copyright 2009 by Roger Pressman. </a:t>
            </a:r>
          </a:p>
        </p:txBody>
      </p:sp>
      <p:sp>
        <p:nvSpPr>
          <p:cNvPr id="5" name="Slide Number Placeholder 4"/>
          <p:cNvSpPr>
            <a:spLocks noGrp="1"/>
          </p:cNvSpPr>
          <p:nvPr>
            <p:ph type="sldNum" sz="quarter" idx="11"/>
          </p:nvPr>
        </p:nvSpPr>
        <p:spPr/>
        <p:txBody>
          <a:bodyPr/>
          <a:lstStyle/>
          <a:p>
            <a:pPr lvl="0" eaLnBrk="1" fontAlgn="base" hangingPunct="1"/>
            <a:fld id="{9A0DB2DC-4C9A-4742-B13C-FB6460FD3503}" type="slidenum">
              <a:rPr lang="en-US" altLang="en-US" strike="noStrike" noProof="1" dirty="0">
                <a:latin typeface="Helvetica" pitchFamily="-128" charset="0"/>
                <a:ea typeface="MS PGothic" panose="020B0600070205080204" pitchFamily="34" charset="-128"/>
                <a:cs typeface="+mn-cs"/>
              </a:rPr>
              <a:t>‹#›</a:t>
            </a:fld>
            <a:endParaRPr lang="en-US" altLang="en-US"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7050" y="990600"/>
            <a:ext cx="1885950" cy="5105400"/>
          </a:xfrm>
        </p:spPr>
        <p:txBody>
          <a:bodyPr vert="eaVert"/>
          <a:lstStyle/>
          <a:p>
            <a:pPr fontAlgn="base"/>
            <a:r>
              <a:rPr lang="en-US" strike="noStrike" noProof="1"/>
              <a:t>Click to edit Master title style</a:t>
            </a:r>
          </a:p>
        </p:txBody>
      </p:sp>
      <p:sp>
        <p:nvSpPr>
          <p:cNvPr id="3" name="Vertical Text Placeholder 2"/>
          <p:cNvSpPr>
            <a:spLocks noGrp="1"/>
          </p:cNvSpPr>
          <p:nvPr>
            <p:ph type="body" orient="vert" idx="1"/>
          </p:nvPr>
        </p:nvSpPr>
        <p:spPr>
          <a:xfrm>
            <a:off x="1219200" y="990600"/>
            <a:ext cx="5505450" cy="5105400"/>
          </a:xfrm>
        </p:spPr>
        <p:txBody>
          <a:bodyPr vert="eaVert"/>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Footer Placeholder 3"/>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alt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7/e </a:t>
            </a: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2009) Slides copyright 2009 by Roger Pressman. </a:t>
            </a:r>
          </a:p>
        </p:txBody>
      </p:sp>
      <p:sp>
        <p:nvSpPr>
          <p:cNvPr id="5" name="Slide Number Placeholder 4"/>
          <p:cNvSpPr>
            <a:spLocks noGrp="1"/>
          </p:cNvSpPr>
          <p:nvPr>
            <p:ph type="sldNum" sz="quarter" idx="11"/>
          </p:nvPr>
        </p:nvSpPr>
        <p:spPr/>
        <p:txBody>
          <a:bodyPr/>
          <a:lstStyle/>
          <a:p>
            <a:pPr lvl="0" eaLnBrk="1" fontAlgn="base" hangingPunct="1"/>
            <a:fld id="{9A0DB2DC-4C9A-4742-B13C-FB6460FD3503}" type="slidenum">
              <a:rPr lang="en-US" altLang="en-US" strike="noStrike" noProof="1" dirty="0">
                <a:latin typeface="Helvetica" pitchFamily="-128" charset="0"/>
                <a:ea typeface="MS PGothic" panose="020B0600070205080204" pitchFamily="34" charset="-128"/>
                <a:cs typeface="+mn-cs"/>
              </a:rPr>
              <a:t>‹#›</a:t>
            </a:fld>
            <a:endParaRPr lang="en-US" altLang="en-US"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p>
        </p:txBody>
      </p:sp>
      <p:sp>
        <p:nvSpPr>
          <p:cNvPr id="3" name="Content Placeholder 2"/>
          <p:cNvSpPr>
            <a:spLocks noGrp="1"/>
          </p:cNvSpPr>
          <p:nvPr>
            <p:ph idx="1"/>
          </p:nvPr>
        </p:nvSpPr>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Footer Placeholder 3"/>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alt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7/e </a:t>
            </a: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2009) Slides copyright 2009 by Roger Pressman. </a:t>
            </a:r>
          </a:p>
        </p:txBody>
      </p:sp>
      <p:sp>
        <p:nvSpPr>
          <p:cNvPr id="5" name="Slide Number Placeholder 4"/>
          <p:cNvSpPr>
            <a:spLocks noGrp="1"/>
          </p:cNvSpPr>
          <p:nvPr>
            <p:ph type="sldNum" sz="quarter" idx="11"/>
          </p:nvPr>
        </p:nvSpPr>
        <p:spPr/>
        <p:txBody>
          <a:bodyPr/>
          <a:lstStyle/>
          <a:p>
            <a:pPr lvl="0" eaLnBrk="1" fontAlgn="base" hangingPunct="1"/>
            <a:fld id="{9A0DB2DC-4C9A-4742-B13C-FB6460FD3503}" type="slidenum">
              <a:rPr lang="en-US" altLang="en-US" strike="noStrike" noProof="1" dirty="0">
                <a:latin typeface="Helvetica" pitchFamily="-128" charset="0"/>
                <a:ea typeface="MS PGothic" panose="020B0600070205080204" pitchFamily="34" charset="-128"/>
                <a:cs typeface="+mn-cs"/>
              </a:rPr>
              <a:t>‹#›</a:t>
            </a:fld>
            <a:endParaRPr lang="en-US" altLang="en-US" strike="noStrike" noProof="1">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pPr fontAlgn="base"/>
            <a:r>
              <a:rPr lang="en-US" strike="noStrike" noProof="1"/>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en-US" strike="noStrike" noProof="1"/>
              <a:t>Click to edit Master text styles</a:t>
            </a:r>
          </a:p>
        </p:txBody>
      </p:sp>
      <p:sp>
        <p:nvSpPr>
          <p:cNvPr id="4" name="Footer Placeholder 3"/>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alt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7/e </a:t>
            </a: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2009) Slides copyright 2009 by Roger Pressman. </a:t>
            </a:r>
          </a:p>
        </p:txBody>
      </p:sp>
      <p:sp>
        <p:nvSpPr>
          <p:cNvPr id="5" name="Slide Number Placeholder 4"/>
          <p:cNvSpPr>
            <a:spLocks noGrp="1"/>
          </p:cNvSpPr>
          <p:nvPr>
            <p:ph type="sldNum" sz="quarter" idx="11"/>
          </p:nvPr>
        </p:nvSpPr>
        <p:spPr/>
        <p:txBody>
          <a:bodyPr/>
          <a:lstStyle/>
          <a:p>
            <a:pPr lvl="0" eaLnBrk="1" fontAlgn="base" hangingPunct="1"/>
            <a:fld id="{9A0DB2DC-4C9A-4742-B13C-FB6460FD3503}" type="slidenum">
              <a:rPr lang="en-US" altLang="en-US" strike="noStrike" noProof="1" dirty="0">
                <a:latin typeface="Helvetica" pitchFamily="-128" charset="0"/>
                <a:ea typeface="MS PGothic" panose="020B0600070205080204" pitchFamily="34" charset="-128"/>
                <a:cs typeface="+mn-cs"/>
              </a:rPr>
              <a:t>‹#›</a:t>
            </a:fld>
            <a:endParaRPr lang="en-US" altLang="en-US"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p>
        </p:txBody>
      </p:sp>
      <p:sp>
        <p:nvSpPr>
          <p:cNvPr id="3" name="Content Placeholder 2"/>
          <p:cNvSpPr>
            <a:spLocks noGrp="1"/>
          </p:cNvSpPr>
          <p:nvPr>
            <p:ph sz="half" idx="1"/>
          </p:nvPr>
        </p:nvSpPr>
        <p:spPr>
          <a:xfrm>
            <a:off x="1828800" y="1905000"/>
            <a:ext cx="3390900" cy="4191000"/>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Content Placeholder 3"/>
          <p:cNvSpPr>
            <a:spLocks noGrp="1"/>
          </p:cNvSpPr>
          <p:nvPr>
            <p:ph sz="half" idx="2"/>
          </p:nvPr>
        </p:nvSpPr>
        <p:spPr>
          <a:xfrm>
            <a:off x="5372100" y="1905000"/>
            <a:ext cx="3390900" cy="4191000"/>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5" name="Footer Placeholder 4"/>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alt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7/e </a:t>
            </a: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2009) Slides copyright 2009 by Roger Pressman. </a:t>
            </a:r>
          </a:p>
        </p:txBody>
      </p:sp>
      <p:sp>
        <p:nvSpPr>
          <p:cNvPr id="6" name="Slide Number Placeholder 5"/>
          <p:cNvSpPr>
            <a:spLocks noGrp="1"/>
          </p:cNvSpPr>
          <p:nvPr>
            <p:ph type="sldNum" sz="quarter" idx="11"/>
          </p:nvPr>
        </p:nvSpPr>
        <p:spPr/>
        <p:txBody>
          <a:bodyPr/>
          <a:lstStyle/>
          <a:p>
            <a:pPr lvl="0" eaLnBrk="1" fontAlgn="base" hangingPunct="1"/>
            <a:fld id="{9A0DB2DC-4C9A-4742-B13C-FB6460FD3503}" type="slidenum">
              <a:rPr lang="en-US" altLang="en-US" strike="noStrike" noProof="1" dirty="0">
                <a:latin typeface="Helvetica" pitchFamily="-128" charset="0"/>
                <a:ea typeface="MS PGothic" panose="020B0600070205080204" pitchFamily="34" charset="-128"/>
                <a:cs typeface="+mn-cs"/>
              </a:rPr>
              <a:t>‹#›</a:t>
            </a:fld>
            <a:endParaRPr lang="en-US" altLang="en-US"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pPr fontAlgn="base"/>
            <a:r>
              <a:rPr lang="en-US" strike="noStrike" noProof="1"/>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7" name="Footer Placeholder 6"/>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alt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7/e </a:t>
            </a: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2009) Slides copyright 2009 by Roger Pressman. </a:t>
            </a:r>
          </a:p>
        </p:txBody>
      </p:sp>
      <p:sp>
        <p:nvSpPr>
          <p:cNvPr id="8" name="Slide Number Placeholder 7"/>
          <p:cNvSpPr>
            <a:spLocks noGrp="1"/>
          </p:cNvSpPr>
          <p:nvPr>
            <p:ph type="sldNum" sz="quarter" idx="11"/>
          </p:nvPr>
        </p:nvSpPr>
        <p:spPr/>
        <p:txBody>
          <a:bodyPr/>
          <a:lstStyle/>
          <a:p>
            <a:pPr lvl="0" eaLnBrk="1" fontAlgn="base" hangingPunct="1"/>
            <a:fld id="{9A0DB2DC-4C9A-4742-B13C-FB6460FD3503}" type="slidenum">
              <a:rPr lang="en-US" altLang="en-US" strike="noStrike" noProof="1" dirty="0">
                <a:latin typeface="Helvetica" pitchFamily="-128" charset="0"/>
                <a:ea typeface="MS PGothic" panose="020B0600070205080204" pitchFamily="34" charset="-128"/>
                <a:cs typeface="+mn-cs"/>
              </a:rPr>
              <a:t>‹#›</a:t>
            </a:fld>
            <a:endParaRPr lang="en-US" altLang="en-US"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p>
        </p:txBody>
      </p:sp>
      <p:sp>
        <p:nvSpPr>
          <p:cNvPr id="3" name="Footer Placeholder 2"/>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alt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7/e </a:t>
            </a: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2009) Slides copyright 2009 by Roger Pressman. </a:t>
            </a:r>
          </a:p>
        </p:txBody>
      </p:sp>
      <p:sp>
        <p:nvSpPr>
          <p:cNvPr id="4" name="Slide Number Placeholder 3"/>
          <p:cNvSpPr>
            <a:spLocks noGrp="1"/>
          </p:cNvSpPr>
          <p:nvPr>
            <p:ph type="sldNum" sz="quarter" idx="11"/>
          </p:nvPr>
        </p:nvSpPr>
        <p:spPr/>
        <p:txBody>
          <a:bodyPr/>
          <a:lstStyle/>
          <a:p>
            <a:pPr lvl="0" eaLnBrk="1" fontAlgn="base" hangingPunct="1"/>
            <a:fld id="{9A0DB2DC-4C9A-4742-B13C-FB6460FD3503}" type="slidenum">
              <a:rPr lang="en-US" altLang="en-US" strike="noStrike" noProof="1" dirty="0">
                <a:latin typeface="Helvetica" pitchFamily="-128" charset="0"/>
                <a:ea typeface="MS PGothic" panose="020B0600070205080204" pitchFamily="34" charset="-128"/>
                <a:cs typeface="+mn-cs"/>
              </a:rPr>
              <a:t>‹#›</a:t>
            </a:fld>
            <a:endParaRPr lang="en-US" altLang="en-US"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alt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7/e </a:t>
            </a: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2009) Slides copyright 2009 by Roger Pressman. </a:t>
            </a:r>
          </a:p>
        </p:txBody>
      </p:sp>
      <p:sp>
        <p:nvSpPr>
          <p:cNvPr id="3" name="Slide Number Placeholder 2"/>
          <p:cNvSpPr>
            <a:spLocks noGrp="1"/>
          </p:cNvSpPr>
          <p:nvPr>
            <p:ph type="sldNum" sz="quarter" idx="11"/>
          </p:nvPr>
        </p:nvSpPr>
        <p:spPr/>
        <p:txBody>
          <a:bodyPr/>
          <a:lstStyle/>
          <a:p>
            <a:pPr lvl="0" eaLnBrk="1" fontAlgn="base" hangingPunct="1"/>
            <a:fld id="{9A0DB2DC-4C9A-4742-B13C-FB6460FD3503}" type="slidenum">
              <a:rPr lang="en-US" altLang="en-US" strike="noStrike" noProof="1" dirty="0">
                <a:latin typeface="Helvetica" pitchFamily="-128" charset="0"/>
                <a:ea typeface="MS PGothic" panose="020B0600070205080204" pitchFamily="34" charset="-128"/>
                <a:cs typeface="+mn-cs"/>
              </a:rPr>
              <a:t>‹#›</a:t>
            </a:fld>
            <a:endParaRPr lang="en-US" altLang="en-US"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pPr fontAlgn="base"/>
            <a:r>
              <a:rPr lang="en-US" strike="noStrike" noProof="1"/>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a:t>Click to edit Master text styles</a:t>
            </a:r>
          </a:p>
        </p:txBody>
      </p:sp>
      <p:sp>
        <p:nvSpPr>
          <p:cNvPr id="5" name="Footer Placeholder 4"/>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alt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7/e </a:t>
            </a: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2009) Slides copyright 2009 by Roger Pressman. </a:t>
            </a:r>
          </a:p>
        </p:txBody>
      </p:sp>
      <p:sp>
        <p:nvSpPr>
          <p:cNvPr id="6" name="Slide Number Placeholder 5"/>
          <p:cNvSpPr>
            <a:spLocks noGrp="1"/>
          </p:cNvSpPr>
          <p:nvPr>
            <p:ph type="sldNum" sz="quarter" idx="11"/>
          </p:nvPr>
        </p:nvSpPr>
        <p:spPr/>
        <p:txBody>
          <a:bodyPr/>
          <a:lstStyle/>
          <a:p>
            <a:pPr lvl="0" eaLnBrk="1" fontAlgn="base" hangingPunct="1"/>
            <a:fld id="{9A0DB2DC-4C9A-4742-B13C-FB6460FD3503}" type="slidenum">
              <a:rPr lang="en-US" altLang="en-US" strike="noStrike" noProof="1" dirty="0">
                <a:latin typeface="Helvetica" pitchFamily="-128" charset="0"/>
                <a:ea typeface="MS PGothic" panose="020B0600070205080204" pitchFamily="34" charset="-128"/>
                <a:cs typeface="+mn-cs"/>
              </a:rPr>
              <a:t>‹#›</a:t>
            </a:fld>
            <a:endParaRPr lang="en-US" altLang="en-US"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pPr fontAlgn="base"/>
            <a:r>
              <a:rPr lang="en-US" strike="noStrike" noProof="1"/>
              <a:t>Click to edit Master title style</a:t>
            </a:r>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a:t>Click to edit Master text styles</a:t>
            </a:r>
          </a:p>
        </p:txBody>
      </p:sp>
      <p:sp>
        <p:nvSpPr>
          <p:cNvPr id="5" name="Footer Placeholder 4"/>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alt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7/e </a:t>
            </a: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2009) Slides copyright 2009 by Roger Pressman. </a:t>
            </a:r>
          </a:p>
        </p:txBody>
      </p:sp>
      <p:sp>
        <p:nvSpPr>
          <p:cNvPr id="6" name="Slide Number Placeholder 5"/>
          <p:cNvSpPr>
            <a:spLocks noGrp="1"/>
          </p:cNvSpPr>
          <p:nvPr>
            <p:ph type="sldNum" sz="quarter" idx="11"/>
          </p:nvPr>
        </p:nvSpPr>
        <p:spPr/>
        <p:txBody>
          <a:bodyPr/>
          <a:lstStyle/>
          <a:p>
            <a:pPr lvl="0" eaLnBrk="1" fontAlgn="base" hangingPunct="1"/>
            <a:fld id="{9A0DB2DC-4C9A-4742-B13C-FB6460FD3503}" type="slidenum">
              <a:rPr lang="en-US" altLang="en-US" strike="noStrike" noProof="1" dirty="0">
                <a:latin typeface="Helvetica" pitchFamily="-128" charset="0"/>
                <a:ea typeface="MS PGothic" panose="020B0600070205080204" pitchFamily="34" charset="-128"/>
                <a:cs typeface="+mn-cs"/>
              </a:rPr>
              <a:t>‹#›</a:t>
            </a:fld>
            <a:endParaRPr lang="en-US" altLang="en-US"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a:xfrm>
            <a:off x="1219200" y="-9525"/>
            <a:ext cx="7924800" cy="6867525"/>
            <a:chOff x="0" y="0"/>
            <a:chExt cx="5762" cy="4326"/>
          </a:xfrm>
        </p:grpSpPr>
        <p:sp>
          <p:nvSpPr>
            <p:cNvPr id="1031" name="Rectangle 3"/>
            <p:cNvSpPr>
              <a:spLocks noChangeArrowheads="1"/>
            </p:cNvSpPr>
            <p:nvPr/>
          </p:nvSpPr>
          <p:spPr bwMode="hidden">
            <a:xfrm>
              <a:off x="0" y="0"/>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32" name="Rectangle 4"/>
            <p:cNvSpPr>
              <a:spLocks noChangeArrowheads="1"/>
            </p:cNvSpPr>
            <p:nvPr/>
          </p:nvSpPr>
          <p:spPr bwMode="hidden">
            <a:xfrm>
              <a:off x="96"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33" name="Rectangle 5"/>
            <p:cNvSpPr>
              <a:spLocks noChangeArrowheads="1"/>
            </p:cNvSpPr>
            <p:nvPr/>
          </p:nvSpPr>
          <p:spPr bwMode="hidden">
            <a:xfrm>
              <a:off x="192"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34" name="Rectangle 6"/>
            <p:cNvSpPr>
              <a:spLocks noChangeArrowheads="1"/>
            </p:cNvSpPr>
            <p:nvPr/>
          </p:nvSpPr>
          <p:spPr bwMode="hidden">
            <a:xfrm>
              <a:off x="289" y="6"/>
              <a:ext cx="47"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35" name="Rectangle 7"/>
            <p:cNvSpPr>
              <a:spLocks noChangeArrowheads="1"/>
            </p:cNvSpPr>
            <p:nvPr/>
          </p:nvSpPr>
          <p:spPr bwMode="hidden">
            <a:xfrm>
              <a:off x="384" y="6"/>
              <a:ext cx="47"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36" name="Rectangle 8"/>
            <p:cNvSpPr>
              <a:spLocks noChangeArrowheads="1"/>
            </p:cNvSpPr>
            <p:nvPr/>
          </p:nvSpPr>
          <p:spPr bwMode="hidden">
            <a:xfrm>
              <a:off x="480" y="6"/>
              <a:ext cx="47"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37" name="Rectangle 9"/>
            <p:cNvSpPr>
              <a:spLocks noChangeArrowheads="1"/>
            </p:cNvSpPr>
            <p:nvPr/>
          </p:nvSpPr>
          <p:spPr bwMode="hidden">
            <a:xfrm>
              <a:off x="576"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38" name="Rectangle 10"/>
            <p:cNvSpPr>
              <a:spLocks noChangeArrowheads="1"/>
            </p:cNvSpPr>
            <p:nvPr/>
          </p:nvSpPr>
          <p:spPr bwMode="hidden">
            <a:xfrm>
              <a:off x="672"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39" name="Rectangle 11"/>
            <p:cNvSpPr>
              <a:spLocks noChangeArrowheads="1"/>
            </p:cNvSpPr>
            <p:nvPr/>
          </p:nvSpPr>
          <p:spPr bwMode="hidden">
            <a:xfrm>
              <a:off x="768"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40" name="Rectangle 12"/>
            <p:cNvSpPr>
              <a:spLocks noChangeArrowheads="1"/>
            </p:cNvSpPr>
            <p:nvPr/>
          </p:nvSpPr>
          <p:spPr bwMode="hidden">
            <a:xfrm>
              <a:off x="865" y="6"/>
              <a:ext cx="47"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41" name="Rectangle 13"/>
            <p:cNvSpPr>
              <a:spLocks noChangeArrowheads="1"/>
            </p:cNvSpPr>
            <p:nvPr/>
          </p:nvSpPr>
          <p:spPr bwMode="hidden">
            <a:xfrm>
              <a:off x="960" y="6"/>
              <a:ext cx="47"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42" name="Rectangle 14"/>
            <p:cNvSpPr>
              <a:spLocks noChangeArrowheads="1"/>
            </p:cNvSpPr>
            <p:nvPr/>
          </p:nvSpPr>
          <p:spPr bwMode="hidden">
            <a:xfrm>
              <a:off x="1056" y="6"/>
              <a:ext cx="47"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43" name="Rectangle 15"/>
            <p:cNvSpPr>
              <a:spLocks noChangeArrowheads="1"/>
            </p:cNvSpPr>
            <p:nvPr/>
          </p:nvSpPr>
          <p:spPr bwMode="hidden">
            <a:xfrm>
              <a:off x="1152"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44" name="Rectangle 16"/>
            <p:cNvSpPr>
              <a:spLocks noChangeArrowheads="1"/>
            </p:cNvSpPr>
            <p:nvPr/>
          </p:nvSpPr>
          <p:spPr bwMode="hidden">
            <a:xfrm>
              <a:off x="1248"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45" name="Rectangle 17"/>
            <p:cNvSpPr>
              <a:spLocks noChangeArrowheads="1"/>
            </p:cNvSpPr>
            <p:nvPr/>
          </p:nvSpPr>
          <p:spPr bwMode="hidden">
            <a:xfrm>
              <a:off x="1344"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46" name="Rectangle 18"/>
            <p:cNvSpPr>
              <a:spLocks noChangeArrowheads="1"/>
            </p:cNvSpPr>
            <p:nvPr/>
          </p:nvSpPr>
          <p:spPr bwMode="hidden">
            <a:xfrm>
              <a:off x="1441" y="6"/>
              <a:ext cx="47"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47" name="Rectangle 19"/>
            <p:cNvSpPr>
              <a:spLocks noChangeArrowheads="1"/>
            </p:cNvSpPr>
            <p:nvPr/>
          </p:nvSpPr>
          <p:spPr bwMode="hidden">
            <a:xfrm>
              <a:off x="1536" y="6"/>
              <a:ext cx="47"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48" name="Rectangle 20"/>
            <p:cNvSpPr>
              <a:spLocks noChangeArrowheads="1"/>
            </p:cNvSpPr>
            <p:nvPr/>
          </p:nvSpPr>
          <p:spPr bwMode="hidden">
            <a:xfrm>
              <a:off x="1632" y="6"/>
              <a:ext cx="47"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49" name="Rectangle 21"/>
            <p:cNvSpPr>
              <a:spLocks noChangeArrowheads="1"/>
            </p:cNvSpPr>
            <p:nvPr/>
          </p:nvSpPr>
          <p:spPr bwMode="hidden">
            <a:xfrm>
              <a:off x="1728"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50" name="Rectangle 22"/>
            <p:cNvSpPr>
              <a:spLocks noChangeArrowheads="1"/>
            </p:cNvSpPr>
            <p:nvPr/>
          </p:nvSpPr>
          <p:spPr bwMode="hidden">
            <a:xfrm>
              <a:off x="1824"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51" name="Rectangle 23"/>
            <p:cNvSpPr>
              <a:spLocks noChangeArrowheads="1"/>
            </p:cNvSpPr>
            <p:nvPr/>
          </p:nvSpPr>
          <p:spPr bwMode="hidden">
            <a:xfrm>
              <a:off x="1920"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52" name="Rectangle 24"/>
            <p:cNvSpPr>
              <a:spLocks noChangeArrowheads="1"/>
            </p:cNvSpPr>
            <p:nvPr/>
          </p:nvSpPr>
          <p:spPr bwMode="hidden">
            <a:xfrm>
              <a:off x="2016" y="6"/>
              <a:ext cx="47"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53" name="Rectangle 25"/>
            <p:cNvSpPr>
              <a:spLocks noChangeArrowheads="1"/>
            </p:cNvSpPr>
            <p:nvPr/>
          </p:nvSpPr>
          <p:spPr bwMode="hidden">
            <a:xfrm>
              <a:off x="2112" y="6"/>
              <a:ext cx="47"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54" name="Rectangle 26"/>
            <p:cNvSpPr>
              <a:spLocks noChangeArrowheads="1"/>
            </p:cNvSpPr>
            <p:nvPr/>
          </p:nvSpPr>
          <p:spPr bwMode="hidden">
            <a:xfrm>
              <a:off x="2208"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55" name="Rectangle 27"/>
            <p:cNvSpPr>
              <a:spLocks noChangeArrowheads="1"/>
            </p:cNvSpPr>
            <p:nvPr/>
          </p:nvSpPr>
          <p:spPr bwMode="hidden">
            <a:xfrm>
              <a:off x="2304"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56" name="Rectangle 28"/>
            <p:cNvSpPr>
              <a:spLocks noChangeArrowheads="1"/>
            </p:cNvSpPr>
            <p:nvPr/>
          </p:nvSpPr>
          <p:spPr bwMode="hidden">
            <a:xfrm>
              <a:off x="2400"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57" name="Rectangle 29"/>
            <p:cNvSpPr>
              <a:spLocks noChangeArrowheads="1"/>
            </p:cNvSpPr>
            <p:nvPr/>
          </p:nvSpPr>
          <p:spPr bwMode="hidden">
            <a:xfrm>
              <a:off x="2495"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58" name="Rectangle 30"/>
            <p:cNvSpPr>
              <a:spLocks noChangeArrowheads="1"/>
            </p:cNvSpPr>
            <p:nvPr/>
          </p:nvSpPr>
          <p:spPr bwMode="hidden">
            <a:xfrm>
              <a:off x="2592" y="6"/>
              <a:ext cx="47"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59" name="Rectangle 31"/>
            <p:cNvSpPr>
              <a:spLocks noChangeArrowheads="1"/>
            </p:cNvSpPr>
            <p:nvPr/>
          </p:nvSpPr>
          <p:spPr bwMode="hidden">
            <a:xfrm>
              <a:off x="2688" y="6"/>
              <a:ext cx="47"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60" name="Rectangle 32"/>
            <p:cNvSpPr>
              <a:spLocks noChangeArrowheads="1"/>
            </p:cNvSpPr>
            <p:nvPr/>
          </p:nvSpPr>
          <p:spPr bwMode="hidden">
            <a:xfrm>
              <a:off x="2784"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61" name="Rectangle 33"/>
            <p:cNvSpPr>
              <a:spLocks noChangeArrowheads="1"/>
            </p:cNvSpPr>
            <p:nvPr/>
          </p:nvSpPr>
          <p:spPr bwMode="hidden">
            <a:xfrm>
              <a:off x="2880"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62" name="Rectangle 34"/>
            <p:cNvSpPr>
              <a:spLocks noChangeArrowheads="1"/>
            </p:cNvSpPr>
            <p:nvPr/>
          </p:nvSpPr>
          <p:spPr bwMode="hidden">
            <a:xfrm>
              <a:off x="2976"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63" name="Rectangle 35"/>
            <p:cNvSpPr>
              <a:spLocks noChangeArrowheads="1"/>
            </p:cNvSpPr>
            <p:nvPr/>
          </p:nvSpPr>
          <p:spPr bwMode="hidden">
            <a:xfrm>
              <a:off x="3071"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64" name="Rectangle 36"/>
            <p:cNvSpPr>
              <a:spLocks noChangeArrowheads="1"/>
            </p:cNvSpPr>
            <p:nvPr/>
          </p:nvSpPr>
          <p:spPr bwMode="hidden">
            <a:xfrm>
              <a:off x="3168" y="6"/>
              <a:ext cx="47"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65" name="Rectangle 37"/>
            <p:cNvSpPr>
              <a:spLocks noChangeArrowheads="1"/>
            </p:cNvSpPr>
            <p:nvPr/>
          </p:nvSpPr>
          <p:spPr bwMode="hidden">
            <a:xfrm>
              <a:off x="3264" y="6"/>
              <a:ext cx="47"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66" name="Rectangle 38"/>
            <p:cNvSpPr>
              <a:spLocks noChangeArrowheads="1"/>
            </p:cNvSpPr>
            <p:nvPr/>
          </p:nvSpPr>
          <p:spPr bwMode="hidden">
            <a:xfrm>
              <a:off x="3360"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67" name="Rectangle 39"/>
            <p:cNvSpPr>
              <a:spLocks noChangeArrowheads="1"/>
            </p:cNvSpPr>
            <p:nvPr/>
          </p:nvSpPr>
          <p:spPr bwMode="hidden">
            <a:xfrm>
              <a:off x="3456"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68" name="Rectangle 40"/>
            <p:cNvSpPr>
              <a:spLocks noChangeArrowheads="1"/>
            </p:cNvSpPr>
            <p:nvPr/>
          </p:nvSpPr>
          <p:spPr bwMode="hidden">
            <a:xfrm>
              <a:off x="3552"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69" name="Rectangle 41"/>
            <p:cNvSpPr>
              <a:spLocks noChangeArrowheads="1"/>
            </p:cNvSpPr>
            <p:nvPr/>
          </p:nvSpPr>
          <p:spPr bwMode="hidden">
            <a:xfrm>
              <a:off x="3649" y="6"/>
              <a:ext cx="47"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70" name="Rectangle 42"/>
            <p:cNvSpPr>
              <a:spLocks noChangeArrowheads="1"/>
            </p:cNvSpPr>
            <p:nvPr/>
          </p:nvSpPr>
          <p:spPr bwMode="hidden">
            <a:xfrm>
              <a:off x="3744" y="6"/>
              <a:ext cx="47"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71" name="Rectangle 43"/>
            <p:cNvSpPr>
              <a:spLocks noChangeArrowheads="1"/>
            </p:cNvSpPr>
            <p:nvPr/>
          </p:nvSpPr>
          <p:spPr bwMode="hidden">
            <a:xfrm>
              <a:off x="3840" y="6"/>
              <a:ext cx="47"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72" name="Rectangle 44"/>
            <p:cNvSpPr>
              <a:spLocks noChangeArrowheads="1"/>
            </p:cNvSpPr>
            <p:nvPr/>
          </p:nvSpPr>
          <p:spPr bwMode="hidden">
            <a:xfrm>
              <a:off x="3936"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73" name="Rectangle 45"/>
            <p:cNvSpPr>
              <a:spLocks noChangeArrowheads="1"/>
            </p:cNvSpPr>
            <p:nvPr/>
          </p:nvSpPr>
          <p:spPr bwMode="hidden">
            <a:xfrm>
              <a:off x="4032"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74" name="Rectangle 46"/>
            <p:cNvSpPr>
              <a:spLocks noChangeArrowheads="1"/>
            </p:cNvSpPr>
            <p:nvPr/>
          </p:nvSpPr>
          <p:spPr bwMode="hidden">
            <a:xfrm>
              <a:off x="4128"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75" name="Rectangle 47"/>
            <p:cNvSpPr>
              <a:spLocks noChangeArrowheads="1"/>
            </p:cNvSpPr>
            <p:nvPr/>
          </p:nvSpPr>
          <p:spPr bwMode="hidden">
            <a:xfrm>
              <a:off x="4225" y="6"/>
              <a:ext cx="47"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76" name="Rectangle 48"/>
            <p:cNvSpPr>
              <a:spLocks noChangeArrowheads="1"/>
            </p:cNvSpPr>
            <p:nvPr/>
          </p:nvSpPr>
          <p:spPr bwMode="hidden">
            <a:xfrm>
              <a:off x="4320" y="6"/>
              <a:ext cx="47"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77" name="Rectangle 49"/>
            <p:cNvSpPr>
              <a:spLocks noChangeArrowheads="1"/>
            </p:cNvSpPr>
            <p:nvPr/>
          </p:nvSpPr>
          <p:spPr bwMode="hidden">
            <a:xfrm>
              <a:off x="4416" y="6"/>
              <a:ext cx="47"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78" name="Rectangle 50"/>
            <p:cNvSpPr>
              <a:spLocks noChangeArrowheads="1"/>
            </p:cNvSpPr>
            <p:nvPr/>
          </p:nvSpPr>
          <p:spPr bwMode="hidden">
            <a:xfrm>
              <a:off x="4512"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79" name="Rectangle 51"/>
            <p:cNvSpPr>
              <a:spLocks noChangeArrowheads="1"/>
            </p:cNvSpPr>
            <p:nvPr/>
          </p:nvSpPr>
          <p:spPr bwMode="hidden">
            <a:xfrm>
              <a:off x="4608"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80" name="Rectangle 52"/>
            <p:cNvSpPr>
              <a:spLocks noChangeArrowheads="1"/>
            </p:cNvSpPr>
            <p:nvPr/>
          </p:nvSpPr>
          <p:spPr bwMode="hidden">
            <a:xfrm>
              <a:off x="4704"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81" name="Rectangle 53"/>
            <p:cNvSpPr>
              <a:spLocks noChangeArrowheads="1"/>
            </p:cNvSpPr>
            <p:nvPr/>
          </p:nvSpPr>
          <p:spPr bwMode="hidden">
            <a:xfrm>
              <a:off x="4801" y="6"/>
              <a:ext cx="47"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82" name="Rectangle 54"/>
            <p:cNvSpPr>
              <a:spLocks noChangeArrowheads="1"/>
            </p:cNvSpPr>
            <p:nvPr/>
          </p:nvSpPr>
          <p:spPr bwMode="hidden">
            <a:xfrm>
              <a:off x="4896" y="6"/>
              <a:ext cx="47"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83" name="Rectangle 55"/>
            <p:cNvSpPr>
              <a:spLocks noChangeArrowheads="1"/>
            </p:cNvSpPr>
            <p:nvPr/>
          </p:nvSpPr>
          <p:spPr bwMode="hidden">
            <a:xfrm>
              <a:off x="4992" y="6"/>
              <a:ext cx="47"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84" name="Rectangle 56"/>
            <p:cNvSpPr>
              <a:spLocks noChangeArrowheads="1"/>
            </p:cNvSpPr>
            <p:nvPr/>
          </p:nvSpPr>
          <p:spPr bwMode="hidden">
            <a:xfrm>
              <a:off x="5088"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85" name="Rectangle 57"/>
            <p:cNvSpPr>
              <a:spLocks noChangeArrowheads="1"/>
            </p:cNvSpPr>
            <p:nvPr/>
          </p:nvSpPr>
          <p:spPr bwMode="hidden">
            <a:xfrm>
              <a:off x="5184"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86" name="Rectangle 58"/>
            <p:cNvSpPr>
              <a:spLocks noChangeArrowheads="1"/>
            </p:cNvSpPr>
            <p:nvPr/>
          </p:nvSpPr>
          <p:spPr bwMode="hidden">
            <a:xfrm>
              <a:off x="5280"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87" name="Rectangle 59"/>
            <p:cNvSpPr>
              <a:spLocks noChangeArrowheads="1"/>
            </p:cNvSpPr>
            <p:nvPr/>
          </p:nvSpPr>
          <p:spPr bwMode="hidden">
            <a:xfrm>
              <a:off x="5376" y="6"/>
              <a:ext cx="47"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88" name="Rectangle 60"/>
            <p:cNvSpPr>
              <a:spLocks noChangeArrowheads="1"/>
            </p:cNvSpPr>
            <p:nvPr/>
          </p:nvSpPr>
          <p:spPr bwMode="hidden">
            <a:xfrm>
              <a:off x="5472" y="6"/>
              <a:ext cx="47"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89" name="Rectangle 61"/>
            <p:cNvSpPr>
              <a:spLocks noChangeArrowheads="1"/>
            </p:cNvSpPr>
            <p:nvPr/>
          </p:nvSpPr>
          <p:spPr bwMode="hidden">
            <a:xfrm>
              <a:off x="5568"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90" name="Rectangle 62"/>
            <p:cNvSpPr>
              <a:spLocks noChangeArrowheads="1"/>
            </p:cNvSpPr>
            <p:nvPr/>
          </p:nvSpPr>
          <p:spPr bwMode="hidden">
            <a:xfrm>
              <a:off x="5664" y="6"/>
              <a:ext cx="48" cy="4320"/>
            </a:xfrm>
            <a:prstGeom prst="rect">
              <a:avLst/>
            </a:prstGeom>
            <a:solidFill>
              <a:schemeClr val="accent2"/>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91" name="Rectangle 63"/>
            <p:cNvSpPr>
              <a:spLocks noChangeArrowheads="1"/>
            </p:cNvSpPr>
            <p:nvPr/>
          </p:nvSpPr>
          <p:spPr bwMode="hidden">
            <a:xfrm>
              <a:off x="431" y="0"/>
              <a:ext cx="5331" cy="4320"/>
            </a:xfrm>
            <a:prstGeom prst="rect">
              <a:avLst/>
            </a:prstGeom>
            <a:solidFill>
              <a:schemeClr val="accent1">
                <a:alpha val="50195"/>
              </a:schemeClr>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92" name="Rectangle 64"/>
            <p:cNvSpPr>
              <a:spLocks noChangeArrowheads="1"/>
            </p:cNvSpPr>
            <p:nvPr/>
          </p:nvSpPr>
          <p:spPr bwMode="blackGray">
            <a:xfrm>
              <a:off x="0" y="1081"/>
              <a:ext cx="4378" cy="47"/>
            </a:xfrm>
            <a:prstGeom prst="rect">
              <a:avLst/>
            </a:prstGeom>
            <a:solidFill>
              <a:schemeClr val="hlink">
                <a:alpha val="50195"/>
              </a:schemeClr>
            </a:solidFill>
            <a:ln>
              <a:noFill/>
            </a:ln>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grpSp>
      <p:sp>
        <p:nvSpPr>
          <p:cNvPr id="2" name="Rectangle 65"/>
          <p:cNvSpPr>
            <a:spLocks noGrp="1"/>
          </p:cNvSpPr>
          <p:nvPr>
            <p:ph type="title"/>
          </p:nvPr>
        </p:nvSpPr>
        <p:spPr>
          <a:xfrm>
            <a:off x="1219200" y="990600"/>
            <a:ext cx="6705600" cy="633413"/>
          </a:xfrm>
          <a:prstGeom prst="rect">
            <a:avLst/>
          </a:prstGeom>
          <a:noFill/>
          <a:ln w="9525">
            <a:noFill/>
          </a:ln>
        </p:spPr>
        <p:txBody>
          <a:bodyPr anchor="b" anchorCtr="0"/>
          <a:lstStyle/>
          <a:p>
            <a:pPr lvl="0"/>
            <a:r>
              <a:rPr lang="en-US" altLang="en-US" dirty="0"/>
              <a:t>Click to edit Master title style</a:t>
            </a:r>
          </a:p>
        </p:txBody>
      </p:sp>
      <p:sp>
        <p:nvSpPr>
          <p:cNvPr id="3" name="Rectangle 66"/>
          <p:cNvSpPr>
            <a:spLocks noGrp="1"/>
          </p:cNvSpPr>
          <p:nvPr>
            <p:ph type="body"/>
          </p:nvPr>
        </p:nvSpPr>
        <p:spPr>
          <a:xfrm>
            <a:off x="1828800" y="1905000"/>
            <a:ext cx="6934200" cy="4191000"/>
          </a:xfrm>
          <a:prstGeom prst="rect">
            <a:avLst/>
          </a:prstGeom>
          <a:noFill/>
          <a:ln w="9525">
            <a:noFill/>
          </a:ln>
        </p:spPr>
        <p:txBody>
          <a:bodyPr anchor="t" anchorCtr="0"/>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5188" name="Rectangle 68"/>
          <p:cNvSpPr>
            <a:spLocks noGrp="1" noChangeArrowheads="1"/>
          </p:cNvSpPr>
          <p:nvPr>
            <p:ph type="ftr" sz="quarter" idx="3"/>
          </p:nvPr>
        </p:nvSpPr>
        <p:spPr bwMode="auto">
          <a:xfrm>
            <a:off x="1219200" y="6248400"/>
            <a:ext cx="5486400" cy="457200"/>
          </a:xfrm>
          <a:prstGeom prst="rect">
            <a:avLst/>
          </a:prstGeom>
          <a:noFill/>
          <a:ln>
            <a:noFill/>
          </a:ln>
          <a:effectLst/>
        </p:spPr>
        <p:txBody>
          <a:bodyPr vert="horz" wrap="square" lIns="91440" tIns="45720" rIns="91440" bIns="45720" numCol="1" anchor="b" anchorCtr="0" compatLnSpc="1"/>
          <a:lstStyle>
            <a:lvl1pPr eaLnBrk="1" hangingPunct="1">
              <a:defRPr sz="1000">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alt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7/e </a:t>
            </a: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2009) Slides copyright 2009 by Roger Pressman. </a:t>
            </a:r>
          </a:p>
        </p:txBody>
      </p:sp>
      <p:sp>
        <p:nvSpPr>
          <p:cNvPr id="5189" name="Rectangle 69"/>
          <p:cNvSpPr>
            <a:spLocks noGrp="1" noChangeArrowheads="1"/>
          </p:cNvSpPr>
          <p:nvPr>
            <p:ph type="sldNum" sz="quarter" idx="4"/>
          </p:nvPr>
        </p:nvSpPr>
        <p:spPr bwMode="auto">
          <a:xfrm>
            <a:off x="7543800" y="6248400"/>
            <a:ext cx="1295400" cy="457200"/>
          </a:xfrm>
          <a:prstGeom prst="rect">
            <a:avLst/>
          </a:prstGeom>
          <a:noFill/>
          <a:ln>
            <a:noFill/>
          </a:ln>
          <a:effectLst/>
        </p:spPr>
        <p:txBody>
          <a:bodyPr vert="horz" wrap="square" lIns="91440" tIns="45720" rIns="91440" bIns="45720" numCol="1" anchor="b" anchorCtr="0" compatLnSpc="1"/>
          <a:lstStyle>
            <a:lvl1pPr algn="r">
              <a:defRPr sz="1000">
                <a:latin typeface="Helvetica" pitchFamily="-128" charset="0"/>
              </a:defRPr>
            </a:lvl1pPr>
          </a:lstStyle>
          <a:p>
            <a:pPr lvl="0" eaLnBrk="1" fontAlgn="base" hangingPunct="1"/>
            <a:fld id="{9A0DB2DC-4C9A-4742-B13C-FB6460FD3503}" type="slidenum">
              <a:rPr lang="en-US" altLang="en-US" strike="noStrike" noProof="1" dirty="0">
                <a:latin typeface="Helvetica" pitchFamily="-128" charset="0"/>
                <a:ea typeface="MS PGothic" panose="020B0600070205080204" pitchFamily="34" charset="-128"/>
                <a:cs typeface="+mn-cs"/>
              </a:rPr>
              <a:t>‹#›</a:t>
            </a:fld>
            <a:endParaRPr lang="en-US"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p:titleStyle>
    <p:body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8500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dsdm.or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txBox="1">
            <a:spLocks noGrp="1"/>
          </p:cNvSpPr>
          <p:nvPr>
            <p:ph type="ftr" sz="quarter"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alt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7/e </a:t>
            </a: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2009) Slides copyright 2009 by Roger Pressman. </a:t>
            </a:r>
          </a:p>
        </p:txBody>
      </p:sp>
      <p:sp>
        <p:nvSpPr>
          <p:cNvPr id="4098" name="Slide Number Placeholder 4"/>
          <p:cNvSpPr>
            <a:spLocks noGrp="1"/>
          </p:cNvSpPr>
          <p:nvPr>
            <p:ph type="sldNum" sz="quarter" idx="11"/>
          </p:nvPr>
        </p:nvSpPr>
        <p:spPr>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ClrTx/>
              <a:buFontTx/>
            </a:pPr>
            <a:fld id="{9A0DB2DC-4C9A-4742-B13C-FB6460FD3503}" type="slidenum">
              <a:rPr lang="en-US" altLang="en-US" sz="1000" dirty="0">
                <a:latin typeface="Helvetica" pitchFamily="-128" charset="0"/>
              </a:rPr>
              <a:t>1</a:t>
            </a:fld>
            <a:endParaRPr lang="en-US" altLang="en-US" sz="1000" dirty="0">
              <a:latin typeface="Helvetica" pitchFamily="-128" charset="0"/>
            </a:endParaRPr>
          </a:p>
        </p:txBody>
      </p:sp>
      <p:sp>
        <p:nvSpPr>
          <p:cNvPr id="4099" name="Rectangle 2"/>
          <p:cNvSpPr>
            <a:spLocks noGrp="1"/>
          </p:cNvSpPr>
          <p:nvPr>
            <p:ph type="title"/>
          </p:nvPr>
        </p:nvSpPr>
        <p:spPr>
          <a:ln/>
        </p:spPr>
        <p:txBody>
          <a:bodyPr vert="horz" wrap="square" lIns="91440" tIns="45720" rIns="91440" bIns="45720" anchor="b" anchorCtr="0"/>
          <a:lstStyle/>
          <a:p>
            <a:pPr eaLnBrk="1" hangingPunct="1"/>
            <a:r>
              <a:rPr lang="en-US" altLang="en-US" dirty="0"/>
              <a:t>Chapter 3</a:t>
            </a:r>
          </a:p>
        </p:txBody>
      </p:sp>
      <p:sp>
        <p:nvSpPr>
          <p:cNvPr id="4100" name="Rectangle 3"/>
          <p:cNvSpPr>
            <a:spLocks noGrp="1"/>
          </p:cNvSpPr>
          <p:nvPr>
            <p:ph idx="1"/>
          </p:nvPr>
        </p:nvSpPr>
        <p:spPr>
          <a:ln/>
        </p:spPr>
        <p:txBody>
          <a:bodyPr vert="horz" wrap="square" lIns="91440" tIns="45720" rIns="91440" bIns="45720" anchor="t" anchorCtr="0"/>
          <a:lstStyle/>
          <a:p>
            <a:pPr eaLnBrk="1" hangingPunct="1"/>
            <a:r>
              <a:rPr lang="en-US" altLang="en-US" b="1" dirty="0">
                <a:solidFill>
                  <a:schemeClr val="folHlink"/>
                </a:solidFill>
              </a:rPr>
              <a:t>Agile Development</a:t>
            </a:r>
          </a:p>
        </p:txBody>
      </p:sp>
      <p:sp>
        <p:nvSpPr>
          <p:cNvPr id="4101" name="Text Box 7"/>
          <p:cNvSpPr txBox="1"/>
          <p:nvPr/>
        </p:nvSpPr>
        <p:spPr>
          <a:xfrm>
            <a:off x="2133600" y="2438400"/>
            <a:ext cx="6477000" cy="3230563"/>
          </a:xfrm>
          <a:prstGeom prst="rect">
            <a:avLst/>
          </a:prstGeom>
          <a:noFill/>
          <a:ln w="9525">
            <a:noFill/>
          </a:ln>
        </p:spPr>
        <p:txBody>
          <a:bodyPr anchor="t" anchorCtr="0">
            <a:spAutoFit/>
          </a:bodyPr>
          <a:lstStyle/>
          <a:p>
            <a:pPr eaLnBrk="0" hangingPunct="0">
              <a:buClrTx/>
              <a:buFontTx/>
            </a:pPr>
            <a:r>
              <a:rPr lang="en-US" altLang="en-US" sz="1800" i="1" dirty="0">
                <a:solidFill>
                  <a:schemeClr val="tx2"/>
                </a:solidFill>
                <a:latin typeface="Helvetica" pitchFamily="-128" charset="0"/>
              </a:rPr>
              <a:t>Slide Set to accompany</a:t>
            </a:r>
            <a:br>
              <a:rPr lang="en-US" altLang="en-US" sz="3200" i="1" dirty="0">
                <a:solidFill>
                  <a:schemeClr val="tx2"/>
                </a:solidFill>
                <a:latin typeface="Helvetica" pitchFamily="-128" charset="0"/>
              </a:rPr>
            </a:br>
            <a:r>
              <a:rPr lang="en-US" altLang="en-US" sz="2000" i="1" dirty="0">
                <a:solidFill>
                  <a:schemeClr val="tx2"/>
                </a:solidFill>
                <a:latin typeface="Helvetica" pitchFamily="-128" charset="0"/>
              </a:rPr>
              <a:t>Software Engineering: A Practitioner’s Approach, 7/e</a:t>
            </a:r>
            <a:r>
              <a:rPr lang="en-US" altLang="en-US" i="1" dirty="0">
                <a:solidFill>
                  <a:schemeClr val="tx2"/>
                </a:solidFill>
                <a:latin typeface="Helvetica" pitchFamily="-128" charset="0"/>
              </a:rPr>
              <a:t> </a:t>
            </a:r>
          </a:p>
          <a:p>
            <a:pPr eaLnBrk="0" hangingPunct="0">
              <a:buClrTx/>
              <a:buFontTx/>
            </a:pPr>
            <a:r>
              <a:rPr lang="en-US" altLang="en-US" sz="1600" b="1" dirty="0">
                <a:latin typeface="Arial" panose="020B0604020202020204" pitchFamily="34" charset="0"/>
              </a:rPr>
              <a:t>by Roger S. Pressman</a:t>
            </a:r>
            <a:endParaRPr lang="en-US" altLang="en-US" sz="1200" b="1" dirty="0">
              <a:latin typeface="Arial" panose="020B0604020202020204" pitchFamily="34" charset="0"/>
            </a:endParaRPr>
          </a:p>
          <a:p>
            <a:pPr eaLnBrk="0" hangingPunct="0">
              <a:buClrTx/>
              <a:buFontTx/>
            </a:pPr>
            <a:endParaRPr lang="en-US" altLang="en-US" sz="1200" b="1" dirty="0">
              <a:latin typeface="Arial" panose="020B0604020202020204" pitchFamily="34" charset="0"/>
            </a:endParaRPr>
          </a:p>
          <a:p>
            <a:pPr eaLnBrk="0" hangingPunct="0">
              <a:buClrTx/>
              <a:buFontTx/>
            </a:pPr>
            <a:r>
              <a:rPr lang="en-US" altLang="en-US" sz="1200" b="1" dirty="0">
                <a:latin typeface="Arial" panose="020B0604020202020204" pitchFamily="34" charset="0"/>
              </a:rPr>
              <a:t>Slides copyright © 1996, 2001, 2005, 2009</a:t>
            </a:r>
            <a:r>
              <a:rPr lang="en-US" altLang="en-US" sz="1800" dirty="0">
                <a:latin typeface="Arial" panose="020B0604020202020204" pitchFamily="34" charset="0"/>
              </a:rPr>
              <a:t> </a:t>
            </a:r>
            <a:r>
              <a:rPr lang="en-US" altLang="en-US" sz="1200" b="1" dirty="0">
                <a:latin typeface="Arial" panose="020B0604020202020204" pitchFamily="34" charset="0"/>
              </a:rPr>
              <a:t>by Roger S. Pressman</a:t>
            </a:r>
            <a:endParaRPr lang="en-US" altLang="en-US" sz="1800" dirty="0">
              <a:latin typeface="Arial" panose="020B0604020202020204" pitchFamily="34" charset="0"/>
            </a:endParaRPr>
          </a:p>
          <a:p>
            <a:pPr eaLnBrk="0" hangingPunct="0">
              <a:buClrTx/>
              <a:buFontTx/>
            </a:pPr>
            <a:endParaRPr lang="en-US" altLang="en-US" sz="1800" b="1" i="1" dirty="0">
              <a:solidFill>
                <a:schemeClr val="tx2"/>
              </a:solidFill>
              <a:latin typeface="Arial" panose="020B0604020202020204" pitchFamily="34" charset="0"/>
            </a:endParaRPr>
          </a:p>
          <a:p>
            <a:pPr eaLnBrk="0" hangingPunct="0">
              <a:buClrTx/>
              <a:buFontTx/>
            </a:pPr>
            <a:r>
              <a:rPr lang="en-US" altLang="en-US" sz="1800" b="1" i="1" dirty="0">
                <a:solidFill>
                  <a:schemeClr val="tx2"/>
                </a:solidFill>
                <a:latin typeface="Arial" panose="020B0604020202020204" pitchFamily="34" charset="0"/>
              </a:rPr>
              <a:t>For non-profit educational use only</a:t>
            </a:r>
            <a:endParaRPr lang="en-US" altLang="en-US" sz="1800" b="1" dirty="0">
              <a:latin typeface="Arial" panose="020B0604020202020204" pitchFamily="34" charset="0"/>
            </a:endParaRPr>
          </a:p>
          <a:p>
            <a:pPr eaLnBrk="0" hangingPunct="0">
              <a:buClrTx/>
              <a:buFontTx/>
            </a:pPr>
            <a:endParaRPr lang="en-US" altLang="en-US" sz="1400" dirty="0">
              <a:latin typeface="Arial" panose="020B0604020202020204" pitchFamily="34" charset="0"/>
            </a:endParaRPr>
          </a:p>
          <a:p>
            <a:pPr eaLnBrk="0" hangingPunct="0">
              <a:buClrTx/>
              <a:buFontTx/>
            </a:pPr>
            <a:r>
              <a:rPr lang="en-US" altLang="en-US" sz="1200" dirty="0">
                <a:latin typeface="Arial" panose="020B0604020202020204" pitchFamily="34" charset="0"/>
              </a:rPr>
              <a:t>May be reproduced ONLY for student use at the university level when used in conjunction with </a:t>
            </a:r>
            <a:r>
              <a:rPr lang="en-US" altLang="en-US" sz="1200" i="1" dirty="0">
                <a:latin typeface="Arial" panose="020B0604020202020204" pitchFamily="34" charset="0"/>
              </a:rPr>
              <a:t>Software Engineering: A Practitioner's Approach, 7/e. </a:t>
            </a:r>
            <a:r>
              <a:rPr lang="en-US" altLang="en-US" sz="1200" dirty="0">
                <a:latin typeface="Arial" panose="020B0604020202020204" pitchFamily="34" charset="0"/>
              </a:rPr>
              <a:t>Any other reproduction or use is prohibited without the express written permission of the author.</a:t>
            </a:r>
          </a:p>
          <a:p>
            <a:pPr eaLnBrk="0" hangingPunct="0">
              <a:buClrTx/>
              <a:buFontTx/>
            </a:pPr>
            <a:endParaRPr lang="en-US" altLang="en-US" sz="1200" dirty="0">
              <a:latin typeface="Arial" panose="020B0604020202020204" pitchFamily="34" charset="0"/>
            </a:endParaRPr>
          </a:p>
          <a:p>
            <a:pPr eaLnBrk="0" hangingPunct="0">
              <a:buClrTx/>
              <a:buFontTx/>
            </a:pPr>
            <a:r>
              <a:rPr lang="en-US" altLang="en-US" sz="1200" dirty="0">
                <a:latin typeface="Arial" panose="020B0604020202020204" pitchFamily="34" charset="0"/>
              </a:rPr>
              <a:t>All copyright information MUST appear if these slides are posted on a website for student use.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txBox="1">
            <a:spLocks noGrp="1"/>
          </p:cNvSpPr>
          <p:nvPr>
            <p:ph type="ftr" sz="quarter"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alt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7/e </a:t>
            </a: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2009) Slides copyright 2009 by Roger Pressman. </a:t>
            </a:r>
          </a:p>
        </p:txBody>
      </p:sp>
      <p:sp>
        <p:nvSpPr>
          <p:cNvPr id="13314" name="Slide Number Placeholder 4"/>
          <p:cNvSpPr>
            <a:spLocks noGrp="1"/>
          </p:cNvSpPr>
          <p:nvPr>
            <p:ph type="sldNum" sz="quarter" idx="11"/>
          </p:nvPr>
        </p:nvSpPr>
        <p:spPr>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ClrTx/>
              <a:buFontTx/>
            </a:pPr>
            <a:fld id="{9A0DB2DC-4C9A-4742-B13C-FB6460FD3503}" type="slidenum">
              <a:rPr lang="en-US" altLang="en-US" sz="1000" dirty="0">
                <a:latin typeface="Helvetica" pitchFamily="-128" charset="0"/>
              </a:rPr>
              <a:t>10</a:t>
            </a:fld>
            <a:endParaRPr lang="en-US" altLang="en-US" sz="1000" dirty="0">
              <a:latin typeface="Helvetica" pitchFamily="-128" charset="0"/>
            </a:endParaRPr>
          </a:p>
        </p:txBody>
      </p:sp>
      <p:sp>
        <p:nvSpPr>
          <p:cNvPr id="13315" name="Rectangle 2"/>
          <p:cNvSpPr>
            <a:spLocks noGrp="1"/>
          </p:cNvSpPr>
          <p:nvPr>
            <p:ph type="title"/>
          </p:nvPr>
        </p:nvSpPr>
        <p:spPr>
          <a:xfrm>
            <a:off x="1143000" y="1143000"/>
            <a:ext cx="7350125" cy="633413"/>
          </a:xfrm>
          <a:ln/>
        </p:spPr>
        <p:txBody>
          <a:bodyPr vert="horz" wrap="square" lIns="91440" tIns="45720" rIns="91440" bIns="45720" anchor="b" anchorCtr="0"/>
          <a:lstStyle/>
          <a:p>
            <a:pPr eaLnBrk="1" hangingPunct="1"/>
            <a:r>
              <a:rPr lang="en-US" altLang="en-US" dirty="0"/>
              <a:t>Extreme Programming (XP)</a:t>
            </a:r>
          </a:p>
        </p:txBody>
      </p:sp>
      <p:sp>
        <p:nvSpPr>
          <p:cNvPr id="13316" name="Rectangle 3"/>
          <p:cNvSpPr>
            <a:spLocks noGrp="1"/>
          </p:cNvSpPr>
          <p:nvPr>
            <p:ph idx="1"/>
          </p:nvPr>
        </p:nvSpPr>
        <p:spPr>
          <a:xfrm>
            <a:off x="1981200" y="1981200"/>
            <a:ext cx="6934200" cy="4191000"/>
          </a:xfrm>
          <a:ln/>
        </p:spPr>
        <p:txBody>
          <a:bodyPr vert="horz" wrap="square" lIns="91440" tIns="45720" rIns="91440" bIns="45720" anchor="t" anchorCtr="0"/>
          <a:lstStyle/>
          <a:p>
            <a:pPr marL="285750" indent="-285750" eaLnBrk="1" hangingPunct="1">
              <a:lnSpc>
                <a:spcPct val="90000"/>
              </a:lnSpc>
            </a:pPr>
            <a:r>
              <a:rPr lang="en-US" altLang="en-US" sz="1600" dirty="0"/>
              <a:t>XP Design</a:t>
            </a:r>
          </a:p>
          <a:p>
            <a:pPr marL="685800" lvl="1" indent="-228600" eaLnBrk="1" hangingPunct="1">
              <a:lnSpc>
                <a:spcPct val="90000"/>
              </a:lnSpc>
            </a:pPr>
            <a:r>
              <a:rPr lang="en-US" altLang="en-US" sz="1600" dirty="0"/>
              <a:t>Follows the </a:t>
            </a:r>
            <a:r>
              <a:rPr lang="en-US" altLang="en-US" sz="1600" dirty="0">
                <a:solidFill>
                  <a:schemeClr val="folHlink"/>
                </a:solidFill>
              </a:rPr>
              <a:t>KIS principle</a:t>
            </a:r>
            <a:endParaRPr lang="en-US" altLang="en-US" sz="1600" dirty="0"/>
          </a:p>
          <a:p>
            <a:pPr marL="685800" lvl="1" indent="-228600" eaLnBrk="1" hangingPunct="1">
              <a:lnSpc>
                <a:spcPct val="90000"/>
              </a:lnSpc>
            </a:pPr>
            <a:r>
              <a:rPr lang="en-US" altLang="en-US" sz="1600" dirty="0"/>
              <a:t>Encourage the use of </a:t>
            </a:r>
            <a:r>
              <a:rPr lang="en-US" altLang="en-US" sz="1600" dirty="0">
                <a:solidFill>
                  <a:schemeClr val="folHlink"/>
                </a:solidFill>
              </a:rPr>
              <a:t>CRC cards</a:t>
            </a:r>
            <a:r>
              <a:rPr lang="en-US" altLang="en-US" sz="1600" dirty="0"/>
              <a:t> (see Chapter 8)</a:t>
            </a:r>
          </a:p>
          <a:p>
            <a:pPr marL="685800" lvl="1" indent="-228600" eaLnBrk="1" hangingPunct="1">
              <a:lnSpc>
                <a:spcPct val="90000"/>
              </a:lnSpc>
            </a:pPr>
            <a:r>
              <a:rPr lang="en-US" altLang="en-US" sz="1600" dirty="0"/>
              <a:t>For difficult design problems, suggests the creation of “</a:t>
            </a:r>
            <a:r>
              <a:rPr lang="en-US" altLang="en-US" sz="1600" dirty="0">
                <a:solidFill>
                  <a:schemeClr val="folHlink"/>
                </a:solidFill>
              </a:rPr>
              <a:t>spike solutions</a:t>
            </a:r>
            <a:r>
              <a:rPr lang="en-US" altLang="en-US" sz="1600" dirty="0"/>
              <a:t>”—a design prototype</a:t>
            </a:r>
          </a:p>
          <a:p>
            <a:pPr marL="685800" lvl="1" indent="-228600" eaLnBrk="1" hangingPunct="1">
              <a:lnSpc>
                <a:spcPct val="90000"/>
              </a:lnSpc>
            </a:pPr>
            <a:r>
              <a:rPr lang="en-US" altLang="en-US" sz="1600" dirty="0"/>
              <a:t>Encourages “</a:t>
            </a:r>
            <a:r>
              <a:rPr lang="en-US" altLang="en-US" sz="1600" dirty="0">
                <a:solidFill>
                  <a:schemeClr val="folHlink"/>
                </a:solidFill>
              </a:rPr>
              <a:t>refactoring</a:t>
            </a:r>
            <a:r>
              <a:rPr lang="en-US" altLang="en-US" sz="1600" dirty="0"/>
              <a:t>”—an iterative refinement of the internal program design</a:t>
            </a:r>
          </a:p>
          <a:p>
            <a:pPr marL="285750" indent="-285750" eaLnBrk="1" hangingPunct="1">
              <a:lnSpc>
                <a:spcPct val="90000"/>
              </a:lnSpc>
            </a:pPr>
            <a:r>
              <a:rPr lang="en-US" altLang="en-US" sz="1600" dirty="0"/>
              <a:t>XP Coding</a:t>
            </a:r>
          </a:p>
          <a:p>
            <a:pPr marL="685800" lvl="1" indent="-228600" eaLnBrk="1" hangingPunct="1">
              <a:lnSpc>
                <a:spcPct val="90000"/>
              </a:lnSpc>
            </a:pPr>
            <a:r>
              <a:rPr lang="en-US" altLang="en-US" sz="1600" dirty="0"/>
              <a:t>Recommends the </a:t>
            </a:r>
            <a:r>
              <a:rPr lang="en-US" altLang="en-US" sz="1600" dirty="0">
                <a:solidFill>
                  <a:schemeClr val="folHlink"/>
                </a:solidFill>
              </a:rPr>
              <a:t>construction of a unit test</a:t>
            </a:r>
            <a:r>
              <a:rPr lang="en-US" altLang="en-US" sz="1600" dirty="0"/>
              <a:t> for a store </a:t>
            </a:r>
            <a:r>
              <a:rPr lang="en-US" altLang="en-US" sz="1600" i="1" dirty="0"/>
              <a:t>before</a:t>
            </a:r>
            <a:r>
              <a:rPr lang="en-US" altLang="en-US" sz="1600" dirty="0"/>
              <a:t> coding commences</a:t>
            </a:r>
          </a:p>
          <a:p>
            <a:pPr marL="685800" lvl="1" indent="-228600" eaLnBrk="1" hangingPunct="1">
              <a:lnSpc>
                <a:spcPct val="90000"/>
              </a:lnSpc>
            </a:pPr>
            <a:r>
              <a:rPr lang="en-US" altLang="en-US" sz="1600" dirty="0"/>
              <a:t>Encourages “</a:t>
            </a:r>
            <a:r>
              <a:rPr lang="en-US" altLang="en-US" sz="1600" dirty="0">
                <a:solidFill>
                  <a:schemeClr val="folHlink"/>
                </a:solidFill>
              </a:rPr>
              <a:t>pair programming</a:t>
            </a:r>
            <a:r>
              <a:rPr lang="en-US" altLang="en-US" sz="1600" dirty="0"/>
              <a:t>”</a:t>
            </a:r>
          </a:p>
          <a:p>
            <a:pPr marL="285750" indent="-285750" eaLnBrk="1" hangingPunct="1">
              <a:lnSpc>
                <a:spcPct val="90000"/>
              </a:lnSpc>
            </a:pPr>
            <a:r>
              <a:rPr lang="en-US" altLang="en-US" sz="1600" dirty="0"/>
              <a:t>XP Testing</a:t>
            </a:r>
          </a:p>
          <a:p>
            <a:pPr marL="685800" lvl="1" indent="-228600" eaLnBrk="1" hangingPunct="1">
              <a:lnSpc>
                <a:spcPct val="90000"/>
              </a:lnSpc>
            </a:pPr>
            <a:r>
              <a:rPr lang="en-US" altLang="en-US" sz="1600" dirty="0"/>
              <a:t>All </a:t>
            </a:r>
            <a:r>
              <a:rPr lang="en-US" altLang="en-US" sz="1600" dirty="0">
                <a:solidFill>
                  <a:schemeClr val="folHlink"/>
                </a:solidFill>
              </a:rPr>
              <a:t>unit tests are executed daily</a:t>
            </a:r>
            <a:endParaRPr lang="en-US" altLang="en-US" sz="1600" dirty="0"/>
          </a:p>
          <a:p>
            <a:pPr marL="685800" lvl="1" indent="-228600" eaLnBrk="1" hangingPunct="1">
              <a:lnSpc>
                <a:spcPct val="90000"/>
              </a:lnSpc>
            </a:pPr>
            <a:r>
              <a:rPr lang="en-US" altLang="en-US" sz="1600" dirty="0">
                <a:solidFill>
                  <a:schemeClr val="folHlink"/>
                </a:solidFill>
              </a:rPr>
              <a:t>“Acceptance tests”</a:t>
            </a:r>
            <a:r>
              <a:rPr lang="en-US" altLang="en-US" sz="1600" dirty="0"/>
              <a:t> are defined by the customer and excuted to assess customer visible functionality</a:t>
            </a:r>
          </a:p>
          <a:p>
            <a:pPr marL="685800" lvl="1" indent="-228600" eaLnBrk="1" hangingPunct="1">
              <a:lnSpc>
                <a:spcPct val="90000"/>
              </a:lnSpc>
            </a:pPr>
            <a:endParaRPr lang="en-US" alt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txBox="1">
            <a:spLocks noGrp="1"/>
          </p:cNvSpPr>
          <p:nvPr>
            <p:ph type="ftr" sz="quarter"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alt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7/e </a:t>
            </a: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2009) Slides copyright 2009 by Roger Pressman. </a:t>
            </a:r>
          </a:p>
        </p:txBody>
      </p:sp>
      <p:sp>
        <p:nvSpPr>
          <p:cNvPr id="14338" name="Slide Number Placeholder 4"/>
          <p:cNvSpPr>
            <a:spLocks noGrp="1"/>
          </p:cNvSpPr>
          <p:nvPr>
            <p:ph type="sldNum" sz="quarter" idx="11"/>
          </p:nvPr>
        </p:nvSpPr>
        <p:spPr>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ClrTx/>
              <a:buFontTx/>
            </a:pPr>
            <a:fld id="{9A0DB2DC-4C9A-4742-B13C-FB6460FD3503}" type="slidenum">
              <a:rPr lang="en-US" altLang="en-US" sz="1000" dirty="0">
                <a:latin typeface="Helvetica" pitchFamily="-128" charset="0"/>
              </a:rPr>
              <a:t>11</a:t>
            </a:fld>
            <a:endParaRPr lang="en-US" altLang="en-US" sz="1000" dirty="0">
              <a:latin typeface="Helvetica" pitchFamily="-128" charset="0"/>
            </a:endParaRPr>
          </a:p>
        </p:txBody>
      </p:sp>
      <p:sp>
        <p:nvSpPr>
          <p:cNvPr id="14339" name="Rectangle 3"/>
          <p:cNvSpPr>
            <a:spLocks noGrp="1"/>
          </p:cNvSpPr>
          <p:nvPr>
            <p:ph type="title"/>
          </p:nvPr>
        </p:nvSpPr>
        <p:spPr>
          <a:xfrm>
            <a:off x="1219200" y="1066800"/>
            <a:ext cx="8116888" cy="600075"/>
          </a:xfrm>
          <a:ln/>
        </p:spPr>
        <p:txBody>
          <a:bodyPr vert="horz" wrap="square" lIns="91440" tIns="45720" rIns="91440" bIns="45720" anchor="b" anchorCtr="0"/>
          <a:lstStyle/>
          <a:p>
            <a:pPr eaLnBrk="1" hangingPunct="1"/>
            <a:r>
              <a:rPr lang="en-US" altLang="en-US" dirty="0"/>
              <a:t>Extreme Programming (XP)</a:t>
            </a:r>
          </a:p>
        </p:txBody>
      </p:sp>
      <p:pic>
        <p:nvPicPr>
          <p:cNvPr id="14340" name="Picture 4"/>
          <p:cNvPicPr>
            <a:picLocks noChangeAspect="1"/>
          </p:cNvPicPr>
          <p:nvPr/>
        </p:nvPicPr>
        <p:blipFill>
          <a:blip r:embed="rId2"/>
          <a:stretch>
            <a:fillRect/>
          </a:stretch>
        </p:blipFill>
        <p:spPr>
          <a:xfrm>
            <a:off x="2209800" y="1905000"/>
            <a:ext cx="4692650" cy="4379913"/>
          </a:xfrm>
          <a:prstGeom prst="rect">
            <a:avLst/>
          </a:prstGeom>
          <a:noFill/>
          <a:ln w="1270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ln/>
        </p:spPr>
        <p:txBody>
          <a:bodyPr vert="horz" wrap="square" lIns="91440" tIns="45720" rIns="91440" bIns="45720" anchor="b" anchorCtr="0"/>
          <a:lstStyle/>
          <a:p>
            <a:pPr>
              <a:buNone/>
            </a:pPr>
            <a:r>
              <a:rPr lang="en-US" dirty="0"/>
              <a:t>Industrial XP</a:t>
            </a:r>
            <a:endParaRPr lang="en-AU" altLang="x-none" dirty="0"/>
          </a:p>
        </p:txBody>
      </p:sp>
      <p:sp>
        <p:nvSpPr>
          <p:cNvPr id="15362" name="Content Placeholder 2"/>
          <p:cNvSpPr>
            <a:spLocks noGrp="1"/>
          </p:cNvSpPr>
          <p:nvPr>
            <p:ph idx="1"/>
          </p:nvPr>
        </p:nvSpPr>
        <p:spPr>
          <a:xfrm>
            <a:off x="1066800" y="1905000"/>
            <a:ext cx="7696200" cy="4191000"/>
          </a:xfrm>
          <a:ln/>
        </p:spPr>
        <p:txBody>
          <a:bodyPr vert="horz" wrap="square" lIns="91440" tIns="45720" rIns="91440" bIns="45720" anchor="t" anchorCtr="0"/>
          <a:lstStyle/>
          <a:p>
            <a:pPr algn="just"/>
            <a:r>
              <a:rPr lang="en-US" dirty="0"/>
              <a:t>Joshua Kerievsky describes Industrial Extreme Programming (IXP) in the following manner: “</a:t>
            </a:r>
            <a:r>
              <a:rPr lang="en-US" i="1" dirty="0"/>
              <a:t>IXP is an organic evolution of XP. It is imbued with XP’s minimalist, customer-centric, test-driven spirit. IXP differs most from the original XP in its greater inclusion of management, its expanded role for customers, and its upgraded technical practices</a:t>
            </a:r>
            <a:r>
              <a:rPr lang="en-US" dirty="0"/>
              <a:t>.”</a:t>
            </a:r>
          </a:p>
          <a:p>
            <a:pPr algn="just"/>
            <a:r>
              <a:rPr lang="en-US" dirty="0"/>
              <a:t>IXP incorporates six new practices that are designed to help ensure that an XP project works successfully for significant projects within a large organization.</a:t>
            </a:r>
          </a:p>
          <a:p>
            <a:pPr algn="just"/>
            <a:endParaRPr lang="en-AU" altLang="x-none" dirty="0"/>
          </a:p>
        </p:txBody>
      </p:sp>
      <p:sp>
        <p:nvSpPr>
          <p:cNvPr id="4" name="Footer Placeholder 3"/>
          <p:cNvSpPr txBox="1">
            <a:spLocks noGrp="1"/>
          </p:cNvSpPr>
          <p:nvPr>
            <p:ph type="ftr" sz="quarter"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alt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7/e </a:t>
            </a: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2009) Slides copyright 2009 by Roger Pressman. </a:t>
            </a:r>
          </a:p>
        </p:txBody>
      </p:sp>
      <p:sp>
        <p:nvSpPr>
          <p:cNvPr id="15364" name="Slide Number Placeholder 4"/>
          <p:cNvSpPr>
            <a:spLocks noGrp="1"/>
          </p:cNvSpPr>
          <p:nvPr>
            <p:ph type="sldNum" sz="quarter" idx="11"/>
          </p:nvPr>
        </p:nvSpPr>
        <p:spPr>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SzTx/>
            </a:pPr>
            <a:fld id="{9A0DB2DC-4C9A-4742-B13C-FB6460FD3503}" type="slidenum">
              <a:rPr lang="en-US" altLang="en-US" sz="1000" dirty="0">
                <a:latin typeface="Helvetica" pitchFamily="-128" charset="0"/>
              </a:rPr>
              <a:t>12</a:t>
            </a:fld>
            <a:endParaRPr lang="en-US" altLang="en-US" sz="1000" dirty="0">
              <a:latin typeface="Helvetica" pitchFamily="-12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ln/>
        </p:spPr>
        <p:txBody>
          <a:bodyPr vert="horz" wrap="square" lIns="91440" tIns="45720" rIns="91440" bIns="45720" anchor="b" anchorCtr="0"/>
          <a:lstStyle/>
          <a:p>
            <a:pPr>
              <a:buNone/>
            </a:pPr>
            <a:r>
              <a:rPr lang="en-US" dirty="0"/>
              <a:t>Contd…</a:t>
            </a:r>
            <a:endParaRPr lang="en-AU" altLang="x-none" dirty="0"/>
          </a:p>
        </p:txBody>
      </p:sp>
      <p:sp>
        <p:nvSpPr>
          <p:cNvPr id="16386" name="Content Placeholder 2"/>
          <p:cNvSpPr>
            <a:spLocks noGrp="1"/>
          </p:cNvSpPr>
          <p:nvPr>
            <p:ph idx="1"/>
          </p:nvPr>
        </p:nvSpPr>
        <p:spPr>
          <a:ln/>
        </p:spPr>
        <p:txBody>
          <a:bodyPr vert="horz" wrap="square" lIns="91440" tIns="45720" rIns="91440" bIns="45720" anchor="t" anchorCtr="0"/>
          <a:lstStyle/>
          <a:p>
            <a:r>
              <a:rPr lang="en-US" sz="2000" b="1" dirty="0"/>
              <a:t>Readiness assessment. </a:t>
            </a:r>
            <a:r>
              <a:rPr lang="en-US" sz="2000" dirty="0"/>
              <a:t>Prior to the initiation of an IXP project, the organization should conduct a readiness assessment. The assessment ascertains whether:</a:t>
            </a:r>
          </a:p>
          <a:p>
            <a:pPr marL="800100" lvl="1" indent="-342900">
              <a:buFont typeface="Wingdings" panose="05000000000000000000" pitchFamily="2" charset="2"/>
              <a:buAutoNum type="arabicPeriod"/>
            </a:pPr>
            <a:r>
              <a:rPr lang="en-US" sz="1600" dirty="0"/>
              <a:t>an appropriate development environment exists to support IXP,</a:t>
            </a:r>
          </a:p>
          <a:p>
            <a:pPr marL="800100" lvl="1" indent="-342900">
              <a:buFont typeface="Wingdings" panose="05000000000000000000" pitchFamily="2" charset="2"/>
              <a:buAutoNum type="arabicPeriod"/>
            </a:pPr>
            <a:r>
              <a:rPr lang="en-US" sz="1600" dirty="0"/>
              <a:t>the team will be populated by the proper set of stakeholders,</a:t>
            </a:r>
          </a:p>
          <a:p>
            <a:pPr marL="800100" lvl="1" indent="-342900">
              <a:buFont typeface="Wingdings" panose="05000000000000000000" pitchFamily="2" charset="2"/>
              <a:buAutoNum type="arabicPeriod"/>
            </a:pPr>
            <a:r>
              <a:rPr lang="en-US" sz="1600" dirty="0"/>
              <a:t>the organization has a distinct quality program and supports continuous improvement,</a:t>
            </a:r>
          </a:p>
          <a:p>
            <a:pPr marL="800100" lvl="1" indent="-342900">
              <a:buFont typeface="Wingdings" panose="05000000000000000000" pitchFamily="2" charset="2"/>
              <a:buAutoNum type="arabicPeriod"/>
            </a:pPr>
            <a:r>
              <a:rPr lang="en-US" sz="1600" dirty="0"/>
              <a:t>the organizational culture will support the new values of an agile team, and </a:t>
            </a:r>
          </a:p>
          <a:p>
            <a:pPr marL="800100" lvl="1" indent="-342900">
              <a:buFont typeface="Wingdings" panose="05000000000000000000" pitchFamily="2" charset="2"/>
              <a:buAutoNum type="arabicPeriod"/>
            </a:pPr>
            <a:r>
              <a:rPr lang="en-US" sz="1600" dirty="0"/>
              <a:t>the broader project community will be populated appropriately.</a:t>
            </a:r>
            <a:endParaRPr lang="en-AU" altLang="x-none" sz="1600" dirty="0"/>
          </a:p>
        </p:txBody>
      </p:sp>
      <p:sp>
        <p:nvSpPr>
          <p:cNvPr id="4" name="Footer Placeholder 3"/>
          <p:cNvSpPr txBox="1">
            <a:spLocks noGrp="1"/>
          </p:cNvSpPr>
          <p:nvPr>
            <p:ph type="ftr" sz="quarter"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alt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7/e </a:t>
            </a: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2009) Slides copyright 2009 by Roger Pressman. </a:t>
            </a:r>
          </a:p>
        </p:txBody>
      </p:sp>
      <p:sp>
        <p:nvSpPr>
          <p:cNvPr id="16388" name="Slide Number Placeholder 4"/>
          <p:cNvSpPr>
            <a:spLocks noGrp="1"/>
          </p:cNvSpPr>
          <p:nvPr>
            <p:ph type="sldNum" sz="quarter" idx="11"/>
          </p:nvPr>
        </p:nvSpPr>
        <p:spPr>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SzTx/>
            </a:pPr>
            <a:fld id="{9A0DB2DC-4C9A-4742-B13C-FB6460FD3503}" type="slidenum">
              <a:rPr lang="en-US" altLang="en-US" sz="1000" dirty="0">
                <a:latin typeface="Helvetica" pitchFamily="-128" charset="0"/>
              </a:rPr>
              <a:t>13</a:t>
            </a:fld>
            <a:endParaRPr lang="en-US" altLang="en-US" sz="1000" dirty="0">
              <a:latin typeface="Helvetica" pitchFamily="-12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ln/>
        </p:spPr>
        <p:txBody>
          <a:bodyPr vert="horz" wrap="square" lIns="91440" tIns="45720" rIns="91440" bIns="45720" anchor="b" anchorCtr="0"/>
          <a:lstStyle/>
          <a:p>
            <a:pPr>
              <a:buNone/>
            </a:pPr>
            <a:r>
              <a:rPr lang="en-US" dirty="0"/>
              <a:t>Contd…</a:t>
            </a:r>
            <a:endParaRPr lang="en-AU" altLang="x-none" dirty="0"/>
          </a:p>
        </p:txBody>
      </p:sp>
      <p:sp>
        <p:nvSpPr>
          <p:cNvPr id="17410" name="Content Placeholder 2"/>
          <p:cNvSpPr>
            <a:spLocks noGrp="1"/>
          </p:cNvSpPr>
          <p:nvPr>
            <p:ph idx="1"/>
          </p:nvPr>
        </p:nvSpPr>
        <p:spPr>
          <a:ln/>
        </p:spPr>
        <p:txBody>
          <a:bodyPr vert="horz" wrap="square" lIns="91440" tIns="45720" rIns="91440" bIns="45720" anchor="t" anchorCtr="0"/>
          <a:lstStyle/>
          <a:p>
            <a:pPr algn="just"/>
            <a:r>
              <a:rPr lang="en-US" sz="2000" b="1" dirty="0"/>
              <a:t>Project community. </a:t>
            </a:r>
            <a:r>
              <a:rPr lang="en-US" sz="2000" dirty="0"/>
              <a:t>Classic XP suggests that the right people be used to populate the agile team to ensure success. The implication is that people on the team must be well-trained, adaptable and skilled, and have the proper temperament to contribute to a self-organizing team. When XP is to be applied for a significant project in a large organization, the concept of the “team” should morph into that of a community. A community may have a technologist and customers who are central to the success of a project as well as many other stakeholders (e.g., legal staff, quality auditors, manufacturing or sales types)</a:t>
            </a:r>
            <a:endParaRPr lang="en-AU" altLang="x-none" sz="2000" dirty="0"/>
          </a:p>
        </p:txBody>
      </p:sp>
      <p:sp>
        <p:nvSpPr>
          <p:cNvPr id="4" name="Footer Placeholder 3"/>
          <p:cNvSpPr txBox="1">
            <a:spLocks noGrp="1"/>
          </p:cNvSpPr>
          <p:nvPr>
            <p:ph type="ftr" sz="quarter"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alt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7/e </a:t>
            </a: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2009) Slides copyright 2009 by Roger Pressman. </a:t>
            </a:r>
          </a:p>
        </p:txBody>
      </p:sp>
      <p:sp>
        <p:nvSpPr>
          <p:cNvPr id="17412" name="Slide Number Placeholder 4"/>
          <p:cNvSpPr>
            <a:spLocks noGrp="1"/>
          </p:cNvSpPr>
          <p:nvPr>
            <p:ph type="sldNum" sz="quarter" idx="11"/>
          </p:nvPr>
        </p:nvSpPr>
        <p:spPr>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SzTx/>
            </a:pPr>
            <a:fld id="{9A0DB2DC-4C9A-4742-B13C-FB6460FD3503}" type="slidenum">
              <a:rPr lang="en-US" altLang="en-US" sz="1000" dirty="0">
                <a:latin typeface="Helvetica" pitchFamily="-128" charset="0"/>
              </a:rPr>
              <a:t>14</a:t>
            </a:fld>
            <a:endParaRPr lang="en-US" altLang="en-US" sz="1000" dirty="0">
              <a:latin typeface="Helvetica" pitchFamily="-12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ln/>
        </p:spPr>
        <p:txBody>
          <a:bodyPr vert="horz" wrap="square" lIns="91440" tIns="45720" rIns="91440" bIns="45720" anchor="b" anchorCtr="0"/>
          <a:lstStyle/>
          <a:p>
            <a:pPr>
              <a:buNone/>
            </a:pPr>
            <a:r>
              <a:rPr lang="en-US" dirty="0"/>
              <a:t>Contd…</a:t>
            </a:r>
            <a:endParaRPr lang="en-AU" altLang="x-none" dirty="0"/>
          </a:p>
        </p:txBody>
      </p:sp>
      <p:sp>
        <p:nvSpPr>
          <p:cNvPr id="18434" name="Content Placeholder 2"/>
          <p:cNvSpPr>
            <a:spLocks noGrp="1"/>
          </p:cNvSpPr>
          <p:nvPr>
            <p:ph idx="1"/>
          </p:nvPr>
        </p:nvSpPr>
        <p:spPr>
          <a:ln/>
        </p:spPr>
        <p:txBody>
          <a:bodyPr vert="horz" wrap="square" lIns="91440" tIns="45720" rIns="91440" bIns="45720" anchor="t" anchorCtr="0"/>
          <a:lstStyle/>
          <a:p>
            <a:pPr algn="just"/>
            <a:r>
              <a:rPr lang="en-US" sz="2000" b="1" dirty="0"/>
              <a:t>Project chartering. </a:t>
            </a:r>
            <a:r>
              <a:rPr lang="en-US" sz="2000" dirty="0"/>
              <a:t>The IXP team assesses the project itself to determine whether an appropriate business justification for the project exists and whether the project will further the overall goals and objectives of the organization. </a:t>
            </a:r>
          </a:p>
          <a:p>
            <a:pPr lvl="1" algn="just"/>
            <a:r>
              <a:rPr lang="en-US" sz="1600" dirty="0"/>
              <a:t>Chartering also examines the context of the project to determine how it complements, extends, or replaces existing systems or processes.</a:t>
            </a:r>
            <a:endParaRPr lang="en-AU" altLang="x-none" sz="1600" dirty="0"/>
          </a:p>
        </p:txBody>
      </p:sp>
      <p:sp>
        <p:nvSpPr>
          <p:cNvPr id="4" name="Footer Placeholder 3"/>
          <p:cNvSpPr txBox="1">
            <a:spLocks noGrp="1"/>
          </p:cNvSpPr>
          <p:nvPr>
            <p:ph type="ftr" sz="quarter"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alt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7/e </a:t>
            </a: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2009) Slides copyright 2009 by Roger Pressman. </a:t>
            </a:r>
          </a:p>
        </p:txBody>
      </p:sp>
      <p:sp>
        <p:nvSpPr>
          <p:cNvPr id="18436" name="Slide Number Placeholder 4"/>
          <p:cNvSpPr>
            <a:spLocks noGrp="1"/>
          </p:cNvSpPr>
          <p:nvPr>
            <p:ph type="sldNum" sz="quarter" idx="11"/>
          </p:nvPr>
        </p:nvSpPr>
        <p:spPr>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SzTx/>
            </a:pPr>
            <a:fld id="{9A0DB2DC-4C9A-4742-B13C-FB6460FD3503}" type="slidenum">
              <a:rPr lang="en-US" altLang="en-US" sz="1000" dirty="0">
                <a:latin typeface="Helvetica" pitchFamily="-128" charset="0"/>
              </a:rPr>
              <a:t>15</a:t>
            </a:fld>
            <a:endParaRPr lang="en-US" altLang="en-US" sz="1000" dirty="0">
              <a:latin typeface="Helvetica" pitchFamily="-12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ln/>
        </p:spPr>
        <p:txBody>
          <a:bodyPr vert="horz" wrap="square" lIns="91440" tIns="45720" rIns="91440" bIns="45720" anchor="b" anchorCtr="0"/>
          <a:lstStyle/>
          <a:p>
            <a:pPr>
              <a:buNone/>
            </a:pPr>
            <a:r>
              <a:rPr lang="en-US" dirty="0"/>
              <a:t>Contd…</a:t>
            </a:r>
            <a:endParaRPr lang="en-AU" altLang="x-none" dirty="0"/>
          </a:p>
        </p:txBody>
      </p:sp>
      <p:sp>
        <p:nvSpPr>
          <p:cNvPr id="19458" name="Content Placeholder 2"/>
          <p:cNvSpPr>
            <a:spLocks noGrp="1"/>
          </p:cNvSpPr>
          <p:nvPr>
            <p:ph idx="1"/>
          </p:nvPr>
        </p:nvSpPr>
        <p:spPr>
          <a:ln/>
        </p:spPr>
        <p:txBody>
          <a:bodyPr vert="horz" wrap="square" lIns="91440" tIns="45720" rIns="91440" bIns="45720" anchor="t" anchorCtr="0"/>
          <a:lstStyle/>
          <a:p>
            <a:pPr algn="just"/>
            <a:r>
              <a:rPr lang="en-US" sz="2000" b="1" dirty="0"/>
              <a:t>Test-driven management. </a:t>
            </a:r>
            <a:r>
              <a:rPr lang="en-US" sz="2000" dirty="0"/>
              <a:t>An IXP project requires measurable criteria for assessing the state of the project and the progress that has been made to date. </a:t>
            </a:r>
          </a:p>
          <a:p>
            <a:pPr lvl="1" algn="just"/>
            <a:r>
              <a:rPr lang="en-US" sz="1600" dirty="0"/>
              <a:t>Test-driven management establishes a series of measurable “destinations” and then defines mechanisms for determining whether or not these destinations have been reached.  </a:t>
            </a:r>
          </a:p>
          <a:p>
            <a:pPr algn="just"/>
            <a:r>
              <a:rPr lang="en-US" sz="2000" b="1" dirty="0"/>
              <a:t>Retrospectives. </a:t>
            </a:r>
            <a:r>
              <a:rPr lang="en-US" sz="2000" dirty="0"/>
              <a:t>An IXP team conducts a specialized technical review after a software increment is delivered. Called a retrospective, the review examines “issues, events, and lessons-learned” across a software increment and/or the entire software release. </a:t>
            </a:r>
          </a:p>
          <a:p>
            <a:pPr lvl="1" algn="just"/>
            <a:r>
              <a:rPr lang="en-US" sz="1600" dirty="0"/>
              <a:t>The intent is to improve the IXP process.</a:t>
            </a:r>
            <a:endParaRPr lang="en-AU" altLang="x-none" sz="1600" dirty="0"/>
          </a:p>
        </p:txBody>
      </p:sp>
      <p:sp>
        <p:nvSpPr>
          <p:cNvPr id="4" name="Footer Placeholder 3"/>
          <p:cNvSpPr txBox="1">
            <a:spLocks noGrp="1"/>
          </p:cNvSpPr>
          <p:nvPr>
            <p:ph type="ftr" sz="quarter"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alt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7/e </a:t>
            </a: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2009) Slides copyright 2009 by Roger Pressman. </a:t>
            </a:r>
          </a:p>
        </p:txBody>
      </p:sp>
      <p:sp>
        <p:nvSpPr>
          <p:cNvPr id="19460" name="Slide Number Placeholder 4"/>
          <p:cNvSpPr>
            <a:spLocks noGrp="1"/>
          </p:cNvSpPr>
          <p:nvPr>
            <p:ph type="sldNum" sz="quarter" idx="11"/>
          </p:nvPr>
        </p:nvSpPr>
        <p:spPr>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SzTx/>
            </a:pPr>
            <a:fld id="{9A0DB2DC-4C9A-4742-B13C-FB6460FD3503}" type="slidenum">
              <a:rPr lang="en-US" altLang="en-US" sz="1000" dirty="0">
                <a:latin typeface="Helvetica" pitchFamily="-128" charset="0"/>
              </a:rPr>
              <a:t>16</a:t>
            </a:fld>
            <a:endParaRPr lang="en-US" altLang="en-US" sz="1000" dirty="0">
              <a:latin typeface="Helvetica" pitchFamily="-12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ln/>
        </p:spPr>
        <p:txBody>
          <a:bodyPr vert="horz" wrap="square" lIns="91440" tIns="45720" rIns="91440" bIns="45720" anchor="b" anchorCtr="0"/>
          <a:lstStyle/>
          <a:p>
            <a:pPr>
              <a:buNone/>
            </a:pPr>
            <a:r>
              <a:rPr lang="en-US" dirty="0"/>
              <a:t>Contd…</a:t>
            </a:r>
            <a:endParaRPr lang="en-AU" altLang="x-none" dirty="0"/>
          </a:p>
        </p:txBody>
      </p:sp>
      <p:sp>
        <p:nvSpPr>
          <p:cNvPr id="20482" name="Content Placeholder 2"/>
          <p:cNvSpPr>
            <a:spLocks noGrp="1"/>
          </p:cNvSpPr>
          <p:nvPr>
            <p:ph idx="1"/>
          </p:nvPr>
        </p:nvSpPr>
        <p:spPr>
          <a:ln/>
        </p:spPr>
        <p:txBody>
          <a:bodyPr vert="horz" wrap="square" lIns="91440" tIns="45720" rIns="91440" bIns="45720" anchor="t" anchorCtr="0"/>
          <a:lstStyle/>
          <a:p>
            <a:r>
              <a:rPr lang="en-US" b="1" dirty="0"/>
              <a:t>Continuous learning. </a:t>
            </a:r>
            <a:r>
              <a:rPr lang="en-US" dirty="0"/>
              <a:t>Because learning is a vital part of continuous process improvement, members of the XP team are encouraged (and possibly, incented) to learn new methods and techniques that can lead to a higher quality product.</a:t>
            </a:r>
            <a:endParaRPr lang="en-AU" altLang="x-none" dirty="0"/>
          </a:p>
        </p:txBody>
      </p:sp>
      <p:sp>
        <p:nvSpPr>
          <p:cNvPr id="4" name="Footer Placeholder 3"/>
          <p:cNvSpPr txBox="1">
            <a:spLocks noGrp="1"/>
          </p:cNvSpPr>
          <p:nvPr>
            <p:ph type="ftr" sz="quarter"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alt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7/e </a:t>
            </a: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2009) Slides copyright 2009 by Roger Pressman. </a:t>
            </a:r>
          </a:p>
        </p:txBody>
      </p:sp>
      <p:sp>
        <p:nvSpPr>
          <p:cNvPr id="20484" name="Slide Number Placeholder 4"/>
          <p:cNvSpPr>
            <a:spLocks noGrp="1"/>
          </p:cNvSpPr>
          <p:nvPr>
            <p:ph type="sldNum" sz="quarter" idx="11"/>
          </p:nvPr>
        </p:nvSpPr>
        <p:spPr>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SzTx/>
            </a:pPr>
            <a:fld id="{9A0DB2DC-4C9A-4742-B13C-FB6460FD3503}" type="slidenum">
              <a:rPr lang="en-US" altLang="en-US" sz="1000" dirty="0">
                <a:latin typeface="Helvetica" pitchFamily="-128" charset="0"/>
              </a:rPr>
              <a:t>17</a:t>
            </a:fld>
            <a:endParaRPr lang="en-US" altLang="en-US" sz="1000" dirty="0">
              <a:latin typeface="Helvetica" pitchFamily="-12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ln/>
        </p:spPr>
        <p:txBody>
          <a:bodyPr vert="horz" wrap="square" lIns="91440" tIns="45720" rIns="91440" bIns="45720" anchor="b" anchorCtr="0"/>
          <a:lstStyle/>
          <a:p>
            <a:pPr>
              <a:buNone/>
            </a:pPr>
            <a:r>
              <a:rPr lang="en-US" dirty="0"/>
              <a:t>XP Debate</a:t>
            </a:r>
            <a:endParaRPr lang="en-AU" altLang="x-none" dirty="0"/>
          </a:p>
        </p:txBody>
      </p:sp>
      <p:sp>
        <p:nvSpPr>
          <p:cNvPr id="21506" name="Content Placeholder 2"/>
          <p:cNvSpPr>
            <a:spLocks noGrp="1"/>
          </p:cNvSpPr>
          <p:nvPr>
            <p:ph idx="1"/>
          </p:nvPr>
        </p:nvSpPr>
        <p:spPr>
          <a:ln/>
        </p:spPr>
        <p:txBody>
          <a:bodyPr vert="horz" wrap="square" lIns="91440" tIns="45720" rIns="91440" bIns="45720" anchor="t" anchorCtr="0"/>
          <a:lstStyle/>
          <a:p>
            <a:r>
              <a:rPr lang="en-US" dirty="0"/>
              <a:t>Requirements volatility</a:t>
            </a:r>
          </a:p>
          <a:p>
            <a:r>
              <a:rPr lang="en-US" dirty="0"/>
              <a:t>Conflicting customer needs</a:t>
            </a:r>
          </a:p>
          <a:p>
            <a:r>
              <a:rPr lang="en-US" dirty="0"/>
              <a:t>Requirements are expressed informally</a:t>
            </a:r>
          </a:p>
          <a:p>
            <a:r>
              <a:rPr lang="en-US" dirty="0"/>
              <a:t>Lack of formal design</a:t>
            </a:r>
            <a:endParaRPr lang="en-AU" altLang="x-none" dirty="0"/>
          </a:p>
        </p:txBody>
      </p:sp>
      <p:sp>
        <p:nvSpPr>
          <p:cNvPr id="4" name="Footer Placeholder 3"/>
          <p:cNvSpPr txBox="1">
            <a:spLocks noGrp="1"/>
          </p:cNvSpPr>
          <p:nvPr>
            <p:ph type="ftr" sz="quarter"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alt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7/e </a:t>
            </a: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2009) Slides copyright 2009 by Roger Pressman. </a:t>
            </a:r>
          </a:p>
        </p:txBody>
      </p:sp>
      <p:sp>
        <p:nvSpPr>
          <p:cNvPr id="21508" name="Slide Number Placeholder 4"/>
          <p:cNvSpPr>
            <a:spLocks noGrp="1"/>
          </p:cNvSpPr>
          <p:nvPr>
            <p:ph type="sldNum" sz="quarter" idx="11"/>
          </p:nvPr>
        </p:nvSpPr>
        <p:spPr>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SzTx/>
            </a:pPr>
            <a:fld id="{9A0DB2DC-4C9A-4742-B13C-FB6460FD3503}" type="slidenum">
              <a:rPr lang="en-US" altLang="en-US" sz="1000" dirty="0">
                <a:latin typeface="Helvetica" pitchFamily="-128" charset="0"/>
              </a:rPr>
              <a:t>18</a:t>
            </a:fld>
            <a:endParaRPr lang="en-US" altLang="en-US" sz="1000" dirty="0">
              <a:latin typeface="Helvetica" pitchFamily="-12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ln/>
        </p:spPr>
        <p:txBody>
          <a:bodyPr vert="horz" wrap="square" lIns="91440" tIns="45720" rIns="91440" bIns="45720" anchor="b" anchorCtr="0"/>
          <a:lstStyle/>
          <a:p>
            <a:pPr>
              <a:buNone/>
            </a:pPr>
            <a:r>
              <a:rPr lang="en-US" dirty="0"/>
              <a:t>Other agile process models</a:t>
            </a:r>
            <a:endParaRPr lang="en-AU" altLang="x-none" dirty="0"/>
          </a:p>
        </p:txBody>
      </p:sp>
      <p:sp>
        <p:nvSpPr>
          <p:cNvPr id="22530" name="Content Placeholder 2"/>
          <p:cNvSpPr>
            <a:spLocks noGrp="1"/>
          </p:cNvSpPr>
          <p:nvPr>
            <p:ph idx="1"/>
          </p:nvPr>
        </p:nvSpPr>
        <p:spPr>
          <a:ln/>
        </p:spPr>
        <p:txBody>
          <a:bodyPr vert="horz" wrap="square" lIns="91440" tIns="45720" rIns="91440" bIns="45720" anchor="t" anchorCtr="0"/>
          <a:lstStyle/>
          <a:p>
            <a:r>
              <a:rPr lang="en-US" dirty="0"/>
              <a:t>Other agile process models have been proposed and are in use across the industry. Among the most common are: </a:t>
            </a:r>
          </a:p>
          <a:p>
            <a:pPr lvl="1"/>
            <a:r>
              <a:rPr lang="en-US" dirty="0"/>
              <a:t>Dynamic Systems Development Method (DSDM) </a:t>
            </a:r>
          </a:p>
          <a:p>
            <a:pPr lvl="1"/>
            <a:r>
              <a:rPr lang="en-US" dirty="0"/>
              <a:t>Scrum</a:t>
            </a:r>
          </a:p>
          <a:p>
            <a:pPr lvl="1"/>
            <a:r>
              <a:rPr lang="en-US" dirty="0"/>
              <a:t>Agile Modeling (AM) </a:t>
            </a:r>
          </a:p>
          <a:p>
            <a:pPr lvl="1"/>
            <a:r>
              <a:rPr lang="en-US" dirty="0"/>
              <a:t>Agile Unified Process (AUP)</a:t>
            </a:r>
            <a:endParaRPr lang="en-AU" altLang="x-none" dirty="0"/>
          </a:p>
        </p:txBody>
      </p:sp>
      <p:sp>
        <p:nvSpPr>
          <p:cNvPr id="4" name="Footer Placeholder 3"/>
          <p:cNvSpPr txBox="1">
            <a:spLocks noGrp="1"/>
          </p:cNvSpPr>
          <p:nvPr>
            <p:ph type="ftr" sz="quarter"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alt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7/e </a:t>
            </a: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2009) Slides copyright 2009 by Roger Pressman. </a:t>
            </a:r>
          </a:p>
        </p:txBody>
      </p:sp>
      <p:sp>
        <p:nvSpPr>
          <p:cNvPr id="22532" name="Slide Number Placeholder 4"/>
          <p:cNvSpPr>
            <a:spLocks noGrp="1"/>
          </p:cNvSpPr>
          <p:nvPr>
            <p:ph type="sldNum" sz="quarter" idx="11"/>
          </p:nvPr>
        </p:nvSpPr>
        <p:spPr>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SzTx/>
            </a:pPr>
            <a:fld id="{9A0DB2DC-4C9A-4742-B13C-FB6460FD3503}" type="slidenum">
              <a:rPr lang="en-US" altLang="en-US" sz="1000" dirty="0">
                <a:latin typeface="Helvetica" pitchFamily="-128" charset="0"/>
              </a:rPr>
              <a:t>19</a:t>
            </a:fld>
            <a:endParaRPr lang="en-US" altLang="en-US" sz="1000" dirty="0">
              <a:latin typeface="Helvetica" pitchFamily="-12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txBox="1">
            <a:spLocks noGrp="1"/>
          </p:cNvSpPr>
          <p:nvPr>
            <p:ph type="ftr" sz="quarter"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alt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7/e </a:t>
            </a: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2009) Slides copyright 2009 by Roger Pressman. </a:t>
            </a:r>
          </a:p>
        </p:txBody>
      </p:sp>
      <p:sp>
        <p:nvSpPr>
          <p:cNvPr id="5122" name="Slide Number Placeholder 4"/>
          <p:cNvSpPr>
            <a:spLocks noGrp="1"/>
          </p:cNvSpPr>
          <p:nvPr>
            <p:ph type="sldNum" sz="quarter" idx="11"/>
          </p:nvPr>
        </p:nvSpPr>
        <p:spPr>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ClrTx/>
              <a:buFontTx/>
            </a:pPr>
            <a:fld id="{9A0DB2DC-4C9A-4742-B13C-FB6460FD3503}" type="slidenum">
              <a:rPr lang="en-US" altLang="en-US" sz="1000" dirty="0">
                <a:latin typeface="Helvetica" pitchFamily="-128" charset="0"/>
              </a:rPr>
              <a:t>2</a:t>
            </a:fld>
            <a:endParaRPr lang="en-US" altLang="en-US" sz="1000" dirty="0">
              <a:latin typeface="Helvetica" pitchFamily="-128" charset="0"/>
            </a:endParaRPr>
          </a:p>
        </p:txBody>
      </p:sp>
      <p:sp>
        <p:nvSpPr>
          <p:cNvPr id="5123" name="Rectangle 2"/>
          <p:cNvSpPr>
            <a:spLocks noGrp="1"/>
          </p:cNvSpPr>
          <p:nvPr>
            <p:ph type="title"/>
          </p:nvPr>
        </p:nvSpPr>
        <p:spPr>
          <a:xfrm>
            <a:off x="1219200" y="609600"/>
            <a:ext cx="6680200" cy="1143000"/>
          </a:xfrm>
          <a:ln/>
        </p:spPr>
        <p:txBody>
          <a:bodyPr vert="horz" wrap="square" lIns="91440" tIns="45720" rIns="91440" bIns="45720" anchor="b" anchorCtr="0"/>
          <a:lstStyle/>
          <a:p>
            <a:pPr eaLnBrk="1" hangingPunct="1"/>
            <a:r>
              <a:rPr lang="en-US" altLang="en-US" sz="3600" dirty="0"/>
              <a:t>The Manifesto for </a:t>
            </a:r>
            <a:br>
              <a:rPr lang="en-US" altLang="en-US" sz="3600" dirty="0"/>
            </a:br>
            <a:r>
              <a:rPr lang="en-US" altLang="en-US" sz="3600" dirty="0"/>
              <a:t>Agile Software Development</a:t>
            </a:r>
            <a:endParaRPr lang="en-US" altLang="en-US" dirty="0"/>
          </a:p>
        </p:txBody>
      </p:sp>
      <p:sp>
        <p:nvSpPr>
          <p:cNvPr id="166915" name="Text Box 3"/>
          <p:cNvSpPr txBox="1">
            <a:spLocks noChangeArrowheads="1"/>
          </p:cNvSpPr>
          <p:nvPr/>
        </p:nvSpPr>
        <p:spPr bwMode="auto">
          <a:xfrm>
            <a:off x="1828800" y="1905000"/>
            <a:ext cx="6251575" cy="3578225"/>
          </a:xfrm>
          <a:prstGeom prst="rect">
            <a:avLst/>
          </a:prstGeom>
          <a:noFill/>
          <a:ln>
            <a:noFill/>
          </a:ln>
          <a:effectLst/>
        </p:spPr>
        <p:txBody>
          <a:bodyPr>
            <a:spAutoFit/>
          </a:bodyPr>
          <a:lstStyle/>
          <a:p>
            <a:pPr marR="0" defTabSz="914400" eaLnBrk="0" hangingPunct="0">
              <a:lnSpc>
                <a:spcPct val="90000"/>
              </a:lnSpc>
              <a:spcBef>
                <a:spcPts val="600"/>
              </a:spcBef>
              <a:buClrTx/>
              <a:buSzTx/>
              <a:buFontTx/>
              <a:buNone/>
              <a:defRPr/>
            </a:pPr>
            <a:r>
              <a:rPr kumimoji="0" lang="en-US" altLang="en-US" sz="2000" b="1" kern="1200" cap="none" spc="0" normalizeH="0" baseline="0" noProof="0">
                <a:effectLst>
                  <a:outerShdw blurRad="38100" dist="38100" dir="2700000" algn="tl">
                    <a:srgbClr val="FFFFFF"/>
                  </a:outerShdw>
                </a:effectLst>
                <a:latin typeface="Palatino" pitchFamily="-128" charset="0"/>
                <a:ea typeface="MS PGothic" panose="020B0600070205080204" pitchFamily="34" charset="-128"/>
                <a:cs typeface="+mn-cs"/>
              </a:rPr>
              <a:t>“We are uncovering better ways of developing software by doing it and helping others do it.  Through this work we have come to value: </a:t>
            </a:r>
          </a:p>
          <a:p>
            <a:pPr marL="457200" marR="0" lvl="1" indent="0" algn="l" defTabSz="914400" rtl="0" eaLnBrk="0" fontAlgn="base" latinLnBrk="0" hangingPunct="0">
              <a:lnSpc>
                <a:spcPct val="90000"/>
              </a:lnSpc>
              <a:spcBef>
                <a:spcPts val="300"/>
              </a:spcBef>
              <a:spcAft>
                <a:spcPct val="0"/>
              </a:spcAft>
              <a:buClrTx/>
              <a:buSzTx/>
              <a:buFontTx/>
              <a:buChar char="•"/>
              <a:defRPr/>
            </a:pPr>
            <a:r>
              <a:rPr kumimoji="0" lang="en-US" altLang="en-US" sz="2000" b="1" i="1" u="none" strike="noStrike" kern="1200" cap="none" spc="0" normalizeH="0" baseline="0" noProof="0">
                <a:ln>
                  <a:noFill/>
                </a:ln>
                <a:solidFill>
                  <a:schemeClr val="folHlink"/>
                </a:solidFill>
                <a:effectLst/>
                <a:uLnTx/>
                <a:uFillTx/>
                <a:latin typeface="Palatino" pitchFamily="-128" charset="0"/>
                <a:ea typeface="MS PGothic" panose="020B0600070205080204" pitchFamily="34" charset="-128"/>
                <a:cs typeface="+mn-cs"/>
              </a:rPr>
              <a:t>Individuals and interactions</a:t>
            </a:r>
            <a:r>
              <a:rPr kumimoji="0" lang="en-US" altLang="en-US" sz="2000" b="1" i="0" u="none" strike="noStrike" kern="1200" cap="none" spc="0" normalizeH="0" baseline="0" noProof="0">
                <a:ln>
                  <a:noFill/>
                </a:ln>
                <a:solidFill>
                  <a:schemeClr val="folHlink"/>
                </a:solidFill>
                <a:effectLst/>
                <a:uLnTx/>
                <a:uFillTx/>
                <a:latin typeface="Palatino" pitchFamily="-128" charset="0"/>
                <a:ea typeface="MS PGothic" panose="020B0600070205080204" pitchFamily="34" charset="-128"/>
                <a:cs typeface="+mn-cs"/>
              </a:rPr>
              <a:t> over processes and tools </a:t>
            </a:r>
          </a:p>
          <a:p>
            <a:pPr marL="457200" marR="0" lvl="1" indent="0" algn="l" defTabSz="914400" rtl="0" eaLnBrk="0" fontAlgn="base" latinLnBrk="0" hangingPunct="0">
              <a:lnSpc>
                <a:spcPct val="90000"/>
              </a:lnSpc>
              <a:spcBef>
                <a:spcPts val="300"/>
              </a:spcBef>
              <a:spcAft>
                <a:spcPct val="0"/>
              </a:spcAft>
              <a:buClrTx/>
              <a:buSzTx/>
              <a:buFontTx/>
              <a:buChar char="•"/>
              <a:defRPr/>
            </a:pPr>
            <a:r>
              <a:rPr kumimoji="0" lang="en-US" altLang="en-US" sz="2000" b="1" i="1" u="none" strike="noStrike" kern="1200" cap="none" spc="0" normalizeH="0" baseline="0" noProof="0">
                <a:ln>
                  <a:noFill/>
                </a:ln>
                <a:solidFill>
                  <a:schemeClr val="folHlink"/>
                </a:solidFill>
                <a:effectLst/>
                <a:uLnTx/>
                <a:uFillTx/>
                <a:latin typeface="Palatino" pitchFamily="-128" charset="0"/>
                <a:ea typeface="MS PGothic" panose="020B0600070205080204" pitchFamily="34" charset="-128"/>
                <a:cs typeface="+mn-cs"/>
              </a:rPr>
              <a:t>Working software</a:t>
            </a:r>
            <a:r>
              <a:rPr kumimoji="0" lang="en-US" altLang="en-US" sz="2000" b="1" i="0" u="none" strike="noStrike" kern="1200" cap="none" spc="0" normalizeH="0" baseline="0" noProof="0">
                <a:ln>
                  <a:noFill/>
                </a:ln>
                <a:solidFill>
                  <a:schemeClr val="folHlink"/>
                </a:solidFill>
                <a:effectLst/>
                <a:uLnTx/>
                <a:uFillTx/>
                <a:latin typeface="Palatino" pitchFamily="-128" charset="0"/>
                <a:ea typeface="MS PGothic" panose="020B0600070205080204" pitchFamily="34" charset="-128"/>
                <a:cs typeface="+mn-cs"/>
              </a:rPr>
              <a:t> over comprehensive documentation </a:t>
            </a:r>
          </a:p>
          <a:p>
            <a:pPr marL="457200" marR="0" lvl="1" indent="0" algn="l" defTabSz="914400" rtl="0" eaLnBrk="0" fontAlgn="base" latinLnBrk="0" hangingPunct="0">
              <a:lnSpc>
                <a:spcPct val="90000"/>
              </a:lnSpc>
              <a:spcBef>
                <a:spcPts val="300"/>
              </a:spcBef>
              <a:spcAft>
                <a:spcPct val="0"/>
              </a:spcAft>
              <a:buClrTx/>
              <a:buSzTx/>
              <a:buFontTx/>
              <a:buChar char="•"/>
              <a:defRPr/>
            </a:pPr>
            <a:r>
              <a:rPr kumimoji="0" lang="en-US" altLang="en-US" sz="2000" b="1" i="1" u="none" strike="noStrike" kern="1200" cap="none" spc="0" normalizeH="0" baseline="0" noProof="0">
                <a:ln>
                  <a:noFill/>
                </a:ln>
                <a:solidFill>
                  <a:schemeClr val="folHlink"/>
                </a:solidFill>
                <a:effectLst/>
                <a:uLnTx/>
                <a:uFillTx/>
                <a:latin typeface="Palatino" pitchFamily="-128" charset="0"/>
                <a:ea typeface="MS PGothic" panose="020B0600070205080204" pitchFamily="34" charset="-128"/>
                <a:cs typeface="+mn-cs"/>
              </a:rPr>
              <a:t>Customer collaboration</a:t>
            </a:r>
            <a:r>
              <a:rPr kumimoji="0" lang="en-US" altLang="en-US" sz="2000" b="1" i="0" u="none" strike="noStrike" kern="1200" cap="none" spc="0" normalizeH="0" baseline="0" noProof="0">
                <a:ln>
                  <a:noFill/>
                </a:ln>
                <a:solidFill>
                  <a:schemeClr val="folHlink"/>
                </a:solidFill>
                <a:effectLst/>
                <a:uLnTx/>
                <a:uFillTx/>
                <a:latin typeface="Palatino" pitchFamily="-128" charset="0"/>
                <a:ea typeface="MS PGothic" panose="020B0600070205080204" pitchFamily="34" charset="-128"/>
                <a:cs typeface="+mn-cs"/>
              </a:rPr>
              <a:t> over contract negotiation </a:t>
            </a:r>
          </a:p>
          <a:p>
            <a:pPr marL="457200" marR="0" lvl="1" indent="0" algn="l" defTabSz="914400" rtl="0" eaLnBrk="0" fontAlgn="base" latinLnBrk="0" hangingPunct="0">
              <a:lnSpc>
                <a:spcPct val="90000"/>
              </a:lnSpc>
              <a:spcBef>
                <a:spcPts val="300"/>
              </a:spcBef>
              <a:spcAft>
                <a:spcPct val="0"/>
              </a:spcAft>
              <a:buClrTx/>
              <a:buSzTx/>
              <a:buFontTx/>
              <a:buChar char="•"/>
              <a:defRPr/>
            </a:pPr>
            <a:r>
              <a:rPr kumimoji="0" lang="en-US" altLang="en-US" sz="2000" b="1" i="1" u="none" strike="noStrike" kern="1200" cap="none" spc="0" normalizeH="0" baseline="0" noProof="0">
                <a:ln>
                  <a:noFill/>
                </a:ln>
                <a:solidFill>
                  <a:schemeClr val="folHlink"/>
                </a:solidFill>
                <a:effectLst/>
                <a:uLnTx/>
                <a:uFillTx/>
                <a:latin typeface="Palatino" pitchFamily="-128" charset="0"/>
                <a:ea typeface="MS PGothic" panose="020B0600070205080204" pitchFamily="34" charset="-128"/>
                <a:cs typeface="+mn-cs"/>
              </a:rPr>
              <a:t>Responding to change</a:t>
            </a:r>
            <a:r>
              <a:rPr kumimoji="0" lang="en-US" altLang="en-US" sz="2000" b="1" i="0" u="none" strike="noStrike" kern="1200" cap="none" spc="0" normalizeH="0" baseline="0" noProof="0">
                <a:ln>
                  <a:noFill/>
                </a:ln>
                <a:solidFill>
                  <a:schemeClr val="folHlink"/>
                </a:solidFill>
                <a:effectLst/>
                <a:uLnTx/>
                <a:uFillTx/>
                <a:latin typeface="Palatino" pitchFamily="-128" charset="0"/>
                <a:ea typeface="MS PGothic" panose="020B0600070205080204" pitchFamily="34" charset="-128"/>
                <a:cs typeface="+mn-cs"/>
              </a:rPr>
              <a:t> over following a plan </a:t>
            </a:r>
          </a:p>
          <a:p>
            <a:pPr marR="0" defTabSz="914400" eaLnBrk="0" hangingPunct="0">
              <a:lnSpc>
                <a:spcPct val="90000"/>
              </a:lnSpc>
              <a:spcBef>
                <a:spcPts val="300"/>
              </a:spcBef>
              <a:buClrTx/>
              <a:buSzTx/>
              <a:buFontTx/>
              <a:buNone/>
              <a:defRPr/>
            </a:pPr>
            <a:r>
              <a:rPr kumimoji="0" lang="en-US" altLang="en-US" sz="2000" b="1" kern="1200" cap="none" spc="0" normalizeH="0" baseline="0" noProof="0">
                <a:effectLst>
                  <a:outerShdw blurRad="38100" dist="38100" dir="2700000" algn="tl">
                    <a:srgbClr val="FFFFFF"/>
                  </a:outerShdw>
                </a:effectLst>
                <a:latin typeface="Palatino" pitchFamily="-128" charset="0"/>
                <a:ea typeface="MS PGothic" panose="020B0600070205080204" pitchFamily="34" charset="-128"/>
                <a:cs typeface="+mn-cs"/>
              </a:rPr>
              <a:t>That is, while there is value in the items on the right, we value the items on the left more.”</a:t>
            </a:r>
          </a:p>
        </p:txBody>
      </p:sp>
      <p:sp>
        <p:nvSpPr>
          <p:cNvPr id="166916" name="Text Box 4"/>
          <p:cNvSpPr txBox="1">
            <a:spLocks noChangeArrowheads="1"/>
          </p:cNvSpPr>
          <p:nvPr/>
        </p:nvSpPr>
        <p:spPr bwMode="auto">
          <a:xfrm>
            <a:off x="5511800" y="5570538"/>
            <a:ext cx="1714500" cy="339725"/>
          </a:xfrm>
          <a:prstGeom prst="rect">
            <a:avLst/>
          </a:prstGeom>
          <a:noFill/>
          <a:ln>
            <a:noFill/>
          </a:ln>
          <a:effectLst/>
        </p:spPr>
        <p:txBody>
          <a:bodyPr wrap="none">
            <a:spAutoFit/>
          </a:bodyPr>
          <a:lstStyle/>
          <a:p>
            <a:pPr marR="0" defTabSz="914400" eaLnBrk="0" hangingPunct="0">
              <a:lnSpc>
                <a:spcPct val="90000"/>
              </a:lnSpc>
              <a:buClrTx/>
              <a:buSzTx/>
              <a:buFontTx/>
              <a:buNone/>
              <a:defRPr/>
            </a:pPr>
            <a:r>
              <a:rPr kumimoji="0" lang="en-US" altLang="en-US" sz="1800" b="1" i="1" kern="1200" cap="none" spc="0" normalizeH="0" baseline="0" noProof="0">
                <a:solidFill>
                  <a:schemeClr val="folHlink"/>
                </a:solidFill>
                <a:latin typeface="Palatino" pitchFamily="-128" charset="0"/>
                <a:ea typeface="MS PGothic" panose="020B0600070205080204" pitchFamily="34" charset="-128"/>
                <a:cs typeface="+mn-cs"/>
              </a:rPr>
              <a:t>Kent Beck et al</a:t>
            </a:r>
            <a:endParaRPr kumimoji="0" lang="en-US" altLang="en-US" sz="1800" b="1" i="1" kern="1200" cap="none" spc="0" normalizeH="0" baseline="0" noProof="0">
              <a:solidFill>
                <a:srgbClr val="F3FF07"/>
              </a:solidFill>
              <a:effectLst>
                <a:outerShdw blurRad="38100" dist="38100" dir="2700000" algn="tl">
                  <a:srgbClr val="000000"/>
                </a:outerShdw>
              </a:effectLst>
              <a:latin typeface="Palatino" pitchFamily="-128" charset="0"/>
              <a:ea typeface="MS PGothic" panose="020B0600070205080204" pitchFamily="34" charset="-128"/>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txBox="1">
            <a:spLocks noGrp="1"/>
          </p:cNvSpPr>
          <p:nvPr>
            <p:ph type="ftr" sz="quarter"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alt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7/e </a:t>
            </a: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2009) Slides copyright 2009 by Roger Pressman. </a:t>
            </a:r>
          </a:p>
        </p:txBody>
      </p:sp>
      <p:sp>
        <p:nvSpPr>
          <p:cNvPr id="23554" name="Slide Number Placeholder 4"/>
          <p:cNvSpPr>
            <a:spLocks noGrp="1"/>
          </p:cNvSpPr>
          <p:nvPr>
            <p:ph type="sldNum" sz="quarter" idx="11"/>
          </p:nvPr>
        </p:nvSpPr>
        <p:spPr>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ClrTx/>
              <a:buFontTx/>
            </a:pPr>
            <a:fld id="{9A0DB2DC-4C9A-4742-B13C-FB6460FD3503}" type="slidenum">
              <a:rPr lang="en-US" altLang="en-US" sz="1000" dirty="0">
                <a:latin typeface="Helvetica" pitchFamily="-128" charset="0"/>
              </a:rPr>
              <a:t>20</a:t>
            </a:fld>
            <a:endParaRPr lang="en-US" altLang="en-US" sz="1000" dirty="0">
              <a:latin typeface="Helvetica" pitchFamily="-128" charset="0"/>
            </a:endParaRPr>
          </a:p>
        </p:txBody>
      </p:sp>
      <p:sp>
        <p:nvSpPr>
          <p:cNvPr id="23555" name="Rectangle 2"/>
          <p:cNvSpPr>
            <a:spLocks noGrp="1"/>
          </p:cNvSpPr>
          <p:nvPr>
            <p:ph type="title"/>
          </p:nvPr>
        </p:nvSpPr>
        <p:spPr>
          <a:xfrm>
            <a:off x="1219200" y="1143000"/>
            <a:ext cx="7672388" cy="539750"/>
          </a:xfrm>
          <a:ln/>
        </p:spPr>
        <p:txBody>
          <a:bodyPr vert="horz" wrap="square" lIns="91440" tIns="45720" rIns="91440" bIns="45720" anchor="b" anchorCtr="0"/>
          <a:lstStyle/>
          <a:p>
            <a:pPr eaLnBrk="1" hangingPunct="1"/>
            <a:r>
              <a:rPr lang="en-US" altLang="en-US" sz="3200" dirty="0"/>
              <a:t>Dynamic Systems Development Method</a:t>
            </a:r>
            <a:endParaRPr lang="en-US" altLang="en-US" dirty="0"/>
          </a:p>
        </p:txBody>
      </p:sp>
      <p:sp>
        <p:nvSpPr>
          <p:cNvPr id="23556" name="Rectangle 3"/>
          <p:cNvSpPr>
            <a:spLocks noGrp="1"/>
          </p:cNvSpPr>
          <p:nvPr>
            <p:ph idx="1"/>
          </p:nvPr>
        </p:nvSpPr>
        <p:spPr>
          <a:ln/>
        </p:spPr>
        <p:txBody>
          <a:bodyPr vert="horz" wrap="square" lIns="91440" tIns="45720" rIns="91440" bIns="45720" anchor="t" anchorCtr="0"/>
          <a:lstStyle/>
          <a:p>
            <a:pPr marL="285750" indent="-285750" eaLnBrk="1" hangingPunct="1">
              <a:lnSpc>
                <a:spcPct val="90000"/>
              </a:lnSpc>
            </a:pPr>
            <a:r>
              <a:rPr lang="en-US" altLang="en-US" sz="2000" dirty="0"/>
              <a:t>Promoted by the DSDM Consortium (</a:t>
            </a:r>
            <a:r>
              <a:rPr lang="en-US" altLang="en-US" sz="2000" dirty="0">
                <a:hlinkClick r:id="rId2"/>
              </a:rPr>
              <a:t>www.dsdm.org</a:t>
            </a:r>
            <a:r>
              <a:rPr lang="en-US" altLang="en-US" sz="2000" dirty="0"/>
              <a:t>)</a:t>
            </a:r>
          </a:p>
          <a:p>
            <a:pPr marL="285750" indent="-285750" eaLnBrk="1" hangingPunct="1">
              <a:lnSpc>
                <a:spcPct val="90000"/>
              </a:lnSpc>
            </a:pPr>
            <a:r>
              <a:rPr lang="en-US" altLang="en-US" sz="2000" dirty="0"/>
              <a:t>DSDM—distinguishing features</a:t>
            </a:r>
          </a:p>
          <a:p>
            <a:pPr marL="685800" lvl="1" indent="-228600" eaLnBrk="1" hangingPunct="1">
              <a:lnSpc>
                <a:spcPct val="90000"/>
              </a:lnSpc>
            </a:pPr>
            <a:r>
              <a:rPr lang="en-US" altLang="en-US" sz="1800" dirty="0"/>
              <a:t>Similar in most respects to XP and/or ASD</a:t>
            </a:r>
          </a:p>
          <a:p>
            <a:pPr marL="685800" lvl="1" indent="-228600" eaLnBrk="1" hangingPunct="1">
              <a:lnSpc>
                <a:spcPct val="90000"/>
              </a:lnSpc>
            </a:pPr>
            <a:r>
              <a:rPr lang="en-US" altLang="en-US" sz="1800" dirty="0"/>
              <a:t>Nine guiding principles</a:t>
            </a:r>
          </a:p>
          <a:p>
            <a:pPr lvl="2" eaLnBrk="1" hangingPunct="1">
              <a:lnSpc>
                <a:spcPct val="90000"/>
              </a:lnSpc>
              <a:spcBef>
                <a:spcPts val="600"/>
              </a:spcBef>
            </a:pPr>
            <a:r>
              <a:rPr lang="en-US" altLang="en-US" sz="1200" dirty="0">
                <a:solidFill>
                  <a:schemeClr val="folHlink"/>
                </a:solidFill>
              </a:rPr>
              <a:t>Active user involvement is imperative. </a:t>
            </a:r>
          </a:p>
          <a:p>
            <a:pPr lvl="2" eaLnBrk="1" hangingPunct="1">
              <a:lnSpc>
                <a:spcPct val="90000"/>
              </a:lnSpc>
              <a:spcBef>
                <a:spcPts val="600"/>
              </a:spcBef>
            </a:pPr>
            <a:r>
              <a:rPr lang="en-US" altLang="en-US" sz="1200" dirty="0">
                <a:solidFill>
                  <a:schemeClr val="folHlink"/>
                </a:solidFill>
              </a:rPr>
              <a:t>DSDM teams must be empowered to make decisions.</a:t>
            </a:r>
          </a:p>
          <a:p>
            <a:pPr lvl="2" eaLnBrk="1" hangingPunct="1">
              <a:lnSpc>
                <a:spcPct val="90000"/>
              </a:lnSpc>
              <a:spcBef>
                <a:spcPts val="600"/>
              </a:spcBef>
            </a:pPr>
            <a:r>
              <a:rPr lang="en-US" altLang="en-US" sz="1200" dirty="0">
                <a:solidFill>
                  <a:schemeClr val="folHlink"/>
                </a:solidFill>
              </a:rPr>
              <a:t>The focus is on frequent delivery of products. </a:t>
            </a:r>
          </a:p>
          <a:p>
            <a:pPr lvl="2" eaLnBrk="1" hangingPunct="1">
              <a:lnSpc>
                <a:spcPct val="90000"/>
              </a:lnSpc>
              <a:spcBef>
                <a:spcPts val="600"/>
              </a:spcBef>
            </a:pPr>
            <a:r>
              <a:rPr lang="en-US" altLang="en-US" sz="1200" dirty="0">
                <a:solidFill>
                  <a:schemeClr val="folHlink"/>
                </a:solidFill>
              </a:rPr>
              <a:t>Fitness for business purpose is the essential criterion for acceptance of deliverables.</a:t>
            </a:r>
          </a:p>
          <a:p>
            <a:pPr lvl="2" eaLnBrk="1" hangingPunct="1">
              <a:lnSpc>
                <a:spcPct val="90000"/>
              </a:lnSpc>
              <a:spcBef>
                <a:spcPts val="600"/>
              </a:spcBef>
            </a:pPr>
            <a:r>
              <a:rPr lang="en-US" altLang="en-US" sz="1200" dirty="0">
                <a:solidFill>
                  <a:schemeClr val="folHlink"/>
                </a:solidFill>
              </a:rPr>
              <a:t>Iterative and incremental development is necessary to converge on an accurate business solution.</a:t>
            </a:r>
          </a:p>
          <a:p>
            <a:pPr lvl="2" eaLnBrk="1" hangingPunct="1">
              <a:lnSpc>
                <a:spcPct val="90000"/>
              </a:lnSpc>
              <a:spcBef>
                <a:spcPts val="600"/>
              </a:spcBef>
            </a:pPr>
            <a:r>
              <a:rPr lang="en-US" altLang="en-US" sz="1200" dirty="0">
                <a:solidFill>
                  <a:schemeClr val="folHlink"/>
                </a:solidFill>
              </a:rPr>
              <a:t>All changes during development are reversible.</a:t>
            </a:r>
          </a:p>
          <a:p>
            <a:pPr lvl="2" eaLnBrk="1" hangingPunct="1">
              <a:lnSpc>
                <a:spcPct val="90000"/>
              </a:lnSpc>
              <a:spcBef>
                <a:spcPts val="600"/>
              </a:spcBef>
            </a:pPr>
            <a:r>
              <a:rPr lang="en-US" altLang="en-US" sz="1200" dirty="0">
                <a:solidFill>
                  <a:schemeClr val="folHlink"/>
                </a:solidFill>
              </a:rPr>
              <a:t>Requirements are baselined at a high level</a:t>
            </a:r>
          </a:p>
          <a:p>
            <a:pPr lvl="2" eaLnBrk="1" hangingPunct="1">
              <a:lnSpc>
                <a:spcPct val="90000"/>
              </a:lnSpc>
              <a:spcBef>
                <a:spcPts val="600"/>
              </a:spcBef>
            </a:pPr>
            <a:r>
              <a:rPr lang="en-US" altLang="en-US" sz="1200" dirty="0">
                <a:solidFill>
                  <a:schemeClr val="folHlink"/>
                </a:solidFill>
              </a:rPr>
              <a:t>Testing is integrated throughout the life-cycle.</a:t>
            </a:r>
            <a:endParaRPr lang="en-US" altLang="en-US" b="1" dirty="0">
              <a:solidFill>
                <a:schemeClr val="folHlink"/>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ln/>
        </p:spPr>
        <p:txBody>
          <a:bodyPr vert="horz" wrap="square" lIns="91440" tIns="45720" rIns="91440" bIns="45720" anchor="b" anchorCtr="0"/>
          <a:lstStyle/>
          <a:p>
            <a:pPr>
              <a:buNone/>
            </a:pPr>
            <a:r>
              <a:rPr lang="en-US" dirty="0"/>
              <a:t>Contd…</a:t>
            </a:r>
            <a:endParaRPr lang="en-AU" altLang="x-none" dirty="0"/>
          </a:p>
        </p:txBody>
      </p:sp>
      <p:sp>
        <p:nvSpPr>
          <p:cNvPr id="24578" name="Content Placeholder 2"/>
          <p:cNvSpPr>
            <a:spLocks noGrp="1"/>
          </p:cNvSpPr>
          <p:nvPr>
            <p:ph idx="1"/>
          </p:nvPr>
        </p:nvSpPr>
        <p:spPr>
          <a:ln/>
        </p:spPr>
        <p:txBody>
          <a:bodyPr vert="horz" wrap="square" lIns="91440" tIns="45720" rIns="91440" bIns="45720" anchor="t" anchorCtr="0"/>
          <a:lstStyle/>
          <a:p>
            <a:pPr algn="just"/>
            <a:r>
              <a:rPr lang="en-US" sz="2000" dirty="0"/>
              <a:t>The DSDM life cycle that defines three different iterative cycles, preceded by two additional life cycle activities: </a:t>
            </a:r>
          </a:p>
          <a:p>
            <a:pPr lvl="1" algn="just"/>
            <a:r>
              <a:rPr lang="en-US" sz="1600" b="1" dirty="0"/>
              <a:t>Feasibility study</a:t>
            </a:r>
            <a:r>
              <a:rPr lang="en-US" sz="1600" dirty="0"/>
              <a:t>—establishes the basic business requirements and constraints associated with the application to be built and then assesses whether the application is a viable candidate for the DSDM process </a:t>
            </a:r>
          </a:p>
          <a:p>
            <a:pPr lvl="1" algn="just"/>
            <a:r>
              <a:rPr lang="en-US" sz="1600" b="1" dirty="0"/>
              <a:t>Business study</a:t>
            </a:r>
            <a:r>
              <a:rPr lang="en-US" sz="1600" dirty="0"/>
              <a:t>—establishes the functional and information requirements that will allow the application to provide business value; also, defines the basic application architecture and identifies the maintainability requirements for the application. </a:t>
            </a:r>
          </a:p>
          <a:p>
            <a:pPr lvl="1" algn="just"/>
            <a:r>
              <a:rPr lang="en-US" sz="1600" b="1" dirty="0"/>
              <a:t>Functional model iteration</a:t>
            </a:r>
            <a:r>
              <a:rPr lang="en-US" sz="1600" dirty="0"/>
              <a:t>—produces a set of incremental prototypes that demonstrate functionality for the customer.</a:t>
            </a:r>
            <a:endParaRPr lang="en-AU" altLang="x-none" sz="1600" dirty="0"/>
          </a:p>
        </p:txBody>
      </p:sp>
      <p:sp>
        <p:nvSpPr>
          <p:cNvPr id="4" name="Footer Placeholder 3"/>
          <p:cNvSpPr txBox="1">
            <a:spLocks noGrp="1"/>
          </p:cNvSpPr>
          <p:nvPr>
            <p:ph type="ftr" sz="quarter"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alt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7/e </a:t>
            </a: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2009) Slides copyright 2009 by Roger Pressman. </a:t>
            </a:r>
          </a:p>
        </p:txBody>
      </p:sp>
      <p:sp>
        <p:nvSpPr>
          <p:cNvPr id="24580" name="Slide Number Placeholder 4"/>
          <p:cNvSpPr>
            <a:spLocks noGrp="1"/>
          </p:cNvSpPr>
          <p:nvPr>
            <p:ph type="sldNum" sz="quarter" idx="11"/>
          </p:nvPr>
        </p:nvSpPr>
        <p:spPr>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SzTx/>
            </a:pPr>
            <a:fld id="{9A0DB2DC-4C9A-4742-B13C-FB6460FD3503}" type="slidenum">
              <a:rPr lang="en-US" altLang="en-US" sz="1000" dirty="0">
                <a:latin typeface="Helvetica" pitchFamily="-128" charset="0"/>
              </a:rPr>
              <a:t>21</a:t>
            </a:fld>
            <a:endParaRPr lang="en-US" altLang="en-US" sz="1000" dirty="0">
              <a:latin typeface="Helvetica" pitchFamily="-12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ln/>
        </p:spPr>
        <p:txBody>
          <a:bodyPr vert="horz" wrap="square" lIns="91440" tIns="45720" rIns="91440" bIns="45720" anchor="b" anchorCtr="0"/>
          <a:lstStyle/>
          <a:p>
            <a:pPr>
              <a:buNone/>
            </a:pPr>
            <a:r>
              <a:rPr lang="en-US" dirty="0"/>
              <a:t>Contd…</a:t>
            </a:r>
            <a:endParaRPr lang="en-AU" altLang="x-none" dirty="0"/>
          </a:p>
        </p:txBody>
      </p:sp>
      <p:sp>
        <p:nvSpPr>
          <p:cNvPr id="25602" name="Content Placeholder 2"/>
          <p:cNvSpPr>
            <a:spLocks noGrp="1"/>
          </p:cNvSpPr>
          <p:nvPr>
            <p:ph idx="1"/>
          </p:nvPr>
        </p:nvSpPr>
        <p:spPr>
          <a:ln/>
        </p:spPr>
        <p:txBody>
          <a:bodyPr vert="horz" wrap="square" lIns="91440" tIns="45720" rIns="91440" bIns="45720" anchor="t" anchorCtr="0"/>
          <a:lstStyle/>
          <a:p>
            <a:pPr algn="just"/>
            <a:r>
              <a:rPr lang="en-US" sz="2000" b="1" dirty="0"/>
              <a:t>Design and build iteration</a:t>
            </a:r>
            <a:r>
              <a:rPr lang="en-US" sz="2000" dirty="0"/>
              <a:t>—revisits prototypes built during functional model iteration to ensure that each has been engineered in a manner that will enable it to provide operational business value for end users. In some cases, functional model iteration and design and build iteration occur concurrently. </a:t>
            </a:r>
          </a:p>
          <a:p>
            <a:pPr algn="just"/>
            <a:r>
              <a:rPr lang="en-US" sz="2000" b="1" dirty="0"/>
              <a:t>Implementation</a:t>
            </a:r>
            <a:r>
              <a:rPr lang="en-US" sz="2000" dirty="0"/>
              <a:t>—places the latest software increment into the operational environment. It should be noted that (1) the increment may not be 100 percent complete or (2) changes may be requested as the increment is put into place. </a:t>
            </a:r>
          </a:p>
          <a:p>
            <a:pPr lvl="1" algn="just"/>
            <a:r>
              <a:rPr lang="en-US" sz="1600" dirty="0"/>
              <a:t>In either case, DSDM development work continues by returning to the functional model iteration activity.</a:t>
            </a:r>
            <a:endParaRPr lang="en-AU" altLang="x-none" sz="1600" dirty="0"/>
          </a:p>
        </p:txBody>
      </p:sp>
      <p:sp>
        <p:nvSpPr>
          <p:cNvPr id="4" name="Footer Placeholder 3"/>
          <p:cNvSpPr txBox="1">
            <a:spLocks noGrp="1"/>
          </p:cNvSpPr>
          <p:nvPr>
            <p:ph type="ftr" sz="quarter"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alt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7/e </a:t>
            </a: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2009) Slides copyright 2009 by Roger Pressman. </a:t>
            </a:r>
          </a:p>
        </p:txBody>
      </p:sp>
      <p:sp>
        <p:nvSpPr>
          <p:cNvPr id="25604" name="Slide Number Placeholder 4"/>
          <p:cNvSpPr>
            <a:spLocks noGrp="1"/>
          </p:cNvSpPr>
          <p:nvPr>
            <p:ph type="sldNum" sz="quarter" idx="11"/>
          </p:nvPr>
        </p:nvSpPr>
        <p:spPr>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SzTx/>
            </a:pPr>
            <a:fld id="{9A0DB2DC-4C9A-4742-B13C-FB6460FD3503}" type="slidenum">
              <a:rPr lang="en-US" altLang="en-US" sz="1000" dirty="0">
                <a:latin typeface="Helvetica" pitchFamily="-128" charset="0"/>
              </a:rPr>
              <a:t>22</a:t>
            </a:fld>
            <a:endParaRPr lang="en-US" altLang="en-US" sz="1000" dirty="0">
              <a:latin typeface="Helvetica" pitchFamily="-12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txBox="1">
            <a:spLocks noGrp="1"/>
          </p:cNvSpPr>
          <p:nvPr>
            <p:ph type="ftr" sz="quarter"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alt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7/e </a:t>
            </a: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2009) Slides copyright 2009 by Roger Pressman. </a:t>
            </a:r>
          </a:p>
        </p:txBody>
      </p:sp>
      <p:sp>
        <p:nvSpPr>
          <p:cNvPr id="26626" name="Slide Number Placeholder 4"/>
          <p:cNvSpPr>
            <a:spLocks noGrp="1"/>
          </p:cNvSpPr>
          <p:nvPr>
            <p:ph type="sldNum" sz="quarter" idx="11"/>
          </p:nvPr>
        </p:nvSpPr>
        <p:spPr>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ClrTx/>
              <a:buFontTx/>
            </a:pPr>
            <a:fld id="{9A0DB2DC-4C9A-4742-B13C-FB6460FD3503}" type="slidenum">
              <a:rPr lang="en-US" altLang="en-US" sz="1000" dirty="0">
                <a:latin typeface="Helvetica" pitchFamily="-128" charset="0"/>
              </a:rPr>
              <a:t>23</a:t>
            </a:fld>
            <a:endParaRPr lang="en-US" altLang="en-US" sz="1000" dirty="0">
              <a:latin typeface="Helvetica" pitchFamily="-128" charset="0"/>
            </a:endParaRPr>
          </a:p>
        </p:txBody>
      </p:sp>
      <p:sp>
        <p:nvSpPr>
          <p:cNvPr id="26627" name="Rectangle 2"/>
          <p:cNvSpPr>
            <a:spLocks noGrp="1"/>
          </p:cNvSpPr>
          <p:nvPr>
            <p:ph type="title"/>
          </p:nvPr>
        </p:nvSpPr>
        <p:spPr>
          <a:xfrm>
            <a:off x="1219200" y="1143000"/>
            <a:ext cx="2689225" cy="633413"/>
          </a:xfrm>
          <a:ln/>
        </p:spPr>
        <p:txBody>
          <a:bodyPr vert="horz" wrap="square" lIns="91440" tIns="45720" rIns="91440" bIns="45720" anchor="b" anchorCtr="0"/>
          <a:lstStyle/>
          <a:p>
            <a:pPr eaLnBrk="1" hangingPunct="1"/>
            <a:r>
              <a:rPr lang="en-US" altLang="en-US" dirty="0"/>
              <a:t>Scrum</a:t>
            </a:r>
          </a:p>
        </p:txBody>
      </p:sp>
      <p:sp>
        <p:nvSpPr>
          <p:cNvPr id="26628" name="Rectangle 3"/>
          <p:cNvSpPr>
            <a:spLocks noGrp="1"/>
          </p:cNvSpPr>
          <p:nvPr>
            <p:ph idx="1"/>
          </p:nvPr>
        </p:nvSpPr>
        <p:spPr>
          <a:ln/>
        </p:spPr>
        <p:txBody>
          <a:bodyPr vert="horz" wrap="square" lIns="91440" tIns="45720" rIns="91440" bIns="45720" anchor="t" anchorCtr="0"/>
          <a:lstStyle/>
          <a:p>
            <a:pPr marL="285750" indent="-285750" eaLnBrk="1" hangingPunct="1">
              <a:lnSpc>
                <a:spcPct val="90000"/>
              </a:lnSpc>
            </a:pPr>
            <a:r>
              <a:rPr lang="en-US" altLang="en-US" dirty="0"/>
              <a:t>Originally proposed by Schwaber and Beedle</a:t>
            </a:r>
          </a:p>
          <a:p>
            <a:pPr marL="285750" indent="-285750" eaLnBrk="1" hangingPunct="1">
              <a:lnSpc>
                <a:spcPct val="90000"/>
              </a:lnSpc>
            </a:pPr>
            <a:r>
              <a:rPr lang="en-US" altLang="en-US" dirty="0"/>
              <a:t>Scrum—distinguishing features</a:t>
            </a:r>
          </a:p>
          <a:p>
            <a:pPr marL="685800" lvl="1" indent="-228600" eaLnBrk="1" hangingPunct="1">
              <a:lnSpc>
                <a:spcPct val="90000"/>
              </a:lnSpc>
            </a:pPr>
            <a:r>
              <a:rPr lang="en-US" altLang="en-US" dirty="0"/>
              <a:t>Development work is partitioned into “</a:t>
            </a:r>
            <a:r>
              <a:rPr lang="en-US" altLang="en-US" dirty="0">
                <a:solidFill>
                  <a:schemeClr val="folHlink"/>
                </a:solidFill>
              </a:rPr>
              <a:t>packets</a:t>
            </a:r>
            <a:r>
              <a:rPr lang="en-US" altLang="en-US" dirty="0"/>
              <a:t>”</a:t>
            </a:r>
          </a:p>
          <a:p>
            <a:pPr marL="685800" lvl="1" indent="-228600" eaLnBrk="1" hangingPunct="1">
              <a:lnSpc>
                <a:spcPct val="90000"/>
              </a:lnSpc>
            </a:pPr>
            <a:r>
              <a:rPr lang="en-US" altLang="en-US" dirty="0">
                <a:solidFill>
                  <a:schemeClr val="folHlink"/>
                </a:solidFill>
              </a:rPr>
              <a:t>Testing and documentation are on-going</a:t>
            </a:r>
            <a:r>
              <a:rPr lang="en-US" altLang="en-US" dirty="0"/>
              <a:t> as the product is constructed</a:t>
            </a:r>
          </a:p>
          <a:p>
            <a:pPr marL="685800" lvl="1" indent="-228600" eaLnBrk="1" hangingPunct="1">
              <a:lnSpc>
                <a:spcPct val="90000"/>
              </a:lnSpc>
            </a:pPr>
            <a:r>
              <a:rPr lang="en-US" altLang="en-US" dirty="0"/>
              <a:t>Work occurs in “</a:t>
            </a:r>
            <a:r>
              <a:rPr lang="en-US" altLang="en-US" dirty="0">
                <a:solidFill>
                  <a:schemeClr val="folHlink"/>
                </a:solidFill>
              </a:rPr>
              <a:t>sprints</a:t>
            </a:r>
            <a:r>
              <a:rPr lang="en-US" altLang="en-US" dirty="0"/>
              <a:t>” and is derived from a “</a:t>
            </a:r>
            <a:r>
              <a:rPr lang="en-US" altLang="en-US" dirty="0">
                <a:solidFill>
                  <a:schemeClr val="folHlink"/>
                </a:solidFill>
              </a:rPr>
              <a:t>backlog</a:t>
            </a:r>
            <a:r>
              <a:rPr lang="en-US" altLang="en-US" dirty="0"/>
              <a:t>” of existing requirements</a:t>
            </a:r>
          </a:p>
          <a:p>
            <a:pPr marL="685800" lvl="1" indent="-228600" eaLnBrk="1" hangingPunct="1">
              <a:lnSpc>
                <a:spcPct val="90000"/>
              </a:lnSpc>
            </a:pPr>
            <a:r>
              <a:rPr lang="en-US" altLang="en-US" dirty="0">
                <a:solidFill>
                  <a:schemeClr val="folHlink"/>
                </a:solidFill>
              </a:rPr>
              <a:t>Meetings are very short</a:t>
            </a:r>
            <a:r>
              <a:rPr lang="en-US" altLang="en-US" dirty="0"/>
              <a:t> and sometimes conducted without chairs</a:t>
            </a:r>
          </a:p>
          <a:p>
            <a:pPr marL="685800" lvl="1" indent="-228600" eaLnBrk="1" hangingPunct="1">
              <a:lnSpc>
                <a:spcPct val="90000"/>
              </a:lnSpc>
            </a:pPr>
            <a:r>
              <a:rPr lang="en-US" altLang="en-US" dirty="0"/>
              <a:t>“</a:t>
            </a:r>
            <a:r>
              <a:rPr lang="en-US" altLang="en-US" dirty="0">
                <a:solidFill>
                  <a:schemeClr val="folHlink"/>
                </a:solidFill>
              </a:rPr>
              <a:t>demos</a:t>
            </a:r>
            <a:r>
              <a:rPr lang="en-US" altLang="en-US" dirty="0"/>
              <a:t>” are delivered to the customer with the time-box allocated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txBox="1">
            <a:spLocks noGrp="1"/>
          </p:cNvSpPr>
          <p:nvPr>
            <p:ph type="ftr" sz="quarter"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alt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7/e </a:t>
            </a: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2009) Slides copyright 2009 by Roger Pressman. </a:t>
            </a:r>
          </a:p>
        </p:txBody>
      </p:sp>
      <p:sp>
        <p:nvSpPr>
          <p:cNvPr id="27650" name="Slide Number Placeholder 4"/>
          <p:cNvSpPr>
            <a:spLocks noGrp="1"/>
          </p:cNvSpPr>
          <p:nvPr>
            <p:ph type="sldNum" sz="quarter" idx="11"/>
          </p:nvPr>
        </p:nvSpPr>
        <p:spPr>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ClrTx/>
              <a:buFontTx/>
            </a:pPr>
            <a:fld id="{9A0DB2DC-4C9A-4742-B13C-FB6460FD3503}" type="slidenum">
              <a:rPr lang="en-US" altLang="en-US" sz="1000" dirty="0">
                <a:latin typeface="Helvetica" pitchFamily="-128" charset="0"/>
              </a:rPr>
              <a:t>24</a:t>
            </a:fld>
            <a:endParaRPr lang="en-US" altLang="en-US" sz="1000" dirty="0">
              <a:latin typeface="Helvetica" pitchFamily="-128" charset="0"/>
            </a:endParaRPr>
          </a:p>
        </p:txBody>
      </p:sp>
      <p:sp>
        <p:nvSpPr>
          <p:cNvPr id="27651" name="Rectangle 2"/>
          <p:cNvSpPr>
            <a:spLocks noGrp="1"/>
          </p:cNvSpPr>
          <p:nvPr>
            <p:ph type="title"/>
          </p:nvPr>
        </p:nvSpPr>
        <p:spPr>
          <a:xfrm>
            <a:off x="1219200" y="685800"/>
            <a:ext cx="1922463" cy="1143000"/>
          </a:xfrm>
          <a:ln/>
        </p:spPr>
        <p:txBody>
          <a:bodyPr vert="horz" wrap="square" lIns="91440" tIns="45720" rIns="91440" bIns="45720" anchor="b" anchorCtr="0"/>
          <a:lstStyle/>
          <a:p>
            <a:pPr eaLnBrk="1" hangingPunct="1"/>
            <a:r>
              <a:rPr lang="en-US" altLang="en-US" dirty="0"/>
              <a:t>Scrum</a:t>
            </a:r>
          </a:p>
        </p:txBody>
      </p:sp>
      <p:pic>
        <p:nvPicPr>
          <p:cNvPr id="27652" name="Picture 2"/>
          <p:cNvPicPr>
            <a:picLocks noChangeAspect="1"/>
          </p:cNvPicPr>
          <p:nvPr/>
        </p:nvPicPr>
        <p:blipFill>
          <a:blip r:embed="rId2"/>
          <a:stretch>
            <a:fillRect/>
          </a:stretch>
        </p:blipFill>
        <p:spPr>
          <a:xfrm>
            <a:off x="609600" y="2514600"/>
            <a:ext cx="8143875" cy="3276600"/>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txBox="1">
            <a:spLocks noGrp="1"/>
          </p:cNvSpPr>
          <p:nvPr>
            <p:ph type="ftr" sz="quarter"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alt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7/e </a:t>
            </a: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2009) Slides copyright 2009 by Roger Pressman. </a:t>
            </a:r>
          </a:p>
        </p:txBody>
      </p:sp>
      <p:sp>
        <p:nvSpPr>
          <p:cNvPr id="28674" name="Slide Number Placeholder 4"/>
          <p:cNvSpPr>
            <a:spLocks noGrp="1"/>
          </p:cNvSpPr>
          <p:nvPr>
            <p:ph type="sldNum" sz="quarter" idx="11"/>
          </p:nvPr>
        </p:nvSpPr>
        <p:spPr>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ClrTx/>
              <a:buFontTx/>
            </a:pPr>
            <a:fld id="{9A0DB2DC-4C9A-4742-B13C-FB6460FD3503}" type="slidenum">
              <a:rPr lang="en-US" altLang="en-US" sz="1000" dirty="0">
                <a:latin typeface="Helvetica" pitchFamily="-128" charset="0"/>
              </a:rPr>
              <a:t>25</a:t>
            </a:fld>
            <a:endParaRPr lang="en-US" altLang="en-US" sz="1000" dirty="0">
              <a:latin typeface="Helvetica" pitchFamily="-128" charset="0"/>
            </a:endParaRPr>
          </a:p>
        </p:txBody>
      </p:sp>
      <p:sp>
        <p:nvSpPr>
          <p:cNvPr id="28675" name="Rectangle 2"/>
          <p:cNvSpPr>
            <a:spLocks noGrp="1"/>
          </p:cNvSpPr>
          <p:nvPr>
            <p:ph type="title"/>
          </p:nvPr>
        </p:nvSpPr>
        <p:spPr>
          <a:xfrm>
            <a:off x="1219200" y="1143000"/>
            <a:ext cx="3638550" cy="633413"/>
          </a:xfrm>
          <a:ln/>
        </p:spPr>
        <p:txBody>
          <a:bodyPr vert="horz" wrap="square" lIns="91440" tIns="45720" rIns="91440" bIns="45720" anchor="b" anchorCtr="0"/>
          <a:lstStyle/>
          <a:p>
            <a:pPr eaLnBrk="1" hangingPunct="1"/>
            <a:r>
              <a:rPr lang="en-US" altLang="en-US" dirty="0"/>
              <a:t>Agile Modeling</a:t>
            </a:r>
          </a:p>
        </p:txBody>
      </p:sp>
      <p:sp>
        <p:nvSpPr>
          <p:cNvPr id="28676" name="Rectangle 3"/>
          <p:cNvSpPr>
            <a:spLocks noGrp="1"/>
          </p:cNvSpPr>
          <p:nvPr>
            <p:ph idx="1"/>
          </p:nvPr>
        </p:nvSpPr>
        <p:spPr>
          <a:xfrm>
            <a:off x="1800225" y="2133600"/>
            <a:ext cx="7343775" cy="3289300"/>
          </a:xfrm>
          <a:ln/>
        </p:spPr>
        <p:txBody>
          <a:bodyPr vert="horz" wrap="square" lIns="91440" tIns="45720" rIns="91440" bIns="45720" anchor="t" anchorCtr="0"/>
          <a:lstStyle/>
          <a:p>
            <a:pPr eaLnBrk="1" hangingPunct="1"/>
            <a:r>
              <a:rPr lang="en-US" altLang="en-US" dirty="0"/>
              <a:t>Originally proposed by Scott Ambler</a:t>
            </a:r>
          </a:p>
          <a:p>
            <a:pPr eaLnBrk="1" hangingPunct="1"/>
            <a:r>
              <a:rPr lang="en-US" altLang="en-US" dirty="0"/>
              <a:t>Suggests a set of agile modeling principles</a:t>
            </a:r>
          </a:p>
          <a:p>
            <a:pPr lvl="1" eaLnBrk="1" hangingPunct="1"/>
            <a:r>
              <a:rPr lang="en-US" altLang="en-US" dirty="0">
                <a:solidFill>
                  <a:schemeClr val="folHlink"/>
                </a:solidFill>
              </a:rPr>
              <a:t>Model with a purpose</a:t>
            </a:r>
          </a:p>
          <a:p>
            <a:pPr lvl="1" eaLnBrk="1" hangingPunct="1"/>
            <a:r>
              <a:rPr lang="en-US" altLang="en-US" dirty="0">
                <a:solidFill>
                  <a:schemeClr val="folHlink"/>
                </a:solidFill>
              </a:rPr>
              <a:t>Use multiple models</a:t>
            </a:r>
          </a:p>
          <a:p>
            <a:pPr lvl="1" eaLnBrk="1" hangingPunct="1"/>
            <a:r>
              <a:rPr lang="en-US" altLang="en-US" dirty="0">
                <a:solidFill>
                  <a:schemeClr val="folHlink"/>
                </a:solidFill>
              </a:rPr>
              <a:t>Travel light</a:t>
            </a:r>
          </a:p>
          <a:p>
            <a:pPr lvl="1" eaLnBrk="1" hangingPunct="1"/>
            <a:r>
              <a:rPr lang="en-US" altLang="en-US" dirty="0">
                <a:solidFill>
                  <a:schemeClr val="folHlink"/>
                </a:solidFill>
              </a:rPr>
              <a:t>Content is more important than representation</a:t>
            </a:r>
          </a:p>
          <a:p>
            <a:pPr lvl="1" eaLnBrk="1" hangingPunct="1"/>
            <a:r>
              <a:rPr lang="en-US" altLang="en-US" dirty="0">
                <a:solidFill>
                  <a:schemeClr val="folHlink"/>
                </a:solidFill>
              </a:rPr>
              <a:t>Know the models and the tools you use to create them</a:t>
            </a:r>
          </a:p>
          <a:p>
            <a:pPr lvl="1" eaLnBrk="1" hangingPunct="1"/>
            <a:r>
              <a:rPr lang="en-US" altLang="en-US" dirty="0">
                <a:solidFill>
                  <a:schemeClr val="folHlink"/>
                </a:solidFill>
              </a:rPr>
              <a:t>Adapt locally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ln/>
        </p:spPr>
        <p:txBody>
          <a:bodyPr vert="horz" wrap="square" lIns="91440" tIns="45720" rIns="91440" bIns="45720" anchor="b" anchorCtr="0"/>
          <a:lstStyle/>
          <a:p>
            <a:pPr>
              <a:buNone/>
            </a:pPr>
            <a:r>
              <a:rPr lang="en-US" dirty="0"/>
              <a:t>Agile Unified Process (AUP)</a:t>
            </a:r>
            <a:endParaRPr lang="en-AU" altLang="x-none" dirty="0"/>
          </a:p>
        </p:txBody>
      </p:sp>
      <p:sp>
        <p:nvSpPr>
          <p:cNvPr id="29698" name="Content Placeholder 2"/>
          <p:cNvSpPr>
            <a:spLocks noGrp="1"/>
          </p:cNvSpPr>
          <p:nvPr>
            <p:ph idx="1"/>
          </p:nvPr>
        </p:nvSpPr>
        <p:spPr>
          <a:ln/>
        </p:spPr>
        <p:txBody>
          <a:bodyPr vert="horz" wrap="square" lIns="91440" tIns="45720" rIns="91440" bIns="45720" anchor="t" anchorCtr="0"/>
          <a:lstStyle/>
          <a:p>
            <a:pPr algn="just"/>
            <a:r>
              <a:rPr lang="en-US" sz="2000" dirty="0"/>
              <a:t>The Agile Unified Process (AUP) adopts a “serial in the large” and “iterative in the small” philosophy for building computer-based systems. </a:t>
            </a:r>
          </a:p>
          <a:p>
            <a:pPr algn="just"/>
            <a:r>
              <a:rPr lang="en-US" sz="2000" dirty="0"/>
              <a:t>By adopting the classic UP phased activities—inception, elaboration, construction, and transition—AUP provides a serial overlay that enables a team to visualize the overall process flow for a software project.</a:t>
            </a:r>
          </a:p>
          <a:p>
            <a:pPr algn="just"/>
            <a:r>
              <a:rPr lang="en-US" sz="2000" dirty="0"/>
              <a:t> However, within each of the activities, the team iterates to achieve agility and to deliver meaningful software increments to end users as rapidly as possible. Each AUP iteration addresses the following activities.</a:t>
            </a:r>
            <a:endParaRPr lang="en-AU" altLang="x-none" sz="2000" dirty="0"/>
          </a:p>
        </p:txBody>
      </p:sp>
      <p:sp>
        <p:nvSpPr>
          <p:cNvPr id="4" name="Footer Placeholder 3"/>
          <p:cNvSpPr txBox="1">
            <a:spLocks noGrp="1"/>
          </p:cNvSpPr>
          <p:nvPr>
            <p:ph type="ftr" sz="quarter"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alt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7/e </a:t>
            </a: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2009) Slides copyright 2009 by Roger Pressman. </a:t>
            </a:r>
          </a:p>
        </p:txBody>
      </p:sp>
      <p:sp>
        <p:nvSpPr>
          <p:cNvPr id="29700" name="Slide Number Placeholder 4"/>
          <p:cNvSpPr>
            <a:spLocks noGrp="1"/>
          </p:cNvSpPr>
          <p:nvPr>
            <p:ph type="sldNum" sz="quarter" idx="11"/>
          </p:nvPr>
        </p:nvSpPr>
        <p:spPr>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SzTx/>
            </a:pPr>
            <a:fld id="{9A0DB2DC-4C9A-4742-B13C-FB6460FD3503}" type="slidenum">
              <a:rPr lang="en-US" altLang="en-US" sz="1000" dirty="0">
                <a:latin typeface="Helvetica" pitchFamily="-128" charset="0"/>
              </a:rPr>
              <a:t>26</a:t>
            </a:fld>
            <a:endParaRPr lang="en-US" altLang="en-US" sz="1000" dirty="0">
              <a:latin typeface="Helvetica" pitchFamily="-12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ln/>
        </p:spPr>
        <p:txBody>
          <a:bodyPr vert="horz" wrap="square" lIns="91440" tIns="45720" rIns="91440" bIns="45720" anchor="b" anchorCtr="0"/>
          <a:lstStyle/>
          <a:p>
            <a:pPr>
              <a:buNone/>
            </a:pPr>
            <a:r>
              <a:rPr lang="en-US" dirty="0"/>
              <a:t>Contd…</a:t>
            </a:r>
            <a:endParaRPr lang="en-AU" altLang="x-none" dirty="0"/>
          </a:p>
        </p:txBody>
      </p:sp>
      <p:sp>
        <p:nvSpPr>
          <p:cNvPr id="30722" name="Content Placeholder 2"/>
          <p:cNvSpPr>
            <a:spLocks noGrp="1"/>
          </p:cNvSpPr>
          <p:nvPr>
            <p:ph idx="1"/>
          </p:nvPr>
        </p:nvSpPr>
        <p:spPr>
          <a:xfrm>
            <a:off x="990600" y="1905000"/>
            <a:ext cx="7772400" cy="4191000"/>
          </a:xfrm>
          <a:ln/>
        </p:spPr>
        <p:txBody>
          <a:bodyPr vert="horz" wrap="square" lIns="91440" tIns="45720" rIns="91440" bIns="45720" anchor="t" anchorCtr="0"/>
          <a:lstStyle/>
          <a:p>
            <a:pPr algn="just"/>
            <a:r>
              <a:rPr lang="en-US" sz="1600" b="1" dirty="0"/>
              <a:t>Modeling. </a:t>
            </a:r>
            <a:r>
              <a:rPr lang="en-US" sz="1600" dirty="0"/>
              <a:t>UML representations of the business and problem domains are created.</a:t>
            </a:r>
          </a:p>
          <a:p>
            <a:pPr algn="just"/>
            <a:r>
              <a:rPr lang="en-US" sz="1600" b="1" dirty="0"/>
              <a:t>Implementation. </a:t>
            </a:r>
            <a:r>
              <a:rPr lang="en-US" sz="1600" dirty="0"/>
              <a:t>Models are translated into source code. </a:t>
            </a:r>
          </a:p>
          <a:p>
            <a:pPr algn="just"/>
            <a:r>
              <a:rPr lang="en-US" sz="1600" b="1" dirty="0"/>
              <a:t>Testing. </a:t>
            </a:r>
            <a:r>
              <a:rPr lang="en-US" sz="1600" dirty="0"/>
              <a:t>Like XP, the team designs and executes a series of tests to uncover errors and ensure that the source code meets its requirements. </a:t>
            </a:r>
          </a:p>
          <a:p>
            <a:pPr algn="just"/>
            <a:r>
              <a:rPr lang="en-US" sz="1600" b="1" dirty="0"/>
              <a:t>Deployment.</a:t>
            </a:r>
            <a:r>
              <a:rPr lang="en-US" sz="1600" dirty="0"/>
              <a:t> Like the generic process activity deployment in this context focuses on the delivery of a software increment and the acquisition of feedback from end users. </a:t>
            </a:r>
          </a:p>
          <a:p>
            <a:pPr algn="just"/>
            <a:r>
              <a:rPr lang="en-US" sz="1600" b="1" dirty="0"/>
              <a:t>Configuration and project management. </a:t>
            </a:r>
            <a:r>
              <a:rPr lang="en-US" sz="1600" dirty="0"/>
              <a:t>In the context of AUP, configuration management addresses change management, risk management, and the control of any persistent work products that are produced by the team. </a:t>
            </a:r>
          </a:p>
          <a:p>
            <a:pPr lvl="1" algn="just"/>
            <a:r>
              <a:rPr lang="en-US" sz="1200" dirty="0"/>
              <a:t>Project management tracks and controls the progress of the team and coordinates team activities. </a:t>
            </a:r>
          </a:p>
          <a:p>
            <a:pPr algn="just"/>
            <a:r>
              <a:rPr lang="en-US" sz="1600" b="1" dirty="0"/>
              <a:t>Environment management.</a:t>
            </a:r>
            <a:r>
              <a:rPr lang="en-US" sz="1600" dirty="0"/>
              <a:t> Environment management coordinates a process infrastructure that includes standards, tools, and other support technology available to the team.</a:t>
            </a:r>
            <a:endParaRPr lang="en-AU" altLang="x-none" sz="1600" dirty="0"/>
          </a:p>
        </p:txBody>
      </p:sp>
      <p:sp>
        <p:nvSpPr>
          <p:cNvPr id="4" name="Footer Placeholder 3"/>
          <p:cNvSpPr txBox="1">
            <a:spLocks noGrp="1"/>
          </p:cNvSpPr>
          <p:nvPr>
            <p:ph type="ftr" sz="quarter"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0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mn-cs"/>
              </a:rPr>
              <a:t>These slides are designed to accompany </a:t>
            </a:r>
            <a:r>
              <a:rPr kumimoji="0" lang="en-US" altLang="en-US" sz="1000" b="0" i="1" u="none" strike="noStrike" kern="1200" cap="none" spc="0" normalizeH="0" baseline="0" noProof="0" dirty="0">
                <a:ln>
                  <a:noFill/>
                </a:ln>
                <a:solidFill>
                  <a:schemeClr val="tx1"/>
                </a:solidFill>
                <a:effectLst/>
                <a:uLnTx/>
                <a:uFillTx/>
                <a:latin typeface="+mn-lt"/>
                <a:ea typeface="MS PGothic" panose="020B0600070205080204" pitchFamily="34" charset="-128"/>
                <a:cs typeface="+mn-cs"/>
              </a:rPr>
              <a:t>Software Engineering: A Practitioner’s Approach, 7/e </a:t>
            </a:r>
            <a:r>
              <a:rPr kumimoji="0" lang="en-US" altLang="en-US" sz="10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mn-cs"/>
              </a:rPr>
              <a:t>(McGraw-Hill, 2009) Slides copyright 2009 by Roger Pressman. </a:t>
            </a:r>
          </a:p>
        </p:txBody>
      </p:sp>
      <p:sp>
        <p:nvSpPr>
          <p:cNvPr id="30724" name="Slide Number Placeholder 4"/>
          <p:cNvSpPr>
            <a:spLocks noGrp="1"/>
          </p:cNvSpPr>
          <p:nvPr>
            <p:ph type="sldNum" sz="quarter" idx="11"/>
          </p:nvPr>
        </p:nvSpPr>
        <p:spPr>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SzTx/>
            </a:pPr>
            <a:fld id="{9A0DB2DC-4C9A-4742-B13C-FB6460FD3503}" type="slidenum">
              <a:rPr lang="en-US" altLang="en-US" sz="1000" dirty="0">
                <a:latin typeface="Helvetica" pitchFamily="-128" charset="0"/>
              </a:rPr>
              <a:t>27</a:t>
            </a:fld>
            <a:endParaRPr lang="en-US" altLang="en-US" sz="1000" dirty="0">
              <a:latin typeface="Helvetica" pitchFamily="-12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1219200" y="990600"/>
            <a:ext cx="7300913" cy="633413"/>
          </a:xfrm>
          <a:ln/>
        </p:spPr>
        <p:txBody>
          <a:bodyPr anchor="b" anchorCtr="0"/>
          <a:lstStyle/>
          <a:p>
            <a:r>
              <a:rPr lang="en-US" altLang="en-US"/>
              <a:t>When to use the Agile Model?</a:t>
            </a:r>
            <a:endParaRPr lang="en-US" altLang="zh-CN"/>
          </a:p>
        </p:txBody>
      </p:sp>
      <p:sp>
        <p:nvSpPr>
          <p:cNvPr id="31746" name="Content Placeholder 2"/>
          <p:cNvSpPr>
            <a:spLocks noGrp="1"/>
          </p:cNvSpPr>
          <p:nvPr>
            <p:ph idx="1"/>
          </p:nvPr>
        </p:nvSpPr>
        <p:spPr>
          <a:ln/>
        </p:spPr>
        <p:txBody>
          <a:bodyPr anchor="t" anchorCtr="0"/>
          <a:lstStyle/>
          <a:p>
            <a:r>
              <a:rPr lang="en-US" altLang="en-US"/>
              <a:t>When frequent changes are required.</a:t>
            </a:r>
          </a:p>
          <a:p>
            <a:r>
              <a:rPr lang="en-US" altLang="en-US"/>
              <a:t>When a highly qualified and experienced team is available.</a:t>
            </a:r>
          </a:p>
          <a:p>
            <a:r>
              <a:rPr lang="en-US" altLang="en-US"/>
              <a:t>When a customer is ready to have a meeting with a software team all the time.</a:t>
            </a:r>
          </a:p>
          <a:p>
            <a:r>
              <a:rPr lang="en-US" altLang="en-US"/>
              <a:t>When project size is small.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ln/>
        </p:spPr>
        <p:txBody>
          <a:bodyPr anchor="b" anchorCtr="0"/>
          <a:lstStyle/>
          <a:p>
            <a:r>
              <a:rPr lang="en-US" altLang="zh-CN"/>
              <a:t>Advantages of Agile model</a:t>
            </a:r>
          </a:p>
        </p:txBody>
      </p:sp>
      <p:sp>
        <p:nvSpPr>
          <p:cNvPr id="32770" name="Content Placeholder 2"/>
          <p:cNvSpPr>
            <a:spLocks noGrp="1"/>
          </p:cNvSpPr>
          <p:nvPr>
            <p:ph idx="1"/>
          </p:nvPr>
        </p:nvSpPr>
        <p:spPr>
          <a:ln/>
        </p:spPr>
        <p:txBody>
          <a:bodyPr anchor="t" anchorCtr="0"/>
          <a:lstStyle/>
          <a:p>
            <a:r>
              <a:rPr lang="en-US" altLang="en-US"/>
              <a:t>Frequent Delivery</a:t>
            </a:r>
          </a:p>
          <a:p>
            <a:r>
              <a:rPr lang="en-US" altLang="en-US"/>
              <a:t>Face-to-Face Communication with clients.</a:t>
            </a:r>
          </a:p>
          <a:p>
            <a:r>
              <a:rPr lang="en-US" altLang="en-US"/>
              <a:t>Efficient design and fulfils the business requirement.</a:t>
            </a:r>
          </a:p>
          <a:p>
            <a:r>
              <a:rPr lang="en-US" altLang="en-US"/>
              <a:t>Anytime changes are acceptable.</a:t>
            </a:r>
          </a:p>
          <a:p>
            <a:r>
              <a:rPr lang="en-US" altLang="en-US"/>
              <a:t>It reduces total development time.</a:t>
            </a:r>
          </a:p>
          <a:p>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txBox="1">
            <a:spLocks noGrp="1"/>
          </p:cNvSpPr>
          <p:nvPr>
            <p:ph type="ftr" sz="quarter"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alt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7/e </a:t>
            </a: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2009) Slides copyright 2009 by Roger Pressman. </a:t>
            </a:r>
          </a:p>
        </p:txBody>
      </p:sp>
      <p:sp>
        <p:nvSpPr>
          <p:cNvPr id="6146" name="Slide Number Placeholder 4"/>
          <p:cNvSpPr>
            <a:spLocks noGrp="1"/>
          </p:cNvSpPr>
          <p:nvPr>
            <p:ph type="sldNum" sz="quarter" idx="11"/>
          </p:nvPr>
        </p:nvSpPr>
        <p:spPr>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ClrTx/>
              <a:buFontTx/>
            </a:pPr>
            <a:fld id="{9A0DB2DC-4C9A-4742-B13C-FB6460FD3503}" type="slidenum">
              <a:rPr lang="en-US" altLang="en-US" sz="1000" dirty="0">
                <a:latin typeface="Helvetica" pitchFamily="-128" charset="0"/>
              </a:rPr>
              <a:t>3</a:t>
            </a:fld>
            <a:endParaRPr lang="en-US" altLang="en-US" sz="1000" dirty="0">
              <a:latin typeface="Helvetica" pitchFamily="-128" charset="0"/>
            </a:endParaRPr>
          </a:p>
        </p:txBody>
      </p:sp>
      <p:sp>
        <p:nvSpPr>
          <p:cNvPr id="6147" name="Rectangle 2"/>
          <p:cNvSpPr>
            <a:spLocks noGrp="1"/>
          </p:cNvSpPr>
          <p:nvPr>
            <p:ph type="title"/>
          </p:nvPr>
        </p:nvSpPr>
        <p:spPr>
          <a:xfrm>
            <a:off x="1295400" y="1143000"/>
            <a:ext cx="4033838" cy="633413"/>
          </a:xfrm>
          <a:ln/>
        </p:spPr>
        <p:txBody>
          <a:bodyPr vert="horz" wrap="square" lIns="91440" tIns="45720" rIns="91440" bIns="45720" anchor="b" anchorCtr="0"/>
          <a:lstStyle/>
          <a:p>
            <a:pPr eaLnBrk="1" hangingPunct="1"/>
            <a:r>
              <a:rPr lang="en-US" altLang="en-US" dirty="0"/>
              <a:t>What is “Agility”?</a:t>
            </a:r>
          </a:p>
        </p:txBody>
      </p:sp>
      <p:sp>
        <p:nvSpPr>
          <p:cNvPr id="6148" name="Rectangle 3"/>
          <p:cNvSpPr>
            <a:spLocks noGrp="1"/>
          </p:cNvSpPr>
          <p:nvPr>
            <p:ph idx="1"/>
          </p:nvPr>
        </p:nvSpPr>
        <p:spPr>
          <a:xfrm>
            <a:off x="1663700" y="1981200"/>
            <a:ext cx="7099300" cy="3200400"/>
          </a:xfrm>
          <a:ln/>
        </p:spPr>
        <p:txBody>
          <a:bodyPr vert="horz" wrap="square" lIns="91440" tIns="45720" rIns="91440" bIns="45720" anchor="t" anchorCtr="0"/>
          <a:lstStyle/>
          <a:p>
            <a:pPr eaLnBrk="1" hangingPunct="1">
              <a:lnSpc>
                <a:spcPct val="90000"/>
              </a:lnSpc>
            </a:pPr>
            <a:r>
              <a:rPr lang="en-US" altLang="en-US" dirty="0"/>
              <a:t>Effective (rapid and adaptive) response to change</a:t>
            </a:r>
          </a:p>
          <a:p>
            <a:pPr eaLnBrk="1" hangingPunct="1">
              <a:lnSpc>
                <a:spcPct val="90000"/>
              </a:lnSpc>
            </a:pPr>
            <a:r>
              <a:rPr lang="en-US" altLang="en-US" dirty="0"/>
              <a:t>Effective communication among all stakeholders</a:t>
            </a:r>
          </a:p>
          <a:p>
            <a:pPr eaLnBrk="1" hangingPunct="1">
              <a:lnSpc>
                <a:spcPct val="90000"/>
              </a:lnSpc>
            </a:pPr>
            <a:r>
              <a:rPr lang="en-US" altLang="en-US" dirty="0"/>
              <a:t>Drawing the customer onto the team</a:t>
            </a:r>
          </a:p>
          <a:p>
            <a:pPr eaLnBrk="1" hangingPunct="1">
              <a:lnSpc>
                <a:spcPct val="90000"/>
              </a:lnSpc>
            </a:pPr>
            <a:r>
              <a:rPr lang="en-US" altLang="en-US" dirty="0"/>
              <a:t>Organizing a team so that it is in control of the work performed</a:t>
            </a:r>
          </a:p>
          <a:p>
            <a:pPr eaLnBrk="1" hangingPunct="1">
              <a:lnSpc>
                <a:spcPct val="90000"/>
              </a:lnSpc>
              <a:buNone/>
            </a:pPr>
            <a:r>
              <a:rPr lang="en-US" altLang="en-US" i="1" dirty="0">
                <a:solidFill>
                  <a:schemeClr val="folHlink"/>
                </a:solidFill>
              </a:rPr>
              <a:t>Yielding …</a:t>
            </a:r>
            <a:endParaRPr lang="en-US" altLang="en-US" dirty="0"/>
          </a:p>
          <a:p>
            <a:pPr eaLnBrk="1" hangingPunct="1">
              <a:lnSpc>
                <a:spcPct val="90000"/>
              </a:lnSpc>
            </a:pPr>
            <a:r>
              <a:rPr lang="en-US" altLang="en-US" dirty="0"/>
              <a:t>Rapid, incremental delivery of software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ln/>
        </p:spPr>
        <p:txBody>
          <a:bodyPr anchor="b" anchorCtr="0"/>
          <a:lstStyle/>
          <a:p>
            <a:r>
              <a:rPr lang="en-US" altLang="zh-CN"/>
              <a:t>Disadvantages</a:t>
            </a:r>
          </a:p>
        </p:txBody>
      </p:sp>
      <p:sp>
        <p:nvSpPr>
          <p:cNvPr id="33794" name="Content Placeholder 2"/>
          <p:cNvSpPr>
            <a:spLocks noGrp="1"/>
          </p:cNvSpPr>
          <p:nvPr>
            <p:ph idx="1"/>
          </p:nvPr>
        </p:nvSpPr>
        <p:spPr>
          <a:xfrm>
            <a:off x="1244600" y="1905000"/>
            <a:ext cx="7518400" cy="4191000"/>
          </a:xfrm>
          <a:ln/>
        </p:spPr>
        <p:txBody>
          <a:bodyPr anchor="t" anchorCtr="0"/>
          <a:lstStyle/>
          <a:p>
            <a:pPr algn="just"/>
            <a:r>
              <a:rPr lang="en-US" altLang="en-US"/>
              <a:t>Due to the shortage of formal documents, it creates confusion and crucial decisions taken throughout various phases can be misinterpreted at any time by different team members.</a:t>
            </a:r>
          </a:p>
          <a:p>
            <a:pPr algn="just"/>
            <a:r>
              <a:rPr lang="en-US" altLang="en-US"/>
              <a:t>Due to the lack of proper documentation, once the project completes and the developers allotted to another project, maintenance of the finished project can become a difficulty.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txBox="1">
            <a:spLocks noGrp="1"/>
          </p:cNvSpPr>
          <p:nvPr>
            <p:ph type="ftr" sz="quarter"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alt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7/e </a:t>
            </a: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2009) Slides copyright 2009 by Roger Pressman. </a:t>
            </a:r>
          </a:p>
        </p:txBody>
      </p:sp>
      <p:sp>
        <p:nvSpPr>
          <p:cNvPr id="7170" name="Slide Number Placeholder 4"/>
          <p:cNvSpPr>
            <a:spLocks noGrp="1"/>
          </p:cNvSpPr>
          <p:nvPr>
            <p:ph type="sldNum" sz="quarter" idx="11"/>
          </p:nvPr>
        </p:nvSpPr>
        <p:spPr>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ClrTx/>
              <a:buFontTx/>
            </a:pPr>
            <a:fld id="{9A0DB2DC-4C9A-4742-B13C-FB6460FD3503}" type="slidenum">
              <a:rPr lang="en-US" altLang="en-US" sz="1000" dirty="0">
                <a:latin typeface="Helvetica" pitchFamily="-128" charset="0"/>
              </a:rPr>
              <a:t>4</a:t>
            </a:fld>
            <a:endParaRPr lang="en-US" altLang="en-US" sz="1000" dirty="0">
              <a:latin typeface="Helvetica" pitchFamily="-128" charset="0"/>
            </a:endParaRPr>
          </a:p>
        </p:txBody>
      </p:sp>
      <p:sp>
        <p:nvSpPr>
          <p:cNvPr id="7171" name="Rectangle 2"/>
          <p:cNvSpPr>
            <a:spLocks noGrp="1"/>
          </p:cNvSpPr>
          <p:nvPr>
            <p:ph type="title"/>
          </p:nvPr>
        </p:nvSpPr>
        <p:spPr>
          <a:xfrm>
            <a:off x="1219200" y="990600"/>
            <a:ext cx="7162800" cy="633413"/>
          </a:xfrm>
          <a:ln/>
        </p:spPr>
        <p:txBody>
          <a:bodyPr vert="horz" wrap="square" lIns="91440" tIns="45720" rIns="91440" bIns="45720" anchor="b" anchorCtr="0"/>
          <a:lstStyle/>
          <a:p>
            <a:pPr eaLnBrk="1" hangingPunct="1"/>
            <a:r>
              <a:rPr lang="en-US" altLang="en-US" dirty="0"/>
              <a:t>Agility and the Cost of Change</a:t>
            </a:r>
          </a:p>
        </p:txBody>
      </p:sp>
      <p:pic>
        <p:nvPicPr>
          <p:cNvPr id="7172" name="Picture 5" descr="Figure 3"/>
          <p:cNvPicPr>
            <a:picLocks noChangeAspect="1"/>
          </p:cNvPicPr>
          <p:nvPr/>
        </p:nvPicPr>
        <p:blipFill>
          <a:blip r:embed="rId2"/>
          <a:stretch>
            <a:fillRect/>
          </a:stretch>
        </p:blipFill>
        <p:spPr>
          <a:xfrm>
            <a:off x="1828800" y="2057400"/>
            <a:ext cx="5754688" cy="372110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txBox="1">
            <a:spLocks noGrp="1"/>
          </p:cNvSpPr>
          <p:nvPr>
            <p:ph type="ftr" sz="quarter"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alt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7/e </a:t>
            </a: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2009) Slides copyright 2009 by Roger Pressman. </a:t>
            </a:r>
          </a:p>
        </p:txBody>
      </p:sp>
      <p:sp>
        <p:nvSpPr>
          <p:cNvPr id="8194" name="Slide Number Placeholder 4"/>
          <p:cNvSpPr>
            <a:spLocks noGrp="1"/>
          </p:cNvSpPr>
          <p:nvPr>
            <p:ph type="sldNum" sz="quarter" idx="11"/>
          </p:nvPr>
        </p:nvSpPr>
        <p:spPr>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ClrTx/>
              <a:buFontTx/>
            </a:pPr>
            <a:fld id="{9A0DB2DC-4C9A-4742-B13C-FB6460FD3503}" type="slidenum">
              <a:rPr lang="en-US" altLang="en-US" sz="1000" dirty="0">
                <a:latin typeface="Helvetica" pitchFamily="-128" charset="0"/>
              </a:rPr>
              <a:t>5</a:t>
            </a:fld>
            <a:endParaRPr lang="en-US" altLang="en-US" sz="1000" dirty="0">
              <a:latin typeface="Helvetica" pitchFamily="-128" charset="0"/>
            </a:endParaRPr>
          </a:p>
        </p:txBody>
      </p:sp>
      <p:sp>
        <p:nvSpPr>
          <p:cNvPr id="8195" name="Rectangle 2"/>
          <p:cNvSpPr>
            <a:spLocks noGrp="1"/>
          </p:cNvSpPr>
          <p:nvPr>
            <p:ph type="title"/>
          </p:nvPr>
        </p:nvSpPr>
        <p:spPr>
          <a:xfrm>
            <a:off x="1219200" y="1143000"/>
            <a:ext cx="5032375" cy="633413"/>
          </a:xfrm>
          <a:ln/>
        </p:spPr>
        <p:txBody>
          <a:bodyPr vert="horz" wrap="square" lIns="91440" tIns="45720" rIns="91440" bIns="45720" anchor="b" anchorCtr="0"/>
          <a:lstStyle/>
          <a:p>
            <a:pPr eaLnBrk="1" hangingPunct="1"/>
            <a:r>
              <a:rPr lang="en-US" altLang="en-US" dirty="0"/>
              <a:t>An Agile Process</a:t>
            </a:r>
          </a:p>
        </p:txBody>
      </p:sp>
      <p:sp>
        <p:nvSpPr>
          <p:cNvPr id="8196" name="Rectangle 3"/>
          <p:cNvSpPr>
            <a:spLocks noGrp="1"/>
          </p:cNvSpPr>
          <p:nvPr>
            <p:ph idx="1"/>
          </p:nvPr>
        </p:nvSpPr>
        <p:spPr>
          <a:xfrm>
            <a:off x="1776413" y="2057400"/>
            <a:ext cx="7367587" cy="3009900"/>
          </a:xfrm>
          <a:ln/>
        </p:spPr>
        <p:txBody>
          <a:bodyPr vert="horz" wrap="square" lIns="91440" tIns="45720" rIns="91440" bIns="45720" anchor="t" anchorCtr="0"/>
          <a:lstStyle/>
          <a:p>
            <a:pPr eaLnBrk="1" hangingPunct="1"/>
            <a:r>
              <a:rPr lang="en-US" altLang="en-US" dirty="0"/>
              <a:t>Is driven by customer descriptions of what is required (scenarios)</a:t>
            </a:r>
          </a:p>
          <a:p>
            <a:pPr eaLnBrk="1" hangingPunct="1"/>
            <a:r>
              <a:rPr lang="en-US" altLang="en-US" dirty="0"/>
              <a:t>Recognizes that plans are short-lived</a:t>
            </a:r>
          </a:p>
          <a:p>
            <a:pPr eaLnBrk="1" hangingPunct="1"/>
            <a:r>
              <a:rPr lang="en-US" altLang="en-US" dirty="0"/>
              <a:t>Develops software iteratively with a heavy emphasis on construction activities</a:t>
            </a:r>
          </a:p>
          <a:p>
            <a:pPr eaLnBrk="1" hangingPunct="1"/>
            <a:r>
              <a:rPr lang="en-US" altLang="en-US" dirty="0"/>
              <a:t>Delivers multiple ‘software increments’</a:t>
            </a:r>
          </a:p>
          <a:p>
            <a:pPr eaLnBrk="1" hangingPunct="1"/>
            <a:r>
              <a:rPr lang="en-US" altLang="en-US" dirty="0"/>
              <a:t>Adapts as changes occur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txBox="1">
            <a:spLocks noGrp="1"/>
          </p:cNvSpPr>
          <p:nvPr>
            <p:ph type="ftr" sz="quarter"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alt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7/e </a:t>
            </a: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2009) Slides copyright 2009 by Roger Pressman. </a:t>
            </a:r>
          </a:p>
        </p:txBody>
      </p:sp>
      <p:sp>
        <p:nvSpPr>
          <p:cNvPr id="9218" name="Slide Number Placeholder 4"/>
          <p:cNvSpPr>
            <a:spLocks noGrp="1"/>
          </p:cNvSpPr>
          <p:nvPr>
            <p:ph type="sldNum" sz="quarter" idx="11"/>
          </p:nvPr>
        </p:nvSpPr>
        <p:spPr>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ClrTx/>
              <a:buFontTx/>
            </a:pPr>
            <a:fld id="{9A0DB2DC-4C9A-4742-B13C-FB6460FD3503}" type="slidenum">
              <a:rPr lang="en-US" altLang="en-US" sz="1000" dirty="0">
                <a:latin typeface="Helvetica" pitchFamily="-128" charset="0"/>
              </a:rPr>
              <a:t>6</a:t>
            </a:fld>
            <a:endParaRPr lang="en-US" altLang="en-US" sz="1000" dirty="0">
              <a:latin typeface="Helvetica" pitchFamily="-128" charset="0"/>
            </a:endParaRPr>
          </a:p>
        </p:txBody>
      </p:sp>
      <p:sp>
        <p:nvSpPr>
          <p:cNvPr id="9219" name="Rectangle 2"/>
          <p:cNvSpPr>
            <a:spLocks noGrp="1"/>
          </p:cNvSpPr>
          <p:nvPr>
            <p:ph type="title"/>
          </p:nvPr>
        </p:nvSpPr>
        <p:spPr>
          <a:xfrm>
            <a:off x="1219200" y="1143000"/>
            <a:ext cx="6705600" cy="633413"/>
          </a:xfrm>
          <a:ln/>
        </p:spPr>
        <p:txBody>
          <a:bodyPr vert="horz" wrap="square" lIns="91440" tIns="45720" rIns="91440" bIns="45720" anchor="b" anchorCtr="0"/>
          <a:lstStyle/>
          <a:p>
            <a:pPr eaLnBrk="1" hangingPunct="1"/>
            <a:r>
              <a:rPr lang="en-US" altLang="en-US" dirty="0"/>
              <a:t>Agility Principles - I</a:t>
            </a:r>
          </a:p>
        </p:txBody>
      </p:sp>
      <p:sp>
        <p:nvSpPr>
          <p:cNvPr id="9220" name="Rectangle 3"/>
          <p:cNvSpPr>
            <a:spLocks noGrp="1"/>
          </p:cNvSpPr>
          <p:nvPr>
            <p:ph idx="1"/>
          </p:nvPr>
        </p:nvSpPr>
        <p:spPr>
          <a:ln/>
        </p:spPr>
        <p:txBody>
          <a:bodyPr vert="horz" wrap="square" lIns="91440" tIns="45720" rIns="91440" bIns="45720" anchor="t" anchorCtr="0"/>
          <a:lstStyle/>
          <a:p>
            <a:pPr eaLnBrk="1" hangingPunct="1">
              <a:lnSpc>
                <a:spcPct val="90000"/>
              </a:lnSpc>
              <a:spcBef>
                <a:spcPts val="1200"/>
              </a:spcBef>
              <a:buNone/>
            </a:pPr>
            <a:r>
              <a:rPr lang="en-US" altLang="en-US" sz="1800" dirty="0">
                <a:solidFill>
                  <a:srgbClr val="000000"/>
                </a:solidFill>
                <a:latin typeface="Palatino" pitchFamily="-128" charset="0"/>
              </a:rPr>
              <a:t>1.	Our highest priority is to satisfy the customer through early and continuous delivery of valuable software.</a:t>
            </a:r>
          </a:p>
          <a:p>
            <a:pPr eaLnBrk="1" hangingPunct="1">
              <a:lnSpc>
                <a:spcPct val="90000"/>
              </a:lnSpc>
              <a:spcBef>
                <a:spcPts val="600"/>
              </a:spcBef>
              <a:buNone/>
            </a:pPr>
            <a:r>
              <a:rPr lang="en-US" altLang="en-US" sz="1800" dirty="0">
                <a:solidFill>
                  <a:srgbClr val="000000"/>
                </a:solidFill>
                <a:latin typeface="Palatino" pitchFamily="-128" charset="0"/>
              </a:rPr>
              <a:t>2.	Welcome changing requirements, even late in development. Agile processes harness change for the customer's competitive advantage. </a:t>
            </a:r>
          </a:p>
          <a:p>
            <a:pPr eaLnBrk="1" hangingPunct="1">
              <a:lnSpc>
                <a:spcPct val="90000"/>
              </a:lnSpc>
              <a:spcBef>
                <a:spcPts val="600"/>
              </a:spcBef>
              <a:buNone/>
            </a:pPr>
            <a:r>
              <a:rPr lang="en-US" altLang="en-US" sz="1800" dirty="0">
                <a:solidFill>
                  <a:srgbClr val="000000"/>
                </a:solidFill>
                <a:latin typeface="Palatino" pitchFamily="-128" charset="0"/>
              </a:rPr>
              <a:t>3.	Deliver working software frequently, from a couple of weeks to a couple of months, with a preference to the shorter timescale. </a:t>
            </a:r>
          </a:p>
          <a:p>
            <a:pPr eaLnBrk="1" hangingPunct="1">
              <a:lnSpc>
                <a:spcPct val="90000"/>
              </a:lnSpc>
              <a:spcBef>
                <a:spcPts val="600"/>
              </a:spcBef>
              <a:buNone/>
            </a:pPr>
            <a:r>
              <a:rPr lang="en-US" altLang="en-US" sz="1800" dirty="0">
                <a:solidFill>
                  <a:srgbClr val="000000"/>
                </a:solidFill>
                <a:latin typeface="Palatino" pitchFamily="-128" charset="0"/>
              </a:rPr>
              <a:t>4.	Business people and developers must work together daily throughout the project.  </a:t>
            </a:r>
          </a:p>
          <a:p>
            <a:pPr eaLnBrk="1" hangingPunct="1">
              <a:lnSpc>
                <a:spcPct val="90000"/>
              </a:lnSpc>
              <a:spcBef>
                <a:spcPts val="600"/>
              </a:spcBef>
              <a:buNone/>
            </a:pPr>
            <a:r>
              <a:rPr lang="en-US" altLang="en-US" sz="1800" dirty="0">
                <a:solidFill>
                  <a:srgbClr val="000000"/>
                </a:solidFill>
                <a:latin typeface="Palatino" pitchFamily="-128" charset="0"/>
              </a:rPr>
              <a:t>5.	Build projects around motivated individuals. Give them the environment and support they need, and trust them to get the job done. </a:t>
            </a:r>
          </a:p>
          <a:p>
            <a:pPr eaLnBrk="1" hangingPunct="1">
              <a:lnSpc>
                <a:spcPct val="90000"/>
              </a:lnSpc>
              <a:spcBef>
                <a:spcPts val="600"/>
              </a:spcBef>
              <a:spcAft>
                <a:spcPts val="1000"/>
              </a:spcAft>
              <a:buNone/>
            </a:pPr>
            <a:r>
              <a:rPr lang="en-US" altLang="en-US" sz="1800" dirty="0">
                <a:solidFill>
                  <a:srgbClr val="000000"/>
                </a:solidFill>
                <a:latin typeface="Palatino" pitchFamily="-128" charset="0"/>
              </a:rPr>
              <a:t>6.	The most efficient and effective method of conveying information to and within a development team is face–to–face conversation.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txBox="1">
            <a:spLocks noGrp="1"/>
          </p:cNvSpPr>
          <p:nvPr>
            <p:ph type="ftr" sz="quarter"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alt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7/e </a:t>
            </a: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2009) Slides copyright 2009 by Roger Pressman. </a:t>
            </a:r>
          </a:p>
        </p:txBody>
      </p:sp>
      <p:sp>
        <p:nvSpPr>
          <p:cNvPr id="10242" name="Slide Number Placeholder 4"/>
          <p:cNvSpPr>
            <a:spLocks noGrp="1"/>
          </p:cNvSpPr>
          <p:nvPr>
            <p:ph type="sldNum" sz="quarter" idx="11"/>
          </p:nvPr>
        </p:nvSpPr>
        <p:spPr>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ClrTx/>
              <a:buFontTx/>
            </a:pPr>
            <a:fld id="{9A0DB2DC-4C9A-4742-B13C-FB6460FD3503}" type="slidenum">
              <a:rPr lang="en-US" altLang="en-US" sz="1000" dirty="0">
                <a:latin typeface="Helvetica" pitchFamily="-128" charset="0"/>
              </a:rPr>
              <a:t>7</a:t>
            </a:fld>
            <a:endParaRPr lang="en-US" altLang="en-US" sz="1000" dirty="0">
              <a:latin typeface="Helvetica" pitchFamily="-128" charset="0"/>
            </a:endParaRPr>
          </a:p>
        </p:txBody>
      </p:sp>
      <p:sp>
        <p:nvSpPr>
          <p:cNvPr id="10243" name="Rectangle 2"/>
          <p:cNvSpPr>
            <a:spLocks noGrp="1"/>
          </p:cNvSpPr>
          <p:nvPr>
            <p:ph type="title"/>
          </p:nvPr>
        </p:nvSpPr>
        <p:spPr>
          <a:xfrm>
            <a:off x="1219200" y="1143000"/>
            <a:ext cx="6705600" cy="633413"/>
          </a:xfrm>
          <a:ln/>
        </p:spPr>
        <p:txBody>
          <a:bodyPr vert="horz" wrap="square" lIns="91440" tIns="45720" rIns="91440" bIns="45720" anchor="b" anchorCtr="0"/>
          <a:lstStyle/>
          <a:p>
            <a:pPr eaLnBrk="1" hangingPunct="1"/>
            <a:r>
              <a:rPr lang="en-US" altLang="en-US" dirty="0"/>
              <a:t>Agility Principles - II</a:t>
            </a:r>
          </a:p>
        </p:txBody>
      </p:sp>
      <p:sp>
        <p:nvSpPr>
          <p:cNvPr id="10244" name="Rectangle 3"/>
          <p:cNvSpPr>
            <a:spLocks noGrp="1"/>
          </p:cNvSpPr>
          <p:nvPr>
            <p:ph idx="1"/>
          </p:nvPr>
        </p:nvSpPr>
        <p:spPr>
          <a:ln/>
        </p:spPr>
        <p:txBody>
          <a:bodyPr vert="horz" wrap="square" lIns="91440" tIns="45720" rIns="91440" bIns="45720" anchor="t" anchorCtr="0"/>
          <a:lstStyle/>
          <a:p>
            <a:pPr eaLnBrk="1" hangingPunct="1">
              <a:lnSpc>
                <a:spcPct val="90000"/>
              </a:lnSpc>
              <a:spcBef>
                <a:spcPts val="600"/>
              </a:spcBef>
              <a:buNone/>
            </a:pPr>
            <a:r>
              <a:rPr lang="en-US" altLang="en-US" sz="2000" dirty="0">
                <a:solidFill>
                  <a:srgbClr val="000000"/>
                </a:solidFill>
                <a:latin typeface="Palatino" pitchFamily="-128" charset="0"/>
              </a:rPr>
              <a:t>7.	Working software is the primary measure of progress. </a:t>
            </a:r>
          </a:p>
          <a:p>
            <a:pPr eaLnBrk="1" hangingPunct="1">
              <a:lnSpc>
                <a:spcPct val="90000"/>
              </a:lnSpc>
              <a:spcBef>
                <a:spcPts val="600"/>
              </a:spcBef>
              <a:buNone/>
            </a:pPr>
            <a:r>
              <a:rPr lang="en-US" altLang="en-US" sz="2000" dirty="0">
                <a:solidFill>
                  <a:srgbClr val="000000"/>
                </a:solidFill>
                <a:latin typeface="Palatino" pitchFamily="-128" charset="0"/>
              </a:rPr>
              <a:t>8.	Agile processes promote sustainable development. The sponsors, developers, and users should be able to maintain a constant pace indefinitely.  </a:t>
            </a:r>
          </a:p>
          <a:p>
            <a:pPr eaLnBrk="1" hangingPunct="1">
              <a:lnSpc>
                <a:spcPct val="90000"/>
              </a:lnSpc>
              <a:spcBef>
                <a:spcPts val="600"/>
              </a:spcBef>
              <a:buNone/>
            </a:pPr>
            <a:r>
              <a:rPr lang="en-US" altLang="en-US" sz="2000" dirty="0">
                <a:solidFill>
                  <a:srgbClr val="000000"/>
                </a:solidFill>
                <a:latin typeface="Palatino" pitchFamily="-128" charset="0"/>
              </a:rPr>
              <a:t>9.	Continuous attention to technical excellence and good design enhances agility.  </a:t>
            </a:r>
          </a:p>
          <a:p>
            <a:pPr eaLnBrk="1" hangingPunct="1">
              <a:lnSpc>
                <a:spcPct val="90000"/>
              </a:lnSpc>
              <a:spcBef>
                <a:spcPts val="600"/>
              </a:spcBef>
              <a:buNone/>
            </a:pPr>
            <a:r>
              <a:rPr lang="en-US" altLang="en-US" sz="2000" dirty="0">
                <a:solidFill>
                  <a:srgbClr val="000000"/>
                </a:solidFill>
                <a:latin typeface="Palatino" pitchFamily="-128" charset="0"/>
              </a:rPr>
              <a:t>10. Simplicity – the art of maximizing the amount of work not done – is essential.  </a:t>
            </a:r>
          </a:p>
          <a:p>
            <a:pPr eaLnBrk="1" hangingPunct="1">
              <a:lnSpc>
                <a:spcPct val="90000"/>
              </a:lnSpc>
              <a:spcBef>
                <a:spcPts val="600"/>
              </a:spcBef>
              <a:buNone/>
            </a:pPr>
            <a:r>
              <a:rPr lang="en-US" altLang="en-US" sz="2000" dirty="0">
                <a:solidFill>
                  <a:srgbClr val="000000"/>
                </a:solidFill>
                <a:latin typeface="Palatino" pitchFamily="-128" charset="0"/>
              </a:rPr>
              <a:t>11. The best architectures, requirements, and designs emerge from self–organizing teams. </a:t>
            </a:r>
          </a:p>
          <a:p>
            <a:pPr eaLnBrk="1" hangingPunct="1">
              <a:lnSpc>
                <a:spcPct val="90000"/>
              </a:lnSpc>
              <a:spcBef>
                <a:spcPts val="600"/>
              </a:spcBef>
              <a:buNone/>
            </a:pPr>
            <a:r>
              <a:rPr lang="en-US" altLang="en-US" sz="2000" dirty="0">
                <a:latin typeface="Palatino" pitchFamily="-128" charset="0"/>
              </a:rPr>
              <a:t>12. At regular intervals, the team reflects on how to become more effective, then tunes and adjusts its behavior accordingly.</a:t>
            </a:r>
          </a:p>
          <a:p>
            <a:pPr eaLnBrk="1" hangingPunct="1">
              <a:lnSpc>
                <a:spcPct val="90000"/>
              </a:lnSpc>
            </a:pPr>
            <a:endParaRPr lang="en-US" alt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txBox="1">
            <a:spLocks noGrp="1"/>
          </p:cNvSpPr>
          <p:nvPr>
            <p:ph type="ftr" sz="quarter"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alt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7/e </a:t>
            </a: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2009) Slides copyright 2009 by Roger Pressman. </a:t>
            </a:r>
          </a:p>
        </p:txBody>
      </p:sp>
      <p:sp>
        <p:nvSpPr>
          <p:cNvPr id="11266" name="Slide Number Placeholder 4"/>
          <p:cNvSpPr>
            <a:spLocks noGrp="1"/>
          </p:cNvSpPr>
          <p:nvPr>
            <p:ph type="sldNum" sz="quarter" idx="11"/>
          </p:nvPr>
        </p:nvSpPr>
        <p:spPr>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ClrTx/>
              <a:buFontTx/>
            </a:pPr>
            <a:fld id="{9A0DB2DC-4C9A-4742-B13C-FB6460FD3503}" type="slidenum">
              <a:rPr lang="en-US" altLang="en-US" sz="1000" dirty="0">
                <a:latin typeface="Helvetica" pitchFamily="-128" charset="0"/>
              </a:rPr>
              <a:t>8</a:t>
            </a:fld>
            <a:endParaRPr lang="en-US" altLang="en-US" sz="1000" dirty="0">
              <a:latin typeface="Helvetica" pitchFamily="-128" charset="0"/>
            </a:endParaRPr>
          </a:p>
        </p:txBody>
      </p:sp>
      <p:sp>
        <p:nvSpPr>
          <p:cNvPr id="11267" name="Rectangle 2"/>
          <p:cNvSpPr>
            <a:spLocks noGrp="1"/>
          </p:cNvSpPr>
          <p:nvPr>
            <p:ph type="title"/>
          </p:nvPr>
        </p:nvSpPr>
        <p:spPr>
          <a:xfrm>
            <a:off x="1143000" y="1143000"/>
            <a:ext cx="6705600" cy="633413"/>
          </a:xfrm>
          <a:ln/>
        </p:spPr>
        <p:txBody>
          <a:bodyPr vert="horz" wrap="square" lIns="91440" tIns="45720" rIns="91440" bIns="45720" anchor="b" anchorCtr="0"/>
          <a:lstStyle/>
          <a:p>
            <a:pPr eaLnBrk="1" hangingPunct="1"/>
            <a:r>
              <a:rPr lang="en-US" altLang="en-US" dirty="0"/>
              <a:t>Human Factors</a:t>
            </a:r>
          </a:p>
        </p:txBody>
      </p:sp>
      <p:sp>
        <p:nvSpPr>
          <p:cNvPr id="11268" name="Rectangle 3"/>
          <p:cNvSpPr>
            <a:spLocks noGrp="1"/>
          </p:cNvSpPr>
          <p:nvPr>
            <p:ph idx="1"/>
          </p:nvPr>
        </p:nvSpPr>
        <p:spPr>
          <a:ln/>
        </p:spPr>
        <p:txBody>
          <a:bodyPr vert="horz" wrap="square" lIns="91440" tIns="45720" rIns="91440" bIns="45720" anchor="t" anchorCtr="0"/>
          <a:lstStyle/>
          <a:p>
            <a:pPr eaLnBrk="1" hangingPunct="1"/>
            <a:r>
              <a:rPr lang="en-US" altLang="en-US" i="1" dirty="0">
                <a:latin typeface="Palatino" pitchFamily="-128" charset="0"/>
              </a:rPr>
              <a:t>the process molds to the needs of the people</a:t>
            </a:r>
            <a:r>
              <a:rPr lang="en-US" altLang="en-US" dirty="0">
                <a:latin typeface="Palatino" pitchFamily="-128" charset="0"/>
              </a:rPr>
              <a:t> </a:t>
            </a:r>
            <a:r>
              <a:rPr lang="en-US" altLang="en-US" i="1" dirty="0">
                <a:latin typeface="Palatino" pitchFamily="-128" charset="0"/>
              </a:rPr>
              <a:t>and team,</a:t>
            </a:r>
            <a:r>
              <a:rPr lang="en-US" altLang="en-US" dirty="0">
                <a:latin typeface="Palatino" pitchFamily="-128" charset="0"/>
              </a:rPr>
              <a:t> not the other way around</a:t>
            </a:r>
          </a:p>
          <a:p>
            <a:pPr eaLnBrk="1" hangingPunct="1"/>
            <a:r>
              <a:rPr lang="en-US" altLang="en-US" dirty="0">
                <a:latin typeface="Palatino" pitchFamily="-128" charset="0"/>
              </a:rPr>
              <a:t>key traits must exist among the people on an agile team and the team itself:</a:t>
            </a:r>
          </a:p>
          <a:p>
            <a:pPr lvl="1" eaLnBrk="1" hangingPunct="1"/>
            <a:r>
              <a:rPr lang="en-US" altLang="en-US" b="1" dirty="0">
                <a:solidFill>
                  <a:schemeClr val="folHlink"/>
                </a:solidFill>
                <a:latin typeface="Palatino" pitchFamily="-128" charset="0"/>
              </a:rPr>
              <a:t>Competence.</a:t>
            </a:r>
          </a:p>
          <a:p>
            <a:pPr lvl="1" eaLnBrk="1" hangingPunct="1"/>
            <a:r>
              <a:rPr lang="en-US" altLang="en-US" b="1" dirty="0">
                <a:solidFill>
                  <a:schemeClr val="folHlink"/>
                </a:solidFill>
                <a:latin typeface="Palatino" pitchFamily="-128" charset="0"/>
              </a:rPr>
              <a:t>Common focus.</a:t>
            </a:r>
          </a:p>
          <a:p>
            <a:pPr lvl="1" eaLnBrk="1" hangingPunct="1"/>
            <a:r>
              <a:rPr lang="en-US" altLang="en-US" b="1" dirty="0">
                <a:solidFill>
                  <a:schemeClr val="folHlink"/>
                </a:solidFill>
                <a:latin typeface="Palatino" pitchFamily="-128" charset="0"/>
              </a:rPr>
              <a:t>Collaboration.</a:t>
            </a:r>
          </a:p>
          <a:p>
            <a:pPr lvl="1" eaLnBrk="1" hangingPunct="1"/>
            <a:r>
              <a:rPr lang="en-US" altLang="en-US" b="1" dirty="0">
                <a:solidFill>
                  <a:schemeClr val="folHlink"/>
                </a:solidFill>
                <a:latin typeface="Palatino" pitchFamily="-128" charset="0"/>
              </a:rPr>
              <a:t>Decision-making ability.</a:t>
            </a:r>
          </a:p>
          <a:p>
            <a:pPr lvl="1" eaLnBrk="1" hangingPunct="1"/>
            <a:r>
              <a:rPr lang="en-US" altLang="en-US" b="1" dirty="0">
                <a:solidFill>
                  <a:schemeClr val="folHlink"/>
                </a:solidFill>
                <a:latin typeface="Palatino" pitchFamily="-128" charset="0"/>
              </a:rPr>
              <a:t>Fuzzy problem-solving ability.</a:t>
            </a:r>
          </a:p>
          <a:p>
            <a:pPr lvl="1" eaLnBrk="1" hangingPunct="1"/>
            <a:r>
              <a:rPr lang="en-US" altLang="en-US" b="1" dirty="0">
                <a:solidFill>
                  <a:schemeClr val="folHlink"/>
                </a:solidFill>
                <a:latin typeface="Palatino" pitchFamily="-128" charset="0"/>
              </a:rPr>
              <a:t>Mutual trust and respect.</a:t>
            </a:r>
          </a:p>
          <a:p>
            <a:pPr lvl="1" eaLnBrk="1" hangingPunct="1"/>
            <a:r>
              <a:rPr lang="en-US" altLang="en-US" b="1" dirty="0">
                <a:solidFill>
                  <a:schemeClr val="folHlink"/>
                </a:solidFill>
                <a:latin typeface="Palatino" pitchFamily="-128" charset="0"/>
              </a:rPr>
              <a:t>Self-organization.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txBox="1">
            <a:spLocks noGrp="1"/>
          </p:cNvSpPr>
          <p:nvPr>
            <p:ph type="ftr" sz="quarter"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alt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7/e </a:t>
            </a:r>
            <a:r>
              <a:rPr kumimoji="0" lang="en-US" alt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2009) Slides copyright 2009 by Roger Pressman. </a:t>
            </a:r>
          </a:p>
        </p:txBody>
      </p:sp>
      <p:sp>
        <p:nvSpPr>
          <p:cNvPr id="12290" name="Slide Number Placeholder 4"/>
          <p:cNvSpPr>
            <a:spLocks noGrp="1"/>
          </p:cNvSpPr>
          <p:nvPr>
            <p:ph type="sldNum" sz="quarter" idx="11"/>
          </p:nvPr>
        </p:nvSpPr>
        <p:spPr>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ClrTx/>
              <a:buFontTx/>
            </a:pPr>
            <a:fld id="{9A0DB2DC-4C9A-4742-B13C-FB6460FD3503}" type="slidenum">
              <a:rPr lang="en-US" altLang="en-US" sz="1000" dirty="0">
                <a:latin typeface="Helvetica" pitchFamily="-128" charset="0"/>
              </a:rPr>
              <a:t>9</a:t>
            </a:fld>
            <a:endParaRPr lang="en-US" altLang="en-US" sz="1000" dirty="0">
              <a:latin typeface="Helvetica" pitchFamily="-128" charset="0"/>
            </a:endParaRPr>
          </a:p>
        </p:txBody>
      </p:sp>
      <p:sp>
        <p:nvSpPr>
          <p:cNvPr id="12291" name="Rectangle 2"/>
          <p:cNvSpPr>
            <a:spLocks noGrp="1"/>
          </p:cNvSpPr>
          <p:nvPr>
            <p:ph type="title"/>
          </p:nvPr>
        </p:nvSpPr>
        <p:spPr>
          <a:xfrm>
            <a:off x="1219200" y="1143000"/>
            <a:ext cx="7720013" cy="633413"/>
          </a:xfrm>
          <a:ln/>
        </p:spPr>
        <p:txBody>
          <a:bodyPr vert="horz" wrap="square" lIns="91440" tIns="45720" rIns="91440" bIns="45720" anchor="b" anchorCtr="0"/>
          <a:lstStyle/>
          <a:p>
            <a:pPr eaLnBrk="1" hangingPunct="1"/>
            <a:r>
              <a:rPr lang="en-US" altLang="en-US" dirty="0"/>
              <a:t>Extreme Programming (XP)</a:t>
            </a:r>
          </a:p>
        </p:txBody>
      </p:sp>
      <p:sp>
        <p:nvSpPr>
          <p:cNvPr id="12292" name="Rectangle 3"/>
          <p:cNvSpPr>
            <a:spLocks noGrp="1"/>
          </p:cNvSpPr>
          <p:nvPr>
            <p:ph idx="1"/>
          </p:nvPr>
        </p:nvSpPr>
        <p:spPr>
          <a:ln/>
        </p:spPr>
        <p:txBody>
          <a:bodyPr vert="horz" wrap="square" lIns="91440" tIns="45720" rIns="91440" bIns="45720" anchor="t" anchorCtr="0"/>
          <a:lstStyle/>
          <a:p>
            <a:pPr eaLnBrk="1" hangingPunct="1"/>
            <a:r>
              <a:rPr lang="en-US" altLang="en-US" dirty="0"/>
              <a:t>The most widely used agile process, originally proposed by Kent Beck</a:t>
            </a:r>
          </a:p>
          <a:p>
            <a:pPr eaLnBrk="1" hangingPunct="1"/>
            <a:r>
              <a:rPr lang="en-US" altLang="en-US" dirty="0"/>
              <a:t>XP Planning</a:t>
            </a:r>
          </a:p>
          <a:p>
            <a:pPr lvl="1" eaLnBrk="1" hangingPunct="1"/>
            <a:r>
              <a:rPr lang="en-US" altLang="en-US" dirty="0"/>
              <a:t>Begins with the creation of “</a:t>
            </a:r>
            <a:r>
              <a:rPr lang="en-US" altLang="en-US" dirty="0">
                <a:solidFill>
                  <a:schemeClr val="folHlink"/>
                </a:solidFill>
              </a:rPr>
              <a:t>user stories</a:t>
            </a:r>
            <a:r>
              <a:rPr lang="en-US" altLang="en-US" dirty="0"/>
              <a:t>”</a:t>
            </a:r>
          </a:p>
          <a:p>
            <a:pPr lvl="1" eaLnBrk="1" hangingPunct="1"/>
            <a:r>
              <a:rPr lang="en-US" altLang="en-US" dirty="0"/>
              <a:t>Agile team assesses each story and assigns a </a:t>
            </a:r>
            <a:r>
              <a:rPr lang="en-US" altLang="en-US" dirty="0">
                <a:solidFill>
                  <a:schemeClr val="folHlink"/>
                </a:solidFill>
              </a:rPr>
              <a:t>cost</a:t>
            </a:r>
            <a:endParaRPr lang="en-US" altLang="en-US" dirty="0"/>
          </a:p>
          <a:p>
            <a:pPr lvl="1" eaLnBrk="1" hangingPunct="1"/>
            <a:r>
              <a:rPr lang="en-US" altLang="en-US" dirty="0"/>
              <a:t>Stories are grouped to for a </a:t>
            </a:r>
            <a:r>
              <a:rPr lang="en-US" altLang="en-US" dirty="0">
                <a:solidFill>
                  <a:schemeClr val="folHlink"/>
                </a:solidFill>
              </a:rPr>
              <a:t>deliverable increment</a:t>
            </a:r>
            <a:endParaRPr lang="en-US" altLang="en-US" dirty="0"/>
          </a:p>
          <a:p>
            <a:pPr lvl="1" eaLnBrk="1" hangingPunct="1"/>
            <a:r>
              <a:rPr lang="en-US" altLang="en-US" dirty="0"/>
              <a:t>A </a:t>
            </a:r>
            <a:r>
              <a:rPr lang="en-US" altLang="en-US" dirty="0">
                <a:solidFill>
                  <a:schemeClr val="folHlink"/>
                </a:solidFill>
              </a:rPr>
              <a:t>commitment</a:t>
            </a:r>
            <a:r>
              <a:rPr lang="en-US" altLang="en-US" dirty="0"/>
              <a:t> is made on delivery date</a:t>
            </a:r>
          </a:p>
          <a:p>
            <a:pPr lvl="1" eaLnBrk="1" hangingPunct="1"/>
            <a:r>
              <a:rPr lang="en-US" altLang="en-US" dirty="0"/>
              <a:t>After the first increment “</a:t>
            </a:r>
            <a:r>
              <a:rPr lang="en-US" altLang="en-US" dirty="0">
                <a:solidFill>
                  <a:schemeClr val="folHlink"/>
                </a:solidFill>
              </a:rPr>
              <a:t>project velocity</a:t>
            </a:r>
            <a:r>
              <a:rPr lang="en-US" altLang="en-US" dirty="0"/>
              <a:t>” is used to help define subsequent delivery dates for other increments</a:t>
            </a:r>
          </a:p>
        </p:txBody>
      </p:sp>
    </p:spTree>
  </p:cSld>
  <p:clrMapOvr>
    <a:masterClrMapping/>
  </p:clrMapOvr>
</p:sld>
</file>

<file path=ppt/theme/theme1.xml><?xml version="1.0" encoding="utf-8"?>
<a:theme xmlns:a="http://schemas.openxmlformats.org/drawingml/2006/main"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Bold Stripes">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en-US" sz="2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en-US" sz="2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2004:Templates:Presentations:Designs:Bold Stripes</Template>
  <TotalTime>0</TotalTime>
  <Words>2936</Words>
  <Application>Microsoft Office PowerPoint</Application>
  <PresentationFormat>On-screen Show (4:3)</PresentationFormat>
  <Paragraphs>232</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Helvetica</vt:lpstr>
      <vt:lpstr>Palatino</vt:lpstr>
      <vt:lpstr>Wingdings</vt:lpstr>
      <vt:lpstr>Bold Stripes</vt:lpstr>
      <vt:lpstr>Chapter 3</vt:lpstr>
      <vt:lpstr>The Manifesto for  Agile Software Development</vt:lpstr>
      <vt:lpstr>What is “Agility”?</vt:lpstr>
      <vt:lpstr>Agility and the Cost of Change</vt:lpstr>
      <vt:lpstr>An Agile Process</vt:lpstr>
      <vt:lpstr>Agility Principles - I</vt:lpstr>
      <vt:lpstr>Agility Principles - II</vt:lpstr>
      <vt:lpstr>Human Factors</vt:lpstr>
      <vt:lpstr>Extreme Programming (XP)</vt:lpstr>
      <vt:lpstr>Extreme Programming (XP)</vt:lpstr>
      <vt:lpstr>Extreme Programming (XP)</vt:lpstr>
      <vt:lpstr>Industrial XP</vt:lpstr>
      <vt:lpstr>Contd…</vt:lpstr>
      <vt:lpstr>Contd…</vt:lpstr>
      <vt:lpstr>Contd…</vt:lpstr>
      <vt:lpstr>Contd…</vt:lpstr>
      <vt:lpstr>Contd…</vt:lpstr>
      <vt:lpstr>XP Debate</vt:lpstr>
      <vt:lpstr>Other agile process models</vt:lpstr>
      <vt:lpstr>Dynamic Systems Development Method</vt:lpstr>
      <vt:lpstr>Contd…</vt:lpstr>
      <vt:lpstr>Contd…</vt:lpstr>
      <vt:lpstr>Scrum</vt:lpstr>
      <vt:lpstr>Scrum</vt:lpstr>
      <vt:lpstr>Agile Modeling</vt:lpstr>
      <vt:lpstr>Agile Unified Process (AUP)</vt:lpstr>
      <vt:lpstr>Contd…</vt:lpstr>
      <vt:lpstr>When to use the Agile Model?</vt:lpstr>
      <vt:lpstr>Advantages of Agile model</vt:lpstr>
      <vt:lpstr>Disadvantages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lastModifiedBy>Borhan Uddin</cp:lastModifiedBy>
  <cp:revision>80</cp:revision>
  <dcterms:created xsi:type="dcterms:W3CDTF">2008-02-08T18:09:54Z</dcterms:created>
  <dcterms:modified xsi:type="dcterms:W3CDTF">2025-06-12T18:26:17Z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F9551C8B205F4462B4095439A44C8D55_13</vt:lpwstr>
  </property>
  <property fmtid="{D5CDD505-2E9C-101B-9397-08002B2CF9AE}" pid="3" name="KSOProductBuildVer">
    <vt:lpwstr>1033-12.2.0.19805</vt:lpwstr>
  </property>
</Properties>
</file>