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2" r:id="rId2"/>
    <p:sldId id="298" r:id="rId3"/>
    <p:sldId id="436" r:id="rId4"/>
    <p:sldId id="437" r:id="rId5"/>
    <p:sldId id="438" r:id="rId6"/>
    <p:sldId id="491" r:id="rId7"/>
    <p:sldId id="469" r:id="rId8"/>
    <p:sldId id="417" r:id="rId9"/>
    <p:sldId id="470" r:id="rId10"/>
    <p:sldId id="421" r:id="rId11"/>
    <p:sldId id="422" r:id="rId12"/>
    <p:sldId id="439" r:id="rId13"/>
    <p:sldId id="472" r:id="rId14"/>
    <p:sldId id="440" r:id="rId15"/>
    <p:sldId id="486" r:id="rId16"/>
    <p:sldId id="487" r:id="rId17"/>
    <p:sldId id="488" r:id="rId18"/>
    <p:sldId id="473" r:id="rId19"/>
    <p:sldId id="492" r:id="rId20"/>
    <p:sldId id="490" r:id="rId21"/>
    <p:sldId id="493" r:id="rId22"/>
    <p:sldId id="479" r:id="rId23"/>
    <p:sldId id="480" r:id="rId24"/>
    <p:sldId id="452" r:id="rId25"/>
    <p:sldId id="494" r:id="rId26"/>
    <p:sldId id="496" r:id="rId27"/>
    <p:sldId id="497" r:id="rId28"/>
    <p:sldId id="498" r:id="rId29"/>
    <p:sldId id="499" r:id="rId30"/>
    <p:sldId id="500" r:id="rId31"/>
    <p:sldId id="501" r:id="rId32"/>
    <p:sldId id="502" r:id="rId33"/>
    <p:sldId id="503" r:id="rId34"/>
    <p:sldId id="504" r:id="rId35"/>
    <p:sldId id="505" r:id="rId36"/>
    <p:sldId id="506" r:id="rId37"/>
    <p:sldId id="50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E69EF76-E8AD-40FF-9E7C-AA31C07EDF9C}" type="datetimeFigureOut">
              <a:rPr lang="en-US" smtClean="0"/>
              <a:t>5/28/2023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9775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02831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295111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590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612155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69EF76-E8AD-40FF-9E7C-AA31C07EDF9C}" type="datetimeFigureOut">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349452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69EF76-E8AD-40FF-9E7C-AA31C07EDF9C}" type="datetimeFigureOut">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152657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71078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11094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878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9EF76-E8AD-40FF-9E7C-AA31C07EDF9C}"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24801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69EF76-E8AD-40FF-9E7C-AA31C07EDF9C}"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26677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9EF76-E8AD-40FF-9E7C-AA31C07EDF9C}" type="datetimeFigureOut">
              <a:rPr lang="en-US" smtClean="0"/>
              <a:t>5/28/2023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78997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69EF76-E8AD-40FF-9E7C-AA31C07EDF9C}" type="datetimeFigureOut">
              <a:rPr lang="en-US" smtClean="0"/>
              <a:t>5/28/2023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2893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9EF76-E8AD-40FF-9E7C-AA31C07EDF9C}" type="datetimeFigureOut">
              <a:rPr lang="en-US" smtClean="0"/>
              <a:t>5/28/2023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200244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22069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870978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69EF76-E8AD-40FF-9E7C-AA31C07EDF9C}" type="datetimeFigureOut">
              <a:rPr lang="en-US" smtClean="0"/>
              <a:t>5/28/2023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9D5056-13B9-493F-9F5B-BF52AB2154FB}" type="slidenum">
              <a:rPr lang="en-US" smtClean="0"/>
              <a:t>‹#›</a:t>
            </a:fld>
            <a:endParaRPr lang="en-US"/>
          </a:p>
        </p:txBody>
      </p:sp>
    </p:spTree>
    <p:extLst>
      <p:ext uri="{BB962C8B-B14F-4D97-AF65-F5344CB8AC3E}">
        <p14:creationId xmlns:p14="http://schemas.microsoft.com/office/powerpoint/2010/main" val="19839770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1195262-7542-6C52-FAB1-EDE535EC72F3}"/>
              </a:ext>
            </a:extLst>
          </p:cNvPr>
          <p:cNvSpPr>
            <a:spLocks noGrp="1"/>
          </p:cNvSpPr>
          <p:nvPr>
            <p:ph type="title"/>
          </p:nvPr>
        </p:nvSpPr>
        <p:spPr>
          <a:xfrm>
            <a:off x="1303338" y="1632513"/>
            <a:ext cx="9905998" cy="1478570"/>
          </a:xfrm>
        </p:spPr>
        <p:txBody>
          <a:bodyPr>
            <a:normAutofit/>
          </a:bodyPr>
          <a:lstStyle/>
          <a:p>
            <a:pPr algn="ctr"/>
            <a:r>
              <a:rPr lang="en-US" dirty="0" smtClean="0"/>
              <a:t>Flip-flops</a:t>
            </a:r>
            <a:endParaRPr lang="en-US" dirty="0"/>
          </a:p>
        </p:txBody>
      </p:sp>
    </p:spTree>
    <p:extLst>
      <p:ext uri="{BB962C8B-B14F-4D97-AF65-F5344CB8AC3E}">
        <p14:creationId xmlns:p14="http://schemas.microsoft.com/office/powerpoint/2010/main" val="1361389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14" y="-144855"/>
            <a:ext cx="9905998" cy="1478570"/>
          </a:xfrm>
        </p:spPr>
        <p:txBody>
          <a:bodyPr/>
          <a:lstStyle/>
          <a:p>
            <a:r>
              <a:rPr lang="en-US" dirty="0"/>
              <a:t>Master-slave FF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88FABAFB-6F33-62F3-129D-A38C414CB70F}"/>
                  </a:ext>
                </a:extLst>
              </p:cNvPr>
              <p:cNvSpPr txBox="1"/>
              <p:nvPr/>
            </p:nvSpPr>
            <p:spPr>
              <a:xfrm>
                <a:off x="470780" y="1333715"/>
                <a:ext cx="11519403" cy="4710007"/>
              </a:xfrm>
              <a:prstGeom prst="rect">
                <a:avLst/>
              </a:prstGeom>
              <a:noFill/>
            </p:spPr>
            <p:txBody>
              <a:bodyPr wrap="square" rtlCol="0">
                <a:spAutoFit/>
              </a:bodyPr>
              <a:lstStyle/>
              <a:p>
                <a:pPr algn="just"/>
                <a:r>
                  <a:rPr lang="en-US" sz="3000" dirty="0" smtClean="0"/>
                  <a:t>Before the development of edge triggered FFs (with little or no hold time requirements) timing problems were often handled by using a class of FFs called master/slave FFs. A master/slave FF actually contains two FFs- master and a slave. On the rising edge of the CLK signal, the levels on the control inputs (D, J, K) are used to determine the output of the master. When the CLK goes LOW the state of the master is transferred to the slave whose outputs are </a:t>
                </a:r>
                <a14:m>
                  <m:oMath xmlns:m="http://schemas.openxmlformats.org/officeDocument/2006/math">
                    <m:r>
                      <a:rPr lang="en-US" sz="3000" b="0" i="1" smtClean="0">
                        <a:latin typeface="Cambria Math" panose="02040503050406030204" pitchFamily="18" charset="0"/>
                      </a:rPr>
                      <m:t>𝑄</m:t>
                    </m:r>
                    <m:r>
                      <a:rPr lang="en-US" sz="3000" b="0" i="1" smtClean="0">
                        <a:latin typeface="Cambria Math" panose="02040503050406030204" pitchFamily="18" charset="0"/>
                      </a:rPr>
                      <m:t> </m:t>
                    </m:r>
                    <m:r>
                      <a:rPr lang="en-US" sz="3000" b="0" i="1" smtClean="0">
                        <a:latin typeface="Cambria Math" panose="02040503050406030204" pitchFamily="18" charset="0"/>
                      </a:rPr>
                      <m:t>𝑎𝑛𝑑</m:t>
                    </m:r>
                    <m:r>
                      <a:rPr lang="en-US" sz="3000" b="0" i="1" smtClean="0">
                        <a:latin typeface="Cambria Math" panose="02040503050406030204" pitchFamily="18" charset="0"/>
                      </a:rPr>
                      <m:t> </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𝑄</m:t>
                        </m:r>
                      </m:e>
                    </m:acc>
                  </m:oMath>
                </a14:m>
                <a:r>
                  <a:rPr lang="en-US" sz="3000" dirty="0" smtClean="0"/>
                  <a:t>. Thus </a:t>
                </a:r>
                <a14:m>
                  <m:oMath xmlns:m="http://schemas.openxmlformats.org/officeDocument/2006/math">
                    <m:r>
                      <a:rPr lang="en-US" sz="3000" i="1">
                        <a:latin typeface="Cambria Math" panose="02040503050406030204" pitchFamily="18" charset="0"/>
                      </a:rPr>
                      <m:t>𝑄</m:t>
                    </m:r>
                    <m:r>
                      <a:rPr lang="en-US" sz="3000" i="1">
                        <a:latin typeface="Cambria Math" panose="02040503050406030204" pitchFamily="18" charset="0"/>
                      </a:rPr>
                      <m:t> </m:t>
                    </m:r>
                    <m:r>
                      <a:rPr lang="en-US" sz="3000" i="1">
                        <a:latin typeface="Cambria Math" panose="02040503050406030204" pitchFamily="18" charset="0"/>
                      </a:rPr>
                      <m:t>𝑎𝑛𝑑</m:t>
                    </m:r>
                    <m:r>
                      <a:rPr lang="en-US" sz="3000" i="1">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𝑄</m:t>
                        </m:r>
                      </m:e>
                    </m:acc>
                  </m:oMath>
                </a14:m>
                <a:r>
                  <a:rPr lang="en-US" sz="3000" dirty="0" smtClean="0"/>
                  <a:t> change just after the NGT of the clock. Its function is very much like the NGT FFs. </a:t>
                </a:r>
              </a:p>
              <a:p>
                <a:pPr algn="just"/>
                <a:r>
                  <a:rPr lang="en-US" sz="3000" dirty="0" smtClean="0"/>
                  <a:t>Disadvantage: The control input must be held stable while CLK is HIGH otherwise unpredictable operation may occur.</a:t>
                </a:r>
              </a:p>
            </p:txBody>
          </p:sp>
        </mc:Choice>
        <mc:Fallback xmlns="">
          <p:sp>
            <p:nvSpPr>
              <p:cNvPr id="3" name="TextBox 2">
                <a:extLst>
                  <a:ext uri="{FF2B5EF4-FFF2-40B4-BE49-F238E27FC236}">
                    <a16:creationId xmlns="" xmlns:a16="http://schemas.microsoft.com/office/drawing/2014/main" xmlns:a14="http://schemas.microsoft.com/office/drawing/2010/main" id="{88FABAFB-6F33-62F3-129D-A38C414CB70F}"/>
                  </a:ext>
                </a:extLst>
              </p:cNvPr>
              <p:cNvSpPr txBox="1">
                <a:spLocks noRot="1" noChangeAspect="1" noMove="1" noResize="1" noEditPoints="1" noAdjustHandles="1" noChangeArrowheads="1" noChangeShapeType="1" noTextEdit="1"/>
              </p:cNvSpPr>
              <p:nvPr/>
            </p:nvSpPr>
            <p:spPr>
              <a:xfrm>
                <a:off x="470780" y="1333715"/>
                <a:ext cx="11519403" cy="4710007"/>
              </a:xfrm>
              <a:prstGeom prst="rect">
                <a:avLst/>
              </a:prstGeom>
              <a:blipFill rotWithShape="0">
                <a:blip r:embed="rId2"/>
                <a:stretch>
                  <a:fillRect l="-1217" t="-1554" r="-1270" b="-3238"/>
                </a:stretch>
              </a:blipFill>
            </p:spPr>
            <p:txBody>
              <a:bodyPr/>
              <a:lstStyle/>
              <a:p>
                <a:r>
                  <a:rPr lang="en-US">
                    <a:noFill/>
                  </a:rPr>
                  <a:t> </a:t>
                </a:r>
              </a:p>
            </p:txBody>
          </p:sp>
        </mc:Fallback>
      </mc:AlternateContent>
    </p:spTree>
    <p:extLst>
      <p:ext uri="{BB962C8B-B14F-4D97-AF65-F5344CB8AC3E}">
        <p14:creationId xmlns:p14="http://schemas.microsoft.com/office/powerpoint/2010/main" val="332318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14" y="-144855"/>
            <a:ext cx="9905998" cy="1478570"/>
          </a:xfrm>
        </p:spPr>
        <p:txBody>
          <a:bodyPr/>
          <a:lstStyle/>
          <a:p>
            <a:r>
              <a:rPr lang="en-US" dirty="0" err="1" smtClean="0"/>
              <a:t>Ff</a:t>
            </a:r>
            <a:r>
              <a:rPr lang="en-US" dirty="0" smtClean="0"/>
              <a:t> application</a:t>
            </a:r>
            <a:endParaRPr lang="en-US" dirty="0"/>
          </a:p>
        </p:txBody>
      </p:sp>
      <p:sp>
        <p:nvSpPr>
          <p:cNvPr id="4" name="TextBox 3">
            <a:extLst>
              <a:ext uri="{FF2B5EF4-FFF2-40B4-BE49-F238E27FC236}">
                <a16:creationId xmlns:a16="http://schemas.microsoft.com/office/drawing/2014/main" xmlns="" xmlns:a14="http://schemas.microsoft.com/office/drawing/2010/main" xmlns:mc="http://schemas.openxmlformats.org/markup-compatibility/2006" id="{88FABAFB-6F33-62F3-129D-A38C414CB70F}"/>
              </a:ext>
            </a:extLst>
          </p:cNvPr>
          <p:cNvSpPr txBox="1"/>
          <p:nvPr/>
        </p:nvSpPr>
        <p:spPr>
          <a:xfrm>
            <a:off x="307818" y="1695854"/>
            <a:ext cx="11682365" cy="2400657"/>
          </a:xfrm>
          <a:prstGeom prst="rect">
            <a:avLst/>
          </a:prstGeom>
          <a:noFill/>
        </p:spPr>
        <p:txBody>
          <a:bodyPr wrap="square" rtlCol="0">
            <a:spAutoFit/>
          </a:bodyPr>
          <a:lstStyle/>
          <a:p>
            <a:pPr algn="just"/>
            <a:r>
              <a:rPr lang="en-US" sz="3000" dirty="0" smtClean="0"/>
              <a:t>    Edge triggered FFs application:</a:t>
            </a:r>
          </a:p>
          <a:p>
            <a:pPr marL="457200" indent="-457200" algn="just">
              <a:buFont typeface="Arial" panose="020B0604020202020204" pitchFamily="34" charset="0"/>
              <a:buChar char="•"/>
            </a:pPr>
            <a:r>
              <a:rPr lang="en-US" sz="3000" dirty="0" smtClean="0"/>
              <a:t>Counting</a:t>
            </a:r>
          </a:p>
          <a:p>
            <a:pPr marL="457200" indent="-457200" algn="just">
              <a:buFont typeface="Arial" panose="020B0604020202020204" pitchFamily="34" charset="0"/>
              <a:buChar char="•"/>
            </a:pPr>
            <a:r>
              <a:rPr lang="en-US" sz="3000" dirty="0" smtClean="0"/>
              <a:t>Storing of binary data</a:t>
            </a:r>
          </a:p>
          <a:p>
            <a:pPr marL="457200" indent="-457200" algn="just">
              <a:buFont typeface="Arial" panose="020B0604020202020204" pitchFamily="34" charset="0"/>
              <a:buChar char="•"/>
            </a:pPr>
            <a:r>
              <a:rPr lang="en-US" sz="3000" dirty="0" smtClean="0"/>
              <a:t>Transferring binary data from one to another or many more location.</a:t>
            </a:r>
          </a:p>
          <a:p>
            <a:pPr marL="457200" indent="-457200" algn="just">
              <a:buFont typeface="Arial" panose="020B0604020202020204" pitchFamily="34" charset="0"/>
              <a:buChar char="•"/>
            </a:pPr>
            <a:r>
              <a:rPr lang="en-US" sz="3000" dirty="0" smtClean="0"/>
              <a:t>Some are categorized as sequential circuits. </a:t>
            </a:r>
          </a:p>
        </p:txBody>
      </p:sp>
    </p:spTree>
    <p:extLst>
      <p:ext uri="{BB962C8B-B14F-4D97-AF65-F5344CB8AC3E}">
        <p14:creationId xmlns:p14="http://schemas.microsoft.com/office/powerpoint/2010/main" val="396712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93" y="-144855"/>
            <a:ext cx="9905998" cy="1478570"/>
          </a:xfrm>
        </p:spPr>
        <p:txBody>
          <a:bodyPr/>
          <a:lstStyle/>
          <a:p>
            <a:r>
              <a:rPr lang="en-US" dirty="0" err="1" smtClean="0"/>
              <a:t>Ff</a:t>
            </a:r>
            <a:r>
              <a:rPr lang="en-US" dirty="0" smtClean="0"/>
              <a:t> synchronization</a:t>
            </a:r>
            <a:endParaRPr lang="en-US" dirty="0"/>
          </a:p>
        </p:txBody>
      </p:sp>
      <p:sp>
        <p:nvSpPr>
          <p:cNvPr id="3" name="TextBox 2">
            <a:extLst>
              <a:ext uri="{FF2B5EF4-FFF2-40B4-BE49-F238E27FC236}">
                <a16:creationId xmlns:a16="http://schemas.microsoft.com/office/drawing/2014/main" xmlns="" xmlns:a14="http://schemas.microsoft.com/office/drawing/2010/main" xmlns:mc="http://schemas.openxmlformats.org/markup-compatibility/2006" id="{88FABAFB-6F33-62F3-129D-A38C414CB70F}"/>
              </a:ext>
            </a:extLst>
          </p:cNvPr>
          <p:cNvSpPr txBox="1"/>
          <p:nvPr/>
        </p:nvSpPr>
        <p:spPr>
          <a:xfrm>
            <a:off x="669956" y="1695854"/>
            <a:ext cx="11320227" cy="1477328"/>
          </a:xfrm>
          <a:prstGeom prst="rect">
            <a:avLst/>
          </a:prstGeom>
          <a:noFill/>
        </p:spPr>
        <p:txBody>
          <a:bodyPr wrap="square" rtlCol="0">
            <a:spAutoFit/>
          </a:bodyPr>
          <a:lstStyle/>
          <a:p>
            <a:pPr algn="just"/>
            <a:r>
              <a:rPr lang="en-US" sz="3000" dirty="0" smtClean="0"/>
              <a:t>Most digital systems are principally synchronous in their operation because most of the signals will change states in synchronism with the clock transitions. </a:t>
            </a:r>
          </a:p>
        </p:txBody>
      </p:sp>
    </p:spTree>
    <p:extLst>
      <p:ext uri="{BB962C8B-B14F-4D97-AF65-F5344CB8AC3E}">
        <p14:creationId xmlns:p14="http://schemas.microsoft.com/office/powerpoint/2010/main" val="1165541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79" y="1501555"/>
            <a:ext cx="9905998" cy="1478570"/>
          </a:xfrm>
        </p:spPr>
        <p:txBody>
          <a:bodyPr/>
          <a:lstStyle/>
          <a:p>
            <a:pPr algn="ctr"/>
            <a:r>
              <a:rPr lang="en-US" dirty="0" smtClean="0"/>
              <a:t>Data storage and transfer</a:t>
            </a:r>
            <a:endParaRPr lang="en-US" dirty="0"/>
          </a:p>
        </p:txBody>
      </p:sp>
    </p:spTree>
    <p:extLst>
      <p:ext uri="{BB962C8B-B14F-4D97-AF65-F5344CB8AC3E}">
        <p14:creationId xmlns:p14="http://schemas.microsoft.com/office/powerpoint/2010/main" val="2823146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932" y="190124"/>
            <a:ext cx="9905998" cy="1478570"/>
          </a:xfrm>
        </p:spPr>
        <p:txBody>
          <a:bodyPr>
            <a:normAutofit/>
          </a:bodyPr>
          <a:lstStyle/>
          <a:p>
            <a:r>
              <a:rPr lang="en-US" dirty="0"/>
              <a:t>Data storage and </a:t>
            </a:r>
            <a:r>
              <a:rPr lang="en-US" dirty="0" smtClean="0"/>
              <a:t>transfer</a:t>
            </a:r>
            <a:br>
              <a:rPr lang="en-US" dirty="0" smtClean="0"/>
            </a:br>
            <a:endParaRPr lang="en-US" dirty="0"/>
          </a:p>
        </p:txBody>
      </p:sp>
      <p:sp>
        <p:nvSpPr>
          <p:cNvPr id="3" name="TextBox 2">
            <a:extLst>
              <a:ext uri="{FF2B5EF4-FFF2-40B4-BE49-F238E27FC236}">
                <a16:creationId xmlns:a16="http://schemas.microsoft.com/office/drawing/2014/main" xmlns="" xmlns:a14="http://schemas.microsoft.com/office/drawing/2010/main" xmlns:mc="http://schemas.openxmlformats.org/markup-compatibility/2006" id="{88FABAFB-6F33-62F3-129D-A38C414CB70F}"/>
              </a:ext>
            </a:extLst>
          </p:cNvPr>
          <p:cNvSpPr txBox="1"/>
          <p:nvPr/>
        </p:nvSpPr>
        <p:spPr>
          <a:xfrm>
            <a:off x="706170" y="1397090"/>
            <a:ext cx="11320227" cy="4708981"/>
          </a:xfrm>
          <a:prstGeom prst="rect">
            <a:avLst/>
          </a:prstGeom>
          <a:noFill/>
        </p:spPr>
        <p:txBody>
          <a:bodyPr wrap="square" rtlCol="0">
            <a:spAutoFit/>
          </a:bodyPr>
          <a:lstStyle/>
          <a:p>
            <a:pPr algn="just"/>
            <a:r>
              <a:rPr lang="en-US" sz="3000" dirty="0"/>
              <a:t>The common use of FFs are storage of data and transfer of data. </a:t>
            </a:r>
            <a:r>
              <a:rPr lang="en-US" sz="3000" dirty="0" smtClean="0"/>
              <a:t>Data represents numerical values such as binary numbers, BCD etc. or wide variety of data that have been encoded in binary. </a:t>
            </a:r>
          </a:p>
          <a:p>
            <a:pPr algn="just"/>
            <a:endParaRPr lang="en-US" sz="3000" dirty="0"/>
          </a:p>
          <a:p>
            <a:pPr algn="just"/>
            <a:r>
              <a:rPr lang="en-US" sz="3000" u="sng" dirty="0" smtClean="0"/>
              <a:t>Data storage:</a:t>
            </a:r>
            <a:r>
              <a:rPr lang="en-US" sz="3000" dirty="0" smtClean="0"/>
              <a:t> Data are generally stored in a group of FFs called </a:t>
            </a:r>
            <a:r>
              <a:rPr lang="en-US" sz="3000" dirty="0" smtClean="0">
                <a:solidFill>
                  <a:srgbClr val="FF0000"/>
                </a:solidFill>
              </a:rPr>
              <a:t>registers.</a:t>
            </a:r>
          </a:p>
          <a:p>
            <a:pPr algn="just"/>
            <a:r>
              <a:rPr lang="en-US" sz="3000" u="sng" dirty="0"/>
              <a:t>Data </a:t>
            </a:r>
            <a:r>
              <a:rPr lang="en-US" sz="3000" u="sng" dirty="0" smtClean="0"/>
              <a:t>transfer</a:t>
            </a:r>
            <a:r>
              <a:rPr lang="en-US" sz="3000" dirty="0" smtClean="0"/>
              <a:t>: The operation most often performed on data is the data transfer. Transfer of data from one FF or register to another FF or register. We will see four types of data transfer. 1. synchronous 2. asynchronous 3. parallel 4. serial data transfer. </a:t>
            </a:r>
            <a:endParaRPr lang="en-US" sz="3000" dirty="0" smtClean="0">
              <a:solidFill>
                <a:srgbClr val="FF0000"/>
              </a:solidFill>
            </a:endParaRPr>
          </a:p>
        </p:txBody>
      </p:sp>
    </p:spTree>
    <p:extLst>
      <p:ext uri="{BB962C8B-B14F-4D97-AF65-F5344CB8AC3E}">
        <p14:creationId xmlns:p14="http://schemas.microsoft.com/office/powerpoint/2010/main" val="1676588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235" y="0"/>
            <a:ext cx="12002631" cy="1478570"/>
          </a:xfrm>
        </p:spPr>
        <p:txBody>
          <a:bodyPr>
            <a:normAutofit fontScale="90000"/>
          </a:bodyPr>
          <a:lstStyle/>
          <a:p>
            <a:r>
              <a:rPr lang="en-US" dirty="0"/>
              <a:t>Data storage and </a:t>
            </a:r>
            <a:r>
              <a:rPr lang="en-US" dirty="0" smtClean="0"/>
              <a:t>transfer (synchronous data transfer)</a:t>
            </a:r>
            <a:br>
              <a:rPr lang="en-US" dirty="0" smtClean="0"/>
            </a:b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135" t="15578" r="9637" b="19604"/>
          <a:stretch/>
        </p:blipFill>
        <p:spPr>
          <a:xfrm rot="10800000">
            <a:off x="762753" y="937702"/>
            <a:ext cx="10590292" cy="5902194"/>
          </a:xfrm>
          <a:prstGeom prst="rect">
            <a:avLst/>
          </a:prstGeom>
        </p:spPr>
      </p:pic>
    </p:spTree>
    <p:extLst>
      <p:ext uri="{BB962C8B-B14F-4D97-AF65-F5344CB8AC3E}">
        <p14:creationId xmlns:p14="http://schemas.microsoft.com/office/powerpoint/2010/main" val="312773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406" y="153910"/>
            <a:ext cx="11887200" cy="1478570"/>
          </a:xfrm>
        </p:spPr>
        <p:txBody>
          <a:bodyPr>
            <a:normAutofit fontScale="90000"/>
          </a:bodyPr>
          <a:lstStyle/>
          <a:p>
            <a:r>
              <a:rPr lang="en-US" dirty="0"/>
              <a:t>Data storage and </a:t>
            </a:r>
            <a:r>
              <a:rPr lang="en-US" dirty="0" smtClean="0"/>
              <a:t>transfer (Asynchronous data transfer)</a:t>
            </a:r>
            <a:br>
              <a:rPr lang="en-US" dirty="0" smtClean="0"/>
            </a:br>
            <a:endParaRPr lang="en-US" dirty="0"/>
          </a:p>
        </p:txBody>
      </p:sp>
      <p:grpSp>
        <p:nvGrpSpPr>
          <p:cNvPr id="9" name="Group 8"/>
          <p:cNvGrpSpPr/>
          <p:nvPr/>
        </p:nvGrpSpPr>
        <p:grpSpPr>
          <a:xfrm>
            <a:off x="669955" y="1520981"/>
            <a:ext cx="11232242" cy="4961300"/>
            <a:chOff x="669955" y="1520981"/>
            <a:chExt cx="11232242" cy="496130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9175" t="20462" r="9439" b="30297"/>
            <a:stretch/>
          </p:blipFill>
          <p:spPr>
            <a:xfrm rot="10800000">
              <a:off x="669955" y="1520981"/>
              <a:ext cx="10933478" cy="4961300"/>
            </a:xfrm>
            <a:prstGeom prst="rect">
              <a:avLst/>
            </a:prstGeom>
          </p:spPr>
        </p:pic>
        <p:grpSp>
          <p:nvGrpSpPr>
            <p:cNvPr id="8" name="Group 7"/>
            <p:cNvGrpSpPr/>
            <p:nvPr/>
          </p:nvGrpSpPr>
          <p:grpSpPr>
            <a:xfrm>
              <a:off x="4390931" y="1836344"/>
              <a:ext cx="7511266" cy="3946960"/>
              <a:chOff x="4390931" y="1836344"/>
              <a:chExt cx="7511266" cy="3946960"/>
            </a:xfrm>
          </p:grpSpPr>
          <p:sp>
            <p:nvSpPr>
              <p:cNvPr id="4" name="TextBox 3"/>
              <p:cNvSpPr txBox="1"/>
              <p:nvPr/>
            </p:nvSpPr>
            <p:spPr>
              <a:xfrm>
                <a:off x="4390931" y="5413972"/>
                <a:ext cx="597528" cy="369332"/>
              </a:xfrm>
              <a:prstGeom prst="rect">
                <a:avLst/>
              </a:prstGeom>
              <a:noFill/>
            </p:spPr>
            <p:txBody>
              <a:bodyPr wrap="square" rtlCol="0">
                <a:spAutoFit/>
              </a:bodyPr>
              <a:lstStyle/>
              <a:p>
                <a:r>
                  <a:rPr lang="en-US" dirty="0" smtClean="0"/>
                  <a:t>1</a:t>
                </a:r>
                <a:endParaRPr lang="en-US" dirty="0"/>
              </a:p>
            </p:txBody>
          </p:sp>
          <p:sp>
            <p:nvSpPr>
              <p:cNvPr id="5" name="TextBox 4"/>
              <p:cNvSpPr txBox="1"/>
              <p:nvPr/>
            </p:nvSpPr>
            <p:spPr>
              <a:xfrm>
                <a:off x="4597651" y="2630218"/>
                <a:ext cx="597528" cy="369332"/>
              </a:xfrm>
              <a:prstGeom prst="rect">
                <a:avLst/>
              </a:prstGeom>
              <a:noFill/>
            </p:spPr>
            <p:txBody>
              <a:bodyPr wrap="square" rtlCol="0">
                <a:spAutoFit/>
              </a:bodyPr>
              <a:lstStyle/>
              <a:p>
                <a:r>
                  <a:rPr lang="en-US" dirty="0" smtClean="0"/>
                  <a:t>1</a:t>
                </a:r>
                <a:endParaRPr lang="en-US" dirty="0"/>
              </a:p>
            </p:txBody>
          </p:sp>
          <p:sp>
            <p:nvSpPr>
              <p:cNvPr id="6" name="TextBox 5"/>
              <p:cNvSpPr txBox="1"/>
              <p:nvPr/>
            </p:nvSpPr>
            <p:spPr>
              <a:xfrm>
                <a:off x="9151545" y="1836344"/>
                <a:ext cx="597528" cy="369332"/>
              </a:xfrm>
              <a:prstGeom prst="rect">
                <a:avLst/>
              </a:prstGeom>
              <a:noFill/>
            </p:spPr>
            <p:txBody>
              <a:bodyPr wrap="square" rtlCol="0">
                <a:spAutoFit/>
              </a:bodyPr>
              <a:lstStyle/>
              <a:p>
                <a:r>
                  <a:rPr lang="en-US" dirty="0" smtClean="0"/>
                  <a:t>0</a:t>
                </a:r>
                <a:endParaRPr lang="en-US" dirty="0"/>
              </a:p>
            </p:txBody>
          </p:sp>
          <p:sp>
            <p:nvSpPr>
              <p:cNvPr id="7" name="TextBox 6"/>
              <p:cNvSpPr txBox="1"/>
              <p:nvPr/>
            </p:nvSpPr>
            <p:spPr>
              <a:xfrm>
                <a:off x="11304669" y="2999550"/>
                <a:ext cx="597528" cy="369332"/>
              </a:xfrm>
              <a:prstGeom prst="rect">
                <a:avLst/>
              </a:prstGeom>
              <a:noFill/>
            </p:spPr>
            <p:txBody>
              <a:bodyPr wrap="square" rtlCol="0">
                <a:spAutoFit/>
              </a:bodyPr>
              <a:lstStyle/>
              <a:p>
                <a:r>
                  <a:rPr lang="en-US" dirty="0" smtClean="0"/>
                  <a:t>1</a:t>
                </a:r>
                <a:endParaRPr lang="en-US" dirty="0"/>
              </a:p>
            </p:txBody>
          </p:sp>
        </p:grpSp>
      </p:grpSp>
    </p:spTree>
    <p:extLst>
      <p:ext uri="{BB962C8B-B14F-4D97-AF65-F5344CB8AC3E}">
        <p14:creationId xmlns:p14="http://schemas.microsoft.com/office/powerpoint/2010/main" val="1465434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3039" y="-217283"/>
            <a:ext cx="10864158" cy="1478570"/>
          </a:xfrm>
        </p:spPr>
        <p:txBody>
          <a:bodyPr>
            <a:normAutofit fontScale="90000"/>
          </a:bodyPr>
          <a:lstStyle/>
          <a:p>
            <a:r>
              <a:rPr lang="en-US" dirty="0"/>
              <a:t>Data storage and </a:t>
            </a:r>
            <a:r>
              <a:rPr lang="en-US" dirty="0" smtClean="0"/>
              <a:t>transfer (parallel data transfer)</a:t>
            </a:r>
            <a:br>
              <a:rPr lang="en-US" dirty="0" smtClean="0"/>
            </a:b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720" t="2772" r="26172" b="6534"/>
          <a:stretch/>
        </p:blipFill>
        <p:spPr>
          <a:xfrm rot="10800000">
            <a:off x="2299581" y="638269"/>
            <a:ext cx="6971167" cy="6219731"/>
          </a:xfrm>
          <a:prstGeom prst="rect">
            <a:avLst/>
          </a:prstGeom>
        </p:spPr>
      </p:pic>
    </p:spTree>
    <p:extLst>
      <p:ext uri="{BB962C8B-B14F-4D97-AF65-F5344CB8AC3E}">
        <p14:creationId xmlns:p14="http://schemas.microsoft.com/office/powerpoint/2010/main" val="332649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932" y="0"/>
            <a:ext cx="9905998" cy="1478570"/>
          </a:xfrm>
        </p:spPr>
        <p:txBody>
          <a:bodyPr>
            <a:normAutofit fontScale="90000"/>
          </a:bodyPr>
          <a:lstStyle/>
          <a:p>
            <a:r>
              <a:rPr lang="en-US" dirty="0"/>
              <a:t>Data storage and </a:t>
            </a:r>
            <a:r>
              <a:rPr lang="en-US" dirty="0" smtClean="0"/>
              <a:t>transfer</a:t>
            </a:r>
            <a:br>
              <a:rPr lang="en-US" dirty="0" smtClean="0"/>
            </a:br>
            <a:r>
              <a:rPr lang="en-US" dirty="0" smtClean="0"/>
              <a:t>(serial data transfer: shift registers)</a:t>
            </a:r>
            <a:br>
              <a:rPr lang="en-US" dirty="0" smtClean="0"/>
            </a:b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818" t="32475" r="15280" b="35973"/>
          <a:stretch/>
        </p:blipFill>
        <p:spPr>
          <a:xfrm rot="10800000">
            <a:off x="1041146" y="1216020"/>
            <a:ext cx="10353474" cy="3066270"/>
          </a:xfrm>
          <a:prstGeom prst="rect">
            <a:avLst/>
          </a:prstGeom>
        </p:spPr>
      </p:pic>
      <p:sp>
        <p:nvSpPr>
          <p:cNvPr id="4" name="TextBox 3"/>
          <p:cNvSpPr txBox="1"/>
          <p:nvPr/>
        </p:nvSpPr>
        <p:spPr>
          <a:xfrm>
            <a:off x="961932" y="4807390"/>
            <a:ext cx="11018067" cy="954107"/>
          </a:xfrm>
          <a:prstGeom prst="rect">
            <a:avLst/>
          </a:prstGeom>
          <a:noFill/>
        </p:spPr>
        <p:txBody>
          <a:bodyPr wrap="square" rtlCol="0">
            <a:spAutoFit/>
          </a:bodyPr>
          <a:lstStyle/>
          <a:p>
            <a:pPr algn="just"/>
            <a:r>
              <a:rPr lang="en-US" sz="2800" dirty="0" smtClean="0"/>
              <a:t>A shift register is a group of FFS arranged so that the binary numbers stored in the FFs are shifted from one FF to the next for every clock pulse.</a:t>
            </a:r>
            <a:endParaRPr lang="en-US" sz="2800" dirty="0"/>
          </a:p>
        </p:txBody>
      </p:sp>
    </p:spTree>
    <p:extLst>
      <p:ext uri="{BB962C8B-B14F-4D97-AF65-F5344CB8AC3E}">
        <p14:creationId xmlns:p14="http://schemas.microsoft.com/office/powerpoint/2010/main" val="1468717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932" y="0"/>
            <a:ext cx="9905998" cy="1478570"/>
          </a:xfrm>
        </p:spPr>
        <p:txBody>
          <a:bodyPr>
            <a:normAutofit fontScale="90000"/>
          </a:bodyPr>
          <a:lstStyle/>
          <a:p>
            <a:r>
              <a:rPr lang="en-US" dirty="0"/>
              <a:t>Data storage and </a:t>
            </a:r>
            <a:r>
              <a:rPr lang="en-US" dirty="0" smtClean="0"/>
              <a:t>transfer</a:t>
            </a:r>
            <a:br>
              <a:rPr lang="en-US" dirty="0" smtClean="0"/>
            </a:br>
            <a:r>
              <a:rPr lang="en-US" dirty="0" smtClean="0"/>
              <a:t>(serial data transfer: shift registers)</a:t>
            </a:r>
            <a:br>
              <a:rPr lang="en-US" dirty="0" smtClean="0"/>
            </a:b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1041" t="10561" r="8694" b="31089"/>
          <a:stretch/>
        </p:blipFill>
        <p:spPr>
          <a:xfrm rot="5400000">
            <a:off x="3079138" y="756927"/>
            <a:ext cx="5638387" cy="6563762"/>
          </a:xfrm>
          <a:prstGeom prst="rect">
            <a:avLst/>
          </a:prstGeom>
        </p:spPr>
      </p:pic>
    </p:spTree>
    <p:extLst>
      <p:ext uri="{BB962C8B-B14F-4D97-AF65-F5344CB8AC3E}">
        <p14:creationId xmlns:p14="http://schemas.microsoft.com/office/powerpoint/2010/main" val="17187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79938"/>
            <a:ext cx="9905998" cy="1478570"/>
          </a:xfrm>
        </p:spPr>
        <p:txBody>
          <a:bodyPr>
            <a:normAutofit/>
          </a:bodyPr>
          <a:lstStyle/>
          <a:p>
            <a:r>
              <a:rPr lang="en-US" dirty="0" smtClean="0"/>
              <a:t>outline</a:t>
            </a:r>
            <a:endParaRPr lang="en-US" dirty="0"/>
          </a:p>
        </p:txBody>
      </p:sp>
      <p:sp>
        <p:nvSpPr>
          <p:cNvPr id="3" name="TextBox 2">
            <a:extLst>
              <a:ext uri="{FF2B5EF4-FFF2-40B4-BE49-F238E27FC236}">
                <a16:creationId xmlns:a16="http://schemas.microsoft.com/office/drawing/2014/main" xmlns="" xmlns:a14="http://schemas.microsoft.com/office/drawing/2010/main" xmlns:mc="http://schemas.openxmlformats.org/markup-compatibility/2006" id="{88FABAFB-6F33-62F3-129D-A38C414CB70F}"/>
              </a:ext>
            </a:extLst>
          </p:cNvPr>
          <p:cNvSpPr txBox="1"/>
          <p:nvPr/>
        </p:nvSpPr>
        <p:spPr>
          <a:xfrm>
            <a:off x="826883" y="1874728"/>
            <a:ext cx="11163300" cy="2062103"/>
          </a:xfrm>
          <a:prstGeom prst="rect">
            <a:avLst/>
          </a:prstGeom>
          <a:noFill/>
        </p:spPr>
        <p:txBody>
          <a:bodyPr wrap="square" rtlCol="0">
            <a:spAutoFit/>
          </a:bodyPr>
          <a:lstStyle/>
          <a:p>
            <a:pPr lvl="0" algn="just"/>
            <a:r>
              <a:rPr lang="en-US" sz="3200" dirty="0" smtClean="0">
                <a:solidFill>
                  <a:srgbClr val="0070C0"/>
                </a:solidFill>
              </a:rPr>
              <a:t>D latch, </a:t>
            </a:r>
            <a:r>
              <a:rPr lang="en-US" sz="3200" dirty="0" smtClean="0"/>
              <a:t>Master-slave FF, </a:t>
            </a:r>
            <a:r>
              <a:rPr lang="en-US" sz="3200" dirty="0"/>
              <a:t>FF applications, FF synchronization, Data storage and transfer, Frequency division, and </a:t>
            </a:r>
            <a:r>
              <a:rPr lang="en-US" sz="3200" dirty="0" smtClean="0"/>
              <a:t>counting, clock pulse generator.</a:t>
            </a:r>
            <a:endParaRPr lang="en-US" sz="3200" dirty="0"/>
          </a:p>
          <a:p>
            <a:pPr algn="just"/>
            <a:r>
              <a:rPr lang="en-US" sz="3200" dirty="0" smtClean="0"/>
              <a:t>.</a:t>
            </a:r>
            <a:endParaRPr lang="en-US" sz="3200" dirty="0">
              <a:solidFill>
                <a:srgbClr val="0070C0"/>
              </a:solidFill>
            </a:endParaRPr>
          </a:p>
        </p:txBody>
      </p:sp>
    </p:spTree>
    <p:extLst>
      <p:ext uri="{BB962C8B-B14F-4D97-AF65-F5344CB8AC3E}">
        <p14:creationId xmlns:p14="http://schemas.microsoft.com/office/powerpoint/2010/main" val="1693264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985" y="63375"/>
            <a:ext cx="9905998" cy="1478570"/>
          </a:xfrm>
        </p:spPr>
        <p:txBody>
          <a:bodyPr>
            <a:normAutofit fontScale="90000"/>
          </a:bodyPr>
          <a:lstStyle/>
          <a:p>
            <a:r>
              <a:rPr lang="en-US" dirty="0"/>
              <a:t>Data storage and </a:t>
            </a:r>
            <a:r>
              <a:rPr lang="en-US" dirty="0" smtClean="0"/>
              <a:t>transfer </a:t>
            </a:r>
            <a:br>
              <a:rPr lang="en-US" dirty="0" smtClean="0"/>
            </a:br>
            <a:r>
              <a:rPr lang="en-US" dirty="0" smtClean="0"/>
              <a:t>(serial data transfer between registers)</a:t>
            </a:r>
            <a:br>
              <a:rPr lang="en-US" dirty="0" smtClean="0"/>
            </a:b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4621" t="22442" r="14191" b="41782"/>
          <a:stretch/>
        </p:blipFill>
        <p:spPr>
          <a:xfrm rot="10800000">
            <a:off x="762904" y="1541945"/>
            <a:ext cx="10489198" cy="3953510"/>
          </a:xfrm>
          <a:prstGeom prst="rect">
            <a:avLst/>
          </a:prstGeom>
        </p:spPr>
      </p:pic>
    </p:spTree>
    <p:extLst>
      <p:ext uri="{BB962C8B-B14F-4D97-AF65-F5344CB8AC3E}">
        <p14:creationId xmlns:p14="http://schemas.microsoft.com/office/powerpoint/2010/main" val="3224023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985" y="63375"/>
            <a:ext cx="9905998" cy="1478570"/>
          </a:xfrm>
        </p:spPr>
        <p:txBody>
          <a:bodyPr>
            <a:normAutofit fontScale="90000"/>
          </a:bodyPr>
          <a:lstStyle/>
          <a:p>
            <a:r>
              <a:rPr lang="en-US" dirty="0"/>
              <a:t>Data storage and </a:t>
            </a:r>
            <a:r>
              <a:rPr lang="en-US" dirty="0" smtClean="0"/>
              <a:t>transfer </a:t>
            </a:r>
            <a:br>
              <a:rPr lang="en-US" dirty="0" smtClean="0"/>
            </a:br>
            <a:r>
              <a:rPr lang="en-US" dirty="0" smtClean="0"/>
              <a:t>(serial data transfer between registers)</a:t>
            </a:r>
            <a:br>
              <a:rPr lang="en-US" dirty="0" smtClean="0"/>
            </a:b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7059" t="11749" r="19959" b="7195"/>
          <a:stretch/>
        </p:blipFill>
        <p:spPr>
          <a:xfrm rot="16200000">
            <a:off x="3669595" y="-955227"/>
            <a:ext cx="4802865" cy="9797209"/>
          </a:xfrm>
          <a:prstGeom prst="rect">
            <a:avLst/>
          </a:prstGeom>
        </p:spPr>
      </p:pic>
    </p:spTree>
    <p:extLst>
      <p:ext uri="{BB962C8B-B14F-4D97-AF65-F5344CB8AC3E}">
        <p14:creationId xmlns:p14="http://schemas.microsoft.com/office/powerpoint/2010/main" val="1061546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381" y="1702051"/>
            <a:ext cx="9905998" cy="1478570"/>
          </a:xfrm>
        </p:spPr>
        <p:txBody>
          <a:bodyPr/>
          <a:lstStyle/>
          <a:p>
            <a:pPr algn="ctr"/>
            <a:r>
              <a:rPr lang="en-US" dirty="0" smtClean="0"/>
              <a:t>Frequency division and counting</a:t>
            </a:r>
            <a:endParaRPr lang="en-US" dirty="0"/>
          </a:p>
        </p:txBody>
      </p:sp>
    </p:spTree>
    <p:extLst>
      <p:ext uri="{BB962C8B-B14F-4D97-AF65-F5344CB8AC3E}">
        <p14:creationId xmlns:p14="http://schemas.microsoft.com/office/powerpoint/2010/main" val="863252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366" y="-380245"/>
            <a:ext cx="11368888" cy="1478570"/>
          </a:xfrm>
        </p:spPr>
        <p:txBody>
          <a:bodyPr/>
          <a:lstStyle/>
          <a:p>
            <a:r>
              <a:rPr lang="en-US" dirty="0" smtClean="0"/>
              <a:t>3 Bit binary counter (mod-8): counting operation</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334" t="2244" r="23300" b="22508"/>
          <a:stretch/>
        </p:blipFill>
        <p:spPr>
          <a:xfrm rot="10800000">
            <a:off x="2480649" y="971832"/>
            <a:ext cx="6609030" cy="5886167"/>
          </a:xfrm>
          <a:prstGeom prst="rect">
            <a:avLst/>
          </a:prstGeom>
        </p:spPr>
      </p:pic>
    </p:spTree>
    <p:extLst>
      <p:ext uri="{BB962C8B-B14F-4D97-AF65-F5344CB8AC3E}">
        <p14:creationId xmlns:p14="http://schemas.microsoft.com/office/powerpoint/2010/main" val="1655097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841" y="344032"/>
            <a:ext cx="9905998" cy="1478570"/>
          </a:xfrm>
        </p:spPr>
        <p:txBody>
          <a:bodyPr/>
          <a:lstStyle/>
          <a:p>
            <a:r>
              <a:rPr lang="en-US" dirty="0"/>
              <a:t>Frequency division and </a:t>
            </a:r>
            <a:r>
              <a:rPr lang="en-US" dirty="0" smtClean="0"/>
              <a:t>counting</a:t>
            </a:r>
            <a:endParaRPr lang="en-US" dirty="0"/>
          </a:p>
        </p:txBody>
      </p:sp>
      <p:sp>
        <p:nvSpPr>
          <p:cNvPr id="3" name="TextBox 2">
            <a:extLst>
              <a:ext uri="{FF2B5EF4-FFF2-40B4-BE49-F238E27FC236}">
                <a16:creationId xmlns:a16="http://schemas.microsoft.com/office/drawing/2014/main" xmlns="" xmlns:a14="http://schemas.microsoft.com/office/drawing/2010/main" xmlns:mc="http://schemas.openxmlformats.org/markup-compatibility/2006" id="{88FABAFB-6F33-62F3-129D-A38C414CB70F}"/>
              </a:ext>
            </a:extLst>
          </p:cNvPr>
          <p:cNvSpPr txBox="1"/>
          <p:nvPr/>
        </p:nvSpPr>
        <p:spPr>
          <a:xfrm>
            <a:off x="706170" y="1695854"/>
            <a:ext cx="11320227" cy="1938992"/>
          </a:xfrm>
          <a:prstGeom prst="rect">
            <a:avLst/>
          </a:prstGeom>
          <a:noFill/>
        </p:spPr>
        <p:txBody>
          <a:bodyPr wrap="square" rtlCol="0">
            <a:spAutoFit/>
          </a:bodyPr>
          <a:lstStyle/>
          <a:p>
            <a:pPr algn="just"/>
            <a:r>
              <a:rPr lang="en-US" sz="3000" dirty="0" smtClean="0"/>
              <a:t>Figure shows J-K FFs wired as a three bit binary counter. Each FFs J-K inputs are at 1 level i.e. toggle mode of operation. Only one direct NGT CLK is applied to Q</a:t>
            </a:r>
            <a:r>
              <a:rPr lang="en-US" sz="3000" baseline="-25000" dirty="0" smtClean="0"/>
              <a:t>0</a:t>
            </a:r>
            <a:r>
              <a:rPr lang="en-US" sz="3000" dirty="0" smtClean="0"/>
              <a:t> FF</a:t>
            </a:r>
            <a:r>
              <a:rPr lang="en-US" sz="3000" dirty="0"/>
              <a:t>. Output Q</a:t>
            </a:r>
            <a:r>
              <a:rPr lang="en-US" sz="3000" baseline="-25000" dirty="0"/>
              <a:t>0</a:t>
            </a:r>
            <a:r>
              <a:rPr lang="en-US" sz="3000" dirty="0"/>
              <a:t> </a:t>
            </a:r>
            <a:r>
              <a:rPr lang="en-US" sz="3000" dirty="0" smtClean="0"/>
              <a:t>is connected to the CLK input of </a:t>
            </a:r>
            <a:r>
              <a:rPr lang="en-US" sz="3000" dirty="0"/>
              <a:t> </a:t>
            </a:r>
            <a:r>
              <a:rPr lang="en-US" sz="3000" dirty="0" smtClean="0"/>
              <a:t>Q</a:t>
            </a:r>
            <a:r>
              <a:rPr lang="en-US" sz="3000" baseline="-25000" dirty="0" smtClean="0"/>
              <a:t>1</a:t>
            </a:r>
            <a:r>
              <a:rPr lang="en-US" sz="3000" dirty="0" smtClean="0"/>
              <a:t> and output Q</a:t>
            </a:r>
            <a:r>
              <a:rPr lang="en-US" sz="3000" baseline="-25000" dirty="0"/>
              <a:t>1</a:t>
            </a:r>
            <a:r>
              <a:rPr lang="en-US" sz="3000" dirty="0" smtClean="0"/>
              <a:t> </a:t>
            </a:r>
            <a:r>
              <a:rPr lang="en-US" sz="3000" dirty="0"/>
              <a:t>is connected to the CLK input of  </a:t>
            </a:r>
            <a:r>
              <a:rPr lang="en-US" sz="3000" dirty="0" smtClean="0"/>
              <a:t>Q</a:t>
            </a:r>
            <a:r>
              <a:rPr lang="en-US" sz="3000" baseline="-25000" dirty="0" smtClean="0"/>
              <a:t>2.</a:t>
            </a:r>
            <a:r>
              <a:rPr lang="en-US" sz="3000" dirty="0" smtClean="0"/>
              <a:t> </a:t>
            </a:r>
            <a:endParaRPr lang="en-US" sz="3000" dirty="0" smtClean="0">
              <a:solidFill>
                <a:srgbClr val="FF0000"/>
              </a:solidFill>
            </a:endParaRPr>
          </a:p>
        </p:txBody>
      </p:sp>
    </p:spTree>
    <p:extLst>
      <p:ext uri="{BB962C8B-B14F-4D97-AF65-F5344CB8AC3E}">
        <p14:creationId xmlns:p14="http://schemas.microsoft.com/office/powerpoint/2010/main" val="2753599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221" y="-506994"/>
            <a:ext cx="9905998" cy="1478570"/>
          </a:xfrm>
        </p:spPr>
        <p:txBody>
          <a:bodyPr/>
          <a:lstStyle/>
          <a:p>
            <a:r>
              <a:rPr lang="en-US" dirty="0"/>
              <a:t>Frequency division and </a:t>
            </a:r>
            <a:r>
              <a:rPr lang="en-US" dirty="0" smtClean="0"/>
              <a:t>counting</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709" t="661" r="15676" b="4423"/>
          <a:stretch/>
        </p:blipFill>
        <p:spPr>
          <a:xfrm rot="10800000">
            <a:off x="1714876" y="348558"/>
            <a:ext cx="8863343" cy="6509442"/>
          </a:xfrm>
          <a:prstGeom prst="rect">
            <a:avLst/>
          </a:prstGeom>
        </p:spPr>
      </p:pic>
    </p:spTree>
    <p:extLst>
      <p:ext uri="{BB962C8B-B14F-4D97-AF65-F5344CB8AC3E}">
        <p14:creationId xmlns:p14="http://schemas.microsoft.com/office/powerpoint/2010/main" val="4271510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841" y="344032"/>
            <a:ext cx="9905998" cy="1478570"/>
          </a:xfrm>
        </p:spPr>
        <p:txBody>
          <a:bodyPr/>
          <a:lstStyle/>
          <a:p>
            <a:r>
              <a:rPr lang="en-US" dirty="0"/>
              <a:t>Frequency division and </a:t>
            </a:r>
            <a:r>
              <a:rPr lang="en-US" dirty="0" smtClean="0"/>
              <a:t>counting</a:t>
            </a:r>
            <a:endParaRPr lang="en-US" dirty="0"/>
          </a:p>
        </p:txBody>
      </p:sp>
      <p:sp>
        <p:nvSpPr>
          <p:cNvPr id="3" name="TextBox 2">
            <a:extLst>
              <a:ext uri="{FF2B5EF4-FFF2-40B4-BE49-F238E27FC236}">
                <a16:creationId xmlns:a16="http://schemas.microsoft.com/office/drawing/2014/main" xmlns="" xmlns:a14="http://schemas.microsoft.com/office/drawing/2010/main" xmlns:mc="http://schemas.openxmlformats.org/markup-compatibility/2006" id="{88FABAFB-6F33-62F3-129D-A38C414CB70F}"/>
              </a:ext>
            </a:extLst>
          </p:cNvPr>
          <p:cNvSpPr txBox="1"/>
          <p:nvPr/>
        </p:nvSpPr>
        <p:spPr>
          <a:xfrm>
            <a:off x="706170" y="1695854"/>
            <a:ext cx="11320227" cy="5632311"/>
          </a:xfrm>
          <a:prstGeom prst="rect">
            <a:avLst/>
          </a:prstGeom>
          <a:noFill/>
        </p:spPr>
        <p:txBody>
          <a:bodyPr wrap="square" rtlCol="0">
            <a:spAutoFit/>
          </a:bodyPr>
          <a:lstStyle/>
          <a:p>
            <a:pPr marL="514350" indent="-514350" algn="just">
              <a:buAutoNum type="arabicPeriod"/>
            </a:pPr>
            <a:r>
              <a:rPr lang="en-US" sz="3000" dirty="0" smtClean="0"/>
              <a:t>Q</a:t>
            </a:r>
            <a:r>
              <a:rPr lang="en-US" sz="3000" baseline="-25000" dirty="0" smtClean="0"/>
              <a:t>0</a:t>
            </a:r>
            <a:r>
              <a:rPr lang="en-US" sz="3000" dirty="0" smtClean="0"/>
              <a:t> toggles each input of CLK pulse. So output waveform has a frequency that is exactly one half of the clock pulse frequency.</a:t>
            </a:r>
          </a:p>
          <a:p>
            <a:pPr marL="514350" indent="-514350" algn="just">
              <a:buFontTx/>
              <a:buAutoNum type="arabicPeriod"/>
            </a:pPr>
            <a:r>
              <a:rPr lang="en-US" sz="3000" dirty="0" smtClean="0"/>
              <a:t>Q</a:t>
            </a:r>
            <a:r>
              <a:rPr lang="en-US" sz="3000" baseline="-25000" dirty="0" smtClean="0"/>
              <a:t>1</a:t>
            </a:r>
            <a:r>
              <a:rPr lang="en-US" sz="3000" dirty="0" smtClean="0"/>
              <a:t> </a:t>
            </a:r>
            <a:r>
              <a:rPr lang="en-US" sz="3000" dirty="0"/>
              <a:t>toggles each </a:t>
            </a:r>
            <a:r>
              <a:rPr lang="en-US" sz="3000" dirty="0" smtClean="0"/>
              <a:t>time </a:t>
            </a:r>
            <a:r>
              <a:rPr lang="en-US" sz="3000" dirty="0"/>
              <a:t>of </a:t>
            </a:r>
            <a:r>
              <a:rPr lang="en-US" sz="3000" dirty="0" smtClean="0"/>
              <a:t>Q</a:t>
            </a:r>
            <a:r>
              <a:rPr lang="en-US" sz="3000" baseline="-25000" dirty="0" smtClean="0"/>
              <a:t>0</a:t>
            </a:r>
            <a:r>
              <a:rPr lang="en-US" sz="3000" dirty="0" smtClean="0"/>
              <a:t> output goes from HIGH to LOW. </a:t>
            </a:r>
            <a:r>
              <a:rPr lang="en-US" sz="3000" dirty="0"/>
              <a:t>So output waveform has a frequency that is exactly </a:t>
            </a:r>
            <a:r>
              <a:rPr lang="en-US" sz="3000" dirty="0" smtClean="0"/>
              <a:t>one half of</a:t>
            </a:r>
            <a:r>
              <a:rPr lang="en-US" sz="3000" dirty="0"/>
              <a:t> Q</a:t>
            </a:r>
            <a:r>
              <a:rPr lang="en-US" sz="3000" baseline="-25000" dirty="0"/>
              <a:t>0</a:t>
            </a:r>
            <a:r>
              <a:rPr lang="en-US" sz="3000" dirty="0" smtClean="0"/>
              <a:t> output and therefore one fourth </a:t>
            </a:r>
            <a:r>
              <a:rPr lang="en-US" sz="3000" dirty="0"/>
              <a:t>of the clock pulse frequency</a:t>
            </a:r>
            <a:r>
              <a:rPr lang="en-US" sz="3000" dirty="0" smtClean="0"/>
              <a:t>.</a:t>
            </a:r>
          </a:p>
          <a:p>
            <a:pPr marL="514350" indent="-514350" algn="just">
              <a:buFontTx/>
              <a:buAutoNum type="arabicPeriod"/>
            </a:pPr>
            <a:r>
              <a:rPr lang="en-US" sz="3000" dirty="0" smtClean="0"/>
              <a:t>Q</a:t>
            </a:r>
            <a:r>
              <a:rPr lang="en-US" sz="3000" baseline="-25000" dirty="0" smtClean="0"/>
              <a:t>2</a:t>
            </a:r>
            <a:r>
              <a:rPr lang="en-US" sz="3000" dirty="0" smtClean="0"/>
              <a:t> </a:t>
            </a:r>
            <a:r>
              <a:rPr lang="en-US" sz="3000" dirty="0"/>
              <a:t>toggles each time of </a:t>
            </a:r>
            <a:r>
              <a:rPr lang="en-US" sz="3000" dirty="0" smtClean="0"/>
              <a:t>Q</a:t>
            </a:r>
            <a:r>
              <a:rPr lang="en-US" sz="3000" baseline="-25000" dirty="0" smtClean="0"/>
              <a:t>1</a:t>
            </a:r>
            <a:r>
              <a:rPr lang="en-US" sz="3000" dirty="0" smtClean="0"/>
              <a:t> </a:t>
            </a:r>
            <a:r>
              <a:rPr lang="en-US" sz="3000" dirty="0"/>
              <a:t>output goes from HIGH to LOW. So output waveform has a frequency that is exactly one </a:t>
            </a:r>
            <a:r>
              <a:rPr lang="en-US" sz="3000" dirty="0" smtClean="0"/>
              <a:t>fourth </a:t>
            </a:r>
            <a:r>
              <a:rPr lang="en-US" sz="3000" dirty="0"/>
              <a:t>of </a:t>
            </a:r>
            <a:r>
              <a:rPr lang="en-US" sz="3000" dirty="0" smtClean="0"/>
              <a:t>Q</a:t>
            </a:r>
            <a:r>
              <a:rPr lang="en-US" sz="3000" baseline="-25000" dirty="0" smtClean="0"/>
              <a:t>1</a:t>
            </a:r>
            <a:r>
              <a:rPr lang="en-US" sz="3000" dirty="0" smtClean="0"/>
              <a:t> </a:t>
            </a:r>
            <a:r>
              <a:rPr lang="en-US" sz="3000" dirty="0"/>
              <a:t>output and therefore one </a:t>
            </a:r>
            <a:r>
              <a:rPr lang="en-US" sz="3000" dirty="0" smtClean="0"/>
              <a:t>eighth </a:t>
            </a:r>
            <a:r>
              <a:rPr lang="en-US" sz="3000" dirty="0"/>
              <a:t>of the clock pulse frequency.</a:t>
            </a:r>
          </a:p>
          <a:p>
            <a:pPr marL="514350" indent="-514350" algn="just">
              <a:buFontTx/>
              <a:buAutoNum type="arabicPeriod"/>
            </a:pPr>
            <a:r>
              <a:rPr lang="en-US" sz="3000" dirty="0" smtClean="0"/>
              <a:t>Each FF output is a square wave (50% duty cycle). </a:t>
            </a:r>
            <a:endParaRPr lang="en-US" sz="3000" dirty="0"/>
          </a:p>
          <a:p>
            <a:pPr marL="514350" indent="-514350" algn="just">
              <a:buFontTx/>
              <a:buAutoNum type="arabicPeriod"/>
            </a:pPr>
            <a:endParaRPr lang="en-US" sz="3000" dirty="0"/>
          </a:p>
          <a:p>
            <a:pPr marL="514350" indent="-514350" algn="just">
              <a:buAutoNum type="arabicPeriod"/>
            </a:pPr>
            <a:endParaRPr lang="en-US" sz="3000" dirty="0" smtClean="0"/>
          </a:p>
          <a:p>
            <a:pPr marL="514350" indent="-514350" algn="just">
              <a:buAutoNum type="arabicPeriod"/>
            </a:pPr>
            <a:endParaRPr lang="en-US" sz="3000" dirty="0" smtClean="0">
              <a:solidFill>
                <a:srgbClr val="FF0000"/>
              </a:solidFill>
            </a:endParaRPr>
          </a:p>
        </p:txBody>
      </p:sp>
    </p:spTree>
    <p:extLst>
      <p:ext uri="{BB962C8B-B14F-4D97-AF65-F5344CB8AC3E}">
        <p14:creationId xmlns:p14="http://schemas.microsoft.com/office/powerpoint/2010/main" val="3329467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1" y="0"/>
            <a:ext cx="9905998" cy="1478570"/>
          </a:xfrm>
        </p:spPr>
        <p:txBody>
          <a:bodyPr/>
          <a:lstStyle/>
          <a:p>
            <a:r>
              <a:rPr lang="en-US" dirty="0" smtClean="0"/>
              <a:t>State transition diagram</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640" t="15050" r="5082" b="18680"/>
          <a:stretch/>
        </p:blipFill>
        <p:spPr>
          <a:xfrm rot="10800000">
            <a:off x="989234" y="1288448"/>
            <a:ext cx="10340280" cy="5569552"/>
          </a:xfrm>
          <a:prstGeom prst="rect">
            <a:avLst/>
          </a:prstGeom>
        </p:spPr>
      </p:pic>
    </p:spTree>
    <p:extLst>
      <p:ext uri="{BB962C8B-B14F-4D97-AF65-F5344CB8AC3E}">
        <p14:creationId xmlns:p14="http://schemas.microsoft.com/office/powerpoint/2010/main" val="1247454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039" y="1614399"/>
            <a:ext cx="9905998" cy="1478570"/>
          </a:xfrm>
        </p:spPr>
        <p:txBody>
          <a:bodyPr/>
          <a:lstStyle/>
          <a:p>
            <a:pPr algn="ctr"/>
            <a:r>
              <a:rPr lang="en-US" dirty="0" smtClean="0"/>
              <a:t>Clock pulse generator</a:t>
            </a:r>
            <a:endParaRPr lang="en-US" dirty="0"/>
          </a:p>
        </p:txBody>
      </p:sp>
    </p:spTree>
    <p:extLst>
      <p:ext uri="{BB962C8B-B14F-4D97-AF65-F5344CB8AC3E}">
        <p14:creationId xmlns:p14="http://schemas.microsoft.com/office/powerpoint/2010/main" val="3528545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79938"/>
            <a:ext cx="9905998" cy="1478570"/>
          </a:xfrm>
        </p:spPr>
        <p:txBody>
          <a:bodyPr>
            <a:normAutofit/>
          </a:bodyPr>
          <a:lstStyle/>
          <a:p>
            <a:r>
              <a:rPr lang="en-US" dirty="0" err="1"/>
              <a:t>Astable</a:t>
            </a:r>
            <a:r>
              <a:rPr lang="en-US" dirty="0"/>
              <a:t> </a:t>
            </a:r>
            <a:r>
              <a:rPr lang="en-US" dirty="0" err="1"/>
              <a:t>Multivibrator</a:t>
            </a:r>
            <a:r>
              <a:rPr lang="en-US" dirty="0"/>
              <a:t> Mode of 555 Timer </a:t>
            </a:r>
            <a:r>
              <a:rPr lang="en-US" dirty="0" smtClean="0"/>
              <a:t>IC</a:t>
            </a:r>
            <a:endParaRPr lang="en-US" dirty="0"/>
          </a:p>
        </p:txBody>
      </p:sp>
      <p:sp>
        <p:nvSpPr>
          <p:cNvPr id="3" name="TextBox 2">
            <a:extLst>
              <a:ext uri="{FF2B5EF4-FFF2-40B4-BE49-F238E27FC236}">
                <a16:creationId xmlns:a16="http://schemas.microsoft.com/office/drawing/2014/main" xmlns="" xmlns:a14="http://schemas.microsoft.com/office/drawing/2010/main" xmlns:mc="http://schemas.openxmlformats.org/markup-compatibility/2006" id="{88FABAFB-6F33-62F3-129D-A38C414CB70F}"/>
              </a:ext>
            </a:extLst>
          </p:cNvPr>
          <p:cNvSpPr txBox="1"/>
          <p:nvPr/>
        </p:nvSpPr>
        <p:spPr>
          <a:xfrm>
            <a:off x="624689" y="1467974"/>
            <a:ext cx="11437922" cy="2400657"/>
          </a:xfrm>
          <a:prstGeom prst="rect">
            <a:avLst/>
          </a:prstGeom>
          <a:noFill/>
        </p:spPr>
        <p:txBody>
          <a:bodyPr wrap="square" rtlCol="0">
            <a:spAutoFit/>
          </a:bodyPr>
          <a:lstStyle/>
          <a:p>
            <a:pPr algn="just"/>
            <a:r>
              <a:rPr lang="en-US" sz="3000" dirty="0" err="1"/>
              <a:t>Astable</a:t>
            </a:r>
            <a:r>
              <a:rPr lang="en-US" sz="3000" dirty="0"/>
              <a:t> </a:t>
            </a:r>
            <a:r>
              <a:rPr lang="en-US" sz="3000" dirty="0" err="1"/>
              <a:t>multivibrator</a:t>
            </a:r>
            <a:r>
              <a:rPr lang="en-US" sz="3000" dirty="0"/>
              <a:t> is also called as Free Running </a:t>
            </a:r>
            <a:r>
              <a:rPr lang="en-US" sz="3000" dirty="0" err="1"/>
              <a:t>Multivibrator</a:t>
            </a:r>
            <a:r>
              <a:rPr lang="en-US" sz="3000" dirty="0"/>
              <a:t>. It has no stable states and continuously switches between the two states without application of any external trigger. The IC 555 can be made to work as an </a:t>
            </a:r>
            <a:r>
              <a:rPr lang="en-US" sz="3000" dirty="0" err="1"/>
              <a:t>astable</a:t>
            </a:r>
            <a:r>
              <a:rPr lang="en-US" sz="3000" dirty="0"/>
              <a:t> </a:t>
            </a:r>
            <a:r>
              <a:rPr lang="en-US" sz="3000" dirty="0" err="1"/>
              <a:t>multivibrator</a:t>
            </a:r>
            <a:r>
              <a:rPr lang="en-US" sz="3000" dirty="0"/>
              <a:t> with the addition of three external components: two resistors (</a:t>
            </a:r>
            <a:r>
              <a:rPr lang="en-US" sz="3000" dirty="0" smtClean="0"/>
              <a:t>R</a:t>
            </a:r>
            <a:r>
              <a:rPr lang="en-US" sz="3000" baseline="-25000" dirty="0"/>
              <a:t>A</a:t>
            </a:r>
            <a:r>
              <a:rPr lang="en-US" sz="3000" dirty="0"/>
              <a:t> and </a:t>
            </a:r>
            <a:r>
              <a:rPr lang="en-US" sz="3000" dirty="0" smtClean="0"/>
              <a:t>R</a:t>
            </a:r>
            <a:r>
              <a:rPr lang="en-US" sz="3000" baseline="-25000" dirty="0"/>
              <a:t>B</a:t>
            </a:r>
            <a:r>
              <a:rPr lang="en-US" sz="3000" dirty="0" smtClean="0"/>
              <a:t>) </a:t>
            </a:r>
            <a:r>
              <a:rPr lang="en-US" sz="3000" dirty="0"/>
              <a:t>and a capacitor (C). </a:t>
            </a:r>
            <a:endParaRPr lang="en-US" sz="3000" dirty="0">
              <a:solidFill>
                <a:srgbClr val="0070C0"/>
              </a:solidFill>
            </a:endParaRPr>
          </a:p>
        </p:txBody>
      </p:sp>
    </p:spTree>
    <p:extLst>
      <p:ext uri="{BB962C8B-B14F-4D97-AF65-F5344CB8AC3E}">
        <p14:creationId xmlns:p14="http://schemas.microsoft.com/office/powerpoint/2010/main" val="63702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79" y="1501555"/>
            <a:ext cx="9905998" cy="1478570"/>
          </a:xfrm>
        </p:spPr>
        <p:txBody>
          <a:bodyPr/>
          <a:lstStyle/>
          <a:p>
            <a:pPr algn="ctr"/>
            <a:r>
              <a:rPr lang="en-US" dirty="0" smtClean="0"/>
              <a:t>D Latch</a:t>
            </a:r>
            <a:br>
              <a:rPr lang="en-US" dirty="0" smtClean="0"/>
            </a:br>
            <a:r>
              <a:rPr lang="en-US" dirty="0" smtClean="0"/>
              <a:t>(Transparent Latch)</a:t>
            </a:r>
            <a:endParaRPr lang="en-US" dirty="0"/>
          </a:p>
        </p:txBody>
      </p:sp>
    </p:spTree>
    <p:extLst>
      <p:ext uri="{BB962C8B-B14F-4D97-AF65-F5344CB8AC3E}">
        <p14:creationId xmlns:p14="http://schemas.microsoft.com/office/powerpoint/2010/main" val="3441799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287718"/>
            <a:ext cx="9905998" cy="1478570"/>
          </a:xfrm>
        </p:spPr>
        <p:txBody>
          <a:bodyPr>
            <a:normAutofit/>
          </a:bodyPr>
          <a:lstStyle/>
          <a:p>
            <a:r>
              <a:rPr lang="en-US" dirty="0" err="1"/>
              <a:t>Astable</a:t>
            </a:r>
            <a:r>
              <a:rPr lang="en-US" dirty="0"/>
              <a:t> </a:t>
            </a:r>
            <a:r>
              <a:rPr lang="en-US" dirty="0" err="1"/>
              <a:t>Multivibrator</a:t>
            </a:r>
            <a:r>
              <a:rPr lang="en-US" dirty="0"/>
              <a:t> Mode of 555 Timer </a:t>
            </a:r>
            <a:r>
              <a:rPr lang="en-US" dirty="0" smtClean="0"/>
              <a:t>IC</a:t>
            </a:r>
            <a:endParaRPr lang="en-US" dirty="0"/>
          </a:p>
        </p:txBody>
      </p:sp>
      <p:pic>
        <p:nvPicPr>
          <p:cNvPr id="4" name="Picture 3"/>
          <p:cNvPicPr>
            <a:picLocks noChangeAspect="1"/>
          </p:cNvPicPr>
          <p:nvPr/>
        </p:nvPicPr>
        <p:blipFill rotWithShape="1">
          <a:blip r:embed="rId2"/>
          <a:srcRect l="28629" t="22076" r="28986" b="11404"/>
          <a:stretch/>
        </p:blipFill>
        <p:spPr>
          <a:xfrm>
            <a:off x="1919335" y="887593"/>
            <a:ext cx="8193385" cy="5970407"/>
          </a:xfrm>
          <a:prstGeom prst="rect">
            <a:avLst/>
          </a:prstGeom>
        </p:spPr>
      </p:pic>
    </p:spTree>
    <p:extLst>
      <p:ext uri="{BB962C8B-B14F-4D97-AF65-F5344CB8AC3E}">
        <p14:creationId xmlns:p14="http://schemas.microsoft.com/office/powerpoint/2010/main" val="3281178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142" t="7460" r="12046" b="5016"/>
          <a:stretch/>
        </p:blipFill>
        <p:spPr>
          <a:xfrm rot="10800000">
            <a:off x="1439498" y="583945"/>
            <a:ext cx="9098736" cy="6274055"/>
          </a:xfrm>
          <a:prstGeom prst="rect">
            <a:avLst/>
          </a:prstGeom>
        </p:spPr>
      </p:pic>
      <p:sp>
        <p:nvSpPr>
          <p:cNvPr id="5"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477841"/>
            <a:ext cx="9905998" cy="1478570"/>
          </a:xfrm>
        </p:spPr>
        <p:txBody>
          <a:bodyPr>
            <a:normAutofit/>
          </a:bodyPr>
          <a:lstStyle/>
          <a:p>
            <a:r>
              <a:rPr lang="en-US" dirty="0" err="1"/>
              <a:t>Astable</a:t>
            </a:r>
            <a:r>
              <a:rPr lang="en-US" dirty="0"/>
              <a:t> </a:t>
            </a:r>
            <a:r>
              <a:rPr lang="en-US" dirty="0" err="1"/>
              <a:t>Multivibrator</a:t>
            </a:r>
            <a:r>
              <a:rPr lang="en-US" dirty="0"/>
              <a:t> Mode of 555 Timer </a:t>
            </a:r>
            <a:r>
              <a:rPr lang="en-US" dirty="0" smtClean="0"/>
              <a:t>IC</a:t>
            </a:r>
            <a:endParaRPr lang="en-US" dirty="0"/>
          </a:p>
        </p:txBody>
      </p:sp>
    </p:spTree>
    <p:extLst>
      <p:ext uri="{BB962C8B-B14F-4D97-AF65-F5344CB8AC3E}">
        <p14:creationId xmlns:p14="http://schemas.microsoft.com/office/powerpoint/2010/main" val="2992770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79938"/>
            <a:ext cx="9905998" cy="1478570"/>
          </a:xfrm>
        </p:spPr>
        <p:txBody>
          <a:bodyPr>
            <a:normAutofit/>
          </a:bodyPr>
          <a:lstStyle/>
          <a:p>
            <a:r>
              <a:rPr lang="en-US" dirty="0" err="1"/>
              <a:t>Astable</a:t>
            </a:r>
            <a:r>
              <a:rPr lang="en-US" dirty="0"/>
              <a:t> </a:t>
            </a:r>
            <a:r>
              <a:rPr lang="en-US" dirty="0" err="1"/>
              <a:t>Multivibrator</a:t>
            </a:r>
            <a:r>
              <a:rPr lang="en-US" dirty="0"/>
              <a:t> Mode of 555 Timer </a:t>
            </a:r>
            <a:r>
              <a:rPr lang="en-US" dirty="0" smtClean="0"/>
              <a:t>IC</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88FABAFB-6F33-62F3-129D-A38C414CB70F}"/>
                  </a:ext>
                </a:extLst>
              </p:cNvPr>
              <p:cNvSpPr txBox="1"/>
              <p:nvPr/>
            </p:nvSpPr>
            <p:spPr>
              <a:xfrm>
                <a:off x="416459" y="1467974"/>
                <a:ext cx="11646152" cy="3970318"/>
              </a:xfrm>
              <a:prstGeom prst="rect">
                <a:avLst/>
              </a:prstGeom>
              <a:noFill/>
            </p:spPr>
            <p:txBody>
              <a:bodyPr wrap="square" rtlCol="0">
                <a:spAutoFit/>
              </a:bodyPr>
              <a:lstStyle/>
              <a:p>
                <a:pPr algn="just"/>
                <a:r>
                  <a:rPr lang="en-US" sz="2800" dirty="0" smtClean="0"/>
                  <a:t>Initially, on power-up, the flip-flop is RESET (and hence the output of the timer is low). As a result, the discharge transistor is driven to saturation (as it is connected to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𝑄</m:t>
                        </m:r>
                      </m:e>
                    </m:acc>
                  </m:oMath>
                </a14:m>
                <a:r>
                  <a:rPr lang="en-US" sz="2800" dirty="0" smtClean="0"/>
                  <a:t>).The </a:t>
                </a:r>
                <a:r>
                  <a:rPr lang="en-US" sz="2800" dirty="0"/>
                  <a:t>capacitor C of the timing circuit is connected at Pin 7 of the IC 555 and will discharge through the transistor. The output of the timer at this point is low. The voltage across the capacitor is nothing but the trigger voltage. So, while discharging, if the capacitor voltage becomes less than 1/3 V</a:t>
                </a:r>
                <a:r>
                  <a:rPr lang="en-US" sz="2800" baseline="-25000" dirty="0"/>
                  <a:t>CC</a:t>
                </a:r>
                <a:r>
                  <a:rPr lang="en-US" sz="2800" dirty="0"/>
                  <a:t>, which is the reference voltage to trigger comparator (comparator 2), the output of the comparator 2 will become high. </a:t>
                </a:r>
                <a:r>
                  <a:rPr lang="en-US" sz="2800" dirty="0" smtClean="0"/>
                  <a:t>This </a:t>
                </a:r>
                <a:r>
                  <a:rPr lang="en-US" sz="2800" dirty="0"/>
                  <a:t>will SET the flip-flop and hence the output of the timer at pin 3 goes to HIGH.</a:t>
                </a:r>
              </a:p>
            </p:txBody>
          </p:sp>
        </mc:Choice>
        <mc:Fallback xmlns="">
          <p:sp>
            <p:nvSpPr>
              <p:cNvPr id="3" name="TextBox 2">
                <a:extLst>
                  <a:ext uri="{FF2B5EF4-FFF2-40B4-BE49-F238E27FC236}">
                    <a16:creationId xmlns:a16="http://schemas.microsoft.com/office/drawing/2014/main" xmlns="" xmlns:a14="http://schemas.microsoft.com/office/drawing/2010/main" id="{88FABAFB-6F33-62F3-129D-A38C414CB70F}"/>
                  </a:ext>
                </a:extLst>
              </p:cNvPr>
              <p:cNvSpPr txBox="1">
                <a:spLocks noRot="1" noChangeAspect="1" noMove="1" noResize="1" noEditPoints="1" noAdjustHandles="1" noChangeArrowheads="1" noChangeShapeType="1" noTextEdit="1"/>
              </p:cNvSpPr>
              <p:nvPr/>
            </p:nvSpPr>
            <p:spPr>
              <a:xfrm>
                <a:off x="416459" y="1467974"/>
                <a:ext cx="11646152" cy="3970318"/>
              </a:xfrm>
              <a:prstGeom prst="rect">
                <a:avLst/>
              </a:prstGeom>
              <a:blipFill rotWithShape="0">
                <a:blip r:embed="rId2"/>
                <a:stretch>
                  <a:fillRect l="-1047" t="-1690" r="-1047" b="-3379"/>
                </a:stretch>
              </a:blipFill>
            </p:spPr>
            <p:txBody>
              <a:bodyPr/>
              <a:lstStyle/>
              <a:p>
                <a:r>
                  <a:rPr lang="en-US">
                    <a:noFill/>
                  </a:rPr>
                  <a:t> </a:t>
                </a:r>
              </a:p>
            </p:txBody>
          </p:sp>
        </mc:Fallback>
      </mc:AlternateContent>
    </p:spTree>
    <p:extLst>
      <p:ext uri="{BB962C8B-B14F-4D97-AF65-F5344CB8AC3E}">
        <p14:creationId xmlns:p14="http://schemas.microsoft.com/office/powerpoint/2010/main" val="10739164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79938"/>
            <a:ext cx="9905998" cy="1478570"/>
          </a:xfrm>
        </p:spPr>
        <p:txBody>
          <a:bodyPr>
            <a:normAutofit/>
          </a:bodyPr>
          <a:lstStyle/>
          <a:p>
            <a:r>
              <a:rPr lang="en-US" dirty="0" err="1"/>
              <a:t>Astable</a:t>
            </a:r>
            <a:r>
              <a:rPr lang="en-US" dirty="0"/>
              <a:t> </a:t>
            </a:r>
            <a:r>
              <a:rPr lang="en-US" dirty="0" err="1"/>
              <a:t>Multivibrator</a:t>
            </a:r>
            <a:r>
              <a:rPr lang="en-US" dirty="0"/>
              <a:t> Mode of 555 Timer </a:t>
            </a:r>
            <a:r>
              <a:rPr lang="en-US" dirty="0" smtClean="0"/>
              <a:t>IC</a:t>
            </a:r>
            <a:endParaRPr lang="en-US" dirty="0"/>
          </a:p>
        </p:txBody>
      </p:sp>
      <p:sp>
        <p:nvSpPr>
          <p:cNvPr id="3" name="TextBox 2">
            <a:extLst>
              <a:ext uri="{FF2B5EF4-FFF2-40B4-BE49-F238E27FC236}">
                <a16:creationId xmlns:a16="http://schemas.microsoft.com/office/drawing/2014/main" xmlns="" xmlns:a14="http://schemas.microsoft.com/office/drawing/2010/main" xmlns:mc="http://schemas.openxmlformats.org/markup-compatibility/2006" id="{88FABAFB-6F33-62F3-129D-A38C414CB70F}"/>
              </a:ext>
            </a:extLst>
          </p:cNvPr>
          <p:cNvSpPr txBox="1"/>
          <p:nvPr/>
        </p:nvSpPr>
        <p:spPr>
          <a:xfrm>
            <a:off x="624689" y="1467974"/>
            <a:ext cx="11437922" cy="4401205"/>
          </a:xfrm>
          <a:prstGeom prst="rect">
            <a:avLst/>
          </a:prstGeom>
          <a:noFill/>
        </p:spPr>
        <p:txBody>
          <a:bodyPr wrap="square" rtlCol="0">
            <a:spAutoFit/>
          </a:bodyPr>
          <a:lstStyle/>
          <a:p>
            <a:pPr algn="just"/>
            <a:r>
              <a:rPr lang="en-US" sz="2800" dirty="0" smtClean="0"/>
              <a:t>This </a:t>
            </a:r>
            <a:r>
              <a:rPr lang="en-US" sz="2800" dirty="0"/>
              <a:t>high output will turn OFF the transistor. As a result, the capacitor C starts charging through the resistors </a:t>
            </a:r>
            <a:r>
              <a:rPr lang="en-US" sz="2800" dirty="0" smtClean="0"/>
              <a:t>R</a:t>
            </a:r>
            <a:r>
              <a:rPr lang="en-US" sz="2800" baseline="-25000" dirty="0"/>
              <a:t>A</a:t>
            </a:r>
            <a:r>
              <a:rPr lang="en-US" sz="2800" dirty="0"/>
              <a:t> and </a:t>
            </a:r>
            <a:r>
              <a:rPr lang="en-US" sz="2800" dirty="0" smtClean="0"/>
              <a:t>R</a:t>
            </a:r>
            <a:r>
              <a:rPr lang="en-US" sz="2800" baseline="-25000" dirty="0"/>
              <a:t>B</a:t>
            </a:r>
            <a:r>
              <a:rPr lang="en-US" sz="2800" dirty="0" smtClean="0"/>
              <a:t>. </a:t>
            </a:r>
            <a:r>
              <a:rPr lang="en-US" sz="2800" dirty="0"/>
              <a:t>Now, the capacitor voltage is same as the threshold voltage (as pin 6 is connected to the capacitor resistor junction). While charging, the capacitor voltage increases exponentially towards V</a:t>
            </a:r>
            <a:r>
              <a:rPr lang="en-US" sz="2800" baseline="-25000" dirty="0"/>
              <a:t>CC</a:t>
            </a:r>
            <a:r>
              <a:rPr lang="en-US" sz="2800" dirty="0"/>
              <a:t> and the moment it crosses 2/3 V</a:t>
            </a:r>
            <a:r>
              <a:rPr lang="en-US" sz="2800" baseline="-25000" dirty="0"/>
              <a:t>CC</a:t>
            </a:r>
            <a:r>
              <a:rPr lang="en-US" sz="2800" dirty="0"/>
              <a:t>, which is the reference voltage to threshold comparator (comparator 1), its output becomes high</a:t>
            </a:r>
            <a:r>
              <a:rPr lang="en-US" sz="2800" dirty="0" smtClean="0"/>
              <a:t>.</a:t>
            </a:r>
          </a:p>
          <a:p>
            <a:pPr algn="just"/>
            <a:r>
              <a:rPr lang="en-US" sz="2800" dirty="0"/>
              <a:t>As a result, the flip-flop is RESET. The output of the timer falls to LOW. This low output will once again turn on the transistor which provides a discharge path to the capacitor. Hence the capacitor C will discharge through the resistor </a:t>
            </a:r>
            <a:r>
              <a:rPr lang="en-US" sz="2800" dirty="0" smtClean="0"/>
              <a:t>R</a:t>
            </a:r>
            <a:r>
              <a:rPr lang="en-US" sz="2800" baseline="-25000" dirty="0"/>
              <a:t>B</a:t>
            </a:r>
            <a:r>
              <a:rPr lang="en-US" sz="2800" dirty="0" smtClean="0"/>
              <a:t>. </a:t>
            </a:r>
            <a:r>
              <a:rPr lang="en-US" sz="2800" dirty="0"/>
              <a:t>And hence the cycle continues.</a:t>
            </a:r>
          </a:p>
        </p:txBody>
      </p:sp>
    </p:spTree>
    <p:extLst>
      <p:ext uri="{BB962C8B-B14F-4D97-AF65-F5344CB8AC3E}">
        <p14:creationId xmlns:p14="http://schemas.microsoft.com/office/powerpoint/2010/main" val="992836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79938"/>
            <a:ext cx="9905998" cy="1478570"/>
          </a:xfrm>
        </p:spPr>
        <p:txBody>
          <a:bodyPr>
            <a:normAutofit/>
          </a:bodyPr>
          <a:lstStyle/>
          <a:p>
            <a:r>
              <a:rPr lang="en-US" dirty="0" err="1"/>
              <a:t>Astable</a:t>
            </a:r>
            <a:r>
              <a:rPr lang="en-US" dirty="0"/>
              <a:t> </a:t>
            </a:r>
            <a:r>
              <a:rPr lang="en-US" dirty="0" err="1"/>
              <a:t>Multivibrator</a:t>
            </a:r>
            <a:r>
              <a:rPr lang="en-US" dirty="0"/>
              <a:t> Mode of 555 Timer </a:t>
            </a:r>
            <a:r>
              <a:rPr lang="en-US" dirty="0" smtClean="0"/>
              <a:t>IC</a:t>
            </a:r>
            <a:endParaRPr lang="en-US" dirty="0"/>
          </a:p>
        </p:txBody>
      </p:sp>
      <p:sp>
        <p:nvSpPr>
          <p:cNvPr id="3" name="TextBox 2">
            <a:extLst>
              <a:ext uri="{FF2B5EF4-FFF2-40B4-BE49-F238E27FC236}">
                <a16:creationId xmlns:a16="http://schemas.microsoft.com/office/drawing/2014/main" xmlns="" xmlns:a14="http://schemas.microsoft.com/office/drawing/2010/main" xmlns:mc="http://schemas.openxmlformats.org/markup-compatibility/2006" id="{88FABAFB-6F33-62F3-129D-A38C414CB70F}"/>
              </a:ext>
            </a:extLst>
          </p:cNvPr>
          <p:cNvSpPr txBox="1"/>
          <p:nvPr/>
        </p:nvSpPr>
        <p:spPr>
          <a:xfrm>
            <a:off x="624689" y="1467974"/>
            <a:ext cx="11437922" cy="2400657"/>
          </a:xfrm>
          <a:prstGeom prst="rect">
            <a:avLst/>
          </a:prstGeom>
          <a:noFill/>
        </p:spPr>
        <p:txBody>
          <a:bodyPr wrap="square" rtlCol="0">
            <a:spAutoFit/>
          </a:bodyPr>
          <a:lstStyle/>
          <a:p>
            <a:pPr algn="just"/>
            <a:r>
              <a:rPr lang="en-US" sz="3000" dirty="0"/>
              <a:t>Thus, when the capacitor is charging, the voltage across the capacitor rises exponentially and the output voltage at pin 3 is </a:t>
            </a:r>
            <a:r>
              <a:rPr lang="en-US" sz="3000" dirty="0" smtClean="0"/>
              <a:t>high. </a:t>
            </a:r>
            <a:r>
              <a:rPr lang="en-US" sz="3000" dirty="0"/>
              <a:t>Similarly, when the capacitor is discharging, the voltage across the capacitor falls exponentially and the output voltage at pin 3 is </a:t>
            </a:r>
            <a:r>
              <a:rPr lang="en-US" sz="3000" dirty="0" smtClean="0"/>
              <a:t>low. </a:t>
            </a:r>
            <a:r>
              <a:rPr lang="en-US" sz="3000" dirty="0"/>
              <a:t>The shape of the output waveform is a train of rectangular pulses. </a:t>
            </a:r>
          </a:p>
        </p:txBody>
      </p:sp>
    </p:spTree>
    <p:extLst>
      <p:ext uri="{BB962C8B-B14F-4D97-AF65-F5344CB8AC3E}">
        <p14:creationId xmlns:p14="http://schemas.microsoft.com/office/powerpoint/2010/main" val="3363385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287718"/>
            <a:ext cx="9905998" cy="1478570"/>
          </a:xfrm>
        </p:spPr>
        <p:txBody>
          <a:bodyPr>
            <a:normAutofit/>
          </a:bodyPr>
          <a:lstStyle/>
          <a:p>
            <a:r>
              <a:rPr lang="en-US" dirty="0" err="1"/>
              <a:t>Astable</a:t>
            </a:r>
            <a:r>
              <a:rPr lang="en-US" dirty="0"/>
              <a:t> </a:t>
            </a:r>
            <a:r>
              <a:rPr lang="en-US" dirty="0" err="1"/>
              <a:t>Multivibrator</a:t>
            </a:r>
            <a:r>
              <a:rPr lang="en-US" dirty="0"/>
              <a:t> Mode of 555 Timer </a:t>
            </a:r>
            <a:r>
              <a:rPr lang="en-US" dirty="0" smtClean="0"/>
              <a:t>IC</a:t>
            </a:r>
            <a:endParaRPr lang="en-US" dirty="0"/>
          </a:p>
        </p:txBody>
      </p:sp>
      <p:pic>
        <p:nvPicPr>
          <p:cNvPr id="4" name="Picture 3"/>
          <p:cNvPicPr>
            <a:picLocks noChangeAspect="1"/>
          </p:cNvPicPr>
          <p:nvPr/>
        </p:nvPicPr>
        <p:blipFill rotWithShape="1">
          <a:blip r:embed="rId2"/>
          <a:srcRect l="20458" t="19646" r="21635" b="10256"/>
          <a:stretch/>
        </p:blipFill>
        <p:spPr>
          <a:xfrm>
            <a:off x="1816650" y="1032407"/>
            <a:ext cx="8555523" cy="5825593"/>
          </a:xfrm>
          <a:prstGeom prst="rect">
            <a:avLst/>
          </a:prstGeom>
        </p:spPr>
      </p:pic>
    </p:spTree>
    <p:extLst>
      <p:ext uri="{BB962C8B-B14F-4D97-AF65-F5344CB8AC3E}">
        <p14:creationId xmlns:p14="http://schemas.microsoft.com/office/powerpoint/2010/main" val="2849713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287718"/>
            <a:ext cx="9905998" cy="1478570"/>
          </a:xfrm>
        </p:spPr>
        <p:txBody>
          <a:bodyPr>
            <a:normAutofit/>
          </a:bodyPr>
          <a:lstStyle/>
          <a:p>
            <a:r>
              <a:rPr lang="en-US" dirty="0" err="1"/>
              <a:t>Astable</a:t>
            </a:r>
            <a:r>
              <a:rPr lang="en-US" dirty="0"/>
              <a:t> </a:t>
            </a:r>
            <a:r>
              <a:rPr lang="en-US" dirty="0" err="1"/>
              <a:t>Multivibrator</a:t>
            </a:r>
            <a:r>
              <a:rPr lang="en-US" dirty="0"/>
              <a:t> Mode of 555 Timer </a:t>
            </a:r>
            <a:r>
              <a:rPr lang="en-US" dirty="0" smtClean="0"/>
              <a:t>IC</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6106" r="21419" b="12740"/>
          <a:stretch/>
        </p:blipFill>
        <p:spPr>
          <a:xfrm rot="10800000">
            <a:off x="2281473" y="873658"/>
            <a:ext cx="7523429" cy="5984341"/>
          </a:xfrm>
          <a:prstGeom prst="rect">
            <a:avLst/>
          </a:prstGeom>
        </p:spPr>
      </p:pic>
    </p:spTree>
    <p:extLst>
      <p:ext uri="{BB962C8B-B14F-4D97-AF65-F5344CB8AC3E}">
        <p14:creationId xmlns:p14="http://schemas.microsoft.com/office/powerpoint/2010/main" val="2638907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515BD0-759D-477D-90C7-15001229AEDB}"/>
              </a:ext>
            </a:extLst>
          </p:cNvPr>
          <p:cNvSpPr>
            <a:spLocks noGrp="1"/>
          </p:cNvSpPr>
          <p:nvPr>
            <p:ph type="title"/>
          </p:nvPr>
        </p:nvSpPr>
        <p:spPr>
          <a:xfrm>
            <a:off x="1141413" y="79938"/>
            <a:ext cx="9905998" cy="1478570"/>
          </a:xfrm>
        </p:spPr>
        <p:txBody>
          <a:bodyPr>
            <a:normAutofit/>
          </a:bodyPr>
          <a:lstStyle/>
          <a:p>
            <a:r>
              <a:rPr lang="en-US" dirty="0" smtClean="0"/>
              <a:t>Example:</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88FABAFB-6F33-62F3-129D-A38C414CB70F}"/>
                  </a:ext>
                </a:extLst>
              </p:cNvPr>
              <p:cNvSpPr txBox="1"/>
              <p:nvPr/>
            </p:nvSpPr>
            <p:spPr>
              <a:xfrm>
                <a:off x="624689" y="1467974"/>
                <a:ext cx="11437922" cy="1015663"/>
              </a:xfrm>
              <a:prstGeom prst="rect">
                <a:avLst/>
              </a:prstGeom>
              <a:noFill/>
            </p:spPr>
            <p:txBody>
              <a:bodyPr wrap="square" rtlCol="0">
                <a:spAutoFit/>
              </a:bodyPr>
              <a:lstStyle/>
              <a:p>
                <a:pPr algn="just"/>
                <a:r>
                  <a:rPr lang="en-US" sz="3000" dirty="0" smtClean="0"/>
                  <a:t>Calculate the frequency and the duty cycle of the 555 </a:t>
                </a:r>
                <a:r>
                  <a:rPr lang="en-US" sz="3000" dirty="0" err="1" smtClean="0"/>
                  <a:t>astable</a:t>
                </a:r>
                <a:r>
                  <a:rPr lang="en-US" sz="3000" dirty="0" smtClean="0"/>
                  <a:t> </a:t>
                </a:r>
                <a:r>
                  <a:rPr lang="en-US" sz="3000" dirty="0" err="1" smtClean="0"/>
                  <a:t>multivibrator</a:t>
                </a:r>
                <a:r>
                  <a:rPr lang="en-US" sz="3000" dirty="0" smtClean="0"/>
                  <a:t> output for C= 0.001 </a:t>
                </a:r>
                <a14:m>
                  <m:oMath xmlns:m="http://schemas.openxmlformats.org/officeDocument/2006/math">
                    <m:r>
                      <a:rPr lang="en-US" sz="3000" i="1" smtClean="0">
                        <a:latin typeface="Cambria Math" panose="02040503050406030204" pitchFamily="18" charset="0"/>
                        <a:ea typeface="Cambria Math" panose="02040503050406030204" pitchFamily="18" charset="0"/>
                      </a:rPr>
                      <m:t>𝜇</m:t>
                    </m:r>
                  </m:oMath>
                </a14:m>
                <a:r>
                  <a:rPr lang="en-US" sz="3000" dirty="0" smtClean="0"/>
                  <a:t>F, </a:t>
                </a:r>
                <a:r>
                  <a:rPr lang="en-US" sz="3000" i="1" dirty="0" smtClean="0"/>
                  <a:t>R</a:t>
                </a:r>
                <a:r>
                  <a:rPr lang="en-US" sz="3000" i="1" baseline="-25000" dirty="0" smtClean="0"/>
                  <a:t>A</a:t>
                </a:r>
                <a:r>
                  <a:rPr lang="en-US" sz="3000" dirty="0" smtClean="0"/>
                  <a:t>= 2.2 k</a:t>
                </a:r>
                <a14:m>
                  <m:oMath xmlns:m="http://schemas.openxmlformats.org/officeDocument/2006/math">
                    <m:r>
                      <a:rPr lang="el-GR" sz="3000" i="1" smtClean="0">
                        <a:latin typeface="Cambria Math" panose="02040503050406030204" pitchFamily="18" charset="0"/>
                      </a:rPr>
                      <m:t>Ω</m:t>
                    </m:r>
                    <m:r>
                      <a:rPr lang="en-US" sz="3000" b="0" i="1" smtClean="0">
                        <a:latin typeface="Cambria Math" panose="02040503050406030204" pitchFamily="18" charset="0"/>
                      </a:rPr>
                      <m:t>, </m:t>
                    </m:r>
                    <m:r>
                      <a:rPr lang="en-US" sz="3000" b="0" i="1" smtClean="0">
                        <a:latin typeface="Cambria Math" panose="02040503050406030204" pitchFamily="18" charset="0"/>
                      </a:rPr>
                      <m:t>𝑅𝐵</m:t>
                    </m:r>
                    <m:r>
                      <a:rPr lang="en-US" sz="3000" b="0" i="1" smtClean="0">
                        <a:latin typeface="Cambria Math" panose="02040503050406030204" pitchFamily="18" charset="0"/>
                      </a:rPr>
                      <m:t>=100</m:t>
                    </m:r>
                  </m:oMath>
                </a14:m>
                <a:r>
                  <a:rPr lang="en-US" sz="3000" dirty="0" smtClean="0"/>
                  <a:t> </a:t>
                </a:r>
                <a:r>
                  <a:rPr lang="en-US" sz="3000" dirty="0"/>
                  <a:t>k</a:t>
                </a:r>
                <a14:m>
                  <m:oMath xmlns:m="http://schemas.openxmlformats.org/officeDocument/2006/math">
                    <m:r>
                      <a:rPr lang="el-GR" sz="3000" i="1">
                        <a:latin typeface="Cambria Math" panose="02040503050406030204" pitchFamily="18" charset="0"/>
                      </a:rPr>
                      <m:t>Ω</m:t>
                    </m:r>
                    <m:r>
                      <a:rPr lang="en-US" sz="3000" b="0" i="1" smtClean="0">
                        <a:latin typeface="Cambria Math" panose="02040503050406030204" pitchFamily="18" charset="0"/>
                      </a:rPr>
                      <m:t>. </m:t>
                    </m:r>
                  </m:oMath>
                </a14:m>
                <a:endParaRPr lang="en-US" sz="3000" dirty="0"/>
              </a:p>
            </p:txBody>
          </p:sp>
        </mc:Choice>
        <mc:Fallback xmlns="">
          <p:sp>
            <p:nvSpPr>
              <p:cNvPr id="3" name="TextBox 2">
                <a:extLst>
                  <a:ext uri="{FF2B5EF4-FFF2-40B4-BE49-F238E27FC236}">
                    <a16:creationId xmlns:a16="http://schemas.microsoft.com/office/drawing/2014/main" xmlns="" xmlns:a14="http://schemas.microsoft.com/office/drawing/2010/main" id="{88FABAFB-6F33-62F3-129D-A38C414CB70F}"/>
                  </a:ext>
                </a:extLst>
              </p:cNvPr>
              <p:cNvSpPr txBox="1">
                <a:spLocks noRot="1" noChangeAspect="1" noMove="1" noResize="1" noEditPoints="1" noAdjustHandles="1" noChangeArrowheads="1" noChangeShapeType="1" noTextEdit="1"/>
              </p:cNvSpPr>
              <p:nvPr/>
            </p:nvSpPr>
            <p:spPr>
              <a:xfrm>
                <a:off x="624689" y="1467974"/>
                <a:ext cx="11437922" cy="1015663"/>
              </a:xfrm>
              <a:prstGeom prst="rect">
                <a:avLst/>
              </a:prstGeom>
              <a:blipFill rotWithShape="0">
                <a:blip r:embed="rId2"/>
                <a:stretch>
                  <a:fillRect l="-1225" t="-7229" r="-1225" b="-18675"/>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075" t="25941" r="11569" b="45412"/>
          <a:stretch/>
        </p:blipFill>
        <p:spPr>
          <a:xfrm rot="10800000">
            <a:off x="1237875" y="2652666"/>
            <a:ext cx="9713073" cy="2806574"/>
          </a:xfrm>
          <a:prstGeom prst="rect">
            <a:avLst/>
          </a:prstGeom>
        </p:spPr>
      </p:pic>
    </p:spTree>
    <p:extLst>
      <p:ext uri="{BB962C8B-B14F-4D97-AF65-F5344CB8AC3E}">
        <p14:creationId xmlns:p14="http://schemas.microsoft.com/office/powerpoint/2010/main" val="3495697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6108" y="0"/>
            <a:ext cx="9905998" cy="1478570"/>
          </a:xfrm>
        </p:spPr>
        <p:txBody>
          <a:bodyPr/>
          <a:lstStyle/>
          <a:p>
            <a:r>
              <a:rPr lang="en-US" dirty="0" smtClean="0"/>
              <a:t>D Latch</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88FABAFB-6F33-62F3-129D-A38C414CB70F}"/>
                  </a:ext>
                </a:extLst>
              </p:cNvPr>
              <p:cNvSpPr txBox="1"/>
              <p:nvPr/>
            </p:nvSpPr>
            <p:spPr>
              <a:xfrm>
                <a:off x="787651" y="1478570"/>
                <a:ext cx="10818892" cy="2401683"/>
              </a:xfrm>
              <a:prstGeom prst="rect">
                <a:avLst/>
              </a:prstGeom>
              <a:noFill/>
            </p:spPr>
            <p:txBody>
              <a:bodyPr wrap="square" rtlCol="0">
                <a:spAutoFit/>
              </a:bodyPr>
              <a:lstStyle/>
              <a:p>
                <a:pPr algn="just"/>
                <a:r>
                  <a:rPr lang="en-US" sz="3000" dirty="0" smtClean="0"/>
                  <a:t>Circuit contains the NAND latch and the steering NAND 1 and NAND 2 without the edge detector circuit. The common input to the steering gates is called an enable input (EN) rather than a clock input because its effect on </a:t>
                </a:r>
                <a14:m>
                  <m:oMath xmlns:m="http://schemas.openxmlformats.org/officeDocument/2006/math">
                    <m:r>
                      <a:rPr lang="en-US" sz="3000" b="0" i="1" smtClean="0">
                        <a:latin typeface="Cambria Math" panose="02040503050406030204" pitchFamily="18" charset="0"/>
                      </a:rPr>
                      <m:t>𝑄</m:t>
                    </m:r>
                    <m:r>
                      <a:rPr lang="en-US" sz="3000" b="0" i="1" smtClean="0">
                        <a:latin typeface="Cambria Math" panose="02040503050406030204" pitchFamily="18" charset="0"/>
                      </a:rPr>
                      <m:t> </m:t>
                    </m:r>
                    <m:r>
                      <a:rPr lang="en-US" sz="3000" b="0" i="1" smtClean="0">
                        <a:latin typeface="Cambria Math" panose="02040503050406030204" pitchFamily="18" charset="0"/>
                      </a:rPr>
                      <m:t>𝑎𝑛𝑑</m:t>
                    </m:r>
                    <m:r>
                      <a:rPr lang="en-US" sz="3000" b="0" i="1" smtClean="0">
                        <a:latin typeface="Cambria Math" panose="02040503050406030204" pitchFamily="18" charset="0"/>
                      </a:rPr>
                      <m:t> </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𝑄</m:t>
                        </m:r>
                      </m:e>
                    </m:acc>
                  </m:oMath>
                </a14:m>
                <a:r>
                  <a:rPr lang="en-US" sz="3000" dirty="0" smtClean="0"/>
                  <a:t> outputs is not restricted to occurring only on its transitions. </a:t>
                </a:r>
              </a:p>
            </p:txBody>
          </p:sp>
        </mc:Choice>
        <mc:Fallback xmlns="">
          <p:sp>
            <p:nvSpPr>
              <p:cNvPr id="3" name="TextBox 2">
                <a:extLst>
                  <a:ext uri="{FF2B5EF4-FFF2-40B4-BE49-F238E27FC236}">
                    <a16:creationId xmlns="" xmlns:a16="http://schemas.microsoft.com/office/drawing/2014/main" xmlns:a14="http://schemas.microsoft.com/office/drawing/2010/main" id="{88FABAFB-6F33-62F3-129D-A38C414CB70F}"/>
                  </a:ext>
                </a:extLst>
              </p:cNvPr>
              <p:cNvSpPr txBox="1">
                <a:spLocks noRot="1" noChangeAspect="1" noMove="1" noResize="1" noEditPoints="1" noAdjustHandles="1" noChangeArrowheads="1" noChangeShapeType="1" noTextEdit="1"/>
              </p:cNvSpPr>
              <p:nvPr/>
            </p:nvSpPr>
            <p:spPr>
              <a:xfrm>
                <a:off x="787651" y="1478570"/>
                <a:ext cx="10818892" cy="2401683"/>
              </a:xfrm>
              <a:prstGeom prst="rect">
                <a:avLst/>
              </a:prstGeom>
              <a:blipFill rotWithShape="0">
                <a:blip r:embed="rId2"/>
                <a:stretch>
                  <a:fillRect l="-1296" t="-3046" r="-1352" b="-7107"/>
                </a:stretch>
              </a:blipFill>
            </p:spPr>
            <p:txBody>
              <a:bodyPr/>
              <a:lstStyle/>
              <a:p>
                <a:r>
                  <a:rPr lang="en-US">
                    <a:noFill/>
                  </a:rPr>
                  <a:t> </a:t>
                </a:r>
              </a:p>
            </p:txBody>
          </p:sp>
        </mc:Fallback>
      </mc:AlternateContent>
    </p:spTree>
    <p:extLst>
      <p:ext uri="{BB962C8B-B14F-4D97-AF65-F5344CB8AC3E}">
        <p14:creationId xmlns:p14="http://schemas.microsoft.com/office/powerpoint/2010/main" val="198780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536" y="0"/>
            <a:ext cx="9905998" cy="1478570"/>
          </a:xfrm>
        </p:spPr>
        <p:txBody>
          <a:bodyPr/>
          <a:lstStyle/>
          <a:p>
            <a:r>
              <a:rPr lang="en-US" dirty="0" smtClean="0"/>
              <a:t>D Latch</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224" t="26138" r="15479" b="15512"/>
          <a:stretch/>
        </p:blipFill>
        <p:spPr>
          <a:xfrm>
            <a:off x="1294644" y="1478570"/>
            <a:ext cx="9551783" cy="5205781"/>
          </a:xfrm>
          <a:prstGeom prst="rect">
            <a:avLst/>
          </a:prstGeom>
        </p:spPr>
      </p:pic>
    </p:spTree>
    <p:extLst>
      <p:ext uri="{BB962C8B-B14F-4D97-AF65-F5344CB8AC3E}">
        <p14:creationId xmlns:p14="http://schemas.microsoft.com/office/powerpoint/2010/main" val="313829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407" y="0"/>
            <a:ext cx="9905998" cy="1478570"/>
          </a:xfrm>
        </p:spPr>
        <p:txBody>
          <a:bodyPr/>
          <a:lstStyle/>
          <a:p>
            <a:r>
              <a:rPr lang="en-US" dirty="0" smtClean="0"/>
              <a:t>D Latch</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3531" t="53597" r="31518" b="10627"/>
          <a:stretch/>
        </p:blipFill>
        <p:spPr>
          <a:xfrm>
            <a:off x="6210677" y="2000815"/>
            <a:ext cx="5730844" cy="342083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4620" t="34718" r="19736" b="12080"/>
          <a:stretch/>
        </p:blipFill>
        <p:spPr>
          <a:xfrm>
            <a:off x="289710" y="1628935"/>
            <a:ext cx="5807696" cy="4164594"/>
          </a:xfrm>
          <a:prstGeom prst="rect">
            <a:avLst/>
          </a:prstGeom>
        </p:spPr>
      </p:pic>
    </p:spTree>
    <p:extLst>
      <p:ext uri="{BB962C8B-B14F-4D97-AF65-F5344CB8AC3E}">
        <p14:creationId xmlns:p14="http://schemas.microsoft.com/office/powerpoint/2010/main" val="2418827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58" y="0"/>
            <a:ext cx="9905998" cy="1478570"/>
          </a:xfrm>
        </p:spPr>
        <p:txBody>
          <a:bodyPr/>
          <a:lstStyle/>
          <a:p>
            <a:r>
              <a:rPr lang="en-US" dirty="0" smtClean="0"/>
              <a:t>D Latch</a:t>
            </a:r>
            <a:endParaRPr lang="en-US" dirty="0"/>
          </a:p>
        </p:txBody>
      </p:sp>
      <p:sp>
        <p:nvSpPr>
          <p:cNvPr id="3" name="TextBox 2">
            <a:extLst>
              <a:ext uri="{FF2B5EF4-FFF2-40B4-BE49-F238E27FC236}">
                <a16:creationId xmlns:a16="http://schemas.microsoft.com/office/drawing/2014/main" xmlns="" xmlns:a14="http://schemas.microsoft.com/office/drawing/2010/main" xmlns:mc="http://schemas.openxmlformats.org/markup-compatibility/2006" id="{88FABAFB-6F33-62F3-129D-A38C414CB70F}"/>
              </a:ext>
            </a:extLst>
          </p:cNvPr>
          <p:cNvSpPr txBox="1"/>
          <p:nvPr/>
        </p:nvSpPr>
        <p:spPr>
          <a:xfrm>
            <a:off x="760491" y="1349627"/>
            <a:ext cx="11220639" cy="4708981"/>
          </a:xfrm>
          <a:prstGeom prst="rect">
            <a:avLst/>
          </a:prstGeom>
          <a:noFill/>
        </p:spPr>
        <p:txBody>
          <a:bodyPr wrap="square" rtlCol="0">
            <a:spAutoFit/>
          </a:bodyPr>
          <a:lstStyle/>
          <a:p>
            <a:pPr algn="just"/>
            <a:r>
              <a:rPr lang="en-US" sz="3000" dirty="0" smtClean="0"/>
              <a:t>It has two modes of operation. </a:t>
            </a:r>
          </a:p>
          <a:p>
            <a:pPr marL="457200" indent="-457200" algn="just">
              <a:buFont typeface="Arial" panose="020B0604020202020204" pitchFamily="34" charset="0"/>
              <a:buChar char="•"/>
            </a:pPr>
            <a:r>
              <a:rPr lang="en-US" sz="3000" dirty="0" smtClean="0"/>
              <a:t>Transparent mode</a:t>
            </a:r>
          </a:p>
          <a:p>
            <a:pPr marL="457200" indent="-457200" algn="just">
              <a:buFont typeface="Arial" panose="020B0604020202020204" pitchFamily="34" charset="0"/>
              <a:buChar char="•"/>
            </a:pPr>
            <a:r>
              <a:rPr lang="en-US" sz="3000" dirty="0" smtClean="0"/>
              <a:t>Latch mode</a:t>
            </a:r>
          </a:p>
          <a:p>
            <a:pPr algn="just"/>
            <a:endParaRPr lang="en-US" sz="3000" dirty="0" smtClean="0"/>
          </a:p>
          <a:p>
            <a:pPr marL="514350" indent="-514350" algn="just">
              <a:buAutoNum type="arabicPeriod"/>
            </a:pPr>
            <a:r>
              <a:rPr lang="en-US" sz="3000" dirty="0" smtClean="0"/>
              <a:t>When EN=1, the Q output will look exactly like D. In this mode the D latch is said to be transparent. </a:t>
            </a:r>
          </a:p>
          <a:p>
            <a:pPr marL="514350" indent="-514350" algn="just">
              <a:buFontTx/>
              <a:buAutoNum type="arabicPeriod"/>
            </a:pPr>
            <a:r>
              <a:rPr lang="en-US" sz="3000" dirty="0" smtClean="0"/>
              <a:t>When EN=0, </a:t>
            </a:r>
            <a:r>
              <a:rPr lang="en-US" sz="3000" dirty="0"/>
              <a:t>the Q output </a:t>
            </a:r>
            <a:r>
              <a:rPr lang="en-US" sz="3000" dirty="0" smtClean="0"/>
              <a:t>is latched to its current level and </a:t>
            </a:r>
            <a:r>
              <a:rPr lang="en-US" sz="3000" dirty="0" err="1" smtClean="0"/>
              <a:t>cann’t</a:t>
            </a:r>
            <a:r>
              <a:rPr lang="en-US" sz="3000" dirty="0" smtClean="0"/>
              <a:t> change.</a:t>
            </a:r>
          </a:p>
          <a:p>
            <a:pPr algn="just"/>
            <a:r>
              <a:rPr lang="en-US" sz="3000" dirty="0" smtClean="0"/>
              <a:t>Note: D latch is not edge triggered. </a:t>
            </a:r>
          </a:p>
          <a:p>
            <a:pPr algn="just"/>
            <a:endParaRPr lang="en-US" sz="3000" dirty="0" smtClean="0"/>
          </a:p>
        </p:txBody>
      </p:sp>
    </p:spTree>
    <p:extLst>
      <p:ext uri="{BB962C8B-B14F-4D97-AF65-F5344CB8AC3E}">
        <p14:creationId xmlns:p14="http://schemas.microsoft.com/office/powerpoint/2010/main" val="1639036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467" y="-81481"/>
            <a:ext cx="9905998" cy="1478570"/>
          </a:xfrm>
        </p:spPr>
        <p:txBody>
          <a:bodyPr/>
          <a:lstStyle/>
          <a:p>
            <a:r>
              <a:rPr lang="en-US" dirty="0" smtClean="0"/>
              <a:t>D latch waveform</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789" t="13465" r="13102" b="20792"/>
          <a:stretch/>
        </p:blipFill>
        <p:spPr>
          <a:xfrm rot="10800000">
            <a:off x="1501367" y="1243377"/>
            <a:ext cx="9008198" cy="5614623"/>
          </a:xfrm>
          <a:prstGeom prst="rect">
            <a:avLst/>
          </a:prstGeom>
        </p:spPr>
      </p:pic>
    </p:spTree>
    <p:extLst>
      <p:ext uri="{BB962C8B-B14F-4D97-AF65-F5344CB8AC3E}">
        <p14:creationId xmlns:p14="http://schemas.microsoft.com/office/powerpoint/2010/main" val="201741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79" y="1501555"/>
            <a:ext cx="9905998" cy="1478570"/>
          </a:xfrm>
        </p:spPr>
        <p:txBody>
          <a:bodyPr/>
          <a:lstStyle/>
          <a:p>
            <a:pPr algn="ctr"/>
            <a:r>
              <a:rPr lang="en-US" smtClean="0"/>
              <a:t>Master/slave </a:t>
            </a:r>
            <a:r>
              <a:rPr lang="en-US" dirty="0" smtClean="0"/>
              <a:t>FF</a:t>
            </a:r>
            <a:endParaRPr lang="en-US" dirty="0"/>
          </a:p>
        </p:txBody>
      </p:sp>
    </p:spTree>
    <p:extLst>
      <p:ext uri="{BB962C8B-B14F-4D97-AF65-F5344CB8AC3E}">
        <p14:creationId xmlns:p14="http://schemas.microsoft.com/office/powerpoint/2010/main" val="1788264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1967</TotalTime>
  <Words>965</Words>
  <Application>Microsoft Office PowerPoint</Application>
  <PresentationFormat>Widescreen</PresentationFormat>
  <Paragraphs>76</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Cambria Math</vt:lpstr>
      <vt:lpstr>Trebuchet MS</vt:lpstr>
      <vt:lpstr>Tw Cen MT</vt:lpstr>
      <vt:lpstr>Circuit</vt:lpstr>
      <vt:lpstr>Flip-flops</vt:lpstr>
      <vt:lpstr>outline</vt:lpstr>
      <vt:lpstr>D Latch (Transparent Latch)</vt:lpstr>
      <vt:lpstr>D Latch</vt:lpstr>
      <vt:lpstr>D Latch</vt:lpstr>
      <vt:lpstr>D Latch</vt:lpstr>
      <vt:lpstr>D Latch</vt:lpstr>
      <vt:lpstr>D latch waveform</vt:lpstr>
      <vt:lpstr>Master/slave FF</vt:lpstr>
      <vt:lpstr>Master-slave FF</vt:lpstr>
      <vt:lpstr>Ff application</vt:lpstr>
      <vt:lpstr>Ff synchronization</vt:lpstr>
      <vt:lpstr>Data storage and transfer</vt:lpstr>
      <vt:lpstr>Data storage and transfer </vt:lpstr>
      <vt:lpstr>Data storage and transfer (synchronous data transfer) </vt:lpstr>
      <vt:lpstr>Data storage and transfer (Asynchronous data transfer) </vt:lpstr>
      <vt:lpstr>Data storage and transfer (parallel data transfer) </vt:lpstr>
      <vt:lpstr>Data storage and transfer (serial data transfer: shift registers) </vt:lpstr>
      <vt:lpstr>Data storage and transfer (serial data transfer: shift registers) </vt:lpstr>
      <vt:lpstr>Data storage and transfer  (serial data transfer between registers) </vt:lpstr>
      <vt:lpstr>Data storage and transfer  (serial data transfer between registers) </vt:lpstr>
      <vt:lpstr>Frequency division and counting</vt:lpstr>
      <vt:lpstr>3 Bit binary counter (mod-8): counting operation</vt:lpstr>
      <vt:lpstr>Frequency division and counting</vt:lpstr>
      <vt:lpstr>Frequency division and counting</vt:lpstr>
      <vt:lpstr>Frequency division and counting</vt:lpstr>
      <vt:lpstr>State transition diagram</vt:lpstr>
      <vt:lpstr>Clock pulse generator</vt:lpstr>
      <vt:lpstr>Astable Multivibrator Mode of 555 Timer IC</vt:lpstr>
      <vt:lpstr>Astable Multivibrator Mode of 555 Timer IC</vt:lpstr>
      <vt:lpstr>Astable Multivibrator Mode of 555 Timer IC</vt:lpstr>
      <vt:lpstr>Astable Multivibrator Mode of 555 Timer IC</vt:lpstr>
      <vt:lpstr>Astable Multivibrator Mode of 555 Timer IC</vt:lpstr>
      <vt:lpstr>Astable Multivibrator Mode of 555 Timer IC</vt:lpstr>
      <vt:lpstr>Astable Multivibrator Mode of 555 Timer IC</vt:lpstr>
      <vt:lpstr>Astable Multivibrator Mode of 555 Timer IC</vt:lpstr>
      <vt:lpstr>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Nahid akter</dc:creator>
  <cp:lastModifiedBy>Dr. Nahid akter</cp:lastModifiedBy>
  <cp:revision>254</cp:revision>
  <dcterms:created xsi:type="dcterms:W3CDTF">2022-03-13T10:11:18Z</dcterms:created>
  <dcterms:modified xsi:type="dcterms:W3CDTF">2023-05-28T04:02:34Z</dcterms:modified>
</cp:coreProperties>
</file>