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506" r:id="rId2"/>
    <p:sldId id="508" r:id="rId3"/>
    <p:sldId id="509" r:id="rId4"/>
    <p:sldId id="515" r:id="rId5"/>
    <p:sldId id="512" r:id="rId6"/>
    <p:sldId id="513" r:id="rId7"/>
    <p:sldId id="514" r:id="rId8"/>
    <p:sldId id="511" r:id="rId9"/>
    <p:sldId id="516" r:id="rId10"/>
    <p:sldId id="517" r:id="rId11"/>
    <p:sldId id="507" r:id="rId12"/>
    <p:sldId id="436" r:id="rId13"/>
    <p:sldId id="437" r:id="rId14"/>
    <p:sldId id="438" r:id="rId15"/>
    <p:sldId id="498" r:id="rId16"/>
    <p:sldId id="499" r:id="rId17"/>
    <p:sldId id="518" r:id="rId18"/>
    <p:sldId id="491" r:id="rId19"/>
    <p:sldId id="500" r:id="rId20"/>
    <p:sldId id="469" r:id="rId21"/>
    <p:sldId id="417" r:id="rId22"/>
    <p:sldId id="470" r:id="rId23"/>
    <p:sldId id="501" r:id="rId24"/>
    <p:sldId id="502" r:id="rId25"/>
    <p:sldId id="421" r:id="rId26"/>
    <p:sldId id="422" r:id="rId27"/>
    <p:sldId id="503" r:id="rId28"/>
    <p:sldId id="504" r:id="rId29"/>
    <p:sldId id="505" r:id="rId30"/>
    <p:sldId id="519" r:id="rId31"/>
    <p:sldId id="521" r:id="rId32"/>
    <p:sldId id="522" r:id="rId33"/>
    <p:sldId id="523" r:id="rId34"/>
    <p:sldId id="524" r:id="rId35"/>
    <p:sldId id="525" r:id="rId36"/>
    <p:sldId id="526" r:id="rId37"/>
    <p:sldId id="527" r:id="rId38"/>
    <p:sldId id="528" r:id="rId39"/>
    <p:sldId id="52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E69EF76-E8AD-40FF-9E7C-AA31C07EDF9C}" type="datetimeFigureOut">
              <a:rPr lang="en-US" smtClean="0"/>
              <a:t>6/7/2023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977581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0283110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295111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590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612155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69EF76-E8AD-40FF-9E7C-AA31C07EDF9C}"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3494529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E69EF76-E8AD-40FF-9E7C-AA31C07EDF9C}"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1526570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7107864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11094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69EF76-E8AD-40FF-9E7C-AA31C07EDF9C}"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2878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69EF76-E8AD-40FF-9E7C-AA31C07EDF9C}" type="datetimeFigureOut">
              <a:rPr lang="en-US" smtClean="0"/>
              <a:t>6/7/2023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248016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69EF76-E8AD-40FF-9E7C-AA31C07EDF9C}"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266774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69EF76-E8AD-40FF-9E7C-AA31C07EDF9C}" type="datetimeFigureOut">
              <a:rPr lang="en-US" smtClean="0"/>
              <a:t>6/7/2023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7899760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69EF76-E8AD-40FF-9E7C-AA31C07EDF9C}" type="datetimeFigureOut">
              <a:rPr lang="en-US" smtClean="0"/>
              <a:t>6/7/2023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32893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69EF76-E8AD-40FF-9E7C-AA31C07EDF9C}" type="datetimeFigureOut">
              <a:rPr lang="en-US" smtClean="0"/>
              <a:t>6/7/2023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200244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4220692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9EF76-E8AD-40FF-9E7C-AA31C07EDF9C}" type="datetimeFigureOut">
              <a:rPr lang="en-US" smtClean="0"/>
              <a:t>6/7/2023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9D5056-13B9-493F-9F5B-BF52AB2154FB}" type="slidenum">
              <a:rPr lang="en-US" smtClean="0"/>
              <a:t>‹#›</a:t>
            </a:fld>
            <a:endParaRPr lang="en-US"/>
          </a:p>
        </p:txBody>
      </p:sp>
    </p:spTree>
    <p:extLst>
      <p:ext uri="{BB962C8B-B14F-4D97-AF65-F5344CB8AC3E}">
        <p14:creationId xmlns:p14="http://schemas.microsoft.com/office/powerpoint/2010/main" val="1870978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E69EF76-E8AD-40FF-9E7C-AA31C07EDF9C}" type="datetimeFigureOut">
              <a:rPr lang="en-US" smtClean="0"/>
              <a:t>6/7/2023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9D5056-13B9-493F-9F5B-BF52AB2154FB}" type="slidenum">
              <a:rPr lang="en-US" smtClean="0"/>
              <a:t>‹#›</a:t>
            </a:fld>
            <a:endParaRPr lang="en-US"/>
          </a:p>
        </p:txBody>
      </p:sp>
    </p:spTree>
    <p:extLst>
      <p:ext uri="{BB962C8B-B14F-4D97-AF65-F5344CB8AC3E}">
        <p14:creationId xmlns:p14="http://schemas.microsoft.com/office/powerpoint/2010/main" val="198397703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image" Target="../media/image26.jpg"/><Relationship Id="rId5" Type="http://schemas.openxmlformats.org/officeDocument/2006/relationships/image" Target="../media/image25.jpg"/><Relationship Id="rId4" Type="http://schemas.openxmlformats.org/officeDocument/2006/relationships/image" Target="../media/image24.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039" y="1614399"/>
            <a:ext cx="9905998" cy="1478570"/>
          </a:xfrm>
        </p:spPr>
        <p:txBody>
          <a:bodyPr/>
          <a:lstStyle/>
          <a:p>
            <a:pPr algn="ctr"/>
            <a:r>
              <a:rPr lang="en-US" dirty="0"/>
              <a:t>Clock pulse generator</a:t>
            </a:r>
          </a:p>
        </p:txBody>
      </p:sp>
    </p:spTree>
    <p:extLst>
      <p:ext uri="{BB962C8B-B14F-4D97-AF65-F5344CB8AC3E}">
        <p14:creationId xmlns:p14="http://schemas.microsoft.com/office/powerpoint/2010/main" val="873285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5BD0-759D-477D-90C7-15001229AEDB}"/>
              </a:ext>
            </a:extLst>
          </p:cNvPr>
          <p:cNvSpPr>
            <a:spLocks noGrp="1"/>
          </p:cNvSpPr>
          <p:nvPr>
            <p:ph type="title"/>
          </p:nvPr>
        </p:nvSpPr>
        <p:spPr>
          <a:xfrm>
            <a:off x="1141413" y="79938"/>
            <a:ext cx="9905998" cy="1478570"/>
          </a:xfrm>
        </p:spPr>
        <p:txBody>
          <a:bodyPr>
            <a:normAutofit/>
          </a:bodyPr>
          <a:lstStyle/>
          <a:p>
            <a:r>
              <a:rPr lang="en-US" dirty="0"/>
              <a:t>Example: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8FABAFB-6F33-62F3-129D-A38C414CB70F}"/>
                  </a:ext>
                </a:extLst>
              </p:cNvPr>
              <p:cNvSpPr txBox="1"/>
              <p:nvPr/>
            </p:nvSpPr>
            <p:spPr>
              <a:xfrm>
                <a:off x="624689" y="1467974"/>
                <a:ext cx="11437922" cy="1015663"/>
              </a:xfrm>
              <a:prstGeom prst="rect">
                <a:avLst/>
              </a:prstGeom>
              <a:noFill/>
            </p:spPr>
            <p:txBody>
              <a:bodyPr wrap="square" rtlCol="0">
                <a:spAutoFit/>
              </a:bodyPr>
              <a:lstStyle/>
              <a:p>
                <a:pPr algn="just"/>
                <a:r>
                  <a:rPr lang="en-US" sz="3000" dirty="0"/>
                  <a:t>Calculate the frequency and the duty cycle of the 555 </a:t>
                </a:r>
                <a:r>
                  <a:rPr lang="en-US" sz="3000" dirty="0" err="1"/>
                  <a:t>astable</a:t>
                </a:r>
                <a:r>
                  <a:rPr lang="en-US" sz="3000" dirty="0"/>
                  <a:t> </a:t>
                </a:r>
                <a:r>
                  <a:rPr lang="en-US" sz="3000" dirty="0" err="1"/>
                  <a:t>multivibrator</a:t>
                </a:r>
                <a:r>
                  <a:rPr lang="en-US" sz="3000" dirty="0"/>
                  <a:t> output for C= 0.001 </a:t>
                </a:r>
                <a14:m>
                  <m:oMath xmlns:m="http://schemas.openxmlformats.org/officeDocument/2006/math">
                    <m:r>
                      <a:rPr lang="en-US" sz="3000" i="1" smtClean="0">
                        <a:latin typeface="Cambria Math" panose="02040503050406030204" pitchFamily="18" charset="0"/>
                        <a:ea typeface="Cambria Math" panose="02040503050406030204" pitchFamily="18" charset="0"/>
                      </a:rPr>
                      <m:t>𝜇</m:t>
                    </m:r>
                  </m:oMath>
                </a14:m>
                <a:r>
                  <a:rPr lang="en-US" sz="3000" dirty="0"/>
                  <a:t>F, </a:t>
                </a:r>
                <a:r>
                  <a:rPr lang="en-US" sz="3000" i="1" dirty="0"/>
                  <a:t>R</a:t>
                </a:r>
                <a:r>
                  <a:rPr lang="en-US" sz="3000" i="1" baseline="-25000" dirty="0"/>
                  <a:t>A</a:t>
                </a:r>
                <a:r>
                  <a:rPr lang="en-US" sz="3000" dirty="0"/>
                  <a:t>= 2.2 k</a:t>
                </a:r>
                <a14:m>
                  <m:oMath xmlns:m="http://schemas.openxmlformats.org/officeDocument/2006/math">
                    <m:r>
                      <a:rPr lang="el-GR" sz="3000" i="1" smtClean="0">
                        <a:latin typeface="Cambria Math" panose="02040503050406030204" pitchFamily="18" charset="0"/>
                      </a:rPr>
                      <m:t>Ω</m:t>
                    </m:r>
                    <m:r>
                      <a:rPr lang="en-US" sz="3000" b="0" i="1" smtClean="0">
                        <a:latin typeface="Cambria Math" panose="02040503050406030204" pitchFamily="18" charset="0"/>
                      </a:rPr>
                      <m:t>, </m:t>
                    </m:r>
                    <m:r>
                      <a:rPr lang="en-US" sz="3000" b="0" i="1" smtClean="0">
                        <a:latin typeface="Cambria Math" panose="02040503050406030204" pitchFamily="18" charset="0"/>
                      </a:rPr>
                      <m:t>𝑅𝐵</m:t>
                    </m:r>
                    <m:r>
                      <a:rPr lang="en-US" sz="3000" b="0" i="1" smtClean="0">
                        <a:latin typeface="Cambria Math" panose="02040503050406030204" pitchFamily="18" charset="0"/>
                      </a:rPr>
                      <m:t>=100</m:t>
                    </m:r>
                  </m:oMath>
                </a14:m>
                <a:r>
                  <a:rPr lang="en-US" sz="3000" dirty="0"/>
                  <a:t> k</a:t>
                </a:r>
                <a14:m>
                  <m:oMath xmlns:m="http://schemas.openxmlformats.org/officeDocument/2006/math">
                    <m:r>
                      <a:rPr lang="el-GR" sz="3000" i="1">
                        <a:latin typeface="Cambria Math" panose="02040503050406030204" pitchFamily="18" charset="0"/>
                      </a:rPr>
                      <m:t>Ω</m:t>
                    </m:r>
                    <m:r>
                      <a:rPr lang="en-US" sz="3000" b="0" i="1" smtClean="0">
                        <a:latin typeface="Cambria Math" panose="02040503050406030204" pitchFamily="18" charset="0"/>
                      </a:rPr>
                      <m:t>. </m:t>
                    </m:r>
                  </m:oMath>
                </a14:m>
                <a:endParaRPr lang="en-US" sz="3000" dirty="0"/>
              </a:p>
            </p:txBody>
          </p:sp>
        </mc:Choice>
        <mc:Fallback xmlns="">
          <p:sp>
            <p:nvSpPr>
              <p:cNvPr id="3" name="TextBox 2">
                <a:extLst>
                  <a:ext uri="{FF2B5EF4-FFF2-40B4-BE49-F238E27FC236}">
                    <a16:creationId xmlns:a16="http://schemas.microsoft.com/office/drawing/2014/main" xmlns="" xmlns:a14="http://schemas.microsoft.com/office/drawing/2010/main" id="{88FABAFB-6F33-62F3-129D-A38C414CB70F}"/>
                  </a:ext>
                </a:extLst>
              </p:cNvPr>
              <p:cNvSpPr txBox="1">
                <a:spLocks noRot="1" noChangeAspect="1" noMove="1" noResize="1" noEditPoints="1" noAdjustHandles="1" noChangeArrowheads="1" noChangeShapeType="1" noTextEdit="1"/>
              </p:cNvSpPr>
              <p:nvPr/>
            </p:nvSpPr>
            <p:spPr>
              <a:xfrm>
                <a:off x="624689" y="1467974"/>
                <a:ext cx="11437922" cy="1015663"/>
              </a:xfrm>
              <a:prstGeom prst="rect">
                <a:avLst/>
              </a:prstGeom>
              <a:blipFill rotWithShape="0">
                <a:blip r:embed="rId2"/>
                <a:stretch>
                  <a:fillRect l="-1225" t="-7229" r="-1225" b="-18675"/>
                </a:stretch>
              </a:blipFill>
            </p:spPr>
            <p:txBody>
              <a:bodyPr/>
              <a:lstStyle/>
              <a:p>
                <a:r>
                  <a:rPr lang="en-US">
                    <a:noFill/>
                  </a:rPr>
                  <a:t> </a:t>
                </a:r>
              </a:p>
            </p:txBody>
          </p:sp>
        </mc:Fallback>
      </mc:AlternateContent>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4075" t="25941" r="11569" b="45412"/>
          <a:stretch/>
        </p:blipFill>
        <p:spPr>
          <a:xfrm rot="10800000">
            <a:off x="1237875" y="2652666"/>
            <a:ext cx="9713073" cy="2806574"/>
          </a:xfrm>
          <a:prstGeom prst="rect">
            <a:avLst/>
          </a:prstGeom>
        </p:spPr>
      </p:pic>
    </p:spTree>
    <p:extLst>
      <p:ext uri="{BB962C8B-B14F-4D97-AF65-F5344CB8AC3E}">
        <p14:creationId xmlns:p14="http://schemas.microsoft.com/office/powerpoint/2010/main" val="32808919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1195262-7542-6C52-FAB1-EDE535EC72F3}"/>
              </a:ext>
            </a:extLst>
          </p:cNvPr>
          <p:cNvSpPr>
            <a:spLocks noGrp="1"/>
          </p:cNvSpPr>
          <p:nvPr>
            <p:ph type="title"/>
          </p:nvPr>
        </p:nvSpPr>
        <p:spPr>
          <a:xfrm>
            <a:off x="1303338" y="1632513"/>
            <a:ext cx="9905998" cy="1478570"/>
          </a:xfrm>
        </p:spPr>
        <p:txBody>
          <a:bodyPr>
            <a:normAutofit/>
          </a:bodyPr>
          <a:lstStyle/>
          <a:p>
            <a:pPr algn="ctr"/>
            <a:r>
              <a:rPr lang="en-US" dirty="0"/>
              <a:t>Digital arithmetic: operation and circuits </a:t>
            </a:r>
          </a:p>
        </p:txBody>
      </p:sp>
    </p:spTree>
    <p:extLst>
      <p:ext uri="{BB962C8B-B14F-4D97-AF65-F5344CB8AC3E}">
        <p14:creationId xmlns:p14="http://schemas.microsoft.com/office/powerpoint/2010/main" val="2779717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879" y="1501555"/>
            <a:ext cx="9905998" cy="1478570"/>
          </a:xfrm>
        </p:spPr>
        <p:txBody>
          <a:bodyPr/>
          <a:lstStyle/>
          <a:p>
            <a:pPr algn="ctr"/>
            <a:r>
              <a:rPr lang="en-US" dirty="0"/>
              <a:t>Binary addition</a:t>
            </a:r>
          </a:p>
        </p:txBody>
      </p:sp>
    </p:spTree>
    <p:extLst>
      <p:ext uri="{BB962C8B-B14F-4D97-AF65-F5344CB8AC3E}">
        <p14:creationId xmlns:p14="http://schemas.microsoft.com/office/powerpoint/2010/main" val="34417997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1498" y="-171788"/>
            <a:ext cx="9905998" cy="1478570"/>
          </a:xfrm>
        </p:spPr>
        <p:txBody>
          <a:bodyPr/>
          <a:lstStyle/>
          <a:p>
            <a:r>
              <a:rPr lang="en-US" dirty="0"/>
              <a:t>Binary addition</a:t>
            </a:r>
          </a:p>
        </p:txBody>
      </p:sp>
      <p:sp>
        <p:nvSpPr>
          <p:cNvPr id="3" name="TextBox 2">
            <a:extLst>
              <a:ext uri="{FF2B5EF4-FFF2-40B4-BE49-F238E27FC236}">
                <a16:creationId xmlns:a16="http://schemas.microsoft.com/office/drawing/2014/main" id="{88FABAFB-6F33-62F3-129D-A38C414CB70F}"/>
              </a:ext>
            </a:extLst>
          </p:cNvPr>
          <p:cNvSpPr txBox="1"/>
          <p:nvPr/>
        </p:nvSpPr>
        <p:spPr>
          <a:xfrm>
            <a:off x="950613" y="5072796"/>
            <a:ext cx="10818892" cy="553998"/>
          </a:xfrm>
          <a:prstGeom prst="rect">
            <a:avLst/>
          </a:prstGeom>
          <a:noFill/>
        </p:spPr>
        <p:txBody>
          <a:bodyPr wrap="square" rtlCol="0">
            <a:spAutoFit/>
          </a:bodyPr>
          <a:lstStyle/>
          <a:p>
            <a:pPr algn="just"/>
            <a:r>
              <a:rPr lang="en-US" sz="3000" dirty="0"/>
              <a:t>a. Decimal addition (sum, carry) b. General steps of binary addition.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6799" t="41980" r="34092" b="22641"/>
          <a:stretch/>
        </p:blipFill>
        <p:spPr>
          <a:xfrm rot="10800000">
            <a:off x="0" y="1548110"/>
            <a:ext cx="4136602" cy="2806606"/>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442" t="34060" r="11914" b="39538"/>
          <a:stretch/>
        </p:blipFill>
        <p:spPr>
          <a:xfrm rot="10800000">
            <a:off x="4136603" y="2349335"/>
            <a:ext cx="8055397" cy="2005378"/>
          </a:xfrm>
          <a:prstGeom prst="rect">
            <a:avLst/>
          </a:prstGeom>
        </p:spPr>
      </p:pic>
    </p:spTree>
    <p:extLst>
      <p:ext uri="{BB962C8B-B14F-4D97-AF65-F5344CB8AC3E}">
        <p14:creationId xmlns:p14="http://schemas.microsoft.com/office/powerpoint/2010/main" val="1987807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7536" y="0"/>
            <a:ext cx="9905998" cy="1478570"/>
          </a:xfrm>
        </p:spPr>
        <p:txBody>
          <a:bodyPr/>
          <a:lstStyle/>
          <a:p>
            <a:r>
              <a:rPr lang="en-US" dirty="0"/>
              <a:t>Examples</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4027" t="29439" b="45082"/>
          <a:stretch/>
        </p:blipFill>
        <p:spPr>
          <a:xfrm rot="10800000">
            <a:off x="204831" y="1828799"/>
            <a:ext cx="11731408" cy="2335793"/>
          </a:xfrm>
          <a:prstGeom prst="rect">
            <a:avLst/>
          </a:prstGeom>
        </p:spPr>
      </p:pic>
    </p:spTree>
    <p:extLst>
      <p:ext uri="{BB962C8B-B14F-4D97-AF65-F5344CB8AC3E}">
        <p14:creationId xmlns:p14="http://schemas.microsoft.com/office/powerpoint/2010/main" val="3138293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58" y="0"/>
            <a:ext cx="9905998" cy="1478570"/>
          </a:xfrm>
        </p:spPr>
        <p:txBody>
          <a:bodyPr/>
          <a:lstStyle/>
          <a:p>
            <a:r>
              <a:rPr lang="en-US" dirty="0"/>
              <a:t>Representing signed number</a:t>
            </a:r>
          </a:p>
        </p:txBody>
      </p:sp>
      <p:sp>
        <p:nvSpPr>
          <p:cNvPr id="3" name="TextBox 2">
            <a:extLst>
              <a:ext uri="{FF2B5EF4-FFF2-40B4-BE49-F238E27FC236}">
                <a16:creationId xmlns:a16="http://schemas.microsoft.com/office/drawing/2014/main" id="{88FABAFB-6F33-62F3-129D-A38C414CB70F}"/>
              </a:ext>
            </a:extLst>
          </p:cNvPr>
          <p:cNvSpPr txBox="1"/>
          <p:nvPr/>
        </p:nvSpPr>
        <p:spPr>
          <a:xfrm>
            <a:off x="760491" y="1349627"/>
            <a:ext cx="11220639" cy="4247317"/>
          </a:xfrm>
          <a:prstGeom prst="rect">
            <a:avLst/>
          </a:prstGeom>
          <a:noFill/>
        </p:spPr>
        <p:txBody>
          <a:bodyPr wrap="square" rtlCol="0">
            <a:spAutoFit/>
          </a:bodyPr>
          <a:lstStyle/>
          <a:p>
            <a:pPr algn="just"/>
            <a:r>
              <a:rPr lang="en-US" sz="3000" dirty="0"/>
              <a:t>In digital computers, binary numbers are represented by a set of binary storage devices (FFs). Each device represents one bit. Example: A six bit FF register can store binary numbers ranging from 000000-111111 (0-63 decimal). This represents the magnitude of the number.</a:t>
            </a:r>
          </a:p>
          <a:p>
            <a:pPr algn="just"/>
            <a:r>
              <a:rPr lang="en-US" sz="3000" dirty="0"/>
              <a:t>Most digital computers and calculators handle negative as well as positive numbers, some means is required for representing the sign of the number (+ or -). This is usually done by adding to the number another bit called the sign bit. In general, 0 represents the positive number and 1 represents the negative number.</a:t>
            </a:r>
          </a:p>
        </p:txBody>
      </p:sp>
    </p:spTree>
    <p:extLst>
      <p:ext uri="{BB962C8B-B14F-4D97-AF65-F5344CB8AC3E}">
        <p14:creationId xmlns:p14="http://schemas.microsoft.com/office/powerpoint/2010/main" val="1392980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0079" y="-443619"/>
            <a:ext cx="9905998" cy="1478570"/>
          </a:xfrm>
        </p:spPr>
        <p:txBody>
          <a:bodyPr/>
          <a:lstStyle/>
          <a:p>
            <a:r>
              <a:rPr lang="en-US" dirty="0"/>
              <a:t>Representing signed number</a:t>
            </a:r>
          </a:p>
        </p:txBody>
      </p:sp>
      <p:sp>
        <p:nvSpPr>
          <p:cNvPr id="3" name="TextBox 2">
            <a:extLst>
              <a:ext uri="{FF2B5EF4-FFF2-40B4-BE49-F238E27FC236}">
                <a16:creationId xmlns:a16="http://schemas.microsoft.com/office/drawing/2014/main" id="{88FABAFB-6F33-62F3-129D-A38C414CB70F}"/>
              </a:ext>
            </a:extLst>
          </p:cNvPr>
          <p:cNvSpPr txBox="1"/>
          <p:nvPr/>
        </p:nvSpPr>
        <p:spPr>
          <a:xfrm>
            <a:off x="860079" y="795032"/>
            <a:ext cx="11220639" cy="1015663"/>
          </a:xfrm>
          <a:prstGeom prst="rect">
            <a:avLst/>
          </a:prstGeom>
          <a:noFill/>
        </p:spPr>
        <p:txBody>
          <a:bodyPr wrap="square" rtlCol="0">
            <a:spAutoFit/>
          </a:bodyPr>
          <a:lstStyle/>
          <a:p>
            <a:pPr algn="just"/>
            <a:r>
              <a:rPr lang="en-US" sz="3000" dirty="0"/>
              <a:t>Example: For a six bit number with sign number, the MSB represents sign bit and the rest bits represents the magnitude of the number. </a:t>
            </a:r>
          </a:p>
        </p:txBody>
      </p:sp>
      <p:grpSp>
        <p:nvGrpSpPr>
          <p:cNvPr id="7" name="Group 6"/>
          <p:cNvGrpSpPr/>
          <p:nvPr/>
        </p:nvGrpSpPr>
        <p:grpSpPr>
          <a:xfrm>
            <a:off x="2317685" y="1941968"/>
            <a:ext cx="7441949" cy="4916032"/>
            <a:chOff x="2317685" y="1941968"/>
            <a:chExt cx="7441949" cy="4916032"/>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439" t="8601" r="9175" b="19715"/>
            <a:stretch/>
          </p:blipFill>
          <p:spPr>
            <a:xfrm rot="10800000">
              <a:off x="2317685" y="1941968"/>
              <a:ext cx="7441949" cy="4916032"/>
            </a:xfrm>
            <a:prstGeom prst="rect">
              <a:avLst/>
            </a:prstGeom>
          </p:spPr>
        </p:pic>
        <p:cxnSp>
          <p:nvCxnSpPr>
            <p:cNvPr id="6" name="Straight Connector 5"/>
            <p:cNvCxnSpPr/>
            <p:nvPr/>
          </p:nvCxnSpPr>
          <p:spPr>
            <a:xfrm flipV="1">
              <a:off x="3865829" y="4789283"/>
              <a:ext cx="4843604" cy="1041149"/>
            </a:xfrm>
            <a:prstGeom prst="line">
              <a:avLst/>
            </a:prstGeom>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2148517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4375" y="1858843"/>
            <a:ext cx="9905998" cy="1478570"/>
          </a:xfrm>
        </p:spPr>
        <p:txBody>
          <a:bodyPr/>
          <a:lstStyle/>
          <a:p>
            <a:pPr algn="ctr"/>
            <a:r>
              <a:rPr lang="en-US" dirty="0"/>
              <a:t>1’s/2’s complement</a:t>
            </a:r>
          </a:p>
        </p:txBody>
      </p:sp>
    </p:spTree>
    <p:extLst>
      <p:ext uri="{BB962C8B-B14F-4D97-AF65-F5344CB8AC3E}">
        <p14:creationId xmlns:p14="http://schemas.microsoft.com/office/powerpoint/2010/main" val="1750895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407" y="0"/>
            <a:ext cx="9905998" cy="1478570"/>
          </a:xfrm>
        </p:spPr>
        <p:txBody>
          <a:bodyPr/>
          <a:lstStyle/>
          <a:p>
            <a:r>
              <a:rPr lang="en-US" dirty="0"/>
              <a:t>1’s complement form</a:t>
            </a:r>
            <a:endParaRPr lang="en-US" dirty="0">
              <a:solidFill>
                <a:srgbClr val="FF0000"/>
              </a:solidFill>
            </a:endParaRPr>
          </a:p>
        </p:txBody>
      </p:sp>
      <p:sp>
        <p:nvSpPr>
          <p:cNvPr id="6" name="TextBox 5">
            <a:extLst>
              <a:ext uri="{FF2B5EF4-FFF2-40B4-BE49-F238E27FC236}">
                <a16:creationId xmlns:a16="http://schemas.microsoft.com/office/drawing/2014/main" id="{88FABAFB-6F33-62F3-129D-A38C414CB70F}"/>
              </a:ext>
            </a:extLst>
          </p:cNvPr>
          <p:cNvSpPr txBox="1"/>
          <p:nvPr/>
        </p:nvSpPr>
        <p:spPr>
          <a:xfrm>
            <a:off x="760491" y="1349627"/>
            <a:ext cx="11220639" cy="1477328"/>
          </a:xfrm>
          <a:prstGeom prst="rect">
            <a:avLst/>
          </a:prstGeom>
          <a:noFill/>
        </p:spPr>
        <p:txBody>
          <a:bodyPr wrap="square" rtlCol="0">
            <a:spAutoFit/>
          </a:bodyPr>
          <a:lstStyle/>
          <a:p>
            <a:pPr algn="just"/>
            <a:r>
              <a:rPr lang="en-US" sz="3000" dirty="0"/>
              <a:t>The 1’s complement of a binary number is obtained by changing each 0 to a 1 and each 1 to a 0. In other words, change each bit in the number to it’s complement. </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1453" t="31551" r="1715" b="46535"/>
          <a:stretch/>
        </p:blipFill>
        <p:spPr>
          <a:xfrm>
            <a:off x="344032" y="2960483"/>
            <a:ext cx="11575023" cy="2190939"/>
          </a:xfrm>
          <a:prstGeom prst="rect">
            <a:avLst/>
          </a:prstGeom>
        </p:spPr>
      </p:pic>
    </p:spTree>
    <p:extLst>
      <p:ext uri="{BB962C8B-B14F-4D97-AF65-F5344CB8AC3E}">
        <p14:creationId xmlns:p14="http://schemas.microsoft.com/office/powerpoint/2010/main" val="24188271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4407" y="0"/>
            <a:ext cx="9905998" cy="1478570"/>
          </a:xfrm>
        </p:spPr>
        <p:txBody>
          <a:bodyPr/>
          <a:lstStyle/>
          <a:p>
            <a:r>
              <a:rPr lang="en-US" dirty="0"/>
              <a:t>2’s complement form</a:t>
            </a:r>
          </a:p>
        </p:txBody>
      </p:sp>
      <p:sp>
        <p:nvSpPr>
          <p:cNvPr id="6" name="TextBox 5">
            <a:extLst>
              <a:ext uri="{FF2B5EF4-FFF2-40B4-BE49-F238E27FC236}">
                <a16:creationId xmlns:a16="http://schemas.microsoft.com/office/drawing/2014/main" id="{88FABAFB-6F33-62F3-129D-A38C414CB70F}"/>
              </a:ext>
            </a:extLst>
          </p:cNvPr>
          <p:cNvSpPr txBox="1"/>
          <p:nvPr/>
        </p:nvSpPr>
        <p:spPr>
          <a:xfrm>
            <a:off x="760491" y="1349627"/>
            <a:ext cx="11220639" cy="1015663"/>
          </a:xfrm>
          <a:prstGeom prst="rect">
            <a:avLst/>
          </a:prstGeom>
          <a:noFill/>
        </p:spPr>
        <p:txBody>
          <a:bodyPr wrap="square" rtlCol="0">
            <a:spAutoFit/>
          </a:bodyPr>
          <a:lstStyle/>
          <a:p>
            <a:pPr algn="just"/>
            <a:r>
              <a:rPr lang="en-US" sz="3000" dirty="0"/>
              <a:t>The 2’s complement of a binary number is formed by taking the 1’s complement of the number and adding 1 to the LSB position.</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71837" r="6682" b="-1"/>
          <a:stretch/>
        </p:blipFill>
        <p:spPr>
          <a:xfrm rot="10800000">
            <a:off x="0" y="2338130"/>
            <a:ext cx="10428825" cy="2360618"/>
          </a:xfrm>
          <a:prstGeom prst="rect">
            <a:avLst/>
          </a:prstGeom>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7822" r="6682" b="54038"/>
          <a:stretch/>
        </p:blipFill>
        <p:spPr>
          <a:xfrm rot="10800000">
            <a:off x="2644517" y="4698748"/>
            <a:ext cx="9547483" cy="2159251"/>
          </a:xfrm>
          <a:prstGeom prst="rect">
            <a:avLst/>
          </a:prstGeom>
        </p:spPr>
      </p:pic>
    </p:spTree>
    <p:extLst>
      <p:ext uri="{BB962C8B-B14F-4D97-AF65-F5344CB8AC3E}">
        <p14:creationId xmlns:p14="http://schemas.microsoft.com/office/powerpoint/2010/main" val="138271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5BD0-759D-477D-90C7-15001229AEDB}"/>
              </a:ext>
            </a:extLst>
          </p:cNvPr>
          <p:cNvSpPr>
            <a:spLocks noGrp="1"/>
          </p:cNvSpPr>
          <p:nvPr>
            <p:ph type="title"/>
          </p:nvPr>
        </p:nvSpPr>
        <p:spPr>
          <a:xfrm>
            <a:off x="1141413" y="79938"/>
            <a:ext cx="9905998" cy="1478570"/>
          </a:xfrm>
        </p:spPr>
        <p:txBody>
          <a:bodyPr>
            <a:normAutofit/>
          </a:bodyPr>
          <a:lstStyle/>
          <a:p>
            <a:r>
              <a:rPr lang="en-US" dirty="0" err="1"/>
              <a:t>Astable</a:t>
            </a:r>
            <a:r>
              <a:rPr lang="en-US" dirty="0"/>
              <a:t> </a:t>
            </a:r>
            <a:r>
              <a:rPr lang="en-US" dirty="0" err="1"/>
              <a:t>Multivibrator</a:t>
            </a:r>
            <a:r>
              <a:rPr lang="en-US" dirty="0"/>
              <a:t> Mode of 555 Timer IC</a:t>
            </a:r>
          </a:p>
        </p:txBody>
      </p:sp>
      <p:sp>
        <p:nvSpPr>
          <p:cNvPr id="3" name="TextBox 2">
            <a:extLst>
              <a:ext uri="{FF2B5EF4-FFF2-40B4-BE49-F238E27FC236}">
                <a16:creationId xmlns:a16="http://schemas.microsoft.com/office/drawing/2014/main" id="{88FABAFB-6F33-62F3-129D-A38C414CB70F}"/>
              </a:ext>
            </a:extLst>
          </p:cNvPr>
          <p:cNvSpPr txBox="1"/>
          <p:nvPr/>
        </p:nvSpPr>
        <p:spPr>
          <a:xfrm>
            <a:off x="624689" y="1467974"/>
            <a:ext cx="11437922" cy="2400657"/>
          </a:xfrm>
          <a:prstGeom prst="rect">
            <a:avLst/>
          </a:prstGeom>
          <a:noFill/>
        </p:spPr>
        <p:txBody>
          <a:bodyPr wrap="square" rtlCol="0">
            <a:spAutoFit/>
          </a:bodyPr>
          <a:lstStyle/>
          <a:p>
            <a:pPr algn="just"/>
            <a:r>
              <a:rPr lang="en-US" sz="3000" dirty="0" err="1"/>
              <a:t>Astable</a:t>
            </a:r>
            <a:r>
              <a:rPr lang="en-US" sz="3000" dirty="0"/>
              <a:t> </a:t>
            </a:r>
            <a:r>
              <a:rPr lang="en-US" sz="3000" dirty="0" err="1"/>
              <a:t>multivibrator</a:t>
            </a:r>
            <a:r>
              <a:rPr lang="en-US" sz="3000" dirty="0"/>
              <a:t> is also called as Free Running </a:t>
            </a:r>
            <a:r>
              <a:rPr lang="en-US" sz="3000" dirty="0" err="1"/>
              <a:t>Multivibrator</a:t>
            </a:r>
            <a:r>
              <a:rPr lang="en-US" sz="3000" dirty="0"/>
              <a:t>. It has no stable states and continuously switches between the two states without application of any external trigger. The IC 555 can be made to work as an </a:t>
            </a:r>
            <a:r>
              <a:rPr lang="en-US" sz="3000" dirty="0" err="1"/>
              <a:t>astable</a:t>
            </a:r>
            <a:r>
              <a:rPr lang="en-US" sz="3000" dirty="0"/>
              <a:t> </a:t>
            </a:r>
            <a:r>
              <a:rPr lang="en-US" sz="3000" dirty="0" err="1"/>
              <a:t>multivibrator</a:t>
            </a:r>
            <a:r>
              <a:rPr lang="en-US" sz="3000" dirty="0"/>
              <a:t> with the addition of three external components: two resistors (R</a:t>
            </a:r>
            <a:r>
              <a:rPr lang="en-US" sz="3000" baseline="-25000" dirty="0"/>
              <a:t>A</a:t>
            </a:r>
            <a:r>
              <a:rPr lang="en-US" sz="3000" dirty="0"/>
              <a:t> and R</a:t>
            </a:r>
            <a:r>
              <a:rPr lang="en-US" sz="3000" baseline="-25000" dirty="0"/>
              <a:t>B</a:t>
            </a:r>
            <a:r>
              <a:rPr lang="en-US" sz="3000" dirty="0"/>
              <a:t>) and a capacitor (C). </a:t>
            </a:r>
            <a:endParaRPr lang="en-US" sz="3000" dirty="0">
              <a:solidFill>
                <a:srgbClr val="0070C0"/>
              </a:solidFill>
            </a:endParaRPr>
          </a:p>
        </p:txBody>
      </p:sp>
    </p:spTree>
    <p:extLst>
      <p:ext uri="{BB962C8B-B14F-4D97-AF65-F5344CB8AC3E}">
        <p14:creationId xmlns:p14="http://schemas.microsoft.com/office/powerpoint/2010/main" val="35288446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5863" y="-208230"/>
            <a:ext cx="11357572" cy="1478570"/>
          </a:xfrm>
        </p:spPr>
        <p:txBody>
          <a:bodyPr/>
          <a:lstStyle/>
          <a:p>
            <a:r>
              <a:rPr lang="en-US" dirty="0"/>
              <a:t>Representing signed number using 2’s complement</a:t>
            </a:r>
          </a:p>
        </p:txBody>
      </p:sp>
      <p:sp>
        <p:nvSpPr>
          <p:cNvPr id="3" name="TextBox 2">
            <a:extLst>
              <a:ext uri="{FF2B5EF4-FFF2-40B4-BE49-F238E27FC236}">
                <a16:creationId xmlns:a16="http://schemas.microsoft.com/office/drawing/2014/main" id="{88FABAFB-6F33-62F3-129D-A38C414CB70F}"/>
              </a:ext>
            </a:extLst>
          </p:cNvPr>
          <p:cNvSpPr txBox="1"/>
          <p:nvPr/>
        </p:nvSpPr>
        <p:spPr>
          <a:xfrm>
            <a:off x="760491" y="1349627"/>
            <a:ext cx="11220639" cy="4385816"/>
          </a:xfrm>
          <a:prstGeom prst="rect">
            <a:avLst/>
          </a:prstGeom>
          <a:noFill/>
        </p:spPr>
        <p:txBody>
          <a:bodyPr wrap="square" rtlCol="0">
            <a:spAutoFit/>
          </a:bodyPr>
          <a:lstStyle/>
          <a:p>
            <a:pPr marL="457200" indent="-457200" algn="just">
              <a:buFont typeface="Arial" panose="020B0604020202020204" pitchFamily="34" charset="0"/>
              <a:buChar char="•"/>
            </a:pPr>
            <a:r>
              <a:rPr lang="en-US" sz="3100" dirty="0"/>
              <a:t>Convert +45</a:t>
            </a:r>
            <a:r>
              <a:rPr lang="en-US" sz="3100" baseline="-25000" dirty="0"/>
              <a:t>10</a:t>
            </a:r>
            <a:r>
              <a:rPr lang="en-US" sz="3100" dirty="0"/>
              <a:t> in its true binary form.</a:t>
            </a:r>
          </a:p>
          <a:p>
            <a:pPr marL="457200" indent="-457200" algn="just">
              <a:buFont typeface="Arial" panose="020B0604020202020204" pitchFamily="34" charset="0"/>
              <a:buChar char="•"/>
            </a:pPr>
            <a:r>
              <a:rPr lang="en-US" sz="3100" dirty="0"/>
              <a:t>If the number is negative -45, then how can you represent this?</a:t>
            </a:r>
          </a:p>
          <a:p>
            <a:pPr algn="just"/>
            <a:endParaRPr lang="en-US" sz="3100" dirty="0"/>
          </a:p>
          <a:p>
            <a:pPr algn="just"/>
            <a:endParaRPr lang="en-US" sz="3100" dirty="0"/>
          </a:p>
          <a:p>
            <a:pPr algn="just"/>
            <a:r>
              <a:rPr lang="en-US" sz="3100" dirty="0"/>
              <a:t>Note: 2’s complement represents signed numbers. It allows us to perform the operation of subtraction by accurately performing addition. This is significant because it means that a digital computer can use the same circuitry both to add and to subtract, thereby analyzing a saving in hardware.</a:t>
            </a:r>
          </a:p>
        </p:txBody>
      </p:sp>
    </p:spTree>
    <p:extLst>
      <p:ext uri="{BB962C8B-B14F-4D97-AF65-F5344CB8AC3E}">
        <p14:creationId xmlns:p14="http://schemas.microsoft.com/office/powerpoint/2010/main" val="1639036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05863" y="-208230"/>
            <a:ext cx="11357572" cy="1478570"/>
          </a:xfrm>
        </p:spPr>
        <p:txBody>
          <a:bodyPr/>
          <a:lstStyle/>
          <a:p>
            <a:r>
              <a:rPr lang="en-US" dirty="0"/>
              <a:t>Representing signed number using 2’s complement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171" t="7764" r="5413" b="23498"/>
          <a:stretch/>
        </p:blipFill>
        <p:spPr>
          <a:xfrm rot="10800000">
            <a:off x="1312752" y="1394404"/>
            <a:ext cx="9370336" cy="5463596"/>
          </a:xfrm>
          <a:prstGeom prst="rect">
            <a:avLst/>
          </a:prstGeom>
        </p:spPr>
      </p:pic>
    </p:spTree>
    <p:extLst>
      <p:ext uri="{BB962C8B-B14F-4D97-AF65-F5344CB8AC3E}">
        <p14:creationId xmlns:p14="http://schemas.microsoft.com/office/powerpoint/2010/main" val="2017419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8904" y="0"/>
            <a:ext cx="9905998" cy="1478570"/>
          </a:xfrm>
        </p:spPr>
        <p:txBody>
          <a:bodyPr/>
          <a:lstStyle/>
          <a:p>
            <a:r>
              <a:rPr lang="en-US" dirty="0"/>
              <a:t>Example (homework)</a:t>
            </a:r>
          </a:p>
        </p:txBody>
      </p:sp>
      <p:sp>
        <p:nvSpPr>
          <p:cNvPr id="3" name="TextBox 2"/>
          <p:cNvSpPr txBox="1"/>
          <p:nvPr/>
        </p:nvSpPr>
        <p:spPr>
          <a:xfrm>
            <a:off x="1891043" y="1756372"/>
            <a:ext cx="6800284" cy="2400657"/>
          </a:xfrm>
          <a:prstGeom prst="rect">
            <a:avLst/>
          </a:prstGeom>
          <a:noFill/>
        </p:spPr>
        <p:txBody>
          <a:bodyPr wrap="square" rtlCol="0">
            <a:spAutoFit/>
          </a:bodyPr>
          <a:lstStyle/>
          <a:p>
            <a:pPr marL="342900" indent="-342900">
              <a:buAutoNum type="alphaLcPeriod"/>
            </a:pPr>
            <a:r>
              <a:rPr lang="en-US" sz="3000" dirty="0"/>
              <a:t>+13</a:t>
            </a:r>
          </a:p>
          <a:p>
            <a:pPr marL="342900" indent="-342900">
              <a:buAutoNum type="alphaLcPeriod"/>
            </a:pPr>
            <a:r>
              <a:rPr lang="en-US" sz="3000" dirty="0"/>
              <a:t>-9</a:t>
            </a:r>
          </a:p>
          <a:p>
            <a:pPr marL="342900" indent="-342900">
              <a:buAutoNum type="alphaLcPeriod"/>
            </a:pPr>
            <a:r>
              <a:rPr lang="en-US" sz="3000" dirty="0"/>
              <a:t>+3</a:t>
            </a:r>
          </a:p>
          <a:p>
            <a:pPr marL="342900" indent="-342900">
              <a:buAutoNum type="alphaLcPeriod"/>
            </a:pPr>
            <a:r>
              <a:rPr lang="en-US" sz="3000" dirty="0"/>
              <a:t>-2</a:t>
            </a:r>
          </a:p>
          <a:p>
            <a:pPr marL="342900" indent="-342900">
              <a:buAutoNum type="alphaLcPeriod"/>
            </a:pPr>
            <a:r>
              <a:rPr lang="en-US" sz="3000" dirty="0"/>
              <a:t>-8</a:t>
            </a:r>
          </a:p>
        </p:txBody>
      </p:sp>
    </p:spTree>
    <p:extLst>
      <p:ext uri="{BB962C8B-B14F-4D97-AF65-F5344CB8AC3E}">
        <p14:creationId xmlns:p14="http://schemas.microsoft.com/office/powerpoint/2010/main" val="17882640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76643" y="-99589"/>
            <a:ext cx="11357572" cy="1478570"/>
          </a:xfrm>
        </p:spPr>
        <p:txBody>
          <a:bodyPr/>
          <a:lstStyle/>
          <a:p>
            <a:r>
              <a:rPr lang="en-US" dirty="0"/>
              <a:t>Sign extension</a:t>
            </a:r>
          </a:p>
        </p:txBody>
      </p:sp>
      <p:sp>
        <p:nvSpPr>
          <p:cNvPr id="2" name="TextBox 1"/>
          <p:cNvSpPr txBox="1"/>
          <p:nvPr/>
        </p:nvSpPr>
        <p:spPr>
          <a:xfrm>
            <a:off x="976643" y="1520982"/>
            <a:ext cx="10829076" cy="2400657"/>
          </a:xfrm>
          <a:prstGeom prst="rect">
            <a:avLst/>
          </a:prstGeom>
          <a:noFill/>
        </p:spPr>
        <p:txBody>
          <a:bodyPr wrap="square" rtlCol="0">
            <a:spAutoFit/>
          </a:bodyPr>
          <a:lstStyle/>
          <a:p>
            <a:pPr algn="just"/>
            <a:r>
              <a:rPr lang="en-US" sz="3000" dirty="0"/>
              <a:t>The size of the register (FFs no.) determines the number of binary digits. Registers size is the even multiple of 4 bits. The storage registers will be made up of 4, 8, 12, 16, 32 or 64.</a:t>
            </a:r>
          </a:p>
          <a:p>
            <a:pPr algn="just"/>
            <a:r>
              <a:rPr lang="en-US" sz="3000" dirty="0"/>
              <a:t>For example, if we need to store a positive 5 bit number in a 8 bit register, it make sense to simply add leading zeros.</a:t>
            </a:r>
          </a:p>
        </p:txBody>
      </p:sp>
    </p:spTree>
    <p:extLst>
      <p:ext uri="{BB962C8B-B14F-4D97-AF65-F5344CB8AC3E}">
        <p14:creationId xmlns:p14="http://schemas.microsoft.com/office/powerpoint/2010/main" val="2261662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76643" y="-99589"/>
            <a:ext cx="11357572" cy="1478570"/>
          </a:xfrm>
        </p:spPr>
        <p:txBody>
          <a:bodyPr/>
          <a:lstStyle/>
          <a:p>
            <a:r>
              <a:rPr lang="en-US" dirty="0"/>
              <a:t>Sign extension</a:t>
            </a:r>
          </a:p>
        </p:txBody>
      </p:sp>
      <p:sp>
        <p:nvSpPr>
          <p:cNvPr id="2" name="TextBox 1"/>
          <p:cNvSpPr txBox="1"/>
          <p:nvPr/>
        </p:nvSpPr>
        <p:spPr>
          <a:xfrm>
            <a:off x="976643" y="1378981"/>
            <a:ext cx="10829076" cy="1477328"/>
          </a:xfrm>
          <a:prstGeom prst="rect">
            <a:avLst/>
          </a:prstGeom>
          <a:noFill/>
        </p:spPr>
        <p:txBody>
          <a:bodyPr wrap="square" rtlCol="0">
            <a:spAutoFit/>
          </a:bodyPr>
          <a:lstStyle/>
          <a:p>
            <a:pPr algn="just"/>
            <a:r>
              <a:rPr lang="en-US" sz="3000" dirty="0"/>
              <a:t>+9 = 000 0 1001(in 8 bit register)</a:t>
            </a:r>
          </a:p>
          <a:p>
            <a:pPr algn="just"/>
            <a:r>
              <a:rPr lang="en-US" sz="3000" dirty="0"/>
              <a:t>-9 = 1 0111 (5 bit representation)</a:t>
            </a:r>
          </a:p>
          <a:p>
            <a:pPr algn="just"/>
            <a:r>
              <a:rPr lang="en-US" sz="3000" dirty="0"/>
              <a:t>-9 = </a:t>
            </a:r>
            <a:r>
              <a:rPr lang="en-US" sz="3000" dirty="0">
                <a:solidFill>
                  <a:srgbClr val="FF0000"/>
                </a:solidFill>
              </a:rPr>
              <a:t>??  </a:t>
            </a:r>
            <a:r>
              <a:rPr lang="en-US" sz="3000" dirty="0"/>
              <a:t>(in 8 bit register)</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0371" t="17867" r="42666"/>
          <a:stretch/>
        </p:blipFill>
        <p:spPr>
          <a:xfrm rot="16200000">
            <a:off x="4158411" y="-789308"/>
            <a:ext cx="3859689" cy="11434926"/>
          </a:xfrm>
          <a:prstGeom prst="rect">
            <a:avLst/>
          </a:prstGeom>
        </p:spPr>
      </p:pic>
    </p:spTree>
    <p:extLst>
      <p:ext uri="{BB962C8B-B14F-4D97-AF65-F5344CB8AC3E}">
        <p14:creationId xmlns:p14="http://schemas.microsoft.com/office/powerpoint/2010/main" val="3474317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14" y="-144855"/>
            <a:ext cx="9905998" cy="1478570"/>
          </a:xfrm>
        </p:spPr>
        <p:txBody>
          <a:bodyPr/>
          <a:lstStyle/>
          <a:p>
            <a:r>
              <a:rPr lang="en-US" dirty="0"/>
              <a:t>Negation</a:t>
            </a:r>
          </a:p>
        </p:txBody>
      </p:sp>
      <p:sp>
        <p:nvSpPr>
          <p:cNvPr id="3" name="TextBox 2">
            <a:extLst>
              <a:ext uri="{FF2B5EF4-FFF2-40B4-BE49-F238E27FC236}">
                <a16:creationId xmlns:a16="http://schemas.microsoft.com/office/drawing/2014/main" id="{88FABAFB-6F33-62F3-129D-A38C414CB70F}"/>
              </a:ext>
            </a:extLst>
          </p:cNvPr>
          <p:cNvSpPr txBox="1"/>
          <p:nvPr/>
        </p:nvSpPr>
        <p:spPr>
          <a:xfrm>
            <a:off x="823865" y="1363731"/>
            <a:ext cx="11519403" cy="584775"/>
          </a:xfrm>
          <a:prstGeom prst="rect">
            <a:avLst/>
          </a:prstGeom>
          <a:noFill/>
        </p:spPr>
        <p:txBody>
          <a:bodyPr wrap="square" rtlCol="0">
            <a:spAutoFit/>
          </a:bodyPr>
          <a:lstStyle/>
          <a:p>
            <a:pPr algn="just"/>
            <a:r>
              <a:rPr lang="en-US" sz="3200" dirty="0"/>
              <a:t>We negate a signed binary number by 2’s complementing it.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0836" t="7712" r="31034" b="21001"/>
          <a:stretch/>
        </p:blipFill>
        <p:spPr>
          <a:xfrm rot="16200000">
            <a:off x="5191836" y="-1685881"/>
            <a:ext cx="1955548" cy="10252392"/>
          </a:xfrm>
          <a:prstGeom prst="rect">
            <a:avLst/>
          </a:prstGeom>
        </p:spPr>
      </p:pic>
    </p:spTree>
    <p:extLst>
      <p:ext uri="{BB962C8B-B14F-4D97-AF65-F5344CB8AC3E}">
        <p14:creationId xmlns:p14="http://schemas.microsoft.com/office/powerpoint/2010/main" val="33231815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14" y="-144855"/>
            <a:ext cx="9905998" cy="1478570"/>
          </a:xfrm>
        </p:spPr>
        <p:txBody>
          <a:bodyPr/>
          <a:lstStyle/>
          <a:p>
            <a:r>
              <a:rPr lang="en-US" dirty="0"/>
              <a:t>Example:</a:t>
            </a:r>
          </a:p>
        </p:txBody>
      </p:sp>
      <p:sp>
        <p:nvSpPr>
          <p:cNvPr id="4" name="TextBox 3">
            <a:extLst>
              <a:ext uri="{FF2B5EF4-FFF2-40B4-BE49-F238E27FC236}">
                <a16:creationId xmlns:a16="http://schemas.microsoft.com/office/drawing/2014/main" id="{88FABAFB-6F33-62F3-129D-A38C414CB70F}"/>
              </a:ext>
            </a:extLst>
          </p:cNvPr>
          <p:cNvSpPr txBox="1"/>
          <p:nvPr/>
        </p:nvSpPr>
        <p:spPr>
          <a:xfrm>
            <a:off x="155230" y="1234405"/>
            <a:ext cx="11682365" cy="1938992"/>
          </a:xfrm>
          <a:prstGeom prst="rect">
            <a:avLst/>
          </a:prstGeom>
          <a:noFill/>
        </p:spPr>
        <p:txBody>
          <a:bodyPr wrap="square" rtlCol="0">
            <a:spAutoFit/>
          </a:bodyPr>
          <a:lstStyle/>
          <a:p>
            <a:pPr algn="just"/>
            <a:r>
              <a:rPr lang="en-US" sz="3000" dirty="0"/>
              <a:t>Each of the following numbers is a five bit signed binary number in the 2’s </a:t>
            </a:r>
            <a:r>
              <a:rPr lang="en-US" sz="3000" dirty="0" err="1"/>
              <a:t>2’s</a:t>
            </a:r>
            <a:r>
              <a:rPr lang="en-US" sz="3000" dirty="0"/>
              <a:t> complement system. Determine the decimal value in each case.</a:t>
            </a:r>
          </a:p>
          <a:p>
            <a:pPr marL="514350" indent="-514350" algn="just">
              <a:buAutoNum type="alphaLcPeriod"/>
            </a:pPr>
            <a:r>
              <a:rPr lang="en-US" sz="3000" dirty="0"/>
              <a:t>1 1010</a:t>
            </a:r>
          </a:p>
          <a:p>
            <a:pPr marL="514350" indent="-514350" algn="just">
              <a:buAutoNum type="alphaLcPeriod"/>
            </a:pPr>
            <a:r>
              <a:rPr lang="en-US" sz="3000" dirty="0"/>
              <a:t>1 0001</a:t>
            </a:r>
          </a:p>
        </p:txBody>
      </p:sp>
    </p:spTree>
    <p:extLst>
      <p:ext uri="{BB962C8B-B14F-4D97-AF65-F5344CB8AC3E}">
        <p14:creationId xmlns:p14="http://schemas.microsoft.com/office/powerpoint/2010/main" val="3967126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14" y="-144855"/>
            <a:ext cx="9905998" cy="1478570"/>
          </a:xfrm>
        </p:spPr>
        <p:txBody>
          <a:bodyPr/>
          <a:lstStyle/>
          <a:p>
            <a:r>
              <a:rPr lang="en-US" dirty="0"/>
              <a:t>Example:</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62740" t="24026" r="11737" b="9307"/>
          <a:stretch/>
        </p:blipFill>
        <p:spPr>
          <a:xfrm rot="16200000">
            <a:off x="4621523" y="-963882"/>
            <a:ext cx="1979853" cy="6895337"/>
          </a:xfrm>
          <a:prstGeom prst="rect">
            <a:avLst/>
          </a:prstGeom>
        </p:spPr>
      </p:pic>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942" t="3850" r="56446" b="6909"/>
          <a:stretch/>
        </p:blipFill>
        <p:spPr>
          <a:xfrm rot="16200000">
            <a:off x="4348453" y="869767"/>
            <a:ext cx="2384544" cy="7749766"/>
          </a:xfrm>
          <a:prstGeom prst="rect">
            <a:avLst/>
          </a:prstGeom>
        </p:spPr>
      </p:pic>
    </p:spTree>
    <p:extLst>
      <p:ext uri="{BB962C8B-B14F-4D97-AF65-F5344CB8AC3E}">
        <p14:creationId xmlns:p14="http://schemas.microsoft.com/office/powerpoint/2010/main" val="2812346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414" y="-307817"/>
            <a:ext cx="9905998" cy="1478570"/>
          </a:xfrm>
        </p:spPr>
        <p:txBody>
          <a:bodyPr/>
          <a:lstStyle/>
          <a:p>
            <a:r>
              <a:rPr lang="en-US" dirty="0"/>
              <a:t>Special case in 2’s complement: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4357" t="18350" r="20197" b="52739"/>
          <a:stretch/>
        </p:blipFill>
        <p:spPr>
          <a:xfrm rot="10800000">
            <a:off x="3331456" y="2435718"/>
            <a:ext cx="5329913" cy="2084377"/>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3432" t="38284" r="32211" b="44951"/>
          <a:stretch/>
        </p:blipFill>
        <p:spPr>
          <a:xfrm rot="10800000">
            <a:off x="3393539" y="5528599"/>
            <a:ext cx="5267830" cy="1218606"/>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5757" y="909929"/>
                <a:ext cx="11081441" cy="1477328"/>
              </a:xfrm>
              <a:prstGeom prst="rect">
                <a:avLst/>
              </a:prstGeom>
              <a:noFill/>
            </p:spPr>
            <p:txBody>
              <a:bodyPr wrap="square" rtlCol="0">
                <a:spAutoFit/>
              </a:bodyPr>
              <a:lstStyle/>
              <a:p>
                <a:pPr algn="just"/>
                <a:r>
                  <a:rPr lang="en-US" sz="3000" dirty="0"/>
                  <a:t>Whenever a signed number has a 1 in the sign bit and all 0s for the magnitude bits , its decimal equivalent is -</a:t>
                </a:r>
                <a14:m>
                  <m:oMath xmlns:m="http://schemas.openxmlformats.org/officeDocument/2006/math">
                    <m:sSup>
                      <m:sSupPr>
                        <m:ctrlPr>
                          <a:rPr lang="en-US" sz="3000" i="1" smtClean="0">
                            <a:latin typeface="Cambria Math" panose="02040503050406030204" pitchFamily="18" charset="0"/>
                          </a:rPr>
                        </m:ctrlPr>
                      </m:sSupPr>
                      <m:e>
                        <m:r>
                          <a:rPr lang="en-US" sz="3000" b="0" i="1" smtClean="0">
                            <a:latin typeface="Cambria Math" panose="02040503050406030204" pitchFamily="18" charset="0"/>
                          </a:rPr>
                          <m:t>2</m:t>
                        </m:r>
                      </m:e>
                      <m:sup>
                        <m:r>
                          <a:rPr lang="en-US" sz="3000" b="0" i="1" smtClean="0">
                            <a:latin typeface="Cambria Math" panose="02040503050406030204" pitchFamily="18" charset="0"/>
                          </a:rPr>
                          <m:t>𝑁</m:t>
                        </m:r>
                      </m:sup>
                    </m:sSup>
                  </m:oMath>
                </a14:m>
                <a:r>
                  <a:rPr lang="en-US" sz="3000" dirty="0"/>
                  <a:t>, where </a:t>
                </a:r>
                <a:r>
                  <a:rPr lang="en-US" sz="3000" i="1" dirty="0"/>
                  <a:t>N</a:t>
                </a:r>
                <a:r>
                  <a:rPr lang="en-US" sz="3000" dirty="0"/>
                  <a:t> is the number of bits in the magnitude. For example- </a:t>
                </a:r>
              </a:p>
            </p:txBody>
          </p:sp>
        </mc:Choice>
        <mc:Fallback xmlns="">
          <p:sp>
            <p:nvSpPr>
              <p:cNvPr id="5" name="TextBox 4"/>
              <p:cNvSpPr txBox="1">
                <a:spLocks noRot="1" noChangeAspect="1" noMove="1" noResize="1" noEditPoints="1" noAdjustHandles="1" noChangeArrowheads="1" noChangeShapeType="1" noTextEdit="1"/>
              </p:cNvSpPr>
              <p:nvPr/>
            </p:nvSpPr>
            <p:spPr>
              <a:xfrm>
                <a:off x="805757" y="909929"/>
                <a:ext cx="11081441" cy="1477328"/>
              </a:xfrm>
              <a:prstGeom prst="rect">
                <a:avLst/>
              </a:prstGeom>
              <a:blipFill rotWithShape="0">
                <a:blip r:embed="rId4"/>
                <a:stretch>
                  <a:fillRect l="-1265" t="-4938" r="-1320" b="-11934"/>
                </a:stretch>
              </a:blipFill>
            </p:spPr>
            <p:txBody>
              <a:bodyPr/>
              <a:lstStyle/>
              <a:p>
                <a:r>
                  <a:rPr lang="en-US">
                    <a:noFill/>
                  </a:rPr>
                  <a:t> </a:t>
                </a:r>
              </a:p>
            </p:txBody>
          </p:sp>
        </mc:Fallback>
      </mc:AlternateContent>
      <p:sp>
        <p:nvSpPr>
          <p:cNvPr id="6" name="Rectangle 5"/>
          <p:cNvSpPr/>
          <p:nvPr/>
        </p:nvSpPr>
        <p:spPr>
          <a:xfrm>
            <a:off x="921027" y="4416028"/>
            <a:ext cx="10432018" cy="1015663"/>
          </a:xfrm>
          <a:prstGeom prst="rect">
            <a:avLst/>
          </a:prstGeom>
        </p:spPr>
        <p:txBody>
          <a:bodyPr wrap="square">
            <a:spAutoFit/>
          </a:bodyPr>
          <a:lstStyle/>
          <a:p>
            <a:pPr algn="just"/>
            <a:r>
              <a:rPr lang="en-US" sz="3000" dirty="0"/>
              <a:t>The complete range of values that can be represented in the 2’s </a:t>
            </a:r>
          </a:p>
          <a:p>
            <a:pPr algn="just"/>
            <a:r>
              <a:rPr lang="en-US" sz="3000" dirty="0"/>
              <a:t>Complement system having </a:t>
            </a:r>
            <a:r>
              <a:rPr lang="en-US" sz="3000" i="1" dirty="0"/>
              <a:t>N</a:t>
            </a:r>
            <a:r>
              <a:rPr lang="en-US" sz="3000" dirty="0"/>
              <a:t> magnitude bits is</a:t>
            </a:r>
          </a:p>
        </p:txBody>
      </p:sp>
    </p:spTree>
    <p:extLst>
      <p:ext uri="{BB962C8B-B14F-4D97-AF65-F5344CB8AC3E}">
        <p14:creationId xmlns:p14="http://schemas.microsoft.com/office/powerpoint/2010/main" val="165811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1933" y="-452672"/>
            <a:ext cx="9905998" cy="1478570"/>
          </a:xfrm>
        </p:spPr>
        <p:txBody>
          <a:bodyPr/>
          <a:lstStyle/>
          <a:p>
            <a:r>
              <a:rPr lang="en-US" dirty="0"/>
              <a:t>Special case in 2’s complement</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7169" t="18614" r="4471" b="28977"/>
          <a:stretch/>
        </p:blipFill>
        <p:spPr>
          <a:xfrm rot="16200000">
            <a:off x="2767370" y="816346"/>
            <a:ext cx="6153283" cy="5930020"/>
          </a:xfrm>
          <a:prstGeom prst="rect">
            <a:avLst/>
          </a:prstGeom>
        </p:spPr>
      </p:pic>
    </p:spTree>
    <p:extLst>
      <p:ext uri="{BB962C8B-B14F-4D97-AF65-F5344CB8AC3E}">
        <p14:creationId xmlns:p14="http://schemas.microsoft.com/office/powerpoint/2010/main" val="423550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5BD0-759D-477D-90C7-15001229AEDB}"/>
              </a:ext>
            </a:extLst>
          </p:cNvPr>
          <p:cNvSpPr>
            <a:spLocks noGrp="1"/>
          </p:cNvSpPr>
          <p:nvPr>
            <p:ph type="title"/>
          </p:nvPr>
        </p:nvSpPr>
        <p:spPr>
          <a:xfrm>
            <a:off x="1141413" y="-287718"/>
            <a:ext cx="9905998" cy="1478570"/>
          </a:xfrm>
        </p:spPr>
        <p:txBody>
          <a:bodyPr>
            <a:normAutofit/>
          </a:bodyPr>
          <a:lstStyle/>
          <a:p>
            <a:r>
              <a:rPr lang="en-US" dirty="0" err="1"/>
              <a:t>Astable</a:t>
            </a:r>
            <a:r>
              <a:rPr lang="en-US" dirty="0"/>
              <a:t> </a:t>
            </a:r>
            <a:r>
              <a:rPr lang="en-US" dirty="0" err="1"/>
              <a:t>Multivibrator</a:t>
            </a:r>
            <a:r>
              <a:rPr lang="en-US" dirty="0"/>
              <a:t> Mode of 555 Timer IC</a:t>
            </a:r>
          </a:p>
        </p:txBody>
      </p:sp>
      <p:pic>
        <p:nvPicPr>
          <p:cNvPr id="4" name="Picture 3"/>
          <p:cNvPicPr>
            <a:picLocks noChangeAspect="1"/>
          </p:cNvPicPr>
          <p:nvPr/>
        </p:nvPicPr>
        <p:blipFill rotWithShape="1">
          <a:blip r:embed="rId2"/>
          <a:srcRect l="28629" t="22076" r="28986" b="11404"/>
          <a:stretch/>
        </p:blipFill>
        <p:spPr>
          <a:xfrm>
            <a:off x="1919335" y="887593"/>
            <a:ext cx="8193385" cy="5970407"/>
          </a:xfrm>
          <a:prstGeom prst="rect">
            <a:avLst/>
          </a:prstGeom>
        </p:spPr>
      </p:pic>
    </p:spTree>
    <p:extLst>
      <p:ext uri="{BB962C8B-B14F-4D97-AF65-F5344CB8AC3E}">
        <p14:creationId xmlns:p14="http://schemas.microsoft.com/office/powerpoint/2010/main" val="24294435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039" y="1614399"/>
            <a:ext cx="9905998" cy="1478570"/>
          </a:xfrm>
        </p:spPr>
        <p:txBody>
          <a:bodyPr/>
          <a:lstStyle/>
          <a:p>
            <a:pPr algn="ctr"/>
            <a:r>
              <a:rPr lang="en-US" dirty="0"/>
              <a:t>Addition in 2’s complement</a:t>
            </a:r>
          </a:p>
        </p:txBody>
      </p:sp>
    </p:spTree>
    <p:extLst>
      <p:ext uri="{BB962C8B-B14F-4D97-AF65-F5344CB8AC3E}">
        <p14:creationId xmlns:p14="http://schemas.microsoft.com/office/powerpoint/2010/main" val="21299498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5BD0-759D-477D-90C7-15001229AEDB}"/>
              </a:ext>
            </a:extLst>
          </p:cNvPr>
          <p:cNvSpPr>
            <a:spLocks noGrp="1"/>
          </p:cNvSpPr>
          <p:nvPr>
            <p:ph type="title"/>
          </p:nvPr>
        </p:nvSpPr>
        <p:spPr>
          <a:xfrm>
            <a:off x="2509283" y="-415916"/>
            <a:ext cx="9905998" cy="1478570"/>
          </a:xfrm>
        </p:spPr>
        <p:txBody>
          <a:bodyPr>
            <a:normAutofit/>
          </a:bodyPr>
          <a:lstStyle/>
          <a:p>
            <a:r>
              <a:rPr lang="en-US" dirty="0"/>
              <a:t>Addition in 2’s complement</a:t>
            </a:r>
          </a:p>
        </p:txBody>
      </p:sp>
      <p:sp>
        <p:nvSpPr>
          <p:cNvPr id="5" name="TextBox 4"/>
          <p:cNvSpPr txBox="1"/>
          <p:nvPr/>
        </p:nvSpPr>
        <p:spPr>
          <a:xfrm>
            <a:off x="857062" y="6002448"/>
            <a:ext cx="11334938" cy="769441"/>
          </a:xfrm>
          <a:prstGeom prst="rect">
            <a:avLst/>
          </a:prstGeom>
          <a:noFill/>
        </p:spPr>
        <p:txBody>
          <a:bodyPr wrap="square" rtlCol="0">
            <a:spAutoFit/>
          </a:bodyPr>
          <a:lstStyle/>
          <a:p>
            <a:r>
              <a:rPr lang="en-US" sz="2200" dirty="0"/>
              <a:t>1. Two positive numbers 2. Positive number and smaller negative number 3. Positive number and larger negative number 4. two negative numbers 5. equal and opposite number</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5123" t="13861" r="37033" b="9967"/>
          <a:stretch/>
        </p:blipFill>
        <p:spPr>
          <a:xfrm rot="16200000">
            <a:off x="1365915" y="-710515"/>
            <a:ext cx="1946495" cy="4678326"/>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6883" t="19010" r="34569" b="27129"/>
          <a:stretch/>
        </p:blipFill>
        <p:spPr>
          <a:xfrm rot="16200000">
            <a:off x="2207458" y="1523423"/>
            <a:ext cx="1982709" cy="4114800"/>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28819" t="17558" r="34922" b="13399"/>
          <a:stretch/>
        </p:blipFill>
        <p:spPr>
          <a:xfrm rot="16200000">
            <a:off x="5402361" y="2765319"/>
            <a:ext cx="2244341" cy="4331626"/>
          </a:xfrm>
          <a:prstGeom prst="rect">
            <a:avLst/>
          </a:prstGeom>
        </p:spPr>
      </p:pic>
      <p:pic>
        <p:nvPicPr>
          <p:cNvPr id="7" name="Picture 6"/>
          <p:cNvPicPr>
            <a:picLocks noChangeAspect="1"/>
          </p:cNvPicPr>
          <p:nvPr/>
        </p:nvPicPr>
        <p:blipFill rotWithShape="1">
          <a:blip r:embed="rId5">
            <a:extLst>
              <a:ext uri="{28A0092B-C50C-407E-A947-70E740481C1C}">
                <a14:useLocalDpi xmlns:a14="http://schemas.microsoft.com/office/drawing/2010/main" val="0"/>
              </a:ext>
            </a:extLst>
          </a:blip>
          <a:srcRect l="9459" t="22047" r="41081"/>
          <a:stretch/>
        </p:blipFill>
        <p:spPr>
          <a:xfrm rot="16200000">
            <a:off x="7533562" y="-664602"/>
            <a:ext cx="2293739" cy="5346071"/>
          </a:xfrm>
          <a:prstGeom prst="rect">
            <a:avLst/>
          </a:prstGeom>
        </p:spPr>
      </p:pic>
      <p:pic>
        <p:nvPicPr>
          <p:cNvPr id="8" name="Picture 7"/>
          <p:cNvPicPr>
            <a:picLocks noChangeAspect="1"/>
          </p:cNvPicPr>
          <p:nvPr/>
        </p:nvPicPr>
        <p:blipFill rotWithShape="1">
          <a:blip r:embed="rId6">
            <a:extLst>
              <a:ext uri="{28A0092B-C50C-407E-A947-70E740481C1C}">
                <a14:useLocalDpi xmlns:a14="http://schemas.microsoft.com/office/drawing/2010/main" val="0"/>
              </a:ext>
            </a:extLst>
          </a:blip>
          <a:srcRect l="31533" t="30078" r="33738" b="19535"/>
          <a:stretch/>
        </p:blipFill>
        <p:spPr>
          <a:xfrm rot="16200000">
            <a:off x="9508184" y="2310206"/>
            <a:ext cx="1786270" cy="3455582"/>
          </a:xfrm>
          <a:prstGeom prst="rect">
            <a:avLst/>
          </a:prstGeom>
        </p:spPr>
      </p:pic>
    </p:spTree>
    <p:extLst>
      <p:ext uri="{BB962C8B-B14F-4D97-AF65-F5344CB8AC3E}">
        <p14:creationId xmlns:p14="http://schemas.microsoft.com/office/powerpoint/2010/main" val="9493651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039" y="1614399"/>
            <a:ext cx="9905998" cy="1478570"/>
          </a:xfrm>
        </p:spPr>
        <p:txBody>
          <a:bodyPr/>
          <a:lstStyle/>
          <a:p>
            <a:pPr algn="ctr"/>
            <a:r>
              <a:rPr lang="en-US" dirty="0"/>
              <a:t>Subtraction in 2’s complement</a:t>
            </a:r>
          </a:p>
        </p:txBody>
      </p:sp>
    </p:spTree>
    <p:extLst>
      <p:ext uri="{BB962C8B-B14F-4D97-AF65-F5344CB8AC3E}">
        <p14:creationId xmlns:p14="http://schemas.microsoft.com/office/powerpoint/2010/main" val="14401189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5BD0-759D-477D-90C7-15001229AEDB}"/>
              </a:ext>
            </a:extLst>
          </p:cNvPr>
          <p:cNvSpPr>
            <a:spLocks noGrp="1"/>
          </p:cNvSpPr>
          <p:nvPr>
            <p:ph type="title"/>
          </p:nvPr>
        </p:nvSpPr>
        <p:spPr>
          <a:xfrm>
            <a:off x="1141413" y="-287718"/>
            <a:ext cx="9905998" cy="1478570"/>
          </a:xfrm>
        </p:spPr>
        <p:txBody>
          <a:bodyPr>
            <a:normAutofit/>
          </a:bodyPr>
          <a:lstStyle/>
          <a:p>
            <a:r>
              <a:rPr lang="en-US" dirty="0"/>
              <a:t>Subtraction in 2’s complement</a:t>
            </a:r>
          </a:p>
        </p:txBody>
      </p:sp>
      <p:sp>
        <p:nvSpPr>
          <p:cNvPr id="5" name="TextBox 4"/>
          <p:cNvSpPr txBox="1"/>
          <p:nvPr/>
        </p:nvSpPr>
        <p:spPr>
          <a:xfrm>
            <a:off x="1228926" y="1781783"/>
            <a:ext cx="11334938" cy="523220"/>
          </a:xfrm>
          <a:prstGeom prst="rect">
            <a:avLst/>
          </a:prstGeom>
          <a:noFill/>
        </p:spPr>
        <p:txBody>
          <a:bodyPr wrap="square" rtlCol="0">
            <a:spAutoFit/>
          </a:bodyPr>
          <a:lstStyle/>
          <a:p>
            <a:r>
              <a:rPr lang="en-US" sz="2800" dirty="0"/>
              <a:t>Procedure: 1. Negate the subtrahend 2. Add this to the minuend</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36212" t="20990" r="41258" b="13795"/>
          <a:stretch/>
        </p:blipFill>
        <p:spPr>
          <a:xfrm rot="16200000">
            <a:off x="3048674" y="1577706"/>
            <a:ext cx="1158845" cy="4472412"/>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20899" t="21914" r="33337"/>
          <a:stretch/>
        </p:blipFill>
        <p:spPr>
          <a:xfrm rot="16200000">
            <a:off x="7364915" y="967857"/>
            <a:ext cx="2353901" cy="5355125"/>
          </a:xfrm>
          <a:prstGeom prst="rect">
            <a:avLst/>
          </a:prstGeom>
        </p:spPr>
      </p:pic>
    </p:spTree>
    <p:extLst>
      <p:ext uri="{BB962C8B-B14F-4D97-AF65-F5344CB8AC3E}">
        <p14:creationId xmlns:p14="http://schemas.microsoft.com/office/powerpoint/2010/main" val="3900792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5BD0-759D-477D-90C7-15001229AEDB}"/>
              </a:ext>
            </a:extLst>
          </p:cNvPr>
          <p:cNvSpPr>
            <a:spLocks noGrp="1"/>
          </p:cNvSpPr>
          <p:nvPr>
            <p:ph type="title"/>
          </p:nvPr>
        </p:nvSpPr>
        <p:spPr>
          <a:xfrm>
            <a:off x="1141413" y="-287718"/>
            <a:ext cx="9905998" cy="1478570"/>
          </a:xfrm>
        </p:spPr>
        <p:txBody>
          <a:bodyPr>
            <a:normAutofit/>
          </a:bodyPr>
          <a:lstStyle/>
          <a:p>
            <a:r>
              <a:rPr lang="en-US" dirty="0"/>
              <a:t>Subtraction in 2’s complement</a:t>
            </a:r>
          </a:p>
        </p:txBody>
      </p:sp>
      <p:sp>
        <p:nvSpPr>
          <p:cNvPr id="5" name="TextBox 4"/>
          <p:cNvSpPr txBox="1"/>
          <p:nvPr/>
        </p:nvSpPr>
        <p:spPr>
          <a:xfrm>
            <a:off x="1210819" y="1338163"/>
            <a:ext cx="11334938" cy="523220"/>
          </a:xfrm>
          <a:prstGeom prst="rect">
            <a:avLst/>
          </a:prstGeom>
          <a:noFill/>
        </p:spPr>
        <p:txBody>
          <a:bodyPr wrap="square" rtlCol="0">
            <a:spAutoFit/>
          </a:bodyPr>
          <a:lstStyle/>
          <a:p>
            <a:r>
              <a:rPr lang="en-US" sz="2800" dirty="0"/>
              <a:t>Procedure: 1. Negate the subtrahend 2. Add this to the minuend</a:t>
            </a:r>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62145" t="32343" r="18845" b="33598"/>
          <a:stretch/>
        </p:blipFill>
        <p:spPr>
          <a:xfrm rot="16200000">
            <a:off x="3291939" y="1762911"/>
            <a:ext cx="1502879" cy="3590202"/>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12965" t="32343" r="53943" b="33598"/>
          <a:stretch/>
        </p:blipFill>
        <p:spPr>
          <a:xfrm rot="16200000">
            <a:off x="6357953" y="1716731"/>
            <a:ext cx="2790330" cy="3829276"/>
          </a:xfrm>
          <a:prstGeom prst="rect">
            <a:avLst/>
          </a:prstGeom>
        </p:spPr>
      </p:pic>
    </p:spTree>
    <p:extLst>
      <p:ext uri="{BB962C8B-B14F-4D97-AF65-F5344CB8AC3E}">
        <p14:creationId xmlns:p14="http://schemas.microsoft.com/office/powerpoint/2010/main" val="10031792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8515BD0-759D-477D-90C7-15001229AEDB}"/>
              </a:ext>
            </a:extLst>
          </p:cNvPr>
          <p:cNvSpPr>
            <a:spLocks noGrp="1"/>
          </p:cNvSpPr>
          <p:nvPr>
            <p:ph type="title"/>
          </p:nvPr>
        </p:nvSpPr>
        <p:spPr>
          <a:xfrm>
            <a:off x="1141413" y="-97596"/>
            <a:ext cx="9905998" cy="1478570"/>
          </a:xfrm>
        </p:spPr>
        <p:txBody>
          <a:bodyPr>
            <a:normAutofit/>
          </a:bodyPr>
          <a:lstStyle/>
          <a:p>
            <a:r>
              <a:rPr lang="en-US" dirty="0"/>
              <a:t>Arithmetic overflow</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22483" t="6205" r="38266" b="4290"/>
          <a:stretch/>
        </p:blipFill>
        <p:spPr>
          <a:xfrm rot="16200000">
            <a:off x="4858341" y="-786496"/>
            <a:ext cx="2634558" cy="8010005"/>
          </a:xfrm>
          <a:prstGeom prst="rect">
            <a:avLst/>
          </a:prstGeom>
        </p:spPr>
      </p:pic>
      <p:sp>
        <p:nvSpPr>
          <p:cNvPr id="3" name="TextBox 2"/>
          <p:cNvSpPr txBox="1"/>
          <p:nvPr/>
        </p:nvSpPr>
        <p:spPr>
          <a:xfrm>
            <a:off x="905347" y="4535786"/>
            <a:ext cx="11045227" cy="2092881"/>
          </a:xfrm>
          <a:prstGeom prst="rect">
            <a:avLst/>
          </a:prstGeom>
          <a:noFill/>
        </p:spPr>
        <p:txBody>
          <a:bodyPr wrap="square" rtlCol="0">
            <a:spAutoFit/>
          </a:bodyPr>
          <a:lstStyle/>
          <a:p>
            <a:pPr algn="just"/>
            <a:r>
              <a:rPr lang="en-US" sz="2600" dirty="0"/>
              <a:t>Overflow into the sign bit position. This overflow condition can occur when two positive or two negative numbers are being added and it always produces an incorrect result. For 2’s complement subtraction overflow can occur when minuend and subtrahend have different sign. Computer will have special circuit to detect any overflow condition. </a:t>
            </a:r>
          </a:p>
        </p:txBody>
      </p:sp>
    </p:spTree>
    <p:extLst>
      <p:ext uri="{BB962C8B-B14F-4D97-AF65-F5344CB8AC3E}">
        <p14:creationId xmlns:p14="http://schemas.microsoft.com/office/powerpoint/2010/main" val="42654940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8039" y="1614399"/>
            <a:ext cx="9905998" cy="1478570"/>
          </a:xfrm>
        </p:spPr>
        <p:txBody>
          <a:bodyPr/>
          <a:lstStyle/>
          <a:p>
            <a:pPr algn="ctr"/>
            <a:r>
              <a:rPr lang="en-US" dirty="0" err="1"/>
              <a:t>Bcd</a:t>
            </a:r>
            <a:r>
              <a:rPr lang="en-US" dirty="0"/>
              <a:t> addition</a:t>
            </a:r>
          </a:p>
        </p:txBody>
      </p:sp>
    </p:spTree>
    <p:extLst>
      <p:ext uri="{BB962C8B-B14F-4D97-AF65-F5344CB8AC3E}">
        <p14:creationId xmlns:p14="http://schemas.microsoft.com/office/powerpoint/2010/main" val="950885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5BD0-759D-477D-90C7-15001229AEDB}"/>
              </a:ext>
            </a:extLst>
          </p:cNvPr>
          <p:cNvSpPr>
            <a:spLocks noGrp="1"/>
          </p:cNvSpPr>
          <p:nvPr>
            <p:ph type="title"/>
          </p:nvPr>
        </p:nvSpPr>
        <p:spPr>
          <a:xfrm>
            <a:off x="1141413" y="-287718"/>
            <a:ext cx="9905998" cy="1478570"/>
          </a:xfrm>
        </p:spPr>
        <p:txBody>
          <a:bodyPr>
            <a:normAutofit/>
          </a:bodyPr>
          <a:lstStyle/>
          <a:p>
            <a:r>
              <a:rPr lang="en-US" dirty="0"/>
              <a:t>BCD Addition</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7604" t="17690" r="12567" b="8911"/>
          <a:stretch/>
        </p:blipFill>
        <p:spPr>
          <a:xfrm rot="16200000">
            <a:off x="3299214" y="-1157749"/>
            <a:ext cx="2059343" cy="6756546"/>
          </a:xfrm>
          <a:prstGeom prst="rect">
            <a:avLst/>
          </a:prstGeom>
        </p:spPr>
      </p:pic>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2802" t="17690" r="58413" b="8911"/>
          <a:stretch/>
        </p:blipFill>
        <p:spPr>
          <a:xfrm rot="16200000">
            <a:off x="7216642" y="1058223"/>
            <a:ext cx="1977632" cy="6723708"/>
          </a:xfrm>
          <a:prstGeom prst="rect">
            <a:avLst/>
          </a:prstGeom>
        </p:spPr>
      </p:pic>
      <p:sp>
        <p:nvSpPr>
          <p:cNvPr id="7" name="TextBox 6"/>
          <p:cNvSpPr txBox="1"/>
          <p:nvPr/>
        </p:nvSpPr>
        <p:spPr>
          <a:xfrm>
            <a:off x="232374" y="5848539"/>
            <a:ext cx="11334938" cy="430887"/>
          </a:xfrm>
          <a:prstGeom prst="rect">
            <a:avLst/>
          </a:prstGeom>
          <a:noFill/>
        </p:spPr>
        <p:txBody>
          <a:bodyPr wrap="square" rtlCol="0">
            <a:spAutoFit/>
          </a:bodyPr>
          <a:lstStyle/>
          <a:p>
            <a:pPr algn="ctr"/>
            <a:r>
              <a:rPr lang="en-US" sz="2200" dirty="0"/>
              <a:t>1. Sum equals to 9 or less</a:t>
            </a:r>
          </a:p>
        </p:txBody>
      </p:sp>
    </p:spTree>
    <p:extLst>
      <p:ext uri="{BB962C8B-B14F-4D97-AF65-F5344CB8AC3E}">
        <p14:creationId xmlns:p14="http://schemas.microsoft.com/office/powerpoint/2010/main" val="13781837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5BD0-759D-477D-90C7-15001229AEDB}"/>
              </a:ext>
            </a:extLst>
          </p:cNvPr>
          <p:cNvSpPr>
            <a:spLocks noGrp="1"/>
          </p:cNvSpPr>
          <p:nvPr>
            <p:ph type="title"/>
          </p:nvPr>
        </p:nvSpPr>
        <p:spPr>
          <a:xfrm>
            <a:off x="1141413" y="-287718"/>
            <a:ext cx="9905998" cy="1478570"/>
          </a:xfrm>
        </p:spPr>
        <p:txBody>
          <a:bodyPr>
            <a:normAutofit/>
          </a:bodyPr>
          <a:lstStyle/>
          <a:p>
            <a:r>
              <a:rPr lang="en-US" dirty="0"/>
              <a:t>BCD Addition (correction)</a:t>
            </a:r>
          </a:p>
        </p:txBody>
      </p:sp>
      <p:sp>
        <p:nvSpPr>
          <p:cNvPr id="5" name="TextBox 4"/>
          <p:cNvSpPr txBox="1"/>
          <p:nvPr/>
        </p:nvSpPr>
        <p:spPr>
          <a:xfrm>
            <a:off x="259533" y="6043687"/>
            <a:ext cx="11334938" cy="769441"/>
          </a:xfrm>
          <a:prstGeom prst="rect">
            <a:avLst/>
          </a:prstGeom>
          <a:noFill/>
        </p:spPr>
        <p:txBody>
          <a:bodyPr wrap="square" rtlCol="0">
            <a:spAutoFit/>
          </a:bodyPr>
          <a:lstStyle/>
          <a:p>
            <a:pPr algn="ctr"/>
            <a:r>
              <a:rPr lang="en-US" sz="2200" dirty="0"/>
              <a:t>2. sum greater than 9 </a:t>
            </a:r>
          </a:p>
          <a:p>
            <a:pPr algn="ctr"/>
            <a:r>
              <a:rPr lang="en-US" sz="2200" dirty="0"/>
              <a:t>3. Correction</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68177" t="27459" r="8765" b="7855"/>
          <a:stretch/>
        </p:blipFill>
        <p:spPr>
          <a:xfrm rot="16200000">
            <a:off x="3462187" y="-1414271"/>
            <a:ext cx="1901232" cy="7111480"/>
          </a:xfrm>
          <a:prstGeom prst="rect">
            <a:avLst/>
          </a:prstGeom>
        </p:spPr>
      </p:pic>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t="27459" r="58848" b="7855"/>
          <a:stretch/>
        </p:blipFill>
        <p:spPr>
          <a:xfrm rot="16200000">
            <a:off x="6704432" y="1483425"/>
            <a:ext cx="2946063" cy="6174461"/>
          </a:xfrm>
          <a:prstGeom prst="rect">
            <a:avLst/>
          </a:prstGeom>
        </p:spPr>
      </p:pic>
    </p:spTree>
    <p:extLst>
      <p:ext uri="{BB962C8B-B14F-4D97-AF65-F5344CB8AC3E}">
        <p14:creationId xmlns:p14="http://schemas.microsoft.com/office/powerpoint/2010/main" val="41644616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5BD0-759D-477D-90C7-15001229AEDB}"/>
              </a:ext>
            </a:extLst>
          </p:cNvPr>
          <p:cNvSpPr>
            <a:spLocks noGrp="1"/>
          </p:cNvSpPr>
          <p:nvPr>
            <p:ph type="title"/>
          </p:nvPr>
        </p:nvSpPr>
        <p:spPr>
          <a:xfrm>
            <a:off x="1141413" y="-287718"/>
            <a:ext cx="9905998" cy="1478570"/>
          </a:xfrm>
        </p:spPr>
        <p:txBody>
          <a:bodyPr>
            <a:normAutofit/>
          </a:bodyPr>
          <a:lstStyle/>
          <a:p>
            <a:r>
              <a:rPr lang="en-US" dirty="0"/>
              <a:t>BCD Addition (correction)</a:t>
            </a:r>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18082" t="15710" r="27176" b="9967"/>
          <a:stretch/>
        </p:blipFill>
        <p:spPr>
          <a:xfrm rot="16200000">
            <a:off x="3349927" y="-671340"/>
            <a:ext cx="4626031" cy="8374454"/>
          </a:xfrm>
          <a:prstGeom prst="rect">
            <a:avLst/>
          </a:prstGeom>
        </p:spPr>
      </p:pic>
      <p:sp>
        <p:nvSpPr>
          <p:cNvPr id="9" name="TextBox 8"/>
          <p:cNvSpPr txBox="1"/>
          <p:nvPr/>
        </p:nvSpPr>
        <p:spPr>
          <a:xfrm>
            <a:off x="-111659" y="5998420"/>
            <a:ext cx="11334938" cy="769441"/>
          </a:xfrm>
          <a:prstGeom prst="rect">
            <a:avLst/>
          </a:prstGeom>
          <a:noFill/>
        </p:spPr>
        <p:txBody>
          <a:bodyPr wrap="square" rtlCol="0">
            <a:spAutoFit/>
          </a:bodyPr>
          <a:lstStyle/>
          <a:p>
            <a:pPr algn="ctr"/>
            <a:r>
              <a:rPr lang="en-US" sz="2200" dirty="0"/>
              <a:t>2. sum greater than 9 </a:t>
            </a:r>
          </a:p>
          <a:p>
            <a:pPr algn="ctr"/>
            <a:r>
              <a:rPr lang="en-US" sz="2200" dirty="0"/>
              <a:t>3. Correction</a:t>
            </a:r>
          </a:p>
        </p:txBody>
      </p:sp>
    </p:spTree>
    <p:extLst>
      <p:ext uri="{BB962C8B-B14F-4D97-AF65-F5344CB8AC3E}">
        <p14:creationId xmlns:p14="http://schemas.microsoft.com/office/powerpoint/2010/main" val="793090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9142" t="7460" r="12046" b="5016"/>
          <a:stretch/>
        </p:blipFill>
        <p:spPr>
          <a:xfrm rot="10800000">
            <a:off x="1439498" y="583945"/>
            <a:ext cx="9098736" cy="6274055"/>
          </a:xfrm>
          <a:prstGeom prst="rect">
            <a:avLst/>
          </a:prstGeom>
        </p:spPr>
      </p:pic>
      <p:sp>
        <p:nvSpPr>
          <p:cNvPr id="5" name="Title 1">
            <a:extLst>
              <a:ext uri="{FF2B5EF4-FFF2-40B4-BE49-F238E27FC236}">
                <a16:creationId xmlns:a16="http://schemas.microsoft.com/office/drawing/2014/main" id="{F8515BD0-759D-477D-90C7-15001229AEDB}"/>
              </a:ext>
            </a:extLst>
          </p:cNvPr>
          <p:cNvSpPr>
            <a:spLocks noGrp="1"/>
          </p:cNvSpPr>
          <p:nvPr>
            <p:ph type="title"/>
          </p:nvPr>
        </p:nvSpPr>
        <p:spPr>
          <a:xfrm>
            <a:off x="1141413" y="-477841"/>
            <a:ext cx="9905998" cy="1478570"/>
          </a:xfrm>
        </p:spPr>
        <p:txBody>
          <a:bodyPr>
            <a:normAutofit/>
          </a:bodyPr>
          <a:lstStyle/>
          <a:p>
            <a:r>
              <a:rPr lang="en-US" dirty="0" err="1"/>
              <a:t>Astable</a:t>
            </a:r>
            <a:r>
              <a:rPr lang="en-US" dirty="0"/>
              <a:t> </a:t>
            </a:r>
            <a:r>
              <a:rPr lang="en-US" dirty="0" err="1"/>
              <a:t>Multivibrator</a:t>
            </a:r>
            <a:r>
              <a:rPr lang="en-US" dirty="0"/>
              <a:t> Mode of 555 Timer IC</a:t>
            </a:r>
          </a:p>
        </p:txBody>
      </p:sp>
    </p:spTree>
    <p:extLst>
      <p:ext uri="{BB962C8B-B14F-4D97-AF65-F5344CB8AC3E}">
        <p14:creationId xmlns:p14="http://schemas.microsoft.com/office/powerpoint/2010/main" val="3505572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5BD0-759D-477D-90C7-15001229AEDB}"/>
              </a:ext>
            </a:extLst>
          </p:cNvPr>
          <p:cNvSpPr>
            <a:spLocks noGrp="1"/>
          </p:cNvSpPr>
          <p:nvPr>
            <p:ph type="title"/>
          </p:nvPr>
        </p:nvSpPr>
        <p:spPr>
          <a:xfrm>
            <a:off x="1141413" y="79938"/>
            <a:ext cx="9905998" cy="1478570"/>
          </a:xfrm>
        </p:spPr>
        <p:txBody>
          <a:bodyPr>
            <a:normAutofit/>
          </a:bodyPr>
          <a:lstStyle/>
          <a:p>
            <a:r>
              <a:rPr lang="en-US" dirty="0" err="1"/>
              <a:t>Astable</a:t>
            </a:r>
            <a:r>
              <a:rPr lang="en-US" dirty="0"/>
              <a:t> </a:t>
            </a:r>
            <a:r>
              <a:rPr lang="en-US" dirty="0" err="1"/>
              <a:t>Multivibrator</a:t>
            </a:r>
            <a:r>
              <a:rPr lang="en-US" dirty="0"/>
              <a:t> Mode of 555 Timer IC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8FABAFB-6F33-62F3-129D-A38C414CB70F}"/>
                  </a:ext>
                </a:extLst>
              </p:cNvPr>
              <p:cNvSpPr txBox="1"/>
              <p:nvPr/>
            </p:nvSpPr>
            <p:spPr>
              <a:xfrm>
                <a:off x="416459" y="1467974"/>
                <a:ext cx="11646152" cy="3970318"/>
              </a:xfrm>
              <a:prstGeom prst="rect">
                <a:avLst/>
              </a:prstGeom>
              <a:noFill/>
            </p:spPr>
            <p:txBody>
              <a:bodyPr wrap="square" rtlCol="0">
                <a:spAutoFit/>
              </a:bodyPr>
              <a:lstStyle/>
              <a:p>
                <a:pPr algn="just"/>
                <a:r>
                  <a:rPr lang="en-US" sz="2800" dirty="0"/>
                  <a:t>Initially, on power-up, the flip-flop is RESET (and hence the output of the timer is low). As a result, the discharge transistor is driven to saturation (as it is connected to </a:t>
                </a:r>
                <a14:m>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𝑄</m:t>
                        </m:r>
                      </m:e>
                    </m:acc>
                  </m:oMath>
                </a14:m>
                <a:r>
                  <a:rPr lang="en-US" sz="2800" dirty="0"/>
                  <a:t>).The capacitor C of the timing circuit is connected at Pin 7 of the IC 555 and will discharge through the transistor. The output of the timer at this point is low. The voltage across the capacitor is nothing but the trigger voltage. So, while discharging, if the capacitor voltage becomes less than 1/3 V</a:t>
                </a:r>
                <a:r>
                  <a:rPr lang="en-US" sz="2800" baseline="-25000" dirty="0"/>
                  <a:t>CC</a:t>
                </a:r>
                <a:r>
                  <a:rPr lang="en-US" sz="2800" dirty="0"/>
                  <a:t>, which is the reference voltage to trigger comparator (comparator 2), the output of the comparator 2 will become high. This will SET the flip-flop and hence the output of the timer at pin 3 goes to HIGH.</a:t>
                </a:r>
              </a:p>
            </p:txBody>
          </p:sp>
        </mc:Choice>
        <mc:Fallback xmlns="">
          <p:sp>
            <p:nvSpPr>
              <p:cNvPr id="3" name="TextBox 2">
                <a:extLst>
                  <a:ext uri="{FF2B5EF4-FFF2-40B4-BE49-F238E27FC236}">
                    <a16:creationId xmlns:a16="http://schemas.microsoft.com/office/drawing/2014/main" xmlns="" xmlns:a14="http://schemas.microsoft.com/office/drawing/2010/main" id="{88FABAFB-6F33-62F3-129D-A38C414CB70F}"/>
                  </a:ext>
                </a:extLst>
              </p:cNvPr>
              <p:cNvSpPr txBox="1">
                <a:spLocks noRot="1" noChangeAspect="1" noMove="1" noResize="1" noEditPoints="1" noAdjustHandles="1" noChangeArrowheads="1" noChangeShapeType="1" noTextEdit="1"/>
              </p:cNvSpPr>
              <p:nvPr/>
            </p:nvSpPr>
            <p:spPr>
              <a:xfrm>
                <a:off x="416459" y="1467974"/>
                <a:ext cx="11646152" cy="3970318"/>
              </a:xfrm>
              <a:prstGeom prst="rect">
                <a:avLst/>
              </a:prstGeom>
              <a:blipFill rotWithShape="0">
                <a:blip r:embed="rId2"/>
                <a:stretch>
                  <a:fillRect l="-1047" t="-1690" r="-1047" b="-3379"/>
                </a:stretch>
              </a:blipFill>
            </p:spPr>
            <p:txBody>
              <a:bodyPr/>
              <a:lstStyle/>
              <a:p>
                <a:r>
                  <a:rPr lang="en-US">
                    <a:noFill/>
                  </a:rPr>
                  <a:t> </a:t>
                </a:r>
              </a:p>
            </p:txBody>
          </p:sp>
        </mc:Fallback>
      </mc:AlternateContent>
    </p:spTree>
    <p:extLst>
      <p:ext uri="{BB962C8B-B14F-4D97-AF65-F5344CB8AC3E}">
        <p14:creationId xmlns:p14="http://schemas.microsoft.com/office/powerpoint/2010/main" val="2717807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5BD0-759D-477D-90C7-15001229AEDB}"/>
              </a:ext>
            </a:extLst>
          </p:cNvPr>
          <p:cNvSpPr>
            <a:spLocks noGrp="1"/>
          </p:cNvSpPr>
          <p:nvPr>
            <p:ph type="title"/>
          </p:nvPr>
        </p:nvSpPr>
        <p:spPr>
          <a:xfrm>
            <a:off x="1141413" y="79938"/>
            <a:ext cx="9905998" cy="1478570"/>
          </a:xfrm>
        </p:spPr>
        <p:txBody>
          <a:bodyPr>
            <a:normAutofit/>
          </a:bodyPr>
          <a:lstStyle/>
          <a:p>
            <a:r>
              <a:rPr lang="en-US" dirty="0" err="1"/>
              <a:t>Astable</a:t>
            </a:r>
            <a:r>
              <a:rPr lang="en-US" dirty="0"/>
              <a:t> </a:t>
            </a:r>
            <a:r>
              <a:rPr lang="en-US" dirty="0" err="1"/>
              <a:t>Multivibrator</a:t>
            </a:r>
            <a:r>
              <a:rPr lang="en-US" dirty="0"/>
              <a:t> Mode of 555 Timer IC</a:t>
            </a:r>
          </a:p>
        </p:txBody>
      </p:sp>
      <p:sp>
        <p:nvSpPr>
          <p:cNvPr id="3" name="TextBox 2">
            <a:extLst>
              <a:ext uri="{FF2B5EF4-FFF2-40B4-BE49-F238E27FC236}">
                <a16:creationId xmlns:a16="http://schemas.microsoft.com/office/drawing/2014/main" id="{88FABAFB-6F33-62F3-129D-A38C414CB70F}"/>
              </a:ext>
            </a:extLst>
          </p:cNvPr>
          <p:cNvSpPr txBox="1"/>
          <p:nvPr/>
        </p:nvSpPr>
        <p:spPr>
          <a:xfrm>
            <a:off x="624689" y="1467974"/>
            <a:ext cx="11437922" cy="4401205"/>
          </a:xfrm>
          <a:prstGeom prst="rect">
            <a:avLst/>
          </a:prstGeom>
          <a:noFill/>
        </p:spPr>
        <p:txBody>
          <a:bodyPr wrap="square" rtlCol="0">
            <a:spAutoFit/>
          </a:bodyPr>
          <a:lstStyle/>
          <a:p>
            <a:pPr algn="just"/>
            <a:r>
              <a:rPr lang="en-US" sz="2800" dirty="0"/>
              <a:t>This high output will turn OFF the transistor. As a result, the capacitor C starts charging through the resistors R</a:t>
            </a:r>
            <a:r>
              <a:rPr lang="en-US" sz="2800" baseline="-25000" dirty="0"/>
              <a:t>A</a:t>
            </a:r>
            <a:r>
              <a:rPr lang="en-US" sz="2800" dirty="0"/>
              <a:t> and R</a:t>
            </a:r>
            <a:r>
              <a:rPr lang="en-US" sz="2800" baseline="-25000" dirty="0"/>
              <a:t>B</a:t>
            </a:r>
            <a:r>
              <a:rPr lang="en-US" sz="2800" dirty="0"/>
              <a:t>. Now, the capacitor voltage is same as the threshold voltage (as pin 6 is connected to the capacitor resistor junction). While charging, the capacitor voltage increases exponentially towards V</a:t>
            </a:r>
            <a:r>
              <a:rPr lang="en-US" sz="2800" baseline="-25000" dirty="0"/>
              <a:t>CC</a:t>
            </a:r>
            <a:r>
              <a:rPr lang="en-US" sz="2800" dirty="0"/>
              <a:t> and the moment it crosses 2/3 V</a:t>
            </a:r>
            <a:r>
              <a:rPr lang="en-US" sz="2800" baseline="-25000" dirty="0"/>
              <a:t>CC</a:t>
            </a:r>
            <a:r>
              <a:rPr lang="en-US" sz="2800" dirty="0"/>
              <a:t>, which is the reference voltage to threshold comparator (comparator 1), its output becomes high.</a:t>
            </a:r>
          </a:p>
          <a:p>
            <a:pPr algn="just"/>
            <a:r>
              <a:rPr lang="en-US" sz="2800" dirty="0"/>
              <a:t>As a result, the flip-flop is RESET. The output of the timer falls to LOW. This low output will once again turn on the transistor which provides a discharge path to the capacitor. Hence the capacitor C will discharge through the resistor R</a:t>
            </a:r>
            <a:r>
              <a:rPr lang="en-US" sz="2800" baseline="-25000" dirty="0"/>
              <a:t>B</a:t>
            </a:r>
            <a:r>
              <a:rPr lang="en-US" sz="2800" dirty="0"/>
              <a:t>. And hence the cycle continues.</a:t>
            </a:r>
          </a:p>
        </p:txBody>
      </p:sp>
    </p:spTree>
    <p:extLst>
      <p:ext uri="{BB962C8B-B14F-4D97-AF65-F5344CB8AC3E}">
        <p14:creationId xmlns:p14="http://schemas.microsoft.com/office/powerpoint/2010/main" val="2487595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5BD0-759D-477D-90C7-15001229AEDB}"/>
              </a:ext>
            </a:extLst>
          </p:cNvPr>
          <p:cNvSpPr>
            <a:spLocks noGrp="1"/>
          </p:cNvSpPr>
          <p:nvPr>
            <p:ph type="title"/>
          </p:nvPr>
        </p:nvSpPr>
        <p:spPr>
          <a:xfrm>
            <a:off x="1141413" y="79938"/>
            <a:ext cx="9905998" cy="1478570"/>
          </a:xfrm>
        </p:spPr>
        <p:txBody>
          <a:bodyPr>
            <a:normAutofit/>
          </a:bodyPr>
          <a:lstStyle/>
          <a:p>
            <a:r>
              <a:rPr lang="en-US" dirty="0" err="1"/>
              <a:t>Astable</a:t>
            </a:r>
            <a:r>
              <a:rPr lang="en-US" dirty="0"/>
              <a:t> </a:t>
            </a:r>
            <a:r>
              <a:rPr lang="en-US" dirty="0" err="1"/>
              <a:t>Multivibrator</a:t>
            </a:r>
            <a:r>
              <a:rPr lang="en-US" dirty="0"/>
              <a:t> Mode of 555 Timer IC</a:t>
            </a:r>
          </a:p>
        </p:txBody>
      </p:sp>
      <p:sp>
        <p:nvSpPr>
          <p:cNvPr id="3" name="TextBox 2">
            <a:extLst>
              <a:ext uri="{FF2B5EF4-FFF2-40B4-BE49-F238E27FC236}">
                <a16:creationId xmlns:a16="http://schemas.microsoft.com/office/drawing/2014/main" id="{88FABAFB-6F33-62F3-129D-A38C414CB70F}"/>
              </a:ext>
            </a:extLst>
          </p:cNvPr>
          <p:cNvSpPr txBox="1"/>
          <p:nvPr/>
        </p:nvSpPr>
        <p:spPr>
          <a:xfrm>
            <a:off x="624689" y="1467974"/>
            <a:ext cx="11437922" cy="2400657"/>
          </a:xfrm>
          <a:prstGeom prst="rect">
            <a:avLst/>
          </a:prstGeom>
          <a:noFill/>
        </p:spPr>
        <p:txBody>
          <a:bodyPr wrap="square" rtlCol="0">
            <a:spAutoFit/>
          </a:bodyPr>
          <a:lstStyle/>
          <a:p>
            <a:pPr algn="just"/>
            <a:r>
              <a:rPr lang="en-US" sz="3000" dirty="0"/>
              <a:t>Thus, when the capacitor is charging, the voltage across the capacitor rises exponentially and the output voltage at pin 3 is </a:t>
            </a:r>
            <a:r>
              <a:rPr lang="en-US" sz="3000" dirty="0">
                <a:solidFill>
                  <a:srgbClr val="FF0000"/>
                </a:solidFill>
              </a:rPr>
              <a:t>high</a:t>
            </a:r>
            <a:r>
              <a:rPr lang="en-US" sz="3000" dirty="0"/>
              <a:t>. Similarly, when the capacitor is discharging, the voltage across the capacitor falls exponentially and the output voltage at pin 3 is </a:t>
            </a:r>
            <a:r>
              <a:rPr lang="en-US" sz="3000" dirty="0">
                <a:solidFill>
                  <a:srgbClr val="FF0000"/>
                </a:solidFill>
              </a:rPr>
              <a:t>low</a:t>
            </a:r>
            <a:r>
              <a:rPr lang="en-US" sz="3000" dirty="0"/>
              <a:t>. The shape of the output waveform is a train of rectangular pulses. </a:t>
            </a:r>
          </a:p>
        </p:txBody>
      </p:sp>
    </p:spTree>
    <p:extLst>
      <p:ext uri="{BB962C8B-B14F-4D97-AF65-F5344CB8AC3E}">
        <p14:creationId xmlns:p14="http://schemas.microsoft.com/office/powerpoint/2010/main" val="19726210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5BD0-759D-477D-90C7-15001229AEDB}"/>
              </a:ext>
            </a:extLst>
          </p:cNvPr>
          <p:cNvSpPr>
            <a:spLocks noGrp="1"/>
          </p:cNvSpPr>
          <p:nvPr>
            <p:ph type="title"/>
          </p:nvPr>
        </p:nvSpPr>
        <p:spPr>
          <a:xfrm>
            <a:off x="1141413" y="-287718"/>
            <a:ext cx="9905998" cy="1478570"/>
          </a:xfrm>
        </p:spPr>
        <p:txBody>
          <a:bodyPr>
            <a:normAutofit/>
          </a:bodyPr>
          <a:lstStyle/>
          <a:p>
            <a:r>
              <a:rPr lang="en-US" dirty="0" err="1"/>
              <a:t>Astable</a:t>
            </a:r>
            <a:r>
              <a:rPr lang="en-US" dirty="0"/>
              <a:t> </a:t>
            </a:r>
            <a:r>
              <a:rPr lang="en-US" dirty="0" err="1"/>
              <a:t>Multivibrator</a:t>
            </a:r>
            <a:r>
              <a:rPr lang="en-US" dirty="0"/>
              <a:t> Mode of 555 Timer IC</a:t>
            </a:r>
          </a:p>
        </p:txBody>
      </p:sp>
      <p:pic>
        <p:nvPicPr>
          <p:cNvPr id="4" name="Picture 3"/>
          <p:cNvPicPr>
            <a:picLocks noChangeAspect="1"/>
          </p:cNvPicPr>
          <p:nvPr/>
        </p:nvPicPr>
        <p:blipFill rotWithShape="1">
          <a:blip r:embed="rId2"/>
          <a:srcRect l="20458" t="19646" r="21635" b="10256"/>
          <a:stretch/>
        </p:blipFill>
        <p:spPr>
          <a:xfrm>
            <a:off x="1816650" y="1032407"/>
            <a:ext cx="8555523" cy="5825593"/>
          </a:xfrm>
          <a:prstGeom prst="rect">
            <a:avLst/>
          </a:prstGeom>
        </p:spPr>
      </p:pic>
    </p:spTree>
    <p:extLst>
      <p:ext uri="{BB962C8B-B14F-4D97-AF65-F5344CB8AC3E}">
        <p14:creationId xmlns:p14="http://schemas.microsoft.com/office/powerpoint/2010/main" val="2287935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5BD0-759D-477D-90C7-15001229AEDB}"/>
              </a:ext>
            </a:extLst>
          </p:cNvPr>
          <p:cNvSpPr>
            <a:spLocks noGrp="1"/>
          </p:cNvSpPr>
          <p:nvPr>
            <p:ph type="title"/>
          </p:nvPr>
        </p:nvSpPr>
        <p:spPr>
          <a:xfrm>
            <a:off x="1141413" y="-287718"/>
            <a:ext cx="9905998" cy="1478570"/>
          </a:xfrm>
        </p:spPr>
        <p:txBody>
          <a:bodyPr>
            <a:normAutofit/>
          </a:bodyPr>
          <a:lstStyle/>
          <a:p>
            <a:r>
              <a:rPr lang="en-US" dirty="0" err="1"/>
              <a:t>Astable</a:t>
            </a:r>
            <a:r>
              <a:rPr lang="en-US" dirty="0"/>
              <a:t> </a:t>
            </a:r>
            <a:r>
              <a:rPr lang="en-US" dirty="0" err="1"/>
              <a:t>Multivibrator</a:t>
            </a:r>
            <a:r>
              <a:rPr lang="en-US" dirty="0"/>
              <a:t> Mode of 555 Timer IC</a:t>
            </a: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6106" r="21419" b="12740"/>
          <a:stretch/>
        </p:blipFill>
        <p:spPr>
          <a:xfrm rot="10800000">
            <a:off x="2281473" y="873658"/>
            <a:ext cx="7523429" cy="5984341"/>
          </a:xfrm>
          <a:prstGeom prst="rect">
            <a:avLst/>
          </a:prstGeom>
        </p:spPr>
      </p:pic>
    </p:spTree>
    <p:extLst>
      <p:ext uri="{BB962C8B-B14F-4D97-AF65-F5344CB8AC3E}">
        <p14:creationId xmlns:p14="http://schemas.microsoft.com/office/powerpoint/2010/main" val="9509156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2288</TotalTime>
  <Words>1242</Words>
  <Application>Microsoft Office PowerPoint</Application>
  <PresentationFormat>Widescreen</PresentationFormat>
  <Paragraphs>82</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Cambria Math</vt:lpstr>
      <vt:lpstr>Tw Cen MT</vt:lpstr>
      <vt:lpstr>Circuit</vt:lpstr>
      <vt:lpstr>Clock pulse generator</vt:lpstr>
      <vt:lpstr>Astable Multivibrator Mode of 555 Timer IC</vt:lpstr>
      <vt:lpstr>Astable Multivibrator Mode of 555 Timer IC</vt:lpstr>
      <vt:lpstr>Astable Multivibrator Mode of 555 Timer IC</vt:lpstr>
      <vt:lpstr>Astable Multivibrator Mode of 555 Timer IC</vt:lpstr>
      <vt:lpstr>Astable Multivibrator Mode of 555 Timer IC</vt:lpstr>
      <vt:lpstr>Astable Multivibrator Mode of 555 Timer IC</vt:lpstr>
      <vt:lpstr>Astable Multivibrator Mode of 555 Timer IC</vt:lpstr>
      <vt:lpstr>Astable Multivibrator Mode of 555 Timer IC</vt:lpstr>
      <vt:lpstr>Example:</vt:lpstr>
      <vt:lpstr>Digital arithmetic: operation and circuits </vt:lpstr>
      <vt:lpstr>Binary addition</vt:lpstr>
      <vt:lpstr>Binary addition</vt:lpstr>
      <vt:lpstr>Examples</vt:lpstr>
      <vt:lpstr>Representing signed number</vt:lpstr>
      <vt:lpstr>Representing signed number</vt:lpstr>
      <vt:lpstr>1’s/2’s complement</vt:lpstr>
      <vt:lpstr>1’s complement form</vt:lpstr>
      <vt:lpstr>2’s complement form</vt:lpstr>
      <vt:lpstr>Representing signed number using 2’s complement</vt:lpstr>
      <vt:lpstr>Representing signed number using 2’s complement</vt:lpstr>
      <vt:lpstr>Example (homework)</vt:lpstr>
      <vt:lpstr>Sign extension</vt:lpstr>
      <vt:lpstr>Sign extension</vt:lpstr>
      <vt:lpstr>Negation</vt:lpstr>
      <vt:lpstr>Example:</vt:lpstr>
      <vt:lpstr>Example:</vt:lpstr>
      <vt:lpstr>Special case in 2’s complement:</vt:lpstr>
      <vt:lpstr>Special case in 2’s complement</vt:lpstr>
      <vt:lpstr>Addition in 2’s complement</vt:lpstr>
      <vt:lpstr>Addition in 2’s complement</vt:lpstr>
      <vt:lpstr>Subtraction in 2’s complement</vt:lpstr>
      <vt:lpstr>Subtraction in 2’s complement</vt:lpstr>
      <vt:lpstr>Subtraction in 2’s complement</vt:lpstr>
      <vt:lpstr>Arithmetic overflow</vt:lpstr>
      <vt:lpstr>Bcd addition</vt:lpstr>
      <vt:lpstr>BCD Addition</vt:lpstr>
      <vt:lpstr>BCD Addition (correction)</vt:lpstr>
      <vt:lpstr>BCD Addition (correction)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Nahid akter</dc:creator>
  <cp:lastModifiedBy>Borhan Uddin</cp:lastModifiedBy>
  <cp:revision>295</cp:revision>
  <dcterms:created xsi:type="dcterms:W3CDTF">2022-03-13T10:11:18Z</dcterms:created>
  <dcterms:modified xsi:type="dcterms:W3CDTF">2023-06-07T04:35:46Z</dcterms:modified>
</cp:coreProperties>
</file>