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25" r:id="rId2"/>
    <p:sldId id="554" r:id="rId3"/>
    <p:sldId id="556" r:id="rId4"/>
    <p:sldId id="558" r:id="rId5"/>
    <p:sldId id="553" r:id="rId6"/>
    <p:sldId id="512" r:id="rId7"/>
    <p:sldId id="555" r:id="rId8"/>
    <p:sldId id="550" r:id="rId9"/>
    <p:sldId id="526" r:id="rId10"/>
    <p:sldId id="557" r:id="rId11"/>
    <p:sldId id="513" r:id="rId12"/>
    <p:sldId id="529" r:id="rId13"/>
    <p:sldId id="514" r:id="rId14"/>
    <p:sldId id="531" r:id="rId15"/>
    <p:sldId id="532" r:id="rId16"/>
    <p:sldId id="533" r:id="rId17"/>
    <p:sldId id="534" r:id="rId18"/>
    <p:sldId id="536" r:id="rId19"/>
    <p:sldId id="537" r:id="rId20"/>
    <p:sldId id="538" r:id="rId21"/>
    <p:sldId id="539" r:id="rId22"/>
    <p:sldId id="541" r:id="rId23"/>
    <p:sldId id="540" r:id="rId24"/>
    <p:sldId id="542" r:id="rId25"/>
    <p:sldId id="543" r:id="rId26"/>
    <p:sldId id="544" r:id="rId27"/>
    <p:sldId id="546" r:id="rId28"/>
    <p:sldId id="551" r:id="rId29"/>
    <p:sldId id="54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5/30/2023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5/30/2023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smtClean="0"/>
              <a:t>Arithmetic/logic unit (</a:t>
            </a:r>
            <a:r>
              <a:rPr lang="en-US" dirty="0" err="1" smtClean="0"/>
              <a:t>alu</a:t>
            </a:r>
            <a:r>
              <a:rPr lang="en-US" dirty="0" smtClean="0"/>
              <a:t>)</a:t>
            </a:r>
            <a:endParaRPr lang="en-US" dirty="0"/>
          </a:p>
        </p:txBody>
      </p:sp>
    </p:spTree>
    <p:extLst>
      <p:ext uri="{BB962C8B-B14F-4D97-AF65-F5344CB8AC3E}">
        <p14:creationId xmlns:p14="http://schemas.microsoft.com/office/powerpoint/2010/main" val="301991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a:t>Design of a full </a:t>
            </a:r>
            <a:r>
              <a:rPr lang="en-US" dirty="0" smtClean="0"/>
              <a:t>adder (sop expression) Home work</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804" t="9373" r="53403" b="10099"/>
          <a:stretch/>
        </p:blipFill>
        <p:spPr>
          <a:xfrm rot="16200000">
            <a:off x="3195873" y="-1050202"/>
            <a:ext cx="606582" cy="552261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972" t="29703" r="49179" b="34125"/>
          <a:stretch/>
        </p:blipFill>
        <p:spPr>
          <a:xfrm rot="16200000">
            <a:off x="5423028" y="1104524"/>
            <a:ext cx="660904" cy="248064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7477" t="9506" r="40026" b="11154"/>
          <a:stretch/>
        </p:blipFill>
        <p:spPr>
          <a:xfrm rot="16200000">
            <a:off x="3286408" y="1213164"/>
            <a:ext cx="642796" cy="5441132"/>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45013" t="8712" r="39849" b="7195"/>
          <a:stretch/>
        </p:blipFill>
        <p:spPr>
          <a:xfrm rot="16200000">
            <a:off x="7007385" y="1779008"/>
            <a:ext cx="778599" cy="5767058"/>
          </a:xfrm>
          <a:prstGeom prst="rect">
            <a:avLst/>
          </a:prstGeom>
        </p:spPr>
      </p:pic>
    </p:spTree>
    <p:extLst>
      <p:ext uri="{BB962C8B-B14F-4D97-AF65-F5344CB8AC3E}">
        <p14:creationId xmlns:p14="http://schemas.microsoft.com/office/powerpoint/2010/main" val="386925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Design of a full adder</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168" t="21914" r="13448" b="6271"/>
          <a:stretch/>
        </p:blipFill>
        <p:spPr>
          <a:xfrm rot="16200000">
            <a:off x="3065842" y="500234"/>
            <a:ext cx="5763521" cy="6952009"/>
          </a:xfrm>
          <a:prstGeom prst="rect">
            <a:avLst/>
          </a:prstGeom>
        </p:spPr>
      </p:pic>
    </p:spTree>
    <p:extLst>
      <p:ext uri="{BB962C8B-B14F-4D97-AF65-F5344CB8AC3E}">
        <p14:creationId xmlns:p14="http://schemas.microsoft.com/office/powerpoint/2010/main" val="248759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smtClean="0"/>
              <a:t>Half adder (home work)</a:t>
            </a:r>
            <a:endParaRPr lang="en-US" dirty="0"/>
          </a:p>
        </p:txBody>
      </p:sp>
    </p:spTree>
    <p:extLst>
      <p:ext uri="{BB962C8B-B14F-4D97-AF65-F5344CB8AC3E}">
        <p14:creationId xmlns:p14="http://schemas.microsoft.com/office/powerpoint/2010/main" val="154399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4" y="-164505"/>
            <a:ext cx="9905998" cy="1478570"/>
          </a:xfrm>
        </p:spPr>
        <p:txBody>
          <a:bodyPr>
            <a:normAutofit/>
          </a:bodyPr>
          <a:lstStyle/>
          <a:p>
            <a:r>
              <a:rPr lang="en-US" dirty="0" smtClean="0"/>
              <a:t>Parallel adder with registers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7525" r="9223" b="6666"/>
          <a:stretch/>
        </p:blipFill>
        <p:spPr>
          <a:xfrm rot="16200000">
            <a:off x="3227340" y="-734644"/>
            <a:ext cx="5734144" cy="9451143"/>
          </a:xfrm>
          <a:prstGeom prst="rect">
            <a:avLst/>
          </a:prstGeom>
        </p:spPr>
      </p:pic>
    </p:spTree>
    <p:extLst>
      <p:ext uri="{BB962C8B-B14F-4D97-AF65-F5344CB8AC3E}">
        <p14:creationId xmlns:p14="http://schemas.microsoft.com/office/powerpoint/2010/main" val="197262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Parallel adder with registers</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633" t="15842" r="36505" b="10759"/>
          <a:stretch/>
        </p:blipFill>
        <p:spPr>
          <a:xfrm rot="16200000">
            <a:off x="3507957" y="-464680"/>
            <a:ext cx="4952767" cy="8999144"/>
          </a:xfrm>
          <a:prstGeom prst="rect">
            <a:avLst/>
          </a:prstGeom>
        </p:spPr>
      </p:pic>
    </p:spTree>
    <p:extLst>
      <p:ext uri="{BB962C8B-B14F-4D97-AF65-F5344CB8AC3E}">
        <p14:creationId xmlns:p14="http://schemas.microsoft.com/office/powerpoint/2010/main" val="112678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smtClean="0"/>
              <a:t>4 bit Parallel adder IC 74hc283</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6776" t="37117" r="3972" b="17733"/>
          <a:stretch/>
        </p:blipFill>
        <p:spPr>
          <a:xfrm rot="16200000">
            <a:off x="2979664" y="-419912"/>
            <a:ext cx="5745043" cy="8810780"/>
          </a:xfrm>
          <a:prstGeom prst="rect">
            <a:avLst/>
          </a:prstGeom>
        </p:spPr>
      </p:pic>
    </p:spTree>
    <p:extLst>
      <p:ext uri="{BB962C8B-B14F-4D97-AF65-F5344CB8AC3E}">
        <p14:creationId xmlns:p14="http://schemas.microsoft.com/office/powerpoint/2010/main" val="3407517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smtClean="0"/>
              <a:t>Cascading two 74hc283 IC</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6424" r="42519" b="13531"/>
          <a:stretch/>
        </p:blipFill>
        <p:spPr>
          <a:xfrm rot="16200000">
            <a:off x="3020108" y="-877408"/>
            <a:ext cx="5856714" cy="9614103"/>
          </a:xfrm>
          <a:prstGeom prst="rect">
            <a:avLst/>
          </a:prstGeom>
        </p:spPr>
      </p:pic>
    </p:spTree>
    <p:extLst>
      <p:ext uri="{BB962C8B-B14F-4D97-AF65-F5344CB8AC3E}">
        <p14:creationId xmlns:p14="http://schemas.microsoft.com/office/powerpoint/2010/main" val="107894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smtClean="0"/>
              <a:t>2’s complement addition subtraction using 74ls283 IC</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689" t="4885" r="23832" b="7063"/>
          <a:stretch/>
        </p:blipFill>
        <p:spPr>
          <a:xfrm rot="16200000">
            <a:off x="3346791" y="-909421"/>
            <a:ext cx="5562043" cy="9972799"/>
          </a:xfrm>
          <a:prstGeom prst="rect">
            <a:avLst/>
          </a:prstGeom>
        </p:spPr>
      </p:pic>
    </p:spTree>
    <p:extLst>
      <p:ext uri="{BB962C8B-B14F-4D97-AF65-F5344CB8AC3E}">
        <p14:creationId xmlns:p14="http://schemas.microsoft.com/office/powerpoint/2010/main" val="15776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19838" y="-408949"/>
            <a:ext cx="9905998" cy="1478570"/>
          </a:xfrm>
        </p:spPr>
        <p:txBody>
          <a:bodyPr>
            <a:normAutofit/>
          </a:bodyPr>
          <a:lstStyle/>
          <a:p>
            <a:r>
              <a:rPr lang="en-US" dirty="0" smtClean="0"/>
              <a:t>BCD adder using 74hc283</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993" t="10825" r="5350" b="13399"/>
          <a:stretch/>
        </p:blipFill>
        <p:spPr>
          <a:xfrm rot="16200000">
            <a:off x="3061580" y="-1683351"/>
            <a:ext cx="6251418" cy="10812628"/>
          </a:xfrm>
          <a:prstGeom prst="rect">
            <a:avLst/>
          </a:prstGeom>
        </p:spPr>
      </p:pic>
      <p:sp>
        <p:nvSpPr>
          <p:cNvPr id="4" name="TextBox 3"/>
          <p:cNvSpPr txBox="1"/>
          <p:nvPr/>
        </p:nvSpPr>
        <p:spPr>
          <a:xfrm>
            <a:off x="5060887" y="2553077"/>
            <a:ext cx="452673" cy="369332"/>
          </a:xfrm>
          <a:prstGeom prst="rect">
            <a:avLst/>
          </a:prstGeom>
          <a:noFill/>
        </p:spPr>
        <p:txBody>
          <a:bodyPr wrap="square" rtlCol="0">
            <a:spAutoFit/>
          </a:bodyPr>
          <a:lstStyle/>
          <a:p>
            <a:r>
              <a:rPr lang="en-US" dirty="0" smtClean="0"/>
              <a:t>1</a:t>
            </a:r>
            <a:endParaRPr lang="en-US" dirty="0"/>
          </a:p>
        </p:txBody>
      </p:sp>
      <p:sp>
        <p:nvSpPr>
          <p:cNvPr id="5" name="TextBox 4"/>
          <p:cNvSpPr txBox="1"/>
          <p:nvPr/>
        </p:nvSpPr>
        <p:spPr>
          <a:xfrm>
            <a:off x="6951552" y="2497476"/>
            <a:ext cx="452673" cy="369332"/>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6187289" y="2553077"/>
            <a:ext cx="452673" cy="369332"/>
          </a:xfrm>
          <a:prstGeom prst="rect">
            <a:avLst/>
          </a:prstGeom>
          <a:noFill/>
        </p:spPr>
        <p:txBody>
          <a:bodyPr wrap="square" rtlCol="0">
            <a:spAutoFit/>
          </a:bodyPr>
          <a:lstStyle/>
          <a:p>
            <a:r>
              <a:rPr lang="en-US" dirty="0" smtClean="0"/>
              <a:t>0</a:t>
            </a:r>
            <a:endParaRPr lang="en-US" dirty="0"/>
          </a:p>
        </p:txBody>
      </p:sp>
      <p:sp>
        <p:nvSpPr>
          <p:cNvPr id="7" name="TextBox 6"/>
          <p:cNvSpPr txBox="1"/>
          <p:nvPr/>
        </p:nvSpPr>
        <p:spPr>
          <a:xfrm>
            <a:off x="7715815" y="2497476"/>
            <a:ext cx="452673" cy="369332"/>
          </a:xfrm>
          <a:prstGeom prst="rect">
            <a:avLst/>
          </a:prstGeom>
          <a:noFill/>
        </p:spPr>
        <p:txBody>
          <a:bodyPr wrap="square" rtlCol="0">
            <a:spAutoFit/>
          </a:bodyPr>
          <a:lstStyle/>
          <a:p>
            <a:r>
              <a:rPr lang="en-US" dirty="0" smtClean="0"/>
              <a:t>0</a:t>
            </a:r>
            <a:endParaRPr lang="en-US" dirty="0"/>
          </a:p>
        </p:txBody>
      </p:sp>
      <p:sp>
        <p:nvSpPr>
          <p:cNvPr id="8" name="TextBox 7"/>
          <p:cNvSpPr txBox="1"/>
          <p:nvPr/>
        </p:nvSpPr>
        <p:spPr>
          <a:xfrm>
            <a:off x="5770188" y="3732290"/>
            <a:ext cx="452673" cy="369332"/>
          </a:xfrm>
          <a:prstGeom prst="rect">
            <a:avLst/>
          </a:prstGeom>
          <a:noFill/>
        </p:spPr>
        <p:txBody>
          <a:bodyPr wrap="square" rtlCol="0">
            <a:spAutoFit/>
          </a:bodyPr>
          <a:lstStyle/>
          <a:p>
            <a:r>
              <a:rPr lang="en-US" dirty="0" smtClean="0"/>
              <a:t>1</a:t>
            </a:r>
            <a:endParaRPr lang="en-US" dirty="0"/>
          </a:p>
        </p:txBody>
      </p:sp>
      <p:sp>
        <p:nvSpPr>
          <p:cNvPr id="9" name="TextBox 8"/>
          <p:cNvSpPr txBox="1"/>
          <p:nvPr/>
        </p:nvSpPr>
        <p:spPr>
          <a:xfrm>
            <a:off x="3880918" y="3362958"/>
            <a:ext cx="452673"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1454590" y="3353631"/>
            <a:ext cx="452673"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8787896" y="6099247"/>
            <a:ext cx="452673"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62968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573" y="1505758"/>
            <a:ext cx="9905998" cy="1478570"/>
          </a:xfrm>
        </p:spPr>
        <p:txBody>
          <a:bodyPr/>
          <a:lstStyle/>
          <a:p>
            <a:pPr algn="ctr"/>
            <a:r>
              <a:rPr lang="en-US" dirty="0"/>
              <a:t>Counter and registers</a:t>
            </a:r>
          </a:p>
        </p:txBody>
      </p:sp>
    </p:spTree>
    <p:extLst>
      <p:ext uri="{BB962C8B-B14F-4D97-AF65-F5344CB8AC3E}">
        <p14:creationId xmlns:p14="http://schemas.microsoft.com/office/powerpoint/2010/main" val="34840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287718"/>
            <a:ext cx="9905998" cy="1478570"/>
          </a:xfrm>
        </p:spPr>
        <p:txBody>
          <a:bodyPr>
            <a:normAutofit/>
          </a:bodyPr>
          <a:lstStyle/>
          <a:p>
            <a:r>
              <a:rPr lang="en-US" dirty="0" err="1" smtClean="0"/>
              <a:t>alu</a:t>
            </a:r>
            <a:endParaRPr lang="en-US" dirty="0"/>
          </a:p>
        </p:txBody>
      </p:sp>
      <p:sp>
        <p:nvSpPr>
          <p:cNvPr id="9" name="TextBox 8"/>
          <p:cNvSpPr txBox="1"/>
          <p:nvPr/>
        </p:nvSpPr>
        <p:spPr>
          <a:xfrm>
            <a:off x="1141413" y="1580329"/>
            <a:ext cx="10090919" cy="2677656"/>
          </a:xfrm>
          <a:prstGeom prst="rect">
            <a:avLst/>
          </a:prstGeom>
          <a:noFill/>
        </p:spPr>
        <p:txBody>
          <a:bodyPr wrap="square" rtlCol="0">
            <a:spAutoFit/>
          </a:bodyPr>
          <a:lstStyle/>
          <a:p>
            <a:pPr algn="just"/>
            <a:r>
              <a:rPr lang="en-US" sz="2800" dirty="0" smtClean="0"/>
              <a:t>All arithmetic operation take place in the arithmetic/logic unit of a computer. The main purpose is to accept binary data that are stored in the memory and to execute arithmetic and logic operations on these data according to instructions from the control unit. </a:t>
            </a:r>
          </a:p>
          <a:p>
            <a:pPr algn="just"/>
            <a:r>
              <a:rPr lang="en-US" sz="2800" dirty="0" smtClean="0"/>
              <a:t>It has </a:t>
            </a:r>
            <a:r>
              <a:rPr lang="en-US" sz="2800" u="sng" dirty="0" smtClean="0"/>
              <a:t>at least </a:t>
            </a:r>
            <a:r>
              <a:rPr lang="en-US" sz="2800" dirty="0" smtClean="0"/>
              <a:t>two FF registers. B register and </a:t>
            </a:r>
            <a:r>
              <a:rPr lang="en-US" sz="2800" dirty="0" smtClean="0"/>
              <a:t>accumulator (A) </a:t>
            </a:r>
            <a:r>
              <a:rPr lang="en-US" sz="2800" dirty="0" smtClean="0"/>
              <a:t>register.  </a:t>
            </a:r>
            <a:endParaRPr lang="en-US" sz="2800" dirty="0"/>
          </a:p>
        </p:txBody>
      </p:sp>
    </p:spTree>
    <p:extLst>
      <p:ext uri="{BB962C8B-B14F-4D97-AF65-F5344CB8AC3E}">
        <p14:creationId xmlns:p14="http://schemas.microsoft.com/office/powerpoint/2010/main" val="2929268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smtClean="0"/>
              <a:t>Mod (modulus) number</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648832" y="1213165"/>
                <a:ext cx="11334938" cy="3716915"/>
              </a:xfrm>
              <a:prstGeom prst="rect">
                <a:avLst/>
              </a:prstGeom>
              <a:noFill/>
            </p:spPr>
            <p:txBody>
              <a:bodyPr wrap="square" rtlCol="0">
                <a:spAutoFit/>
              </a:bodyPr>
              <a:lstStyle/>
              <a:p>
                <a:r>
                  <a:rPr lang="en-US" sz="2800" dirty="0" smtClean="0"/>
                  <a:t>MOD number indicates, the number of states in the counting sequence. For a 3 bit binary counter, MOB number is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=8</m:t>
                    </m:r>
                  </m:oMath>
                </a14:m>
                <a:r>
                  <a:rPr lang="en-US" sz="2800" dirty="0"/>
                  <a:t> (MOD-8</a:t>
                </a:r>
                <a:r>
                  <a:rPr lang="en-US" sz="2800" dirty="0" smtClean="0"/>
                  <a:t>), counting 000 to 111, after the 8</a:t>
                </a:r>
                <a:r>
                  <a:rPr lang="en-US" sz="2800" baseline="30000" dirty="0" smtClean="0"/>
                  <a:t>th</a:t>
                </a:r>
                <a:r>
                  <a:rPr lang="en-US" sz="2800" dirty="0" smtClean="0"/>
                  <a:t> clock pulse it returns to 000 and so on. </a:t>
                </a:r>
                <a:r>
                  <a:rPr lang="en-US" sz="2800" dirty="0"/>
                  <a:t>For a </a:t>
                </a:r>
                <a:r>
                  <a:rPr lang="en-US" sz="2800" dirty="0" smtClean="0"/>
                  <a:t>4 </a:t>
                </a:r>
                <a:r>
                  <a:rPr lang="en-US" sz="2800" dirty="0"/>
                  <a:t>bit binary counter, MOB number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4</m:t>
                        </m:r>
                      </m:sup>
                    </m:sSup>
                    <m:r>
                      <a:rPr lang="en-US" sz="2800" i="1">
                        <a:latin typeface="Cambria Math" panose="02040503050406030204" pitchFamily="18" charset="0"/>
                      </a:rPr>
                      <m:t>=</m:t>
                    </m:r>
                    <m:r>
                      <a:rPr lang="en-US" sz="2800" b="0" i="1" smtClean="0">
                        <a:latin typeface="Cambria Math" panose="02040503050406030204" pitchFamily="18" charset="0"/>
                      </a:rPr>
                      <m:t>16</m:t>
                    </m:r>
                  </m:oMath>
                </a14:m>
                <a:r>
                  <a:rPr lang="en-US" sz="2800" dirty="0"/>
                  <a:t> (</a:t>
                </a:r>
                <a:r>
                  <a:rPr lang="en-US" sz="2800" dirty="0" smtClean="0"/>
                  <a:t>MOD-16), counting 0000 </a:t>
                </a:r>
                <a:r>
                  <a:rPr lang="en-US" sz="2800" dirty="0"/>
                  <a:t>to </a:t>
                </a:r>
                <a:r>
                  <a:rPr lang="en-US" sz="2800" dirty="0" smtClean="0"/>
                  <a:t>1111, </a:t>
                </a:r>
                <a:r>
                  <a:rPr lang="en-US" sz="2800" dirty="0"/>
                  <a:t>after the </a:t>
                </a:r>
                <a:r>
                  <a:rPr lang="en-US" sz="2800" dirty="0" smtClean="0"/>
                  <a:t>16</a:t>
                </a:r>
                <a:r>
                  <a:rPr lang="en-US" sz="2800" baseline="30000" dirty="0" smtClean="0"/>
                  <a:t>th</a:t>
                </a:r>
                <a:r>
                  <a:rPr lang="en-US" sz="2800" dirty="0" smtClean="0"/>
                  <a:t> </a:t>
                </a:r>
                <a:r>
                  <a:rPr lang="en-US" sz="2800" dirty="0"/>
                  <a:t>clock pulse it returns to </a:t>
                </a:r>
                <a:r>
                  <a:rPr lang="en-US" sz="2800" dirty="0" smtClean="0"/>
                  <a:t>0000 and </a:t>
                </a:r>
                <a:r>
                  <a:rPr lang="en-US" sz="2800" dirty="0"/>
                  <a:t>so on</a:t>
                </a:r>
                <a:r>
                  <a:rPr lang="en-US" sz="2800" dirty="0" smtClean="0"/>
                  <a:t>.</a:t>
                </a:r>
                <a:endParaRPr lang="en-US" sz="2800" dirty="0"/>
              </a:p>
              <a:p>
                <a:r>
                  <a:rPr lang="en-US" sz="2800" dirty="0" smtClean="0"/>
                  <a:t>MOD-8 counter requires 3 FF, MOD-16 requires 4 FF, MOD </a:t>
                </a:r>
                <a14:m>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𝑁</m:t>
                        </m:r>
                      </m:sup>
                    </m:sSup>
                  </m:oMath>
                </a14:m>
                <a:r>
                  <a:rPr lang="en-US" sz="2800" dirty="0" smtClean="0"/>
                  <a:t> requires N FF</a:t>
                </a:r>
              </a:p>
              <a:p>
                <a:r>
                  <a:rPr lang="en-US" sz="2800" dirty="0" smtClean="0"/>
                  <a:t>(counting up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𝑁</m:t>
                        </m:r>
                      </m:sup>
                    </m:sSup>
                  </m:oMath>
                </a14:m>
                <a:r>
                  <a:rPr lang="en-US" sz="2800" dirty="0" smtClean="0"/>
                  <a:t>-1). Each FF divides the frequency of its input by 2. If N is the last FF, the output frequency from it is equal to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𝑁</m:t>
                            </m:r>
                          </m:sup>
                        </m:sSup>
                      </m:den>
                    </m:f>
                  </m:oMath>
                </a14:m>
                <a:r>
                  <a:rPr lang="en-US" sz="2800" dirty="0" smtClean="0"/>
                  <a:t> of the input frequency.</a:t>
                </a:r>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648832" y="1213165"/>
                <a:ext cx="11334938" cy="3716915"/>
              </a:xfrm>
              <a:prstGeom prst="rect">
                <a:avLst/>
              </a:prstGeom>
              <a:blipFill rotWithShape="0">
                <a:blip r:embed="rId2"/>
                <a:stretch>
                  <a:fillRect l="-1075" t="-1639" r="-1075" b="-1311"/>
                </a:stretch>
              </a:blipFill>
            </p:spPr>
            <p:txBody>
              <a:bodyPr/>
              <a:lstStyle/>
              <a:p>
                <a:r>
                  <a:rPr lang="en-US">
                    <a:noFill/>
                  </a:rPr>
                  <a:t> </a:t>
                </a:r>
              </a:p>
            </p:txBody>
          </p:sp>
        </mc:Fallback>
      </mc:AlternateContent>
    </p:spTree>
    <p:extLst>
      <p:ext uri="{BB962C8B-B14F-4D97-AF65-F5344CB8AC3E}">
        <p14:creationId xmlns:p14="http://schemas.microsoft.com/office/powerpoint/2010/main" val="399555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6871"/>
            <a:ext cx="9905998" cy="1478570"/>
          </a:xfrm>
        </p:spPr>
        <p:txBody>
          <a:bodyPr/>
          <a:lstStyle/>
          <a:p>
            <a:r>
              <a:rPr lang="en-US" dirty="0"/>
              <a:t>Frequency division and </a:t>
            </a:r>
            <a:r>
              <a:rPr lang="en-US" dirty="0" smtClean="0"/>
              <a:t>counting: </a:t>
            </a:r>
            <a:br>
              <a:rPr lang="en-US" dirty="0" smtClean="0"/>
            </a:br>
            <a:r>
              <a:rPr lang="en-US" dirty="0" smtClean="0"/>
              <a:t>RECAP</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709" t="661" r="15676" b="4423"/>
          <a:stretch/>
        </p:blipFill>
        <p:spPr>
          <a:xfrm rot="10800000">
            <a:off x="3328657" y="348558"/>
            <a:ext cx="8863343" cy="6509442"/>
          </a:xfrm>
          <a:prstGeom prst="rect">
            <a:avLst/>
          </a:prstGeom>
        </p:spPr>
      </p:pic>
    </p:spTree>
    <p:extLst>
      <p:ext uri="{BB962C8B-B14F-4D97-AF65-F5344CB8AC3E}">
        <p14:creationId xmlns:p14="http://schemas.microsoft.com/office/powerpoint/2010/main" val="3147381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573" y="1505758"/>
            <a:ext cx="9905998" cy="1478570"/>
          </a:xfrm>
        </p:spPr>
        <p:txBody>
          <a:bodyPr/>
          <a:lstStyle/>
          <a:p>
            <a:pPr algn="ctr"/>
            <a:r>
              <a:rPr lang="en-US" dirty="0" smtClean="0"/>
              <a:t>Asynchronous ripple Counter</a:t>
            </a:r>
            <a:endParaRPr lang="en-US" dirty="0"/>
          </a:p>
        </p:txBody>
      </p:sp>
    </p:spTree>
    <p:extLst>
      <p:ext uri="{BB962C8B-B14F-4D97-AF65-F5344CB8AC3E}">
        <p14:creationId xmlns:p14="http://schemas.microsoft.com/office/powerpoint/2010/main" val="172118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a:t>Asynchronous ripple Counter</a:t>
            </a:r>
          </a:p>
        </p:txBody>
      </p:sp>
      <p:sp>
        <p:nvSpPr>
          <p:cNvPr id="3" name="TextBox 2"/>
          <p:cNvSpPr txBox="1"/>
          <p:nvPr/>
        </p:nvSpPr>
        <p:spPr>
          <a:xfrm>
            <a:off x="694099" y="1602464"/>
            <a:ext cx="11334938" cy="1015663"/>
          </a:xfrm>
          <a:prstGeom prst="rect">
            <a:avLst/>
          </a:prstGeom>
          <a:noFill/>
        </p:spPr>
        <p:txBody>
          <a:bodyPr wrap="square" rtlCol="0">
            <a:spAutoFit/>
          </a:bodyPr>
          <a:lstStyle/>
          <a:p>
            <a:r>
              <a:rPr lang="en-US" sz="3000" dirty="0" smtClean="0"/>
              <a:t>This type of counter is referred to as a ripple counter because of the way the FFs respond one after another in a kind of rippling effect.  </a:t>
            </a:r>
            <a:endParaRPr lang="en-US" sz="3000" dirty="0"/>
          </a:p>
        </p:txBody>
      </p:sp>
    </p:spTree>
    <p:extLst>
      <p:ext uri="{BB962C8B-B14F-4D97-AF65-F5344CB8AC3E}">
        <p14:creationId xmlns:p14="http://schemas.microsoft.com/office/powerpoint/2010/main" val="155338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a:t>Asynchronous ripple Counter</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303" t="4838" r="1965" b="5941"/>
          <a:stretch/>
        </p:blipFill>
        <p:spPr>
          <a:xfrm rot="10800000">
            <a:off x="1982707" y="739289"/>
            <a:ext cx="7930836" cy="6118711"/>
          </a:xfrm>
          <a:prstGeom prst="rect">
            <a:avLst/>
          </a:prstGeom>
        </p:spPr>
      </p:pic>
    </p:spTree>
    <p:extLst>
      <p:ext uri="{BB962C8B-B14F-4D97-AF65-F5344CB8AC3E}">
        <p14:creationId xmlns:p14="http://schemas.microsoft.com/office/powerpoint/2010/main" val="227228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smtClean="0"/>
              <a:t>IC Asynchronous Counter</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99" t="8119" r="6716" b="23894"/>
          <a:stretch/>
        </p:blipFill>
        <p:spPr>
          <a:xfrm rot="10800000">
            <a:off x="898999" y="1072835"/>
            <a:ext cx="10390826" cy="5785165"/>
          </a:xfrm>
          <a:prstGeom prst="rect">
            <a:avLst/>
          </a:prstGeom>
        </p:spPr>
      </p:pic>
    </p:spTree>
    <p:extLst>
      <p:ext uri="{BB962C8B-B14F-4D97-AF65-F5344CB8AC3E}">
        <p14:creationId xmlns:p14="http://schemas.microsoft.com/office/powerpoint/2010/main" val="2069566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82612"/>
            <a:ext cx="9905998" cy="1478570"/>
          </a:xfrm>
        </p:spPr>
        <p:txBody>
          <a:bodyPr>
            <a:normAutofit/>
          </a:bodyPr>
          <a:lstStyle/>
          <a:p>
            <a:r>
              <a:rPr lang="en-US" dirty="0" smtClean="0"/>
              <a:t>IC Asynchronous Counter</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750" r="26963" b="32937"/>
          <a:stretch/>
        </p:blipFill>
        <p:spPr>
          <a:xfrm rot="10800000">
            <a:off x="2444434" y="1295958"/>
            <a:ext cx="6726726" cy="5520479"/>
          </a:xfrm>
          <a:prstGeom prst="rect">
            <a:avLst/>
          </a:prstGeom>
        </p:spPr>
      </p:pic>
    </p:spTree>
    <p:extLst>
      <p:ext uri="{BB962C8B-B14F-4D97-AF65-F5344CB8AC3E}">
        <p14:creationId xmlns:p14="http://schemas.microsoft.com/office/powerpoint/2010/main" val="191737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697118" y="1591867"/>
            <a:ext cx="11494882" cy="1478570"/>
          </a:xfrm>
        </p:spPr>
        <p:txBody>
          <a:bodyPr>
            <a:normAutofit/>
          </a:bodyPr>
          <a:lstStyle/>
          <a:p>
            <a:r>
              <a:rPr lang="en-US" dirty="0" smtClean="0"/>
              <a:t>Construct a MOD-10/ 16 counter using 74ls293 </a:t>
            </a:r>
            <a:r>
              <a:rPr lang="en-US" dirty="0" err="1" smtClean="0"/>
              <a:t>ic</a:t>
            </a:r>
            <a:endParaRPr lang="en-US" dirty="0"/>
          </a:p>
        </p:txBody>
      </p:sp>
    </p:spTree>
    <p:extLst>
      <p:ext uri="{BB962C8B-B14F-4D97-AF65-F5344CB8AC3E}">
        <p14:creationId xmlns:p14="http://schemas.microsoft.com/office/powerpoint/2010/main" val="2406654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760492" y="-309361"/>
            <a:ext cx="11494882" cy="1478570"/>
          </a:xfrm>
        </p:spPr>
        <p:txBody>
          <a:bodyPr>
            <a:normAutofit/>
          </a:bodyPr>
          <a:lstStyle/>
          <a:p>
            <a:r>
              <a:rPr lang="en-US" dirty="0" smtClean="0"/>
              <a:t>Construct a MOD-10 counter using 74ls293 </a:t>
            </a:r>
            <a:r>
              <a:rPr lang="en-US" dirty="0" err="1" smtClean="0"/>
              <a:t>ic</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126" t="22047" r="3399" b="30033"/>
          <a:stretch/>
        </p:blipFill>
        <p:spPr>
          <a:xfrm rot="10800000">
            <a:off x="408160" y="1620567"/>
            <a:ext cx="11460934" cy="5097103"/>
          </a:xfrm>
          <a:prstGeom prst="rect">
            <a:avLst/>
          </a:prstGeom>
        </p:spPr>
      </p:pic>
    </p:spTree>
    <p:extLst>
      <p:ext uri="{BB962C8B-B14F-4D97-AF65-F5344CB8AC3E}">
        <p14:creationId xmlns:p14="http://schemas.microsoft.com/office/powerpoint/2010/main" val="1465059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004933" y="-282200"/>
            <a:ext cx="10522311" cy="1478570"/>
          </a:xfrm>
        </p:spPr>
        <p:txBody>
          <a:bodyPr>
            <a:normAutofit/>
          </a:bodyPr>
          <a:lstStyle/>
          <a:p>
            <a:r>
              <a:rPr lang="en-US" dirty="0" smtClean="0"/>
              <a:t>Construct a MOD-16 counter using 74ls293 </a:t>
            </a:r>
            <a:r>
              <a:rPr lang="en-US" dirty="0" err="1" smtClean="0"/>
              <a:t>ic</a:t>
            </a:r>
            <a:r>
              <a:rPr lang="en-US" dirty="0" smtClean="0"/>
              <a:t/>
            </a:r>
            <a:br>
              <a:rPr lang="en-US" dirty="0" smtClean="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9934" r="7954" b="28713"/>
          <a:stretch/>
        </p:blipFill>
        <p:spPr>
          <a:xfrm rot="10800000">
            <a:off x="1243341" y="1321803"/>
            <a:ext cx="9455271" cy="3956366"/>
          </a:xfrm>
          <a:prstGeom prst="rect">
            <a:avLst/>
          </a:prstGeom>
        </p:spPr>
      </p:pic>
    </p:spTree>
    <p:extLst>
      <p:ext uri="{BB962C8B-B14F-4D97-AF65-F5344CB8AC3E}">
        <p14:creationId xmlns:p14="http://schemas.microsoft.com/office/powerpoint/2010/main" val="352759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287718"/>
            <a:ext cx="9905998" cy="1478570"/>
          </a:xfrm>
        </p:spPr>
        <p:txBody>
          <a:bodyPr>
            <a:normAutofit/>
          </a:bodyPr>
          <a:lstStyle/>
          <a:p>
            <a:r>
              <a:rPr lang="en-US" dirty="0" err="1" smtClean="0"/>
              <a:t>Alu</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067" t="13069" r="14503" b="18944"/>
          <a:stretch/>
        </p:blipFill>
        <p:spPr>
          <a:xfrm rot="5400000">
            <a:off x="3135444" y="-319816"/>
            <a:ext cx="5798743" cy="8556888"/>
          </a:xfrm>
          <a:prstGeom prst="rect">
            <a:avLst/>
          </a:prstGeom>
        </p:spPr>
      </p:pic>
    </p:spTree>
    <p:extLst>
      <p:ext uri="{BB962C8B-B14F-4D97-AF65-F5344CB8AC3E}">
        <p14:creationId xmlns:p14="http://schemas.microsoft.com/office/powerpoint/2010/main" val="395587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outline</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817830" y="1558508"/>
            <a:ext cx="11163300" cy="2554545"/>
          </a:xfrm>
          <a:prstGeom prst="rect">
            <a:avLst/>
          </a:prstGeom>
          <a:noFill/>
        </p:spPr>
        <p:txBody>
          <a:bodyPr wrap="square" rtlCol="0">
            <a:spAutoFit/>
          </a:bodyPr>
          <a:lstStyle/>
          <a:p>
            <a:pPr algn="just"/>
            <a:r>
              <a:rPr lang="en-US" sz="3200" dirty="0" smtClean="0"/>
              <a:t>Adder </a:t>
            </a:r>
            <a:r>
              <a:rPr lang="en-US" sz="3200" dirty="0"/>
              <a:t>circuits, Half adder (HA), Full adder (FA), Carry propagation, Parallel adder, carry look-ahead adder, The BCD adder circuit, </a:t>
            </a:r>
            <a:r>
              <a:rPr lang="en-US" sz="3200" dirty="0">
                <a:solidFill>
                  <a:srgbClr val="FFC000"/>
                </a:solidFill>
              </a:rPr>
              <a:t>Cascading BCD adder, Binary multiplier</a:t>
            </a:r>
            <a:r>
              <a:rPr lang="en-US" sz="3200" dirty="0" smtClean="0">
                <a:solidFill>
                  <a:srgbClr val="FFC000"/>
                </a:solidFill>
              </a:rPr>
              <a:t>.</a:t>
            </a:r>
          </a:p>
          <a:p>
            <a:pPr lvl="0" algn="just"/>
            <a:r>
              <a:rPr lang="en-US" sz="3200" dirty="0" smtClean="0"/>
              <a:t>Counter and registers: </a:t>
            </a:r>
            <a:r>
              <a:rPr lang="en-US" sz="3200" dirty="0"/>
              <a:t>: Asynchronous counter: Ripple counters, Counters with mod numbers &lt;</a:t>
            </a:r>
            <a:r>
              <a:rPr lang="en-US" sz="3200" dirty="0" smtClean="0"/>
              <a:t>2</a:t>
            </a:r>
            <a:r>
              <a:rPr lang="en-US" sz="3200" baseline="30000" dirty="0" smtClean="0"/>
              <a:t>n</a:t>
            </a:r>
            <a:r>
              <a:rPr lang="en-US" sz="3200" dirty="0"/>
              <a:t>,</a:t>
            </a:r>
            <a:r>
              <a:rPr lang="en-US" sz="3200" dirty="0" smtClean="0"/>
              <a:t> </a:t>
            </a:r>
            <a:r>
              <a:rPr lang="en-US" sz="3200" dirty="0"/>
              <a:t>IC asynchronous </a:t>
            </a:r>
            <a:r>
              <a:rPr lang="en-US" sz="3200" dirty="0" smtClean="0"/>
              <a:t>counters.</a:t>
            </a:r>
          </a:p>
        </p:txBody>
      </p:sp>
    </p:spTree>
    <p:extLst>
      <p:ext uri="{BB962C8B-B14F-4D97-AF65-F5344CB8AC3E}">
        <p14:creationId xmlns:p14="http://schemas.microsoft.com/office/powerpoint/2010/main" val="221241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smtClean="0"/>
              <a:t>Parallel binary adder</a:t>
            </a:r>
            <a:endParaRPr lang="en-US" dirty="0"/>
          </a:p>
        </p:txBody>
      </p:sp>
    </p:spTree>
    <p:extLst>
      <p:ext uri="{BB962C8B-B14F-4D97-AF65-F5344CB8AC3E}">
        <p14:creationId xmlns:p14="http://schemas.microsoft.com/office/powerpoint/2010/main" val="73184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a:t>Parallel binary </a:t>
            </a:r>
            <a:r>
              <a:rPr lang="en-US" dirty="0" smtClean="0"/>
              <a:t>adder</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674" t="9109" r="22072"/>
          <a:stretch/>
        </p:blipFill>
        <p:spPr>
          <a:xfrm rot="16200000">
            <a:off x="3655621" y="-1344243"/>
            <a:ext cx="5307113" cy="10499845"/>
          </a:xfrm>
          <a:prstGeom prst="rect">
            <a:avLst/>
          </a:prstGeom>
        </p:spPr>
      </p:pic>
    </p:spTree>
    <p:extLst>
      <p:ext uri="{BB962C8B-B14F-4D97-AF65-F5344CB8AC3E}">
        <p14:creationId xmlns:p14="http://schemas.microsoft.com/office/powerpoint/2010/main" val="271780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a:t>Parallel binary </a:t>
            </a:r>
            <a:r>
              <a:rPr lang="en-US" dirty="0" smtClean="0"/>
              <a:t>adder</a:t>
            </a:r>
            <a:endParaRPr lang="en-US" dirty="0"/>
          </a:p>
        </p:txBody>
      </p:sp>
      <p:sp>
        <p:nvSpPr>
          <p:cNvPr id="4" name="TextBox 3"/>
          <p:cNvSpPr txBox="1"/>
          <p:nvPr/>
        </p:nvSpPr>
        <p:spPr>
          <a:xfrm>
            <a:off x="956492" y="1558508"/>
            <a:ext cx="10450874" cy="2246769"/>
          </a:xfrm>
          <a:prstGeom prst="rect">
            <a:avLst/>
          </a:prstGeom>
          <a:noFill/>
        </p:spPr>
        <p:txBody>
          <a:bodyPr wrap="square" rtlCol="0">
            <a:spAutoFit/>
          </a:bodyPr>
          <a:lstStyle/>
          <a:p>
            <a:pPr algn="just"/>
            <a:r>
              <a:rPr lang="en-US" sz="2800" dirty="0" smtClean="0"/>
              <a:t>The arrangement of the following figure is called a parallel adder because all of the bits of the augend and addend are present and are fed into the adder circuits simultaneously.</a:t>
            </a:r>
          </a:p>
          <a:p>
            <a:pPr algn="just"/>
            <a:r>
              <a:rPr lang="en-US" sz="2800" dirty="0" smtClean="0"/>
              <a:t>A full adder circuit has three inputs (A, B, </a:t>
            </a:r>
            <a:r>
              <a:rPr lang="en-US" sz="2800" dirty="0" err="1" smtClean="0"/>
              <a:t>C</a:t>
            </a:r>
            <a:r>
              <a:rPr lang="en-US" sz="2800" baseline="-25000" dirty="0" err="1" smtClean="0"/>
              <a:t>in</a:t>
            </a:r>
            <a:r>
              <a:rPr lang="en-US" sz="2800" dirty="0" smtClean="0"/>
              <a:t>) and two outputs (sum and carry). </a:t>
            </a:r>
            <a:endParaRPr lang="en-US" sz="2800" dirty="0"/>
          </a:p>
        </p:txBody>
      </p:sp>
    </p:spTree>
    <p:extLst>
      <p:ext uri="{BB962C8B-B14F-4D97-AF65-F5344CB8AC3E}">
        <p14:creationId xmlns:p14="http://schemas.microsoft.com/office/powerpoint/2010/main" val="275209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a:t>Parallel binary </a:t>
            </a:r>
            <a:r>
              <a:rPr lang="en-US" dirty="0" smtClean="0"/>
              <a:t>adder</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273" t="9636" r="22424" b="3763"/>
          <a:stretch/>
        </p:blipFill>
        <p:spPr>
          <a:xfrm rot="16200000">
            <a:off x="3336188" y="-1050891"/>
            <a:ext cx="5714116" cy="10103666"/>
          </a:xfrm>
          <a:prstGeom prst="rect">
            <a:avLst/>
          </a:prstGeom>
        </p:spPr>
      </p:pic>
    </p:spTree>
    <p:extLst>
      <p:ext uri="{BB962C8B-B14F-4D97-AF65-F5344CB8AC3E}">
        <p14:creationId xmlns:p14="http://schemas.microsoft.com/office/powerpoint/2010/main" val="127747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a:t>Design of a full </a:t>
            </a:r>
            <a:r>
              <a:rPr lang="en-US" dirty="0" smtClean="0"/>
              <a:t>adder</a:t>
            </a:r>
            <a:r>
              <a:rPr lang="bn-IN" dirty="0"/>
              <a:t> </a:t>
            </a:r>
            <a:r>
              <a:rPr lang="bn-IN" dirty="0" smtClean="0"/>
              <a:t>(</a:t>
            </a:r>
            <a:r>
              <a:rPr lang="en-US" dirty="0" smtClean="0"/>
              <a:t>Truth table</a:t>
            </a:r>
            <a:r>
              <a:rPr lang="bn-IN" dirty="0" smtClean="0"/>
              <a:t>)</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794" t="12145" r="18376" b="2037"/>
          <a:stretch/>
        </p:blipFill>
        <p:spPr>
          <a:xfrm rot="16200000">
            <a:off x="3307775" y="-745080"/>
            <a:ext cx="5573274" cy="9687206"/>
          </a:xfrm>
          <a:prstGeom prst="rect">
            <a:avLst/>
          </a:prstGeom>
        </p:spPr>
      </p:pic>
    </p:spTree>
    <p:extLst>
      <p:ext uri="{BB962C8B-B14F-4D97-AF65-F5344CB8AC3E}">
        <p14:creationId xmlns:p14="http://schemas.microsoft.com/office/powerpoint/2010/main" val="3990797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2576</TotalTime>
  <Words>363</Words>
  <Application>Microsoft Office PowerPoint</Application>
  <PresentationFormat>Widescreen</PresentationFormat>
  <Paragraphs>47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Cambria Math</vt:lpstr>
      <vt:lpstr>Trebuchet MS</vt:lpstr>
      <vt:lpstr>Tw Cen MT</vt:lpstr>
      <vt:lpstr>Vrinda</vt:lpstr>
      <vt:lpstr>Circuit</vt:lpstr>
      <vt:lpstr>Arithmetic/logic unit (alu)</vt:lpstr>
      <vt:lpstr>alu</vt:lpstr>
      <vt:lpstr>Alu</vt:lpstr>
      <vt:lpstr>outline</vt:lpstr>
      <vt:lpstr>Parallel binary adder</vt:lpstr>
      <vt:lpstr>Parallel binary adder</vt:lpstr>
      <vt:lpstr>Parallel binary adder</vt:lpstr>
      <vt:lpstr>Parallel binary adder</vt:lpstr>
      <vt:lpstr>Design of a full adder (Truth table)</vt:lpstr>
      <vt:lpstr>Design of a full adder (sop expression) Home work</vt:lpstr>
      <vt:lpstr>Design of a full adder</vt:lpstr>
      <vt:lpstr>Half adder (home work)</vt:lpstr>
      <vt:lpstr>Parallel adder with registers</vt:lpstr>
      <vt:lpstr>Parallel adder with registers</vt:lpstr>
      <vt:lpstr>4 bit Parallel adder IC 74hc283</vt:lpstr>
      <vt:lpstr>Cascading two 74hc283 IC</vt:lpstr>
      <vt:lpstr>2’s complement addition subtraction using 74ls283 IC</vt:lpstr>
      <vt:lpstr>BCD adder using 74hc283</vt:lpstr>
      <vt:lpstr>Counter and registers</vt:lpstr>
      <vt:lpstr>Mod (modulus) number</vt:lpstr>
      <vt:lpstr>Frequency division and counting:  RECAP</vt:lpstr>
      <vt:lpstr>Asynchronous ripple Counter</vt:lpstr>
      <vt:lpstr>Asynchronous ripple Counter</vt:lpstr>
      <vt:lpstr>Asynchronous ripple Counter</vt:lpstr>
      <vt:lpstr>IC Asynchronous Counter</vt:lpstr>
      <vt:lpstr>IC Asynchronous Counter</vt:lpstr>
      <vt:lpstr>Construct a MOD-10/ 16 counter using 74ls293 ic</vt:lpstr>
      <vt:lpstr>Construct a MOD-10 counter using 74ls293 ic</vt:lpstr>
      <vt:lpstr>Construct a MOD-16 counter using 74ls293 ic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359</cp:revision>
  <dcterms:created xsi:type="dcterms:W3CDTF">2022-03-13T10:11:18Z</dcterms:created>
  <dcterms:modified xsi:type="dcterms:W3CDTF">2023-05-30T16:19:10Z</dcterms:modified>
</cp:coreProperties>
</file>