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470" r:id="rId2"/>
    <p:sldId id="471" r:id="rId3"/>
    <p:sldId id="472" r:id="rId4"/>
    <p:sldId id="465" r:id="rId5"/>
    <p:sldId id="467" r:id="rId6"/>
    <p:sldId id="474" r:id="rId7"/>
    <p:sldId id="473" r:id="rId8"/>
    <p:sldId id="468" r:id="rId9"/>
    <p:sldId id="475" r:id="rId10"/>
    <p:sldId id="367" r:id="rId11"/>
    <p:sldId id="476" r:id="rId12"/>
    <p:sldId id="411" r:id="rId13"/>
    <p:sldId id="370" r:id="rId14"/>
    <p:sldId id="416" r:id="rId15"/>
    <p:sldId id="417" r:id="rId16"/>
    <p:sldId id="409" r:id="rId17"/>
    <p:sldId id="419" r:id="rId18"/>
    <p:sldId id="424" r:id="rId19"/>
    <p:sldId id="410" r:id="rId20"/>
    <p:sldId id="372" r:id="rId21"/>
    <p:sldId id="418" r:id="rId22"/>
    <p:sldId id="425" r:id="rId23"/>
    <p:sldId id="430" r:id="rId24"/>
    <p:sldId id="431" r:id="rId25"/>
    <p:sldId id="432" r:id="rId26"/>
    <p:sldId id="477" r:id="rId27"/>
    <p:sldId id="478" r:id="rId28"/>
    <p:sldId id="479" r:id="rId29"/>
    <p:sldId id="480" r:id="rId30"/>
    <p:sldId id="437" r:id="rId31"/>
    <p:sldId id="438" r:id="rId32"/>
    <p:sldId id="439" r:id="rId33"/>
    <p:sldId id="440" r:id="rId34"/>
    <p:sldId id="441" r:id="rId35"/>
    <p:sldId id="444" r:id="rId36"/>
    <p:sldId id="445" r:id="rId37"/>
    <p:sldId id="447" r:id="rId38"/>
    <p:sldId id="448" r:id="rId39"/>
    <p:sldId id="449" r:id="rId40"/>
    <p:sldId id="450" r:id="rId41"/>
    <p:sldId id="451" r:id="rId42"/>
    <p:sldId id="452" r:id="rId43"/>
    <p:sldId id="455" r:id="rId44"/>
    <p:sldId id="453" r:id="rId45"/>
    <p:sldId id="454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0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E69EF76-E8AD-40FF-9E7C-AA31C07EDF9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58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3110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1111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459071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21556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45297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6570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8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942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53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01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774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9760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75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02444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6920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9EF76-E8AD-40FF-9E7C-AA31C07EDF9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978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69EF76-E8AD-40FF-9E7C-AA31C07EDF9C}" type="datetimeFigureOut">
              <a:rPr lang="en-US" smtClean="0"/>
              <a:t>6/7/2023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9D5056-13B9-493F-9F5B-BF52AB2154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9770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93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xmlns:a14="http://schemas.microsoft.com/office/drawing/2010/main" xmlns:mc="http://schemas.openxmlformats.org/markup-compatibility/2006" id="{88FABAFB-6F33-62F3-129D-A38C414CB70F}"/>
              </a:ext>
            </a:extLst>
          </p:cNvPr>
          <p:cNvSpPr txBox="1"/>
          <p:nvPr/>
        </p:nvSpPr>
        <p:spPr>
          <a:xfrm>
            <a:off x="642797" y="1240986"/>
            <a:ext cx="1139265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just"/>
            <a:r>
              <a:rPr lang="en-US" sz="3200" dirty="0"/>
              <a:t>IC asynchronous counters, Asynchronous down counter, Asynchronous up/down counter, Propagation delay in ripple </a:t>
            </a:r>
            <a:r>
              <a:rPr lang="en-US" sz="3200" dirty="0" smtClean="0"/>
              <a:t>counters, </a:t>
            </a:r>
            <a:r>
              <a:rPr lang="en-US" sz="3200" dirty="0" smtClean="0">
                <a:solidFill>
                  <a:srgbClr val="FFC000"/>
                </a:solidFill>
              </a:rPr>
              <a:t>Synchronous </a:t>
            </a:r>
            <a:r>
              <a:rPr lang="en-US" sz="3200" dirty="0">
                <a:solidFill>
                  <a:srgbClr val="FFC000"/>
                </a:solidFill>
              </a:rPr>
              <a:t>counter, Synchronous down counter, Synchronous up/down counters</a:t>
            </a:r>
            <a:r>
              <a:rPr lang="en-US" sz="3200" dirty="0" smtClean="0">
                <a:solidFill>
                  <a:srgbClr val="FFC000"/>
                </a:solidFill>
              </a:rPr>
              <a:t>,</a:t>
            </a:r>
            <a:r>
              <a:rPr lang="en-US" sz="3200" dirty="0" smtClean="0"/>
              <a:t> </a:t>
            </a:r>
            <a:r>
              <a:rPr lang="en-US" sz="3200" dirty="0"/>
              <a:t>decoding a counter, </a:t>
            </a:r>
            <a:r>
              <a:rPr lang="en-US" sz="3200" dirty="0">
                <a:solidFill>
                  <a:srgbClr val="FFC000"/>
                </a:solidFill>
              </a:rPr>
              <a:t>Decoding glitches</a:t>
            </a:r>
            <a:r>
              <a:rPr lang="en-US" sz="3200" dirty="0"/>
              <a:t>, Cascading BCD </a:t>
            </a:r>
            <a:r>
              <a:rPr lang="en-US" sz="3200" dirty="0" smtClean="0"/>
              <a:t>counters</a:t>
            </a:r>
            <a:r>
              <a:rPr lang="en-US" sz="3200" dirty="0"/>
              <a:t>,</a:t>
            </a:r>
            <a:endParaRPr lang="en-US" sz="3200" dirty="0" smtClean="0"/>
          </a:p>
          <a:p>
            <a:pPr algn="just"/>
            <a:r>
              <a:rPr lang="en-US" sz="3200" dirty="0" smtClean="0"/>
              <a:t>shift register. </a:t>
            </a:r>
            <a:r>
              <a:rPr lang="en-US" sz="3200" dirty="0" smtClean="0">
                <a:solidFill>
                  <a:srgbClr val="FFC000"/>
                </a:solidFill>
              </a:rPr>
              <a:t>Counter </a:t>
            </a:r>
            <a:r>
              <a:rPr lang="en-US" sz="3200" dirty="0">
                <a:solidFill>
                  <a:srgbClr val="FFC000"/>
                </a:solidFill>
              </a:rPr>
              <a:t>applications: frequency counter, digital clock. </a:t>
            </a:r>
            <a:endParaRPr lang="bn-IN" sz="3200" dirty="0">
              <a:solidFill>
                <a:srgbClr val="FFC000"/>
              </a:solidFill>
            </a:endParaRPr>
          </a:p>
          <a:p>
            <a:pPr algn="just"/>
            <a:r>
              <a:rPr lang="en-US" sz="3200" dirty="0" smtClean="0"/>
              <a:t>MSI (Medium scale integration) </a:t>
            </a:r>
            <a:r>
              <a:rPr lang="en-US" sz="3200" dirty="0"/>
              <a:t>Logic Circuits: Decoders, BCD-to-decimal decoders, </a:t>
            </a:r>
            <a:r>
              <a:rPr lang="en-US" sz="3200" dirty="0">
                <a:solidFill>
                  <a:srgbClr val="FFC000"/>
                </a:solidFill>
              </a:rPr>
              <a:t>BCD to-7-segment decoder/drivers</a:t>
            </a:r>
            <a:r>
              <a:rPr lang="en-US" sz="3200" dirty="0"/>
              <a:t>. Encoders, Multiplexers and multiplexer applications, </a:t>
            </a:r>
            <a:r>
              <a:rPr lang="en-US" sz="3200" dirty="0" err="1"/>
              <a:t>Demultiplexers</a:t>
            </a:r>
            <a:r>
              <a:rPr lang="en-US" sz="3200" dirty="0"/>
              <a:t>. </a:t>
            </a:r>
          </a:p>
          <a:p>
            <a:pPr lvl="0" algn="just"/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9065208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93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MOD-60 counter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28" t="34190" b="17624"/>
          <a:stretch/>
        </p:blipFill>
        <p:spPr>
          <a:xfrm>
            <a:off x="0" y="1558508"/>
            <a:ext cx="11777974" cy="4425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17886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516222C-8024-26A9-C838-86588A26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6970" y="657190"/>
            <a:ext cx="9905998" cy="147857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Home work</a:t>
            </a:r>
            <a:br>
              <a:rPr lang="en-US" dirty="0" smtClean="0"/>
            </a:br>
            <a:r>
              <a:rPr lang="en-US" dirty="0" smtClean="0"/>
              <a:t>Circuit with mod no. </a:t>
            </a:r>
            <a:r>
              <a:rPr lang="en-US" dirty="0"/>
              <a:t>&lt;</a:t>
            </a:r>
            <a:r>
              <a:rPr lang="en-US" dirty="0" smtClean="0"/>
              <a:t>2</a:t>
            </a:r>
            <a:r>
              <a:rPr lang="en-US" baseline="30000" dirty="0" smtClean="0"/>
              <a:t>N </a:t>
            </a:r>
            <a:r>
              <a:rPr lang="en-US" dirty="0" smtClean="0"/>
              <a:t>(</a:t>
            </a:r>
            <a:r>
              <a:rPr lang="en-US" dirty="0" smtClean="0"/>
              <a:t>MOD-6 or Mod 5 or mod 3) </a:t>
            </a:r>
            <a:endParaRPr lang="en-US" baseline="30000" dirty="0"/>
          </a:p>
        </p:txBody>
      </p:sp>
    </p:spTree>
    <p:extLst>
      <p:ext uri="{BB962C8B-B14F-4D97-AF65-F5344CB8AC3E}">
        <p14:creationId xmlns:p14="http://schemas.microsoft.com/office/powerpoint/2010/main" val="35720794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3718" y="1511929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Asynchronous down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60263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64505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asynchronous (ripple) down counter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906" t="46997" r="27176" b="15380"/>
          <a:stretch/>
        </p:blipFill>
        <p:spPr>
          <a:xfrm rot="16200000">
            <a:off x="2830088" y="1340789"/>
            <a:ext cx="5766734" cy="5267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7685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-327467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asynchronous (ripple) down counter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85" t="12937" r="6935" b="9702"/>
          <a:stretch/>
        </p:blipFill>
        <p:spPr>
          <a:xfrm rot="16200000">
            <a:off x="3055163" y="235250"/>
            <a:ext cx="6078498" cy="71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4506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64505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asynchronous (ripple) down counter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2" t="18350" r="37385" b="11815"/>
          <a:stretch/>
        </p:blipFill>
        <p:spPr>
          <a:xfrm rot="16200000">
            <a:off x="1750831" y="-606989"/>
            <a:ext cx="5714158" cy="9215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519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253" y="-155452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Propagation delay in ripple counters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77" t="24159" r="20136" b="8515"/>
          <a:stretch/>
        </p:blipFill>
        <p:spPr>
          <a:xfrm rot="16200000">
            <a:off x="3172309" y="-521374"/>
            <a:ext cx="5859456" cy="89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49560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4253" y="-155452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Propagation delay in ripple counters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61" t="8845" r="8694" b="11419"/>
          <a:stretch/>
        </p:blipFill>
        <p:spPr>
          <a:xfrm rot="16200000">
            <a:off x="3222560" y="314967"/>
            <a:ext cx="5689384" cy="73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45412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825" y="-265405"/>
            <a:ext cx="9905998" cy="1478570"/>
          </a:xfrm>
        </p:spPr>
        <p:txBody>
          <a:bodyPr/>
          <a:lstStyle/>
          <a:p>
            <a:r>
              <a:rPr lang="en-US" dirty="0"/>
              <a:t>Propagation delay in ripple counters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778598" y="1213165"/>
                <a:ext cx="11144816" cy="54866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Propagation delay of single FF=</a:t>
                </a:r>
                <a:r>
                  <a:rPr lang="en-US" sz="2800" dirty="0" err="1" smtClean="0"/>
                  <a:t>t</a:t>
                </a:r>
                <a:r>
                  <a:rPr lang="en-US" sz="2800" baseline="-25000" dirty="0" err="1" smtClean="0"/>
                  <a:t>pd</a:t>
                </a:r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/>
                  <a:t>Propagation delay of </a:t>
                </a:r>
                <a:r>
                  <a:rPr lang="en-US" sz="2800" dirty="0" smtClean="0"/>
                  <a:t>two </a:t>
                </a:r>
                <a:r>
                  <a:rPr lang="en-US" sz="2800" dirty="0"/>
                  <a:t>FF=2* </a:t>
                </a:r>
                <a:r>
                  <a:rPr lang="en-US" sz="2800" dirty="0" err="1" smtClean="0"/>
                  <a:t>t</a:t>
                </a:r>
                <a:r>
                  <a:rPr lang="en-US" sz="2800" baseline="-25000" dirty="0" err="1" smtClean="0"/>
                  <a:t>pd</a:t>
                </a:r>
                <a:endParaRPr lang="en-US" sz="2800" dirty="0" smtClean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Propagation </a:t>
                </a:r>
                <a:r>
                  <a:rPr lang="en-US" sz="2800" dirty="0"/>
                  <a:t>delay of </a:t>
                </a:r>
                <a:r>
                  <a:rPr lang="en-US" sz="2800" dirty="0" smtClean="0"/>
                  <a:t>N FF=N* </a:t>
                </a:r>
                <a:r>
                  <a:rPr lang="en-US" sz="2800" dirty="0" err="1"/>
                  <a:t>t</a:t>
                </a:r>
                <a:r>
                  <a:rPr lang="en-US" sz="2800" baseline="-25000" dirty="0" err="1"/>
                  <a:t>pd</a:t>
                </a:r>
                <a:endParaRPr lang="en-US" sz="2800" baseline="-25000" dirty="0"/>
              </a:p>
              <a:p>
                <a:r>
                  <a:rPr lang="en-US" sz="2800" dirty="0" smtClean="0"/>
                  <a:t>To overcome the problem, the clock pulse should be designed in such way where the pulses is made longer than the total propagation delay of the counter.</a:t>
                </a:r>
              </a:p>
              <a:p>
                <a:pPr algn="ctr"/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𝑐𝑙𝑜𝑐𝑘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𝑝𝑑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𝑝𝑑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2800" dirty="0" smtClean="0"/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=10.4 MHz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𝑝𝑑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 smtClean="0"/>
                  <a:t> = 6.9 MHz</a:t>
                </a: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598" y="1213165"/>
                <a:ext cx="11144816" cy="5486695"/>
              </a:xfrm>
              <a:prstGeom prst="rect">
                <a:avLst/>
              </a:prstGeom>
              <a:blipFill rotWithShape="0">
                <a:blip r:embed="rId2"/>
                <a:stretch>
                  <a:fillRect l="-1149" t="-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1684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516222C-8024-26A9-C838-86588A26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1703" y="1662125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Synchronous (parallel) counters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0718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F1195262-7542-6C52-FAB1-EDE535EC7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3338" y="1632513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counters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8364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-309361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synchronous </a:t>
            </a:r>
            <a:r>
              <a:rPr lang="en-US" dirty="0" smtClean="0"/>
              <a:t>up </a:t>
            </a:r>
            <a:r>
              <a:rPr lang="en-US" dirty="0"/>
              <a:t>counter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50" t="5545" r="22248"/>
          <a:stretch/>
        </p:blipFill>
        <p:spPr>
          <a:xfrm rot="16200000">
            <a:off x="3361105" y="-1948847"/>
            <a:ext cx="5469789" cy="12191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038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79938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/>
              <a:t>Synchronous (parallel) </a:t>
            </a:r>
            <a:r>
              <a:rPr lang="en-US" dirty="0" smtClean="0"/>
              <a:t>counters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4" t="40755" r="16966" b="30034"/>
          <a:stretch/>
        </p:blipFill>
        <p:spPr>
          <a:xfrm rot="16200000">
            <a:off x="3557519" y="1862668"/>
            <a:ext cx="5450623" cy="4228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610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1825" y="-265405"/>
            <a:ext cx="9905998" cy="1478570"/>
          </a:xfrm>
        </p:spPr>
        <p:txBody>
          <a:bodyPr/>
          <a:lstStyle/>
          <a:p>
            <a:r>
              <a:rPr lang="en-US" dirty="0"/>
              <a:t>Propagation delay in </a:t>
            </a:r>
            <a:r>
              <a:rPr lang="en-US" dirty="0" smtClean="0"/>
              <a:t>parallel </a:t>
            </a:r>
            <a:r>
              <a:rPr lang="en-US" dirty="0"/>
              <a:t>counters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1186004" y="1647732"/>
                <a:ext cx="11144816" cy="6049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800" dirty="0" smtClean="0"/>
                  <a:t>Total delay of parallel counter=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𝐹𝐹</m:t>
                        </m:r>
                      </m:e>
                      <m:sub>
                        <m:sSub>
                          <m:sSubPr>
                            <m:ctrlPr>
                              <a:rPr lang="en-US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𝑝𝑑</m:t>
                            </m:r>
                          </m:sub>
                        </m:sSub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𝐴𝑁𝐷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𝑔𝑎𝑡𝑒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𝑝𝑑</m:t>
                        </m:r>
                      </m:sub>
                    </m:sSub>
                  </m:oMath>
                </a14:m>
                <a:endParaRPr lang="en-US" sz="2800" dirty="0" smtClean="0"/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004" y="1647732"/>
                <a:ext cx="11144816" cy="604909"/>
              </a:xfrm>
              <a:prstGeom prst="rect">
                <a:avLst/>
              </a:prstGeom>
              <a:blipFill rotWithShape="0">
                <a:blip r:embed="rId2"/>
                <a:stretch>
                  <a:fillRect l="-985" t="-10000" b="-13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274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6681" y="1628080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Shift register counters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46955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516222C-8024-26A9-C838-86588A26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0757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Ring counter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97" t="8977" r="10102" b="9704"/>
          <a:stretch/>
        </p:blipFill>
        <p:spPr>
          <a:xfrm rot="16200000">
            <a:off x="3144928" y="-281812"/>
            <a:ext cx="5560207" cy="8719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73970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516222C-8024-26A9-C838-86588A26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50" y="113983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Ring counter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738" t="13069" r="30872" b="7723"/>
          <a:stretch/>
        </p:blipFill>
        <p:spPr>
          <a:xfrm rot="16200000">
            <a:off x="3424010" y="-826592"/>
            <a:ext cx="5373232" cy="9995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3499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516222C-8024-26A9-C838-86588A26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024" y="1788874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Decoding a counter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63228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516222C-8024-26A9-C838-86588A26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50" y="113983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Decoding a counter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176951" y="1819747"/>
            <a:ext cx="1004934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3000" dirty="0" smtClean="0"/>
              <a:t>A decoding network is a logic circuit, that generates X different outputs, each of which detects/ decodes the presence of one particular state of the counter.</a:t>
            </a: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628912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516222C-8024-26A9-C838-86588A26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7061" y="-532483"/>
            <a:ext cx="11334939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Decoding a mod-8 counter (active High output)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169" t="6997" r="6055" b="6799"/>
          <a:stretch/>
        </p:blipFill>
        <p:spPr>
          <a:xfrm>
            <a:off x="316872" y="0"/>
            <a:ext cx="10864158" cy="6858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52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516222C-8024-26A9-C838-86588A26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50" y="113983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err="1" smtClean="0"/>
              <a:t>Bcd</a:t>
            </a:r>
            <a:r>
              <a:rPr lang="en-US" dirty="0" smtClean="0"/>
              <a:t> counter decoding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2" t="32212" r="61418" b="25016"/>
          <a:stretch/>
        </p:blipFill>
        <p:spPr>
          <a:xfrm rot="10800000">
            <a:off x="2308631" y="1405028"/>
            <a:ext cx="6563764" cy="5452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742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82612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IC Asynchronous </a:t>
            </a:r>
            <a:r>
              <a:rPr lang="en-US" dirty="0" smtClean="0"/>
              <a:t>Counter 74LS293/74LS93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750" r="26963" b="32937"/>
          <a:stretch/>
        </p:blipFill>
        <p:spPr>
          <a:xfrm rot="10800000">
            <a:off x="2444434" y="1295958"/>
            <a:ext cx="6726726" cy="5520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28211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6145" y="-101132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Decoder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60" t="31683" r="8746" b="19604"/>
          <a:stretch/>
        </p:blipFill>
        <p:spPr>
          <a:xfrm>
            <a:off x="1231271" y="1575303"/>
            <a:ext cx="10157988" cy="5257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57138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548" y="-12674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1 of 8 decoder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709" t="10561" r="24984" b="10495"/>
          <a:stretch/>
        </p:blipFill>
        <p:spPr>
          <a:xfrm>
            <a:off x="3440318" y="0"/>
            <a:ext cx="8154155" cy="685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80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665" y="-331879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1 of 8 decoder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082" t="12673" r="30521" b="15511"/>
          <a:stretch/>
        </p:blipFill>
        <p:spPr>
          <a:xfrm rot="16200000">
            <a:off x="3891501" y="-369705"/>
            <a:ext cx="4780229" cy="890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0731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28" y="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74als138 decoder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34" t="5149" r="12567" b="19736"/>
          <a:stretch/>
        </p:blipFill>
        <p:spPr>
          <a:xfrm>
            <a:off x="4209862" y="0"/>
            <a:ext cx="7982138" cy="6876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11407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 txBox="1">
            <a:spLocks/>
          </p:cNvSpPr>
          <p:nvPr/>
        </p:nvSpPr>
        <p:spPr>
          <a:xfrm>
            <a:off x="590740" y="-1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err="1" smtClean="0">
                <a:solidFill>
                  <a:srgbClr val="FF0000"/>
                </a:solidFill>
              </a:rPr>
              <a:t>Bcd</a:t>
            </a:r>
            <a:r>
              <a:rPr lang="en-US" dirty="0" smtClean="0">
                <a:solidFill>
                  <a:srgbClr val="FF0000"/>
                </a:solidFill>
              </a:rPr>
              <a:t> to decimal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Decoder 7442</a:t>
            </a:r>
            <a:endParaRPr lang="en-US" dirty="0" smtClean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23" t="3828" r="11319" b="6402"/>
          <a:stretch/>
        </p:blipFill>
        <p:spPr>
          <a:xfrm rot="5400000">
            <a:off x="4812672" y="-521329"/>
            <a:ext cx="6858000" cy="7900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46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 txBox="1">
            <a:spLocks/>
          </p:cNvSpPr>
          <p:nvPr/>
        </p:nvSpPr>
        <p:spPr>
          <a:xfrm>
            <a:off x="1034360" y="-190533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Home work</a:t>
            </a:r>
          </a:p>
          <a:p>
            <a:r>
              <a:rPr lang="en-US" dirty="0" err="1" smtClean="0"/>
              <a:t>Bcd</a:t>
            </a:r>
            <a:r>
              <a:rPr lang="en-US" dirty="0" smtClean="0"/>
              <a:t> to 7 segment decoder/drivers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178" r="3894" b="23168"/>
          <a:stretch/>
        </p:blipFill>
        <p:spPr>
          <a:xfrm rot="10800000">
            <a:off x="545472" y="1140736"/>
            <a:ext cx="11165299" cy="476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4279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 txBox="1">
            <a:spLocks/>
          </p:cNvSpPr>
          <p:nvPr/>
        </p:nvSpPr>
        <p:spPr>
          <a:xfrm>
            <a:off x="1547766" y="-72837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 cap="all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Home </a:t>
            </a:r>
            <a:r>
              <a:rPr lang="en-US" dirty="0"/>
              <a:t>work</a:t>
            </a:r>
          </a:p>
          <a:p>
            <a:r>
              <a:rPr lang="en-US" dirty="0" err="1" smtClean="0"/>
              <a:t>Bcd</a:t>
            </a:r>
            <a:r>
              <a:rPr lang="en-US" dirty="0" smtClean="0"/>
              <a:t> to 7 segment decoder/drivers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145" t="11749" r="10825" b="10099"/>
          <a:stretch/>
        </p:blipFill>
        <p:spPr>
          <a:xfrm rot="10800000">
            <a:off x="1547766" y="1129792"/>
            <a:ext cx="8329565" cy="572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6498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516222C-8024-26A9-C838-86588A26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436" y="-365850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Encoder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44" t="18745" r="19241" b="9572"/>
          <a:stretch/>
        </p:blipFill>
        <p:spPr>
          <a:xfrm rot="16200000">
            <a:off x="4014876" y="86341"/>
            <a:ext cx="5931270" cy="7116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05879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516222C-8024-26A9-C838-86588A26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5489" y="-239102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8 line to 3 line encoder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46" t="19802" r="6271" b="15379"/>
          <a:stretch/>
        </p:blipFill>
        <p:spPr>
          <a:xfrm rot="10800000">
            <a:off x="941560" y="1059256"/>
            <a:ext cx="10402431" cy="5527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2202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516222C-8024-26A9-C838-86588A26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977" y="-184782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Decimal to </a:t>
            </a:r>
            <a:r>
              <a:rPr lang="en-US" dirty="0" err="1" smtClean="0"/>
              <a:t>bcd</a:t>
            </a:r>
            <a:r>
              <a:rPr lang="en-US" dirty="0" smtClean="0"/>
              <a:t> priority encoder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67" t="33862" r="4621" b="21914"/>
          <a:stretch/>
        </p:blipFill>
        <p:spPr>
          <a:xfrm rot="10800000">
            <a:off x="426091" y="1293788"/>
            <a:ext cx="11430067" cy="449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484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-182612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IC Asynchronous Counter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9" t="8119" r="6716" b="23894"/>
          <a:stretch/>
        </p:blipFill>
        <p:spPr>
          <a:xfrm rot="10800000">
            <a:off x="1016694" y="1072835"/>
            <a:ext cx="10390826" cy="578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219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001" y="-345575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multiplexer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432" t="12145" r="14389" b="21188"/>
          <a:stretch/>
        </p:blipFill>
        <p:spPr>
          <a:xfrm rot="10800000">
            <a:off x="1929064" y="1119950"/>
            <a:ext cx="8283245" cy="5738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354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xmlns="" id="{1516222C-8024-26A9-C838-86588A26E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2541" y="-248156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Two input multiplexer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06" t="12408" r="2805" b="22641"/>
          <a:stretch/>
        </p:blipFill>
        <p:spPr>
          <a:xfrm rot="10800000">
            <a:off x="712829" y="1050202"/>
            <a:ext cx="10871913" cy="5807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277501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001" y="-345575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Four input multiplexer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18" t="6732" b="20132"/>
          <a:stretch/>
        </p:blipFill>
        <p:spPr>
          <a:xfrm rot="10800000">
            <a:off x="887915" y="878186"/>
            <a:ext cx="10365729" cy="5979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5141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001" y="-345575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DEmultiplexer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21" r="14503"/>
          <a:stretch/>
        </p:blipFill>
        <p:spPr>
          <a:xfrm rot="16200000">
            <a:off x="3179699" y="-991603"/>
            <a:ext cx="5793209" cy="9905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059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686" y="-2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Demultiplexer</a:t>
            </a:r>
            <a:r>
              <a:rPr lang="en-US" dirty="0" smtClean="0"/>
              <a:t>/</a:t>
            </a:r>
            <a:br>
              <a:rPr lang="en-US" dirty="0" smtClean="0"/>
            </a:br>
            <a:r>
              <a:rPr lang="en-US" dirty="0" smtClean="0"/>
              <a:t>data distributor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602" t="6073" r="8151" b="9967"/>
          <a:stretch/>
        </p:blipFill>
        <p:spPr>
          <a:xfrm rot="16200000">
            <a:off x="5036745" y="-274624"/>
            <a:ext cx="6880634" cy="7429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8561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1001" y="-345575"/>
            <a:ext cx="9905998" cy="1478570"/>
          </a:xfrm>
        </p:spPr>
        <p:txBody>
          <a:bodyPr>
            <a:normAutofit/>
          </a:bodyPr>
          <a:lstStyle/>
          <a:p>
            <a:r>
              <a:rPr lang="en-US" dirty="0" err="1" smtClean="0"/>
              <a:t>DEmultiplexer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99" t="8317" r="19340" b="8250"/>
          <a:stretch/>
        </p:blipFill>
        <p:spPr>
          <a:xfrm rot="10800000">
            <a:off x="1656783" y="783864"/>
            <a:ext cx="8818075" cy="6074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16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18" y="1591867"/>
            <a:ext cx="11494882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Construct a MOD-10/ 16 counter using </a:t>
            </a:r>
            <a:r>
              <a:rPr lang="en-US" dirty="0"/>
              <a:t>74ls293/ </a:t>
            </a:r>
            <a:r>
              <a:rPr lang="en-US" dirty="0" smtClean="0"/>
              <a:t>74ls93 </a:t>
            </a:r>
            <a:r>
              <a:rPr lang="en-US" dirty="0" err="1" smtClean="0"/>
              <a:t>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491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68573" y="1505758"/>
            <a:ext cx="9905998" cy="1478570"/>
          </a:xfrm>
        </p:spPr>
        <p:txBody>
          <a:bodyPr/>
          <a:lstStyle/>
          <a:p>
            <a:pPr algn="ctr"/>
            <a:r>
              <a:rPr lang="en-US" dirty="0" smtClean="0"/>
              <a:t>Asynchronous ripple </a:t>
            </a:r>
            <a:r>
              <a:rPr lang="en-US" dirty="0"/>
              <a:t>Counter</a:t>
            </a:r>
            <a:br>
              <a:rPr lang="en-US" dirty="0"/>
            </a:br>
            <a:r>
              <a:rPr lang="en-US" dirty="0"/>
              <a:t>Asynchronous </a:t>
            </a:r>
            <a:r>
              <a:rPr lang="en-US" dirty="0" smtClean="0"/>
              <a:t>UP </a:t>
            </a:r>
            <a:r>
              <a:rPr lang="en-US" dirty="0"/>
              <a:t>counter</a:t>
            </a:r>
          </a:p>
        </p:txBody>
      </p:sp>
    </p:spTree>
    <p:extLst>
      <p:ext uri="{BB962C8B-B14F-4D97-AF65-F5344CB8AC3E}">
        <p14:creationId xmlns:p14="http://schemas.microsoft.com/office/powerpoint/2010/main" val="1588493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4933" y="-282200"/>
            <a:ext cx="10522311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Construct a MOD-16 counter using 74ls293 </a:t>
            </a:r>
            <a:r>
              <a:rPr lang="en-US" dirty="0" err="1" smtClean="0"/>
              <a:t>ic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9934" r="7954" b="28713"/>
          <a:stretch/>
        </p:blipFill>
        <p:spPr>
          <a:xfrm rot="10800000">
            <a:off x="1243341" y="1321803"/>
            <a:ext cx="9455271" cy="3956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950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0492" y="-309361"/>
            <a:ext cx="11494882" cy="1478570"/>
          </a:xfrm>
        </p:spPr>
        <p:txBody>
          <a:bodyPr>
            <a:normAutofit/>
          </a:bodyPr>
          <a:lstStyle/>
          <a:p>
            <a:r>
              <a:rPr lang="en-US" dirty="0" smtClean="0"/>
              <a:t>Construct a MOD-10 counter using 74ls293 </a:t>
            </a:r>
            <a:r>
              <a:rPr lang="en-US" dirty="0" err="1" smtClean="0"/>
              <a:t>ic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6" t="22047" r="3399" b="30033"/>
          <a:stretch/>
        </p:blipFill>
        <p:spPr>
          <a:xfrm rot="10800000">
            <a:off x="408160" y="1620567"/>
            <a:ext cx="11460934" cy="50971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693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515BD0-759D-477D-90C7-15001229A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118" y="1591867"/>
            <a:ext cx="11494882" cy="147857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Construct a </a:t>
            </a:r>
            <a:r>
              <a:rPr lang="en-US" dirty="0" smtClean="0"/>
              <a:t>MOD-60 (6*10=60) </a:t>
            </a:r>
            <a:r>
              <a:rPr lang="en-US" dirty="0" smtClean="0"/>
              <a:t>counter using </a:t>
            </a:r>
            <a:r>
              <a:rPr lang="en-US" dirty="0"/>
              <a:t>74ls293/ </a:t>
            </a:r>
            <a:r>
              <a:rPr lang="en-US" dirty="0" smtClean="0"/>
              <a:t>74ls93 </a:t>
            </a:r>
            <a:r>
              <a:rPr lang="en-US" dirty="0" err="1" smtClean="0"/>
              <a:t>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99302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1681</TotalTime>
  <Words>348</Words>
  <Application>Microsoft Office PowerPoint</Application>
  <PresentationFormat>Widescreen</PresentationFormat>
  <Paragraphs>61</Paragraphs>
  <Slides>45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1" baseType="lpstr">
      <vt:lpstr>Arial</vt:lpstr>
      <vt:lpstr>Cambria Math</vt:lpstr>
      <vt:lpstr>Trebuchet MS</vt:lpstr>
      <vt:lpstr>Tw Cen MT</vt:lpstr>
      <vt:lpstr>Vrinda</vt:lpstr>
      <vt:lpstr>Circuit</vt:lpstr>
      <vt:lpstr>outline</vt:lpstr>
      <vt:lpstr>counters</vt:lpstr>
      <vt:lpstr>IC Asynchronous Counter 74LS293/74LS93</vt:lpstr>
      <vt:lpstr>IC Asynchronous Counter</vt:lpstr>
      <vt:lpstr>Construct a MOD-10/ 16 counter using 74ls293/ 74ls93 ic</vt:lpstr>
      <vt:lpstr>Asynchronous ripple Counter Asynchronous UP counter</vt:lpstr>
      <vt:lpstr>Construct a MOD-16 counter using 74ls293 ic </vt:lpstr>
      <vt:lpstr>Construct a MOD-10 counter using 74ls293 ic</vt:lpstr>
      <vt:lpstr>Construct a MOD-60 (6*10=60) counter using 74ls293/ 74ls93 ic</vt:lpstr>
      <vt:lpstr>MOD-60 counter</vt:lpstr>
      <vt:lpstr>Home work Circuit with mod no. &lt;2N (MOD-6 or Mod 5 or mod 3) </vt:lpstr>
      <vt:lpstr>Asynchronous down counter</vt:lpstr>
      <vt:lpstr>asynchronous (ripple) down counter</vt:lpstr>
      <vt:lpstr>asynchronous (ripple) down counter</vt:lpstr>
      <vt:lpstr>asynchronous (ripple) down counter</vt:lpstr>
      <vt:lpstr>Propagation delay in ripple counters</vt:lpstr>
      <vt:lpstr>Propagation delay in ripple counters</vt:lpstr>
      <vt:lpstr>Propagation delay in ripple counters</vt:lpstr>
      <vt:lpstr>Synchronous (parallel) counters</vt:lpstr>
      <vt:lpstr> synchronous up counter</vt:lpstr>
      <vt:lpstr>Synchronous (parallel) counters</vt:lpstr>
      <vt:lpstr>Propagation delay in parallel counters</vt:lpstr>
      <vt:lpstr>Shift register counters</vt:lpstr>
      <vt:lpstr>Ring counter</vt:lpstr>
      <vt:lpstr>Ring counter</vt:lpstr>
      <vt:lpstr>Decoding a counter</vt:lpstr>
      <vt:lpstr>Decoding a counter</vt:lpstr>
      <vt:lpstr>Decoding a mod-8 counter (active High output)</vt:lpstr>
      <vt:lpstr>Bcd counter decoding</vt:lpstr>
      <vt:lpstr>Decoder</vt:lpstr>
      <vt:lpstr>1 of 8 decoder</vt:lpstr>
      <vt:lpstr>1 of 8 decoder</vt:lpstr>
      <vt:lpstr>74als138 decoder </vt:lpstr>
      <vt:lpstr>PowerPoint Presentation</vt:lpstr>
      <vt:lpstr>PowerPoint Presentation</vt:lpstr>
      <vt:lpstr>PowerPoint Presentation</vt:lpstr>
      <vt:lpstr>Encoder</vt:lpstr>
      <vt:lpstr>8 line to 3 line encoder</vt:lpstr>
      <vt:lpstr>Decimal to bcd priority encoder</vt:lpstr>
      <vt:lpstr>multiplexer</vt:lpstr>
      <vt:lpstr>Two input multiplexer</vt:lpstr>
      <vt:lpstr>Four input multiplexer</vt:lpstr>
      <vt:lpstr>DEmultiplexer</vt:lpstr>
      <vt:lpstr>Demultiplexer/ data distributor</vt:lpstr>
      <vt:lpstr>DEmultiplexer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Dr. Nahid akter</dc:creator>
  <cp:lastModifiedBy>Dr. Nahid akter</cp:lastModifiedBy>
  <cp:revision>207</cp:revision>
  <dcterms:created xsi:type="dcterms:W3CDTF">2022-03-13T10:11:18Z</dcterms:created>
  <dcterms:modified xsi:type="dcterms:W3CDTF">2023-06-07T15:05:28Z</dcterms:modified>
</cp:coreProperties>
</file>