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5" r:id="rId9"/>
    <p:sldId id="264" r:id="rId10"/>
    <p:sldId id="266" r:id="rId11"/>
    <p:sldId id="267" r:id="rId12"/>
    <p:sldId id="268" r:id="rId13"/>
    <p:sldId id="269" r:id="rId14"/>
    <p:sldId id="271" r:id="rId15"/>
    <p:sldId id="272" r:id="rId16"/>
    <p:sldId id="273" r:id="rId17"/>
    <p:sldId id="274" r:id="rId18"/>
    <p:sldId id="270"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6" d="100"/>
          <a:sy n="46" d="100"/>
        </p:scale>
        <p:origin x="2021" y="8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8A2-AF17-41F9-EBEF-4FFC8AF811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5EBA0F-46EE-7B01-3C12-B9D8348288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B88249-0DE3-D555-6338-11E0C375FF1A}"/>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5" name="Footer Placeholder 4">
            <a:extLst>
              <a:ext uri="{FF2B5EF4-FFF2-40B4-BE49-F238E27FC236}">
                <a16:creationId xmlns:a16="http://schemas.microsoft.com/office/drawing/2014/main" id="{C5159ECB-F81E-136F-7A1D-2D17C623C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AFF67-20F2-D46F-055B-BAD6BBE1A9E0}"/>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121232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97CF-9185-9F99-6A3E-5461EF3E7B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A86864-2318-8AB9-D553-B95F2E3CAC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1F2FD-41BC-8E06-3120-B7BE122D80D7}"/>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5" name="Footer Placeholder 4">
            <a:extLst>
              <a:ext uri="{FF2B5EF4-FFF2-40B4-BE49-F238E27FC236}">
                <a16:creationId xmlns:a16="http://schemas.microsoft.com/office/drawing/2014/main" id="{65E1FABD-1F90-3431-E469-471F6D56B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891BF-2AEA-F4FE-E788-BCF256BFB7AE}"/>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408142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BC48FF-F64C-5F53-E2EC-D81B3A2313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454DE4-CA1B-8C38-F637-F843808514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93889-87C7-E4FF-C1AA-A689A807E572}"/>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5" name="Footer Placeholder 4">
            <a:extLst>
              <a:ext uri="{FF2B5EF4-FFF2-40B4-BE49-F238E27FC236}">
                <a16:creationId xmlns:a16="http://schemas.microsoft.com/office/drawing/2014/main" id="{8A74D3FD-4A05-6A05-377B-A86601586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7728F-AABE-D84D-00AB-95C875AB808E}"/>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23471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C7D19-1286-B52D-1758-8C48889A38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CE5541-DD6F-B6CA-571E-E40C370A31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0D017-8A19-D28E-75EE-87FC0BEF03C8}"/>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5" name="Footer Placeholder 4">
            <a:extLst>
              <a:ext uri="{FF2B5EF4-FFF2-40B4-BE49-F238E27FC236}">
                <a16:creationId xmlns:a16="http://schemas.microsoft.com/office/drawing/2014/main" id="{4105F4C2-B560-225A-B3E3-CE636B672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EB6DF-7E40-CADD-3FEE-FBDE310C1F9C}"/>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74734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D98B-0745-1055-B395-6439E6FC1A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353033-B221-412F-08F1-9A5AFB4B9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669A9C-F0A4-3D15-276E-5553683DAED4}"/>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5" name="Footer Placeholder 4">
            <a:extLst>
              <a:ext uri="{FF2B5EF4-FFF2-40B4-BE49-F238E27FC236}">
                <a16:creationId xmlns:a16="http://schemas.microsoft.com/office/drawing/2014/main" id="{0C3569ED-CE64-80E0-AB11-05DF7D9BD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1C162-64F4-16B4-05ED-81DA426E5607}"/>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377975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AF85-7067-9530-DADF-627F3DFDD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68C87C-3FB8-9DBE-F48A-3BF3D8DC4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C24068-2B60-D6EF-94E0-45B476561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72A125-09D4-2CEE-53B2-B553294832A1}"/>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6" name="Footer Placeholder 5">
            <a:extLst>
              <a:ext uri="{FF2B5EF4-FFF2-40B4-BE49-F238E27FC236}">
                <a16:creationId xmlns:a16="http://schemas.microsoft.com/office/drawing/2014/main" id="{0CFA1A8B-6DB3-9F3E-19C1-F55764439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C1C8E3-7D54-6E9F-8F4E-76574115B4B7}"/>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271194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58042-841A-3893-9E76-9DB13C92A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0CBC0-009F-2481-0BE8-0C31D4AF64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CC44A8-0D6B-BBA4-47EF-423822227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6B347-C755-95B5-D17B-BB4E6B873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8B1825-10DF-02CA-64BE-2566B26AA8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E6B645-0882-1099-6914-B04117631183}"/>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8" name="Footer Placeholder 7">
            <a:extLst>
              <a:ext uri="{FF2B5EF4-FFF2-40B4-BE49-F238E27FC236}">
                <a16:creationId xmlns:a16="http://schemas.microsoft.com/office/drawing/2014/main" id="{87CB118F-42A1-B541-D0E6-7BD6B320B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02B7BE-8E04-0E5F-DDA1-BACE3599A903}"/>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358230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D455-E98A-4783-2BAA-61190860AA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0129CD-DCED-3CA3-99D4-723FF38ECCD4}"/>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4" name="Footer Placeholder 3">
            <a:extLst>
              <a:ext uri="{FF2B5EF4-FFF2-40B4-BE49-F238E27FC236}">
                <a16:creationId xmlns:a16="http://schemas.microsoft.com/office/drawing/2014/main" id="{45BA1296-A3EF-6B27-37F0-3CEE215555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ADB89-5500-8D2D-C081-3F31F3F01827}"/>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254088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74F86-DFE1-1F76-4573-BFD54AFF9BE9}"/>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3" name="Footer Placeholder 2">
            <a:extLst>
              <a:ext uri="{FF2B5EF4-FFF2-40B4-BE49-F238E27FC236}">
                <a16:creationId xmlns:a16="http://schemas.microsoft.com/office/drawing/2014/main" id="{C30815BE-FD84-6C58-1903-2AEDA1837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50045-52DD-4230-CA31-E16BB3E07926}"/>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334906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8DA2F-AFE1-1CF3-3FB4-95A977005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E07BF-0A21-1B1C-3864-5304480E4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8A2DCC-8C8C-CB1A-2E20-8E71AB25C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E3D41D-8236-DE2A-AA36-70AA3015DC25}"/>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6" name="Footer Placeholder 5">
            <a:extLst>
              <a:ext uri="{FF2B5EF4-FFF2-40B4-BE49-F238E27FC236}">
                <a16:creationId xmlns:a16="http://schemas.microsoft.com/office/drawing/2014/main" id="{C204B826-4147-64D5-4205-CDCBDB10D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41F038-8698-16DA-3588-38C594564BD4}"/>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83369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73E0-6863-B57F-A733-DE9F18D93E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A40B25-BB02-E8B1-4DAE-C8C496D7FD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2D59C-26BD-9018-C9C7-3BF82534F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2D9EF-B377-E25E-4C9A-4BC3F7C2FF8D}"/>
              </a:ext>
            </a:extLst>
          </p:cNvPr>
          <p:cNvSpPr>
            <a:spLocks noGrp="1"/>
          </p:cNvSpPr>
          <p:nvPr>
            <p:ph type="dt" sz="half" idx="10"/>
          </p:nvPr>
        </p:nvSpPr>
        <p:spPr/>
        <p:txBody>
          <a:bodyPr/>
          <a:lstStyle/>
          <a:p>
            <a:fld id="{48332A18-18B6-4C1D-A3F1-861927F768FE}" type="datetimeFigureOut">
              <a:rPr lang="en-US" smtClean="0"/>
              <a:t>12/25/2023</a:t>
            </a:fld>
            <a:endParaRPr lang="en-US"/>
          </a:p>
        </p:txBody>
      </p:sp>
      <p:sp>
        <p:nvSpPr>
          <p:cNvPr id="6" name="Footer Placeholder 5">
            <a:extLst>
              <a:ext uri="{FF2B5EF4-FFF2-40B4-BE49-F238E27FC236}">
                <a16:creationId xmlns:a16="http://schemas.microsoft.com/office/drawing/2014/main" id="{D5959609-A8C3-6747-370D-7A970A180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753E9A-E3E5-2296-03AC-91AE35EAFEEA}"/>
              </a:ext>
            </a:extLst>
          </p:cNvPr>
          <p:cNvSpPr>
            <a:spLocks noGrp="1"/>
          </p:cNvSpPr>
          <p:nvPr>
            <p:ph type="sldNum" sz="quarter" idx="12"/>
          </p:nvPr>
        </p:nvSpPr>
        <p:spPr/>
        <p:txBody>
          <a:bodyPr/>
          <a:lstStyle/>
          <a:p>
            <a:fld id="{87871305-CB14-489E-A1E5-8E1EC3EB81B8}" type="slidenum">
              <a:rPr lang="en-US" smtClean="0"/>
              <a:t>‹#›</a:t>
            </a:fld>
            <a:endParaRPr lang="en-US"/>
          </a:p>
        </p:txBody>
      </p:sp>
    </p:spTree>
    <p:extLst>
      <p:ext uri="{BB962C8B-B14F-4D97-AF65-F5344CB8AC3E}">
        <p14:creationId xmlns:p14="http://schemas.microsoft.com/office/powerpoint/2010/main" val="235546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252DD-9E0A-02CE-C295-BD2D2C7CA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26E74C-B2A9-8541-C39C-C48A7D07E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F72EA-D654-774F-94B9-D5140D78B8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32A18-18B6-4C1D-A3F1-861927F768FE}" type="datetimeFigureOut">
              <a:rPr lang="en-US" smtClean="0"/>
              <a:t>12/25/2023</a:t>
            </a:fld>
            <a:endParaRPr lang="en-US"/>
          </a:p>
        </p:txBody>
      </p:sp>
      <p:sp>
        <p:nvSpPr>
          <p:cNvPr id="5" name="Footer Placeholder 4">
            <a:extLst>
              <a:ext uri="{FF2B5EF4-FFF2-40B4-BE49-F238E27FC236}">
                <a16:creationId xmlns:a16="http://schemas.microsoft.com/office/drawing/2014/main" id="{87361458-1119-E398-F1A7-45AAE6D7B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EAECC8-79F5-DAC2-DD95-186601BE58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71305-CB14-489E-A1E5-8E1EC3EB81B8}" type="slidenum">
              <a:rPr lang="en-US" smtClean="0"/>
              <a:t>‹#›</a:t>
            </a:fld>
            <a:endParaRPr lang="en-US"/>
          </a:p>
        </p:txBody>
      </p:sp>
    </p:spTree>
    <p:extLst>
      <p:ext uri="{BB962C8B-B14F-4D97-AF65-F5344CB8AC3E}">
        <p14:creationId xmlns:p14="http://schemas.microsoft.com/office/powerpoint/2010/main" val="1570809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0D3158-FFAF-1446-5007-77BEFDA959CE}"/>
              </a:ext>
            </a:extLst>
          </p:cNvPr>
          <p:cNvSpPr txBox="1"/>
          <p:nvPr/>
        </p:nvSpPr>
        <p:spPr>
          <a:xfrm>
            <a:off x="1036139" y="2482904"/>
            <a:ext cx="9802761" cy="1877437"/>
          </a:xfrm>
          <a:prstGeom prst="rect">
            <a:avLst/>
          </a:prstGeom>
          <a:noFill/>
        </p:spPr>
        <p:txBody>
          <a:bodyPr wrap="square" rtlCol="0">
            <a:spAutoFit/>
          </a:bodyPr>
          <a:lstStyle/>
          <a:p>
            <a:pPr algn="ctr"/>
            <a:r>
              <a:rPr lang="en-US" sz="4400" dirty="0">
                <a:solidFill>
                  <a:schemeClr val="accent1">
                    <a:lumMod val="75000"/>
                  </a:schemeClr>
                </a:solidFill>
              </a:rPr>
              <a:t>PRESENTATION ON</a:t>
            </a:r>
          </a:p>
          <a:p>
            <a:pPr algn="ctr"/>
            <a:r>
              <a:rPr lang="en-US" sz="3600" dirty="0"/>
              <a:t>Understanding Multiple Access Techniques (FDMA, TDMA, CDMA) in Communication Networks</a:t>
            </a:r>
            <a:endParaRPr lang="en-US" sz="3600" dirty="0">
              <a:solidFill>
                <a:schemeClr val="accent1">
                  <a:lumMod val="75000"/>
                </a:schemeClr>
              </a:solidFill>
            </a:endParaRPr>
          </a:p>
        </p:txBody>
      </p:sp>
    </p:spTree>
    <p:extLst>
      <p:ext uri="{BB962C8B-B14F-4D97-AF65-F5344CB8AC3E}">
        <p14:creationId xmlns:p14="http://schemas.microsoft.com/office/powerpoint/2010/main" val="301141880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62671" cy="1046440"/>
          </a:xfrm>
          <a:prstGeom prst="rect">
            <a:avLst/>
          </a:prstGeom>
          <a:noFill/>
        </p:spPr>
        <p:txBody>
          <a:bodyPr wrap="none" rtlCol="0">
            <a:spAutoFit/>
          </a:bodyPr>
          <a:lstStyle/>
          <a:p>
            <a:r>
              <a:rPr lang="en-US" sz="4400" dirty="0">
                <a:solidFill>
                  <a:schemeClr val="accent1">
                    <a:lumMod val="75000"/>
                  </a:schemeClr>
                </a:solidFill>
              </a:rPr>
              <a:t>TDMA</a:t>
            </a:r>
          </a:p>
          <a:p>
            <a:r>
              <a:rPr lang="en-US" dirty="0">
                <a:solidFill>
                  <a:schemeClr val="tx1">
                    <a:lumMod val="75000"/>
                    <a:lumOff val="25000"/>
                  </a:schemeClr>
                </a:solidFill>
              </a:rPr>
              <a:t>Time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2041390"/>
            <a:ext cx="6382138" cy="461665"/>
          </a:xfrm>
          <a:prstGeom prst="rect">
            <a:avLst/>
          </a:prstGeom>
          <a:noFill/>
        </p:spPr>
        <p:txBody>
          <a:bodyPr wrap="square" rtlCol="0">
            <a:spAutoFit/>
          </a:bodyPr>
          <a:lstStyle/>
          <a:p>
            <a:r>
              <a:rPr lang="en-US" sz="2400" dirty="0">
                <a:solidFill>
                  <a:schemeClr val="accent1">
                    <a:lumMod val="75000"/>
                  </a:schemeClr>
                </a:solidFill>
              </a:rPr>
              <a:t>Advantages</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580552"/>
            <a:ext cx="568304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Flexible bit rate</a:t>
            </a:r>
          </a:p>
          <a:p>
            <a:pPr marL="285750" indent="-285750">
              <a:buFont typeface="Arial" panose="020B0604020202020204" pitchFamily="34" charset="0"/>
              <a:buChar char="•"/>
            </a:pPr>
            <a:r>
              <a:rPr lang="en-US" sz="2400" dirty="0"/>
              <a:t>No frequency guard band required</a:t>
            </a:r>
          </a:p>
          <a:p>
            <a:pPr marL="285750" indent="-285750">
              <a:buFont typeface="Arial" panose="020B0604020202020204" pitchFamily="34" charset="0"/>
              <a:buChar char="•"/>
            </a:pPr>
            <a:r>
              <a:rPr lang="en-US" sz="2400" dirty="0"/>
              <a:t>No need for precise narrowband filters</a:t>
            </a:r>
          </a:p>
          <a:p>
            <a:pPr marL="285750" indent="-285750">
              <a:buFont typeface="Arial" panose="020B0604020202020204" pitchFamily="34" charset="0"/>
              <a:buChar char="•"/>
            </a:pPr>
            <a:r>
              <a:rPr lang="en-US" sz="2400" dirty="0"/>
              <a:t>Extended battery life</a:t>
            </a:r>
          </a:p>
          <a:p>
            <a:pPr marL="285750" indent="-285750">
              <a:buFont typeface="Arial" panose="020B0604020202020204" pitchFamily="34" charset="0"/>
              <a:buChar char="•"/>
            </a:pPr>
            <a:r>
              <a:rPr lang="en-US" sz="2400" dirty="0"/>
              <a:t>The most cost-effective technology for upgrading a current analog system to digital</a:t>
            </a:r>
          </a:p>
        </p:txBody>
      </p:sp>
      <p:sp>
        <p:nvSpPr>
          <p:cNvPr id="4" name="TextBox 3">
            <a:extLst>
              <a:ext uri="{FF2B5EF4-FFF2-40B4-BE49-F238E27FC236}">
                <a16:creationId xmlns:a16="http://schemas.microsoft.com/office/drawing/2014/main" id="{85760EF9-B2FE-F05B-A7C9-736AEA2329F0}"/>
              </a:ext>
            </a:extLst>
          </p:cNvPr>
          <p:cNvSpPr txBox="1"/>
          <p:nvPr/>
        </p:nvSpPr>
        <p:spPr>
          <a:xfrm>
            <a:off x="6301137" y="2041390"/>
            <a:ext cx="6382138" cy="461665"/>
          </a:xfrm>
          <a:prstGeom prst="rect">
            <a:avLst/>
          </a:prstGeom>
          <a:noFill/>
        </p:spPr>
        <p:txBody>
          <a:bodyPr wrap="square" rtlCol="0">
            <a:spAutoFit/>
          </a:bodyPr>
          <a:lstStyle/>
          <a:p>
            <a:r>
              <a:rPr lang="en-US" sz="2400" dirty="0">
                <a:solidFill>
                  <a:schemeClr val="accent1">
                    <a:lumMod val="75000"/>
                  </a:schemeClr>
                </a:solidFill>
              </a:rPr>
              <a:t>Disadvantages</a:t>
            </a:r>
          </a:p>
        </p:txBody>
      </p:sp>
      <p:sp>
        <p:nvSpPr>
          <p:cNvPr id="6" name="TextBox 5">
            <a:extLst>
              <a:ext uri="{FF2B5EF4-FFF2-40B4-BE49-F238E27FC236}">
                <a16:creationId xmlns:a16="http://schemas.microsoft.com/office/drawing/2014/main" id="{6C8B0765-1183-3DD5-5B34-31BBA6BE6698}"/>
              </a:ext>
            </a:extLst>
          </p:cNvPr>
          <p:cNvSpPr txBox="1"/>
          <p:nvPr/>
        </p:nvSpPr>
        <p:spPr>
          <a:xfrm>
            <a:off x="6301137" y="2580552"/>
            <a:ext cx="568304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Requires network-wide timing synchronization</a:t>
            </a:r>
          </a:p>
          <a:p>
            <a:pPr marL="285750" indent="-285750">
              <a:buFont typeface="Arial" panose="020B0604020202020204" pitchFamily="34" charset="0"/>
              <a:buChar char="•"/>
            </a:pPr>
            <a:r>
              <a:rPr lang="en-US" sz="2400" dirty="0"/>
              <a:t>Requires signal processing for matched filtering and correlation detection</a:t>
            </a:r>
          </a:p>
          <a:p>
            <a:pPr marL="285750" indent="-285750">
              <a:buFont typeface="Arial" panose="020B0604020202020204" pitchFamily="34" charset="0"/>
              <a:buChar char="•"/>
            </a:pPr>
            <a:r>
              <a:rPr lang="en-US" sz="2400" dirty="0"/>
              <a:t>Demands high peak power on uplink in transient mode</a:t>
            </a:r>
          </a:p>
          <a:p>
            <a:pPr marL="285750" indent="-285750">
              <a:buFont typeface="Arial" panose="020B0604020202020204" pitchFamily="34" charset="0"/>
              <a:buChar char="•"/>
            </a:pPr>
            <a:r>
              <a:rPr lang="en-US" sz="2400" dirty="0"/>
              <a:t>Multipath distortion</a:t>
            </a:r>
          </a:p>
        </p:txBody>
      </p:sp>
    </p:spTree>
    <p:extLst>
      <p:ext uri="{BB962C8B-B14F-4D97-AF65-F5344CB8AC3E}">
        <p14:creationId xmlns:p14="http://schemas.microsoft.com/office/powerpoint/2010/main" val="305813565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62671" cy="1046440"/>
          </a:xfrm>
          <a:prstGeom prst="rect">
            <a:avLst/>
          </a:prstGeom>
          <a:noFill/>
        </p:spPr>
        <p:txBody>
          <a:bodyPr wrap="none" rtlCol="0">
            <a:spAutoFit/>
          </a:bodyPr>
          <a:lstStyle/>
          <a:p>
            <a:r>
              <a:rPr lang="en-US" sz="4400" dirty="0">
                <a:solidFill>
                  <a:schemeClr val="accent1">
                    <a:lumMod val="75000"/>
                  </a:schemeClr>
                </a:solidFill>
              </a:rPr>
              <a:t>TDMA</a:t>
            </a:r>
          </a:p>
          <a:p>
            <a:r>
              <a:rPr lang="en-US" dirty="0">
                <a:solidFill>
                  <a:schemeClr val="tx1">
                    <a:lumMod val="75000"/>
                    <a:lumOff val="25000"/>
                  </a:schemeClr>
                </a:solidFill>
              </a:rPr>
              <a:t>Time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96086" y="1523865"/>
            <a:ext cx="6382138" cy="461665"/>
          </a:xfrm>
          <a:prstGeom prst="rect">
            <a:avLst/>
          </a:prstGeom>
          <a:noFill/>
        </p:spPr>
        <p:txBody>
          <a:bodyPr wrap="square" rtlCol="0">
            <a:spAutoFit/>
          </a:bodyPr>
          <a:lstStyle/>
          <a:p>
            <a:r>
              <a:rPr lang="en-US" sz="2400" dirty="0">
                <a:solidFill>
                  <a:schemeClr val="accent1">
                    <a:lumMod val="75000"/>
                  </a:schemeClr>
                </a:solidFill>
              </a:rPr>
              <a:t>Efficiency of TDMA frame</a:t>
            </a:r>
          </a:p>
        </p:txBody>
      </p:sp>
      <p:pic>
        <p:nvPicPr>
          <p:cNvPr id="8" name="Picture 7">
            <a:extLst>
              <a:ext uri="{FF2B5EF4-FFF2-40B4-BE49-F238E27FC236}">
                <a16:creationId xmlns:a16="http://schemas.microsoft.com/office/drawing/2014/main" id="{D866B349-C752-2D25-8FC0-E7992292574C}"/>
              </a:ext>
            </a:extLst>
          </p:cNvPr>
          <p:cNvPicPr>
            <a:picLocks noChangeAspect="1"/>
          </p:cNvPicPr>
          <p:nvPr/>
        </p:nvPicPr>
        <p:blipFill>
          <a:blip r:embed="rId3"/>
          <a:stretch>
            <a:fillRect/>
          </a:stretch>
        </p:blipFill>
        <p:spPr>
          <a:xfrm>
            <a:off x="461238" y="1885780"/>
            <a:ext cx="5634762" cy="4938331"/>
          </a:xfrm>
          <a:prstGeom prst="rect">
            <a:avLst/>
          </a:prstGeom>
        </p:spPr>
      </p:pic>
    </p:spTree>
    <p:extLst>
      <p:ext uri="{BB962C8B-B14F-4D97-AF65-F5344CB8AC3E}">
        <p14:creationId xmlns:p14="http://schemas.microsoft.com/office/powerpoint/2010/main" val="292262277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80303" cy="1046440"/>
          </a:xfrm>
          <a:prstGeom prst="rect">
            <a:avLst/>
          </a:prstGeom>
          <a:noFill/>
        </p:spPr>
        <p:txBody>
          <a:bodyPr wrap="none" rtlCol="0">
            <a:spAutoFit/>
          </a:bodyPr>
          <a:lstStyle/>
          <a:p>
            <a:r>
              <a:rPr lang="en-US" sz="4400" dirty="0">
                <a:solidFill>
                  <a:schemeClr val="accent1">
                    <a:lumMod val="75000"/>
                  </a:schemeClr>
                </a:solidFill>
              </a:rPr>
              <a:t>CDMA</a:t>
            </a:r>
          </a:p>
          <a:p>
            <a:r>
              <a:rPr lang="en-US" dirty="0">
                <a:solidFill>
                  <a:schemeClr val="tx1">
                    <a:lumMod val="75000"/>
                    <a:lumOff val="25000"/>
                  </a:schemeClr>
                </a:solidFill>
              </a:rPr>
              <a:t>Code Division Multiple Access</a:t>
            </a:r>
          </a:p>
        </p:txBody>
      </p:sp>
      <p:sp>
        <p:nvSpPr>
          <p:cNvPr id="6" name="TextBox 5">
            <a:extLst>
              <a:ext uri="{FF2B5EF4-FFF2-40B4-BE49-F238E27FC236}">
                <a16:creationId xmlns:a16="http://schemas.microsoft.com/office/drawing/2014/main" id="{9C606B68-E5CC-D2DC-38FD-89E8330A0D2A}"/>
              </a:ext>
            </a:extLst>
          </p:cNvPr>
          <p:cNvSpPr txBox="1"/>
          <p:nvPr/>
        </p:nvSpPr>
        <p:spPr>
          <a:xfrm>
            <a:off x="412954" y="1602657"/>
            <a:ext cx="11474245" cy="369332"/>
          </a:xfrm>
          <a:prstGeom prst="rect">
            <a:avLst/>
          </a:prstGeom>
          <a:noFill/>
        </p:spPr>
        <p:txBody>
          <a:bodyPr wrap="square" rtlCol="0">
            <a:spAutoFit/>
          </a:bodyPr>
          <a:lstStyle/>
          <a:p>
            <a:r>
              <a:rPr lang="en-US" dirty="0"/>
              <a:t>CDMA is a channel access method used by various radio communication technologies. </a:t>
            </a:r>
          </a:p>
        </p:txBody>
      </p:sp>
      <p:sp>
        <p:nvSpPr>
          <p:cNvPr id="7" name="TextBox 6">
            <a:extLst>
              <a:ext uri="{FF2B5EF4-FFF2-40B4-BE49-F238E27FC236}">
                <a16:creationId xmlns:a16="http://schemas.microsoft.com/office/drawing/2014/main" id="{D6DEDE66-B963-36EC-62F5-B8221AE99B65}"/>
              </a:ext>
            </a:extLst>
          </p:cNvPr>
          <p:cNvSpPr txBox="1"/>
          <p:nvPr/>
        </p:nvSpPr>
        <p:spPr>
          <a:xfrm>
            <a:off x="324465" y="2557466"/>
            <a:ext cx="636147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CDMA is an example of multiple access, where several transmitters can send information simultaneously over a single communication channel</a:t>
            </a:r>
          </a:p>
          <a:p>
            <a:pPr marL="285750" indent="-285750">
              <a:buFont typeface="Arial" panose="020B0604020202020204" pitchFamily="34" charset="0"/>
              <a:buChar char="•"/>
            </a:pPr>
            <a:r>
              <a:rPr lang="en-US" dirty="0"/>
              <a:t>This allows several users to share a band of frequencies</a:t>
            </a:r>
          </a:p>
          <a:p>
            <a:pPr marL="285750" indent="-285750">
              <a:buFont typeface="Arial" panose="020B0604020202020204" pitchFamily="34" charset="0"/>
              <a:buChar char="•"/>
            </a:pPr>
            <a:r>
              <a:rPr lang="en-US" dirty="0"/>
              <a:t>Fully digital wireless data transmission system</a:t>
            </a:r>
          </a:p>
          <a:p>
            <a:pPr marL="285750" indent="-285750">
              <a:buFont typeface="Arial" panose="020B0604020202020204" pitchFamily="34" charset="0"/>
              <a:buChar char="•"/>
            </a:pPr>
            <a:r>
              <a:rPr lang="en-US" dirty="0"/>
              <a:t>Users have control of a very wide channel bandwidth 1.5 to 5 MHz</a:t>
            </a:r>
          </a:p>
          <a:p>
            <a:pPr marL="285750" indent="-285750">
              <a:buFont typeface="Arial" panose="020B0604020202020204" pitchFamily="34" charset="0"/>
              <a:buChar char="•"/>
            </a:pPr>
            <a:r>
              <a:rPr lang="en-US" dirty="0"/>
              <a:t>Build-in interference minimization.</a:t>
            </a:r>
          </a:p>
        </p:txBody>
      </p:sp>
      <p:pic>
        <p:nvPicPr>
          <p:cNvPr id="3074" name="Picture 2">
            <a:extLst>
              <a:ext uri="{FF2B5EF4-FFF2-40B4-BE49-F238E27FC236}">
                <a16:creationId xmlns:a16="http://schemas.microsoft.com/office/drawing/2014/main" id="{C5ACD492-FF95-7CBE-2E9D-B63C3FF77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223" y="2164412"/>
            <a:ext cx="4738976" cy="398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74915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80303" cy="1046440"/>
          </a:xfrm>
          <a:prstGeom prst="rect">
            <a:avLst/>
          </a:prstGeom>
          <a:noFill/>
        </p:spPr>
        <p:txBody>
          <a:bodyPr wrap="none" rtlCol="0">
            <a:spAutoFit/>
          </a:bodyPr>
          <a:lstStyle/>
          <a:p>
            <a:r>
              <a:rPr lang="en-US" sz="4400" dirty="0">
                <a:solidFill>
                  <a:schemeClr val="accent1">
                    <a:lumMod val="75000"/>
                  </a:schemeClr>
                </a:solidFill>
              </a:rPr>
              <a:t>CDMA</a:t>
            </a:r>
          </a:p>
          <a:p>
            <a:r>
              <a:rPr lang="en-US" dirty="0">
                <a:solidFill>
                  <a:schemeClr val="tx1">
                    <a:lumMod val="75000"/>
                    <a:lumOff val="25000"/>
                  </a:schemeClr>
                </a:solidFill>
              </a:rPr>
              <a:t>Code Division Multiple Access</a:t>
            </a:r>
          </a:p>
        </p:txBody>
      </p:sp>
      <p:pic>
        <p:nvPicPr>
          <p:cNvPr id="3" name="Picture 2">
            <a:extLst>
              <a:ext uri="{FF2B5EF4-FFF2-40B4-BE49-F238E27FC236}">
                <a16:creationId xmlns:a16="http://schemas.microsoft.com/office/drawing/2014/main" id="{FC77A914-0C06-A4A8-8835-13E4A518A52D}"/>
              </a:ext>
            </a:extLst>
          </p:cNvPr>
          <p:cNvPicPr>
            <a:picLocks noChangeAspect="1"/>
          </p:cNvPicPr>
          <p:nvPr/>
        </p:nvPicPr>
        <p:blipFill>
          <a:blip r:embed="rId3"/>
          <a:stretch>
            <a:fillRect/>
          </a:stretch>
        </p:blipFill>
        <p:spPr>
          <a:xfrm>
            <a:off x="7018594" y="1656201"/>
            <a:ext cx="4585974" cy="4203809"/>
          </a:xfrm>
          <a:prstGeom prst="rect">
            <a:avLst/>
          </a:prstGeom>
        </p:spPr>
      </p:pic>
      <p:sp>
        <p:nvSpPr>
          <p:cNvPr id="4" name="TextBox 3">
            <a:extLst>
              <a:ext uri="{FF2B5EF4-FFF2-40B4-BE49-F238E27FC236}">
                <a16:creationId xmlns:a16="http://schemas.microsoft.com/office/drawing/2014/main" id="{458BCDDF-9FF8-D872-1A82-A974AC1F95A4}"/>
              </a:ext>
            </a:extLst>
          </p:cNvPr>
          <p:cNvSpPr txBox="1"/>
          <p:nvPr/>
        </p:nvSpPr>
        <p:spPr>
          <a:xfrm>
            <a:off x="412955" y="2107013"/>
            <a:ext cx="6382138" cy="461665"/>
          </a:xfrm>
          <a:prstGeom prst="rect">
            <a:avLst/>
          </a:prstGeom>
          <a:noFill/>
        </p:spPr>
        <p:txBody>
          <a:bodyPr wrap="square" rtlCol="0">
            <a:spAutoFit/>
          </a:bodyPr>
          <a:lstStyle/>
          <a:p>
            <a:r>
              <a:rPr lang="en-US" sz="2400" dirty="0">
                <a:solidFill>
                  <a:schemeClr val="accent1">
                    <a:lumMod val="75000"/>
                  </a:schemeClr>
                </a:solidFill>
              </a:rPr>
              <a:t>Basic diagram of CDMA</a:t>
            </a:r>
          </a:p>
        </p:txBody>
      </p:sp>
      <p:sp>
        <p:nvSpPr>
          <p:cNvPr id="8" name="TextBox 7">
            <a:extLst>
              <a:ext uri="{FF2B5EF4-FFF2-40B4-BE49-F238E27FC236}">
                <a16:creationId xmlns:a16="http://schemas.microsoft.com/office/drawing/2014/main" id="{D434F544-F035-AF1C-22D8-7F8BD83D2776}"/>
              </a:ext>
            </a:extLst>
          </p:cNvPr>
          <p:cNvSpPr txBox="1"/>
          <p:nvPr/>
        </p:nvSpPr>
        <p:spPr>
          <a:xfrm>
            <a:off x="412955" y="2580552"/>
            <a:ext cx="568304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There exists a new dimension with time and frequency</a:t>
            </a:r>
          </a:p>
          <a:p>
            <a:pPr marL="285750" indent="-285750">
              <a:buFont typeface="Arial" panose="020B0604020202020204" pitchFamily="34" charset="0"/>
              <a:buChar char="•"/>
            </a:pPr>
            <a:r>
              <a:rPr lang="en-US" sz="2400" dirty="0"/>
              <a:t>The new dimension represent the code which provided by the operator for the user</a:t>
            </a:r>
          </a:p>
        </p:txBody>
      </p:sp>
    </p:spTree>
    <p:extLst>
      <p:ext uri="{BB962C8B-B14F-4D97-AF65-F5344CB8AC3E}">
        <p14:creationId xmlns:p14="http://schemas.microsoft.com/office/powerpoint/2010/main" val="2989387188"/>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80303" cy="1046440"/>
          </a:xfrm>
          <a:prstGeom prst="rect">
            <a:avLst/>
          </a:prstGeom>
          <a:noFill/>
        </p:spPr>
        <p:txBody>
          <a:bodyPr wrap="none" rtlCol="0">
            <a:spAutoFit/>
          </a:bodyPr>
          <a:lstStyle/>
          <a:p>
            <a:r>
              <a:rPr lang="en-US" sz="4400" dirty="0">
                <a:solidFill>
                  <a:schemeClr val="accent1">
                    <a:lumMod val="75000"/>
                  </a:schemeClr>
                </a:solidFill>
              </a:rPr>
              <a:t>CDMA</a:t>
            </a:r>
          </a:p>
          <a:p>
            <a:r>
              <a:rPr lang="en-US" dirty="0">
                <a:solidFill>
                  <a:schemeClr val="tx1">
                    <a:lumMod val="75000"/>
                    <a:lumOff val="25000"/>
                  </a:schemeClr>
                </a:solidFill>
              </a:rPr>
              <a:t>Code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1599792"/>
            <a:ext cx="6382138" cy="461665"/>
          </a:xfrm>
          <a:prstGeom prst="rect">
            <a:avLst/>
          </a:prstGeom>
          <a:noFill/>
        </p:spPr>
        <p:txBody>
          <a:bodyPr wrap="square" rtlCol="0">
            <a:spAutoFit/>
          </a:bodyPr>
          <a:lstStyle/>
          <a:p>
            <a:r>
              <a:rPr lang="en-US" sz="2400" dirty="0">
                <a:solidFill>
                  <a:schemeClr val="accent1">
                    <a:lumMod val="75000"/>
                  </a:schemeClr>
                </a:solidFill>
              </a:rPr>
              <a:t>Working of CDMA</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580552"/>
            <a:ext cx="1102535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CDMA is entirely a different approach from the Time Division Multiple Access. CDMA, after digitizing the data, spreads out the data over the entire available bandwidth. Multiple calls are overlapped to each other on a channel which is assigned with a unique sequence code. CDMA is a form </a:t>
            </a:r>
            <a:r>
              <a:rPr lang="en-US" sz="2400" b="1" dirty="0"/>
              <a:t>Spread-Spectrum</a:t>
            </a:r>
            <a:r>
              <a:rPr lang="en-US" sz="2400" dirty="0"/>
              <a:t> technique, which means data can be sent in small pieces over a number of frequencies available to use at any time in the specified range.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050223361"/>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80303" cy="1046440"/>
          </a:xfrm>
          <a:prstGeom prst="rect">
            <a:avLst/>
          </a:prstGeom>
          <a:noFill/>
        </p:spPr>
        <p:txBody>
          <a:bodyPr wrap="none" rtlCol="0">
            <a:spAutoFit/>
          </a:bodyPr>
          <a:lstStyle/>
          <a:p>
            <a:r>
              <a:rPr lang="en-US" sz="4400" dirty="0">
                <a:solidFill>
                  <a:schemeClr val="accent1">
                    <a:lumMod val="75000"/>
                  </a:schemeClr>
                </a:solidFill>
              </a:rPr>
              <a:t>CDMA</a:t>
            </a:r>
          </a:p>
          <a:p>
            <a:r>
              <a:rPr lang="en-US" dirty="0">
                <a:solidFill>
                  <a:schemeClr val="tx1">
                    <a:lumMod val="75000"/>
                    <a:lumOff val="25000"/>
                  </a:schemeClr>
                </a:solidFill>
              </a:rPr>
              <a:t>Code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1599792"/>
            <a:ext cx="6382138" cy="461665"/>
          </a:xfrm>
          <a:prstGeom prst="rect">
            <a:avLst/>
          </a:prstGeom>
          <a:noFill/>
        </p:spPr>
        <p:txBody>
          <a:bodyPr wrap="square" rtlCol="0">
            <a:spAutoFit/>
          </a:bodyPr>
          <a:lstStyle/>
          <a:p>
            <a:r>
              <a:rPr lang="en-US" sz="2400" dirty="0">
                <a:solidFill>
                  <a:schemeClr val="accent1">
                    <a:lumMod val="75000"/>
                  </a:schemeClr>
                </a:solidFill>
              </a:rPr>
              <a:t>Working of CDMA</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251015"/>
            <a:ext cx="1102535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Below diagram show that there is only one channel which is accessing by four stations at the same time</a:t>
            </a:r>
          </a:p>
          <a:p>
            <a:pPr marL="285750" indent="-285750">
              <a:buFont typeface="Arial" panose="020B0604020202020204" pitchFamily="34" charset="0"/>
              <a:buChar char="•"/>
            </a:pPr>
            <a:r>
              <a:rPr lang="en-US" sz="2400" dirty="0"/>
              <a:t>Each channel has it’s own</a:t>
            </a:r>
            <a:r>
              <a:rPr lang="en-US" sz="2400" b="1" dirty="0"/>
              <a:t> Code (</a:t>
            </a:r>
            <a:r>
              <a:rPr lang="en-US" sz="2400" b="1" dirty="0" err="1"/>
              <a:t>i.e</a:t>
            </a:r>
            <a:r>
              <a:rPr lang="en-US" sz="2400" b="1" dirty="0"/>
              <a:t> C1) </a:t>
            </a:r>
            <a:r>
              <a:rPr lang="en-US" sz="2400" dirty="0"/>
              <a:t>and each channel wants to transmit data </a:t>
            </a:r>
            <a:r>
              <a:rPr lang="en-US" sz="2400" b="1" dirty="0"/>
              <a:t>(</a:t>
            </a:r>
            <a:r>
              <a:rPr lang="en-US" sz="2400" b="1" dirty="0" err="1"/>
              <a:t>i.e</a:t>
            </a:r>
            <a:r>
              <a:rPr lang="en-US" sz="2400" b="1" dirty="0"/>
              <a:t> D1=0=-1)</a:t>
            </a:r>
          </a:p>
          <a:p>
            <a:pPr marL="285750" indent="-285750">
              <a:buFont typeface="Arial" panose="020B0604020202020204" pitchFamily="34" charset="0"/>
              <a:buChar char="•"/>
            </a:pPr>
            <a:r>
              <a:rPr lang="en-US" sz="2400" dirty="0"/>
              <a:t>Code will be assigned if it satisfies following to properties</a:t>
            </a:r>
          </a:p>
          <a:p>
            <a:pPr marL="285750" indent="-285750">
              <a:buFont typeface="Arial" panose="020B0604020202020204" pitchFamily="34" charset="0"/>
              <a:buChar char="•"/>
            </a:pPr>
            <a:r>
              <a:rPr lang="en-US" sz="2400" b="1" dirty="0"/>
              <a:t>Property 1: </a:t>
            </a:r>
            <a:r>
              <a:rPr lang="en-US" sz="2400" dirty="0"/>
              <a:t>Pick any two stations’ code up and multiply them you will get a resultant and sum up the resultant if the it becomes to zero ‘0’, it will satisfy first property.</a:t>
            </a:r>
          </a:p>
          <a:p>
            <a:pPr marL="285750" indent="-285750">
              <a:buFont typeface="Arial" panose="020B0604020202020204" pitchFamily="34" charset="0"/>
              <a:buChar char="•"/>
            </a:pPr>
            <a:r>
              <a:rPr lang="en-US" sz="2400" i="1" dirty="0" err="1"/>
              <a:t>i.e</a:t>
            </a:r>
            <a:r>
              <a:rPr lang="en-US" sz="2400" i="1" dirty="0"/>
              <a:t>: C1 X C2 = 0, (1111)(1-111-1) = 0</a:t>
            </a:r>
          </a:p>
          <a:p>
            <a:pPr marL="285750" indent="-285750">
              <a:buFont typeface="Arial" panose="020B0604020202020204" pitchFamily="34" charset="0"/>
              <a:buChar char="•"/>
            </a:pPr>
            <a:r>
              <a:rPr lang="en-US" sz="2400" b="1" dirty="0"/>
              <a:t>Property 2:</a:t>
            </a:r>
            <a:r>
              <a:rPr lang="en-US" sz="2400" dirty="0"/>
              <a:t> Pick any stations code up and multiply it with own-self if you get the answer as equal to total number of stations, it will satisfy property two as well</a:t>
            </a:r>
            <a:endParaRPr lang="en-US" sz="2400" b="1" dirty="0"/>
          </a:p>
          <a:p>
            <a:pPr marL="285750" indent="-285750">
              <a:buFont typeface="Arial" panose="020B0604020202020204" pitchFamily="34" charset="0"/>
              <a:buChar char="•"/>
            </a:pPr>
            <a:r>
              <a:rPr lang="en-US" sz="2400" i="1" dirty="0" err="1"/>
              <a:t>i.e</a:t>
            </a:r>
            <a:r>
              <a:rPr lang="en-US" sz="2400" i="1" dirty="0"/>
              <a:t> C1 X C1 = total No. stations. C1XC2 = 1111X1111=1111=4</a:t>
            </a:r>
          </a:p>
        </p:txBody>
      </p:sp>
    </p:spTree>
    <p:extLst>
      <p:ext uri="{BB962C8B-B14F-4D97-AF65-F5344CB8AC3E}">
        <p14:creationId xmlns:p14="http://schemas.microsoft.com/office/powerpoint/2010/main" val="385417399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80303" cy="1046440"/>
          </a:xfrm>
          <a:prstGeom prst="rect">
            <a:avLst/>
          </a:prstGeom>
          <a:noFill/>
        </p:spPr>
        <p:txBody>
          <a:bodyPr wrap="none" rtlCol="0">
            <a:spAutoFit/>
          </a:bodyPr>
          <a:lstStyle/>
          <a:p>
            <a:r>
              <a:rPr lang="en-US" sz="4400" dirty="0">
                <a:solidFill>
                  <a:schemeClr val="accent1">
                    <a:lumMod val="75000"/>
                  </a:schemeClr>
                </a:solidFill>
              </a:rPr>
              <a:t>CDMA</a:t>
            </a:r>
          </a:p>
          <a:p>
            <a:r>
              <a:rPr lang="en-US" dirty="0">
                <a:solidFill>
                  <a:schemeClr val="tx1">
                    <a:lumMod val="75000"/>
                    <a:lumOff val="25000"/>
                  </a:schemeClr>
                </a:solidFill>
              </a:rPr>
              <a:t>Code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1599792"/>
            <a:ext cx="6382138" cy="461665"/>
          </a:xfrm>
          <a:prstGeom prst="rect">
            <a:avLst/>
          </a:prstGeom>
          <a:noFill/>
        </p:spPr>
        <p:txBody>
          <a:bodyPr wrap="square" rtlCol="0">
            <a:spAutoFit/>
          </a:bodyPr>
          <a:lstStyle/>
          <a:p>
            <a:r>
              <a:rPr lang="en-US" sz="2400" dirty="0">
                <a:solidFill>
                  <a:schemeClr val="accent1">
                    <a:lumMod val="75000"/>
                  </a:schemeClr>
                </a:solidFill>
              </a:rPr>
              <a:t>Working of CDMA</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201140"/>
            <a:ext cx="1102535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next step is to multiply each Station’s code it’s own data </a:t>
            </a:r>
            <a:r>
              <a:rPr lang="en-US" sz="2400" b="1" dirty="0"/>
              <a:t>(</a:t>
            </a:r>
            <a:r>
              <a:rPr lang="en-US" sz="2400" b="1" dirty="0" err="1"/>
              <a:t>i.e</a:t>
            </a:r>
            <a:r>
              <a:rPr lang="en-US" sz="2400" b="1" dirty="0"/>
              <a:t> C1XD1</a:t>
            </a:r>
            <a:r>
              <a:rPr lang="en-US" sz="2400" dirty="0"/>
              <a:t>) you will get a resultant and sum up the resultants of all stations you will get a Channel code </a:t>
            </a:r>
            <a:r>
              <a:rPr lang="en-US" sz="2400" b="1" dirty="0"/>
              <a:t>(</a:t>
            </a:r>
            <a:r>
              <a:rPr lang="en-US" sz="2400" b="1" dirty="0" err="1"/>
              <a:t>i.e</a:t>
            </a:r>
            <a:r>
              <a:rPr lang="en-US" sz="2400" b="1" dirty="0"/>
              <a:t> 0-4 0 0 0)</a:t>
            </a:r>
          </a:p>
        </p:txBody>
      </p:sp>
      <p:pic>
        <p:nvPicPr>
          <p:cNvPr id="6" name="Picture 5">
            <a:extLst>
              <a:ext uri="{FF2B5EF4-FFF2-40B4-BE49-F238E27FC236}">
                <a16:creationId xmlns:a16="http://schemas.microsoft.com/office/drawing/2014/main" id="{7C027E75-52A8-3596-1DC0-C21BC6B00CB5}"/>
              </a:ext>
            </a:extLst>
          </p:cNvPr>
          <p:cNvPicPr>
            <a:picLocks noChangeAspect="1"/>
          </p:cNvPicPr>
          <p:nvPr/>
        </p:nvPicPr>
        <p:blipFill>
          <a:blip r:embed="rId3"/>
          <a:stretch>
            <a:fillRect/>
          </a:stretch>
        </p:blipFill>
        <p:spPr>
          <a:xfrm>
            <a:off x="1254712" y="3458018"/>
            <a:ext cx="9647055" cy="3036187"/>
          </a:xfrm>
          <a:prstGeom prst="rect">
            <a:avLst/>
          </a:prstGeom>
        </p:spPr>
      </p:pic>
    </p:spTree>
    <p:extLst>
      <p:ext uri="{BB962C8B-B14F-4D97-AF65-F5344CB8AC3E}">
        <p14:creationId xmlns:p14="http://schemas.microsoft.com/office/powerpoint/2010/main" val="104222057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80303" cy="1046440"/>
          </a:xfrm>
          <a:prstGeom prst="rect">
            <a:avLst/>
          </a:prstGeom>
          <a:noFill/>
        </p:spPr>
        <p:txBody>
          <a:bodyPr wrap="none" rtlCol="0">
            <a:spAutoFit/>
          </a:bodyPr>
          <a:lstStyle/>
          <a:p>
            <a:r>
              <a:rPr lang="en-US" sz="4400" dirty="0">
                <a:solidFill>
                  <a:schemeClr val="accent1">
                    <a:lumMod val="75000"/>
                  </a:schemeClr>
                </a:solidFill>
              </a:rPr>
              <a:t>CDMA</a:t>
            </a:r>
          </a:p>
          <a:p>
            <a:r>
              <a:rPr lang="en-US" dirty="0">
                <a:solidFill>
                  <a:schemeClr val="tx1">
                    <a:lumMod val="75000"/>
                    <a:lumOff val="25000"/>
                  </a:schemeClr>
                </a:solidFill>
              </a:rPr>
              <a:t>Code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1599792"/>
            <a:ext cx="6382138" cy="461665"/>
          </a:xfrm>
          <a:prstGeom prst="rect">
            <a:avLst/>
          </a:prstGeom>
          <a:noFill/>
        </p:spPr>
        <p:txBody>
          <a:bodyPr wrap="square" rtlCol="0">
            <a:spAutoFit/>
          </a:bodyPr>
          <a:lstStyle/>
          <a:p>
            <a:r>
              <a:rPr lang="en-US" sz="2400" dirty="0">
                <a:solidFill>
                  <a:schemeClr val="accent1">
                    <a:lumMod val="75000"/>
                  </a:schemeClr>
                </a:solidFill>
              </a:rPr>
              <a:t>Working of CDMA</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1951761"/>
            <a:ext cx="11025358"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Once you have done with above steps at the Transmitter side the next step is to decode the data at receiver side</a:t>
            </a:r>
          </a:p>
          <a:p>
            <a:pPr marL="285750" indent="-285750">
              <a:buFont typeface="Arial" panose="020B0604020202020204" pitchFamily="34" charset="0"/>
              <a:buChar char="•"/>
            </a:pPr>
            <a:r>
              <a:rPr lang="en-US" sz="2400" dirty="0"/>
              <a:t>At the receiver side you will have to multiply the channel code with spreading code you will get a resultant</a:t>
            </a:r>
          </a:p>
          <a:p>
            <a:pPr marL="285750" indent="-285750">
              <a:buFont typeface="Arial" panose="020B0604020202020204" pitchFamily="34" charset="0"/>
              <a:buChar char="•"/>
            </a:pPr>
            <a:r>
              <a:rPr lang="en-US" sz="2400" dirty="0"/>
              <a:t>The next step is to sum up the resultant and divide the answer with total no. of stations you will get the actual data as shown in figure.</a:t>
            </a:r>
          </a:p>
        </p:txBody>
      </p:sp>
      <p:pic>
        <p:nvPicPr>
          <p:cNvPr id="7" name="Picture 6">
            <a:extLst>
              <a:ext uri="{FF2B5EF4-FFF2-40B4-BE49-F238E27FC236}">
                <a16:creationId xmlns:a16="http://schemas.microsoft.com/office/drawing/2014/main" id="{CA0BA4F6-C080-B2FB-F905-BD9066535969}"/>
              </a:ext>
            </a:extLst>
          </p:cNvPr>
          <p:cNvPicPr>
            <a:picLocks noChangeAspect="1"/>
          </p:cNvPicPr>
          <p:nvPr/>
        </p:nvPicPr>
        <p:blipFill>
          <a:blip r:embed="rId3"/>
          <a:stretch>
            <a:fillRect/>
          </a:stretch>
        </p:blipFill>
        <p:spPr>
          <a:xfrm>
            <a:off x="385573" y="4383147"/>
            <a:ext cx="11052740" cy="2023741"/>
          </a:xfrm>
          <a:prstGeom prst="rect">
            <a:avLst/>
          </a:prstGeom>
        </p:spPr>
      </p:pic>
    </p:spTree>
    <p:extLst>
      <p:ext uri="{BB962C8B-B14F-4D97-AF65-F5344CB8AC3E}">
        <p14:creationId xmlns:p14="http://schemas.microsoft.com/office/powerpoint/2010/main" val="3035419007"/>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80303" cy="1046440"/>
          </a:xfrm>
          <a:prstGeom prst="rect">
            <a:avLst/>
          </a:prstGeom>
          <a:noFill/>
        </p:spPr>
        <p:txBody>
          <a:bodyPr wrap="none" rtlCol="0">
            <a:spAutoFit/>
          </a:bodyPr>
          <a:lstStyle/>
          <a:p>
            <a:r>
              <a:rPr lang="en-US" sz="4400" dirty="0">
                <a:solidFill>
                  <a:schemeClr val="accent1">
                    <a:lumMod val="75000"/>
                  </a:schemeClr>
                </a:solidFill>
              </a:rPr>
              <a:t>CDMA</a:t>
            </a:r>
          </a:p>
          <a:p>
            <a:r>
              <a:rPr lang="en-US" dirty="0">
                <a:solidFill>
                  <a:schemeClr val="tx1">
                    <a:lumMod val="75000"/>
                    <a:lumOff val="25000"/>
                  </a:schemeClr>
                </a:solidFill>
              </a:rPr>
              <a:t>Code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2041390"/>
            <a:ext cx="6382138" cy="461665"/>
          </a:xfrm>
          <a:prstGeom prst="rect">
            <a:avLst/>
          </a:prstGeom>
          <a:noFill/>
        </p:spPr>
        <p:txBody>
          <a:bodyPr wrap="square" rtlCol="0">
            <a:spAutoFit/>
          </a:bodyPr>
          <a:lstStyle/>
          <a:p>
            <a:r>
              <a:rPr lang="en-US" sz="2400" dirty="0">
                <a:solidFill>
                  <a:schemeClr val="accent1">
                    <a:lumMod val="75000"/>
                  </a:schemeClr>
                </a:solidFill>
              </a:rPr>
              <a:t>Advantages</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580552"/>
            <a:ext cx="5683045"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Improvement in capacity and security</a:t>
            </a:r>
          </a:p>
          <a:p>
            <a:pPr marL="285750" indent="-285750">
              <a:buFont typeface="Arial" panose="020B0604020202020204" pitchFamily="34" charset="0"/>
              <a:buChar char="•"/>
            </a:pPr>
            <a:r>
              <a:rPr lang="en-US" sz="2400" dirty="0"/>
              <a:t>Improvement in hand over/hand off</a:t>
            </a:r>
          </a:p>
          <a:p>
            <a:pPr marL="285750" indent="-285750">
              <a:buFont typeface="Arial" panose="020B0604020202020204" pitchFamily="34" charset="0"/>
              <a:buChar char="•"/>
            </a:pPr>
            <a:r>
              <a:rPr lang="en-US" sz="2400" dirty="0"/>
              <a:t>Use of wide Bandwidth</a:t>
            </a:r>
          </a:p>
          <a:p>
            <a:pPr marL="285750" indent="-285750">
              <a:buFont typeface="Arial" panose="020B0604020202020204" pitchFamily="34" charset="0"/>
              <a:buChar char="•"/>
            </a:pPr>
            <a:r>
              <a:rPr lang="en-US" sz="2400" dirty="0"/>
              <a:t>It has more number of users can share the same bandwidth</a:t>
            </a:r>
          </a:p>
          <a:p>
            <a:pPr marL="285750" indent="-285750">
              <a:buFont typeface="Arial" panose="020B0604020202020204" pitchFamily="34" charset="0"/>
              <a:buChar char="•"/>
            </a:pPr>
            <a:r>
              <a:rPr lang="en-US" sz="2400" dirty="0"/>
              <a:t>It is well-matched with other cellular technologies</a:t>
            </a:r>
          </a:p>
        </p:txBody>
      </p:sp>
      <p:sp>
        <p:nvSpPr>
          <p:cNvPr id="4" name="TextBox 3">
            <a:extLst>
              <a:ext uri="{FF2B5EF4-FFF2-40B4-BE49-F238E27FC236}">
                <a16:creationId xmlns:a16="http://schemas.microsoft.com/office/drawing/2014/main" id="{85760EF9-B2FE-F05B-A7C9-736AEA2329F0}"/>
              </a:ext>
            </a:extLst>
          </p:cNvPr>
          <p:cNvSpPr txBox="1"/>
          <p:nvPr/>
        </p:nvSpPr>
        <p:spPr>
          <a:xfrm>
            <a:off x="6301137" y="2041390"/>
            <a:ext cx="6382138" cy="461665"/>
          </a:xfrm>
          <a:prstGeom prst="rect">
            <a:avLst/>
          </a:prstGeom>
          <a:noFill/>
        </p:spPr>
        <p:txBody>
          <a:bodyPr wrap="square" rtlCol="0">
            <a:spAutoFit/>
          </a:bodyPr>
          <a:lstStyle/>
          <a:p>
            <a:r>
              <a:rPr lang="en-US" sz="2400" dirty="0">
                <a:solidFill>
                  <a:schemeClr val="accent1">
                    <a:lumMod val="75000"/>
                  </a:schemeClr>
                </a:solidFill>
              </a:rPr>
              <a:t>Disadvantages</a:t>
            </a:r>
          </a:p>
        </p:txBody>
      </p:sp>
      <p:sp>
        <p:nvSpPr>
          <p:cNvPr id="6" name="TextBox 5">
            <a:extLst>
              <a:ext uri="{FF2B5EF4-FFF2-40B4-BE49-F238E27FC236}">
                <a16:creationId xmlns:a16="http://schemas.microsoft.com/office/drawing/2014/main" id="{6C8B0765-1183-3DD5-5B34-31BBA6BE6698}"/>
              </a:ext>
            </a:extLst>
          </p:cNvPr>
          <p:cNvSpPr txBox="1"/>
          <p:nvPr/>
        </p:nvSpPr>
        <p:spPr>
          <a:xfrm>
            <a:off x="6301137" y="2580552"/>
            <a:ext cx="5683045"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system is more complicated</a:t>
            </a:r>
          </a:p>
          <a:p>
            <a:pPr marL="285750" indent="-285750">
              <a:buFont typeface="Arial" panose="020B0604020202020204" pitchFamily="34" charset="0"/>
              <a:buChar char="•"/>
            </a:pPr>
            <a:r>
              <a:rPr lang="en-US" sz="2400" dirty="0"/>
              <a:t>Guard band and guard time both are required to be provided</a:t>
            </a:r>
          </a:p>
          <a:p>
            <a:pPr marL="285750" indent="-285750">
              <a:buFont typeface="Arial" panose="020B0604020202020204" pitchFamily="34" charset="0"/>
              <a:buChar char="•"/>
            </a:pPr>
            <a:r>
              <a:rPr lang="en-US" sz="2400" dirty="0"/>
              <a:t>As the number of users increases the overall quality of service decrease</a:t>
            </a:r>
          </a:p>
        </p:txBody>
      </p:sp>
    </p:spTree>
    <p:extLst>
      <p:ext uri="{BB962C8B-B14F-4D97-AF65-F5344CB8AC3E}">
        <p14:creationId xmlns:p14="http://schemas.microsoft.com/office/powerpoint/2010/main" val="3596122839"/>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655508" y="1178441"/>
            <a:ext cx="2880981" cy="769441"/>
          </a:xfrm>
          <a:prstGeom prst="rect">
            <a:avLst/>
          </a:prstGeom>
          <a:noFill/>
        </p:spPr>
        <p:txBody>
          <a:bodyPr wrap="none" rtlCol="0">
            <a:spAutoFit/>
          </a:bodyPr>
          <a:lstStyle/>
          <a:p>
            <a:r>
              <a:rPr lang="en-US" sz="4400" dirty="0">
                <a:solidFill>
                  <a:schemeClr val="accent1">
                    <a:lumMod val="75000"/>
                  </a:schemeClr>
                </a:solidFill>
              </a:rPr>
              <a:t>Questions ?</a:t>
            </a:r>
          </a:p>
        </p:txBody>
      </p:sp>
      <p:pic>
        <p:nvPicPr>
          <p:cNvPr id="8" name="Picture 7">
            <a:extLst>
              <a:ext uri="{FF2B5EF4-FFF2-40B4-BE49-F238E27FC236}">
                <a16:creationId xmlns:a16="http://schemas.microsoft.com/office/drawing/2014/main" id="{0F56BF83-76BE-0E0D-FC7F-DE0EA4A5F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193" y="2128059"/>
            <a:ext cx="3769613" cy="3391772"/>
          </a:xfrm>
          <a:prstGeom prst="rect">
            <a:avLst/>
          </a:prstGeom>
        </p:spPr>
      </p:pic>
    </p:spTree>
    <p:extLst>
      <p:ext uri="{BB962C8B-B14F-4D97-AF65-F5344CB8AC3E}">
        <p14:creationId xmlns:p14="http://schemas.microsoft.com/office/powerpoint/2010/main" val="70996954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afterEffect">
                                  <p:stCondLst>
                                    <p:cond delay="0"/>
                                  </p:stCondLst>
                                  <p:endCondLst>
                                    <p:cond evt="onNext" delay="0">
                                      <p:tgtEl>
                                        <p:sldTgt/>
                                      </p:tgtEl>
                                    </p:cond>
                                  </p:endCondLst>
                                  <p:childTnLst>
                                    <p:animEffect transition="out" filter="fade">
                                      <p:cBhvr>
                                        <p:cTn id="6" dur="2000" tmFilter="0, 0; .2, .5; .8, .5; 1, 0"/>
                                        <p:tgtEl>
                                          <p:spTgt spid="8"/>
                                        </p:tgtEl>
                                      </p:cBhvr>
                                    </p:animEffect>
                                    <p:animScale>
                                      <p:cBhvr>
                                        <p:cTn id="7" dur="10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071DB-CC4B-3CE7-5250-7E1DAE6AC135}"/>
              </a:ext>
            </a:extLst>
          </p:cNvPr>
          <p:cNvSpPr txBox="1"/>
          <p:nvPr/>
        </p:nvSpPr>
        <p:spPr>
          <a:xfrm>
            <a:off x="2605549" y="2369574"/>
            <a:ext cx="7344697" cy="1569660"/>
          </a:xfrm>
          <a:prstGeom prst="rect">
            <a:avLst/>
          </a:prstGeom>
          <a:noFill/>
        </p:spPr>
        <p:txBody>
          <a:bodyPr wrap="square" rtlCol="0">
            <a:spAutoFit/>
          </a:bodyPr>
          <a:lstStyle/>
          <a:p>
            <a:r>
              <a:rPr lang="en-US" sz="2400" b="1" dirty="0">
                <a:solidFill>
                  <a:schemeClr val="accent1">
                    <a:lumMod val="75000"/>
                  </a:schemeClr>
                </a:solidFill>
              </a:rPr>
              <a:t>PRESENTED BY</a:t>
            </a:r>
          </a:p>
          <a:p>
            <a:r>
              <a:rPr lang="en-US" sz="2400" dirty="0"/>
              <a:t>Mohammad Borhan Uddin (ASH2101008M)</a:t>
            </a:r>
          </a:p>
          <a:p>
            <a:r>
              <a:rPr lang="en-US" sz="2400" dirty="0"/>
              <a:t>Faria Islam Mily (BFH2101015F)</a:t>
            </a:r>
          </a:p>
          <a:p>
            <a:r>
              <a:rPr lang="en-US" sz="2400" dirty="0"/>
              <a:t>Kazi </a:t>
            </a:r>
            <a:r>
              <a:rPr lang="en-US" sz="2400" dirty="0" err="1"/>
              <a:t>Kawchar</a:t>
            </a:r>
            <a:r>
              <a:rPr lang="en-US" sz="2400" dirty="0"/>
              <a:t> Ahmed</a:t>
            </a:r>
          </a:p>
        </p:txBody>
      </p:sp>
    </p:spTree>
    <p:extLst>
      <p:ext uri="{BB962C8B-B14F-4D97-AF65-F5344CB8AC3E}">
        <p14:creationId xmlns:p14="http://schemas.microsoft.com/office/powerpoint/2010/main" val="3682096704"/>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209011" y="2921168"/>
            <a:ext cx="4671752" cy="1015663"/>
          </a:xfrm>
          <a:prstGeom prst="rect">
            <a:avLst/>
          </a:prstGeom>
          <a:noFill/>
        </p:spPr>
        <p:txBody>
          <a:bodyPr wrap="square" rtlCol="0">
            <a:spAutoFit/>
          </a:bodyPr>
          <a:lstStyle/>
          <a:p>
            <a:r>
              <a:rPr lang="en-US" sz="6000" b="1" dirty="0">
                <a:solidFill>
                  <a:schemeClr val="accent1">
                    <a:lumMod val="75000"/>
                  </a:schemeClr>
                </a:solidFill>
              </a:rPr>
              <a:t>Thank you!</a:t>
            </a:r>
          </a:p>
        </p:txBody>
      </p:sp>
    </p:spTree>
    <p:extLst>
      <p:ext uri="{BB962C8B-B14F-4D97-AF65-F5344CB8AC3E}">
        <p14:creationId xmlns:p14="http://schemas.microsoft.com/office/powerpoint/2010/main" val="350343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3479029" cy="1046440"/>
          </a:xfrm>
          <a:prstGeom prst="rect">
            <a:avLst/>
          </a:prstGeom>
          <a:noFill/>
        </p:spPr>
        <p:txBody>
          <a:bodyPr wrap="none" rtlCol="0">
            <a:spAutoFit/>
          </a:bodyPr>
          <a:lstStyle/>
          <a:p>
            <a:r>
              <a:rPr lang="en-US" sz="4400" dirty="0">
                <a:solidFill>
                  <a:schemeClr val="accent1">
                    <a:lumMod val="75000"/>
                  </a:schemeClr>
                </a:solidFill>
              </a:rPr>
              <a:t>FDMA</a:t>
            </a:r>
          </a:p>
          <a:p>
            <a:r>
              <a:rPr lang="en-US" dirty="0">
                <a:solidFill>
                  <a:schemeClr val="tx1">
                    <a:lumMod val="75000"/>
                    <a:lumOff val="25000"/>
                  </a:schemeClr>
                </a:solidFill>
              </a:rPr>
              <a:t>Frequency Division Multiple Access</a:t>
            </a:r>
          </a:p>
        </p:txBody>
      </p:sp>
      <p:sp>
        <p:nvSpPr>
          <p:cNvPr id="6" name="TextBox 5">
            <a:extLst>
              <a:ext uri="{FF2B5EF4-FFF2-40B4-BE49-F238E27FC236}">
                <a16:creationId xmlns:a16="http://schemas.microsoft.com/office/drawing/2014/main" id="{9C606B68-E5CC-D2DC-38FD-89E8330A0D2A}"/>
              </a:ext>
            </a:extLst>
          </p:cNvPr>
          <p:cNvSpPr txBox="1"/>
          <p:nvPr/>
        </p:nvSpPr>
        <p:spPr>
          <a:xfrm>
            <a:off x="412954" y="1602657"/>
            <a:ext cx="11474245" cy="646331"/>
          </a:xfrm>
          <a:prstGeom prst="rect">
            <a:avLst/>
          </a:prstGeom>
          <a:noFill/>
        </p:spPr>
        <p:txBody>
          <a:bodyPr wrap="square" rtlCol="0">
            <a:spAutoFit/>
          </a:bodyPr>
          <a:lstStyle/>
          <a:p>
            <a:r>
              <a:rPr lang="en-US" dirty="0"/>
              <a:t>FDMA is a multiple access technique in which the available frequency spectrum is divided into distinct frequency bands. Each user is allocated a unique frequency band for simultaneous communication.</a:t>
            </a:r>
          </a:p>
        </p:txBody>
      </p:sp>
      <p:pic>
        <p:nvPicPr>
          <p:cNvPr id="1026" name="Picture 2" descr="Fig-31-Frequency-Division-Multiple-Access-FDMA.ppm (500×236)">
            <a:extLst>
              <a:ext uri="{FF2B5EF4-FFF2-40B4-BE49-F238E27FC236}">
                <a16:creationId xmlns:a16="http://schemas.microsoft.com/office/drawing/2014/main" id="{103C2410-8AEF-3E04-E68B-4F7464D80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8556" y="2993304"/>
            <a:ext cx="4762500" cy="2247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DEDE66-B963-36EC-62F5-B8221AE99B65}"/>
              </a:ext>
            </a:extLst>
          </p:cNvPr>
          <p:cNvSpPr txBox="1"/>
          <p:nvPr/>
        </p:nvSpPr>
        <p:spPr>
          <a:xfrm>
            <a:off x="324465" y="2939845"/>
            <a:ext cx="636147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FDMA is analogous to a radio station where each station operates on a specific frequency.</a:t>
            </a:r>
          </a:p>
          <a:p>
            <a:pPr marL="285750" indent="-285750">
              <a:buFont typeface="Arial" panose="020B0604020202020204" pitchFamily="34" charset="0"/>
              <a:buChar char="•"/>
            </a:pPr>
            <a:r>
              <a:rPr lang="en-US" dirty="0"/>
              <a:t>Users can transmit and receive data on their assigned frequency band without interfering with others.</a:t>
            </a:r>
          </a:p>
          <a:p>
            <a:pPr marL="285750" indent="-285750">
              <a:buFont typeface="Arial" panose="020B0604020202020204" pitchFamily="34" charset="0"/>
              <a:buChar char="•"/>
            </a:pPr>
            <a:r>
              <a:rPr lang="en-US" dirty="0"/>
              <a:t>Commonly used in analog communication systems like traditional radio broadcasting.</a:t>
            </a:r>
          </a:p>
          <a:p>
            <a:pPr marL="285750" indent="-285750">
              <a:buFont typeface="Arial" panose="020B0604020202020204" pitchFamily="34" charset="0"/>
              <a:buChar char="•"/>
            </a:pPr>
            <a:r>
              <a:rPr lang="en-US" dirty="0"/>
              <a:t>Efficient for scenarios where users require continuous access to the communication medium.</a:t>
            </a:r>
          </a:p>
        </p:txBody>
      </p:sp>
      <p:sp>
        <p:nvSpPr>
          <p:cNvPr id="8" name="TextBox 7">
            <a:extLst>
              <a:ext uri="{FF2B5EF4-FFF2-40B4-BE49-F238E27FC236}">
                <a16:creationId xmlns:a16="http://schemas.microsoft.com/office/drawing/2014/main" id="{A994D4A9-152D-CB3C-E72E-83BD9735EE83}"/>
              </a:ext>
            </a:extLst>
          </p:cNvPr>
          <p:cNvSpPr txBox="1"/>
          <p:nvPr/>
        </p:nvSpPr>
        <p:spPr>
          <a:xfrm>
            <a:off x="412954" y="5615860"/>
            <a:ext cx="11358102" cy="646331"/>
          </a:xfrm>
          <a:prstGeom prst="rect">
            <a:avLst/>
          </a:prstGeom>
          <a:noFill/>
        </p:spPr>
        <p:txBody>
          <a:bodyPr wrap="square" rtlCol="0">
            <a:spAutoFit/>
          </a:bodyPr>
          <a:lstStyle/>
          <a:p>
            <a:r>
              <a:rPr lang="en-US" i="0" dirty="0">
                <a:solidFill>
                  <a:srgbClr val="575A5D"/>
                </a:solidFill>
                <a:effectLst/>
              </a:rPr>
              <a:t>For example, one 12.5kHz wide narrowband FM channel that previously carried only one conversation becomes two 6.25kHz sub-channels, each capable of carrying a separate conversation.</a:t>
            </a:r>
            <a:endParaRPr lang="en-US" dirty="0"/>
          </a:p>
        </p:txBody>
      </p:sp>
    </p:spTree>
    <p:extLst>
      <p:ext uri="{BB962C8B-B14F-4D97-AF65-F5344CB8AC3E}">
        <p14:creationId xmlns:p14="http://schemas.microsoft.com/office/powerpoint/2010/main" val="1445046295"/>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3479029" cy="1046440"/>
          </a:xfrm>
          <a:prstGeom prst="rect">
            <a:avLst/>
          </a:prstGeom>
          <a:noFill/>
        </p:spPr>
        <p:txBody>
          <a:bodyPr wrap="none" rtlCol="0">
            <a:spAutoFit/>
          </a:bodyPr>
          <a:lstStyle/>
          <a:p>
            <a:r>
              <a:rPr lang="en-US" sz="4400" dirty="0">
                <a:solidFill>
                  <a:schemeClr val="accent1">
                    <a:lumMod val="75000"/>
                  </a:schemeClr>
                </a:solidFill>
              </a:rPr>
              <a:t>FDMA</a:t>
            </a:r>
          </a:p>
          <a:p>
            <a:r>
              <a:rPr lang="en-US" dirty="0">
                <a:solidFill>
                  <a:schemeClr val="tx1">
                    <a:lumMod val="75000"/>
                    <a:lumOff val="25000"/>
                  </a:schemeClr>
                </a:solidFill>
              </a:rPr>
              <a:t>Frequency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2041390"/>
            <a:ext cx="6382138" cy="461665"/>
          </a:xfrm>
          <a:prstGeom prst="rect">
            <a:avLst/>
          </a:prstGeom>
          <a:noFill/>
        </p:spPr>
        <p:txBody>
          <a:bodyPr wrap="square" rtlCol="0">
            <a:spAutoFit/>
          </a:bodyPr>
          <a:lstStyle/>
          <a:p>
            <a:r>
              <a:rPr lang="en-US" sz="2400" dirty="0">
                <a:solidFill>
                  <a:schemeClr val="accent1">
                    <a:lumMod val="75000"/>
                  </a:schemeClr>
                </a:solidFill>
              </a:rPr>
              <a:t>Features of FDMA</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580552"/>
            <a:ext cx="676924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System used for low/medium traffic intensity</a:t>
            </a:r>
          </a:p>
          <a:p>
            <a:pPr marL="285750" indent="-285750">
              <a:buFont typeface="Arial" panose="020B0604020202020204" pitchFamily="34" charset="0"/>
              <a:buChar char="•"/>
            </a:pPr>
            <a:r>
              <a:rPr lang="en-US" sz="2400" dirty="0"/>
              <a:t>Narrow band interface resistance of the channel, but sensitive to interference</a:t>
            </a:r>
          </a:p>
          <a:p>
            <a:pPr marL="285750" indent="-285750">
              <a:buFont typeface="Arial" panose="020B0604020202020204" pitchFamily="34" charset="0"/>
              <a:buChar char="•"/>
            </a:pPr>
            <a:r>
              <a:rPr lang="en-US" sz="2400" dirty="0"/>
              <a:t>Simplicity of work equipment</a:t>
            </a:r>
          </a:p>
          <a:p>
            <a:pPr marL="285750" indent="-285750">
              <a:buFont typeface="Arial" panose="020B0604020202020204" pitchFamily="34" charset="0"/>
              <a:buChar char="•"/>
            </a:pPr>
            <a:r>
              <a:rPr lang="en-US" sz="2400" dirty="0"/>
              <a:t>Difficulty of insertion of the signaling associated with the call</a:t>
            </a:r>
          </a:p>
          <a:p>
            <a:pPr marL="285750" indent="-285750">
              <a:buFont typeface="Arial" panose="020B0604020202020204" pitchFamily="34" charset="0"/>
              <a:buChar char="•"/>
            </a:pPr>
            <a:r>
              <a:rPr lang="en-US" sz="2400" dirty="0"/>
              <a:t>Limitations for quality improvement</a:t>
            </a:r>
          </a:p>
        </p:txBody>
      </p:sp>
      <p:pic>
        <p:nvPicPr>
          <p:cNvPr id="9" name="Picture 8">
            <a:extLst>
              <a:ext uri="{FF2B5EF4-FFF2-40B4-BE49-F238E27FC236}">
                <a16:creationId xmlns:a16="http://schemas.microsoft.com/office/drawing/2014/main" id="{5DE519F8-94F5-7B80-0376-2E7B54E9C8CC}"/>
              </a:ext>
            </a:extLst>
          </p:cNvPr>
          <p:cNvPicPr>
            <a:picLocks noChangeAspect="1"/>
          </p:cNvPicPr>
          <p:nvPr/>
        </p:nvPicPr>
        <p:blipFill>
          <a:blip r:embed="rId3"/>
          <a:stretch>
            <a:fillRect/>
          </a:stretch>
        </p:blipFill>
        <p:spPr>
          <a:xfrm>
            <a:off x="7312009" y="2041390"/>
            <a:ext cx="4467036" cy="3109649"/>
          </a:xfrm>
          <a:prstGeom prst="rect">
            <a:avLst/>
          </a:prstGeom>
        </p:spPr>
      </p:pic>
      <p:sp>
        <p:nvSpPr>
          <p:cNvPr id="10" name="TextBox 9">
            <a:extLst>
              <a:ext uri="{FF2B5EF4-FFF2-40B4-BE49-F238E27FC236}">
                <a16:creationId xmlns:a16="http://schemas.microsoft.com/office/drawing/2014/main" id="{F95DEE3A-4E9E-679D-5854-15E2F5DE7600}"/>
              </a:ext>
            </a:extLst>
          </p:cNvPr>
          <p:cNvSpPr txBox="1"/>
          <p:nvPr/>
        </p:nvSpPr>
        <p:spPr>
          <a:xfrm>
            <a:off x="8821123" y="5155569"/>
            <a:ext cx="1665584" cy="369332"/>
          </a:xfrm>
          <a:prstGeom prst="rect">
            <a:avLst/>
          </a:prstGeom>
          <a:noFill/>
        </p:spPr>
        <p:txBody>
          <a:bodyPr wrap="none" rtlCol="0">
            <a:spAutoFit/>
          </a:bodyPr>
          <a:lstStyle/>
          <a:p>
            <a:r>
              <a:rPr lang="en-US" b="1" dirty="0">
                <a:solidFill>
                  <a:schemeClr val="accent1">
                    <a:lumMod val="75000"/>
                  </a:schemeClr>
                </a:solidFill>
              </a:rPr>
              <a:t>Graph of FDMA</a:t>
            </a:r>
          </a:p>
        </p:txBody>
      </p:sp>
    </p:spTree>
    <p:extLst>
      <p:ext uri="{BB962C8B-B14F-4D97-AF65-F5344CB8AC3E}">
        <p14:creationId xmlns:p14="http://schemas.microsoft.com/office/powerpoint/2010/main" val="169677581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3479029" cy="1046440"/>
          </a:xfrm>
          <a:prstGeom prst="rect">
            <a:avLst/>
          </a:prstGeom>
          <a:noFill/>
        </p:spPr>
        <p:txBody>
          <a:bodyPr wrap="none" rtlCol="0">
            <a:spAutoFit/>
          </a:bodyPr>
          <a:lstStyle/>
          <a:p>
            <a:r>
              <a:rPr lang="en-US" sz="4400" dirty="0">
                <a:solidFill>
                  <a:schemeClr val="accent1">
                    <a:lumMod val="75000"/>
                  </a:schemeClr>
                </a:solidFill>
              </a:rPr>
              <a:t>FDMA</a:t>
            </a:r>
          </a:p>
          <a:p>
            <a:r>
              <a:rPr lang="en-US" dirty="0">
                <a:solidFill>
                  <a:schemeClr val="tx1">
                    <a:lumMod val="75000"/>
                    <a:lumOff val="25000"/>
                  </a:schemeClr>
                </a:solidFill>
              </a:rPr>
              <a:t>Frequency Division Multiple Access</a:t>
            </a:r>
          </a:p>
        </p:txBody>
      </p:sp>
      <p:pic>
        <p:nvPicPr>
          <p:cNvPr id="3" name="Picture 2">
            <a:extLst>
              <a:ext uri="{FF2B5EF4-FFF2-40B4-BE49-F238E27FC236}">
                <a16:creationId xmlns:a16="http://schemas.microsoft.com/office/drawing/2014/main" id="{9811B857-71E8-30CE-52A5-41494AF5C4FD}"/>
              </a:ext>
            </a:extLst>
          </p:cNvPr>
          <p:cNvPicPr>
            <a:picLocks noChangeAspect="1"/>
          </p:cNvPicPr>
          <p:nvPr/>
        </p:nvPicPr>
        <p:blipFill>
          <a:blip r:embed="rId3"/>
          <a:stretch>
            <a:fillRect/>
          </a:stretch>
        </p:blipFill>
        <p:spPr>
          <a:xfrm>
            <a:off x="296577" y="2120672"/>
            <a:ext cx="4131893" cy="2445406"/>
          </a:xfrm>
          <a:prstGeom prst="rect">
            <a:avLst/>
          </a:prstGeom>
        </p:spPr>
      </p:pic>
      <p:sp>
        <p:nvSpPr>
          <p:cNvPr id="4" name="TextBox 3">
            <a:extLst>
              <a:ext uri="{FF2B5EF4-FFF2-40B4-BE49-F238E27FC236}">
                <a16:creationId xmlns:a16="http://schemas.microsoft.com/office/drawing/2014/main" id="{1F394614-E4D7-2840-FD26-7531A4493657}"/>
              </a:ext>
            </a:extLst>
          </p:cNvPr>
          <p:cNvSpPr txBox="1"/>
          <p:nvPr/>
        </p:nvSpPr>
        <p:spPr>
          <a:xfrm>
            <a:off x="412955" y="1659007"/>
            <a:ext cx="6382138" cy="461665"/>
          </a:xfrm>
          <a:prstGeom prst="rect">
            <a:avLst/>
          </a:prstGeom>
          <a:noFill/>
        </p:spPr>
        <p:txBody>
          <a:bodyPr wrap="square" rtlCol="0">
            <a:spAutoFit/>
          </a:bodyPr>
          <a:lstStyle/>
          <a:p>
            <a:r>
              <a:rPr lang="en-US" sz="2400" dirty="0">
                <a:solidFill>
                  <a:schemeClr val="accent1">
                    <a:lumMod val="75000"/>
                  </a:schemeClr>
                </a:solidFill>
              </a:rPr>
              <a:t>Number of Channel of FDMA</a:t>
            </a:r>
          </a:p>
        </p:txBody>
      </p:sp>
      <p:pic>
        <p:nvPicPr>
          <p:cNvPr id="10" name="Picture 9">
            <a:extLst>
              <a:ext uri="{FF2B5EF4-FFF2-40B4-BE49-F238E27FC236}">
                <a16:creationId xmlns:a16="http://schemas.microsoft.com/office/drawing/2014/main" id="{48397CF3-F42B-9363-63C3-81A85B792F55}"/>
              </a:ext>
            </a:extLst>
          </p:cNvPr>
          <p:cNvPicPr>
            <a:picLocks noChangeAspect="1"/>
          </p:cNvPicPr>
          <p:nvPr/>
        </p:nvPicPr>
        <p:blipFill>
          <a:blip r:embed="rId4"/>
          <a:stretch>
            <a:fillRect/>
          </a:stretch>
        </p:blipFill>
        <p:spPr>
          <a:xfrm>
            <a:off x="6190559" y="2351198"/>
            <a:ext cx="3795603" cy="2171397"/>
          </a:xfrm>
          <a:prstGeom prst="rect">
            <a:avLst/>
          </a:prstGeom>
        </p:spPr>
      </p:pic>
      <p:sp>
        <p:nvSpPr>
          <p:cNvPr id="11" name="TextBox 10">
            <a:extLst>
              <a:ext uri="{FF2B5EF4-FFF2-40B4-BE49-F238E27FC236}">
                <a16:creationId xmlns:a16="http://schemas.microsoft.com/office/drawing/2014/main" id="{BBFE7FC9-E0CC-2D4A-5D8C-9DF61F08F630}"/>
              </a:ext>
            </a:extLst>
          </p:cNvPr>
          <p:cNvSpPr txBox="1"/>
          <p:nvPr/>
        </p:nvSpPr>
        <p:spPr>
          <a:xfrm>
            <a:off x="6281909" y="2077795"/>
            <a:ext cx="6382138" cy="369332"/>
          </a:xfrm>
          <a:prstGeom prst="rect">
            <a:avLst/>
          </a:prstGeom>
          <a:noFill/>
        </p:spPr>
        <p:txBody>
          <a:bodyPr wrap="square" rtlCol="0">
            <a:spAutoFit/>
          </a:bodyPr>
          <a:lstStyle/>
          <a:p>
            <a:r>
              <a:rPr lang="en-US" b="1" dirty="0">
                <a:solidFill>
                  <a:schemeClr val="accent1">
                    <a:lumMod val="75000"/>
                  </a:schemeClr>
                </a:solidFill>
              </a:rPr>
              <a:t>Example</a:t>
            </a:r>
          </a:p>
        </p:txBody>
      </p:sp>
    </p:spTree>
    <p:extLst>
      <p:ext uri="{BB962C8B-B14F-4D97-AF65-F5344CB8AC3E}">
        <p14:creationId xmlns:p14="http://schemas.microsoft.com/office/powerpoint/2010/main" val="191605038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3479029" cy="1046440"/>
          </a:xfrm>
          <a:prstGeom prst="rect">
            <a:avLst/>
          </a:prstGeom>
          <a:noFill/>
        </p:spPr>
        <p:txBody>
          <a:bodyPr wrap="none" rtlCol="0">
            <a:spAutoFit/>
          </a:bodyPr>
          <a:lstStyle/>
          <a:p>
            <a:r>
              <a:rPr lang="en-US" sz="4400" dirty="0">
                <a:solidFill>
                  <a:schemeClr val="accent1">
                    <a:lumMod val="75000"/>
                  </a:schemeClr>
                </a:solidFill>
              </a:rPr>
              <a:t>FDMA</a:t>
            </a:r>
          </a:p>
          <a:p>
            <a:r>
              <a:rPr lang="en-US" dirty="0">
                <a:solidFill>
                  <a:schemeClr val="tx1">
                    <a:lumMod val="75000"/>
                    <a:lumOff val="25000"/>
                  </a:schemeClr>
                </a:solidFill>
              </a:rPr>
              <a:t>Frequency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2041390"/>
            <a:ext cx="6382138" cy="461665"/>
          </a:xfrm>
          <a:prstGeom prst="rect">
            <a:avLst/>
          </a:prstGeom>
          <a:noFill/>
        </p:spPr>
        <p:txBody>
          <a:bodyPr wrap="square" rtlCol="0">
            <a:spAutoFit/>
          </a:bodyPr>
          <a:lstStyle/>
          <a:p>
            <a:r>
              <a:rPr lang="en-US" sz="2400" dirty="0">
                <a:solidFill>
                  <a:schemeClr val="accent1">
                    <a:lumMod val="75000"/>
                  </a:schemeClr>
                </a:solidFill>
              </a:rPr>
              <a:t>Advantages of FDMA</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580552"/>
            <a:ext cx="568304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If channel is not in use, it sits idle</a:t>
            </a:r>
          </a:p>
          <a:p>
            <a:pPr marL="285750" indent="-285750">
              <a:buFont typeface="Arial" panose="020B0604020202020204" pitchFamily="34" charset="0"/>
              <a:buChar char="•"/>
            </a:pPr>
            <a:r>
              <a:rPr lang="en-US" sz="2400" dirty="0"/>
              <a:t>Channel bandwidth is relatively narrow (30kHz)</a:t>
            </a:r>
          </a:p>
          <a:p>
            <a:pPr marL="285750" indent="-285750">
              <a:buFont typeface="Arial" panose="020B0604020202020204" pitchFamily="34" charset="0"/>
              <a:buChar char="•"/>
            </a:pPr>
            <a:r>
              <a:rPr lang="en-US" sz="2400" dirty="0"/>
              <a:t>Simple algorithmically and from a hardware standpoint</a:t>
            </a:r>
          </a:p>
          <a:p>
            <a:pPr marL="285750" indent="-285750">
              <a:buFont typeface="Arial" panose="020B0604020202020204" pitchFamily="34" charset="0"/>
              <a:buChar char="•"/>
            </a:pPr>
            <a:r>
              <a:rPr lang="en-US" sz="2400" dirty="0"/>
              <a:t>No need for network timing</a:t>
            </a:r>
          </a:p>
        </p:txBody>
      </p:sp>
      <p:sp>
        <p:nvSpPr>
          <p:cNvPr id="4" name="TextBox 3">
            <a:extLst>
              <a:ext uri="{FF2B5EF4-FFF2-40B4-BE49-F238E27FC236}">
                <a16:creationId xmlns:a16="http://schemas.microsoft.com/office/drawing/2014/main" id="{85760EF9-B2FE-F05B-A7C9-736AEA2329F0}"/>
              </a:ext>
            </a:extLst>
          </p:cNvPr>
          <p:cNvSpPr txBox="1"/>
          <p:nvPr/>
        </p:nvSpPr>
        <p:spPr>
          <a:xfrm>
            <a:off x="6301137" y="2041390"/>
            <a:ext cx="6382138" cy="461665"/>
          </a:xfrm>
          <a:prstGeom prst="rect">
            <a:avLst/>
          </a:prstGeom>
          <a:noFill/>
        </p:spPr>
        <p:txBody>
          <a:bodyPr wrap="square" rtlCol="0">
            <a:spAutoFit/>
          </a:bodyPr>
          <a:lstStyle/>
          <a:p>
            <a:r>
              <a:rPr lang="en-US" sz="2400" dirty="0">
                <a:solidFill>
                  <a:schemeClr val="accent1">
                    <a:lumMod val="75000"/>
                  </a:schemeClr>
                </a:solidFill>
              </a:rPr>
              <a:t>Disadvantages of FDMA</a:t>
            </a:r>
          </a:p>
        </p:txBody>
      </p:sp>
      <p:sp>
        <p:nvSpPr>
          <p:cNvPr id="6" name="TextBox 5">
            <a:extLst>
              <a:ext uri="{FF2B5EF4-FFF2-40B4-BE49-F238E27FC236}">
                <a16:creationId xmlns:a16="http://schemas.microsoft.com/office/drawing/2014/main" id="{6C8B0765-1183-3DD5-5B34-31BBA6BE6698}"/>
              </a:ext>
            </a:extLst>
          </p:cNvPr>
          <p:cNvSpPr txBox="1"/>
          <p:nvPr/>
        </p:nvSpPr>
        <p:spPr>
          <a:xfrm>
            <a:off x="6301137" y="2580552"/>
            <a:ext cx="5683045"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presence of guard brands</a:t>
            </a:r>
          </a:p>
          <a:p>
            <a:pPr marL="285750" indent="-285750">
              <a:buFont typeface="Arial" panose="020B0604020202020204" pitchFamily="34" charset="0"/>
              <a:buChar char="•"/>
            </a:pPr>
            <a:r>
              <a:rPr lang="en-US" sz="2400" dirty="0"/>
              <a:t>Maximum bit rate per channel is fixed</a:t>
            </a:r>
          </a:p>
          <a:p>
            <a:pPr marL="285750" indent="-285750">
              <a:buFont typeface="Arial" panose="020B0604020202020204" pitchFamily="34" charset="0"/>
              <a:buChar char="•"/>
            </a:pPr>
            <a:r>
              <a:rPr lang="en-US" sz="2400" dirty="0"/>
              <a:t>Small inhibiting flexibility in bit rate capability</a:t>
            </a:r>
          </a:p>
          <a:p>
            <a:pPr marL="285750" indent="-285750">
              <a:buFont typeface="Arial" panose="020B0604020202020204" pitchFamily="34" charset="0"/>
              <a:buChar char="•"/>
            </a:pPr>
            <a:r>
              <a:rPr lang="en-US" sz="2400" dirty="0"/>
              <a:t>Does not differ significantly from analog system.</a:t>
            </a:r>
          </a:p>
        </p:txBody>
      </p:sp>
    </p:spTree>
    <p:extLst>
      <p:ext uri="{BB962C8B-B14F-4D97-AF65-F5344CB8AC3E}">
        <p14:creationId xmlns:p14="http://schemas.microsoft.com/office/powerpoint/2010/main" val="303935093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62671" cy="1046440"/>
          </a:xfrm>
          <a:prstGeom prst="rect">
            <a:avLst/>
          </a:prstGeom>
          <a:noFill/>
        </p:spPr>
        <p:txBody>
          <a:bodyPr wrap="none" rtlCol="0">
            <a:spAutoFit/>
          </a:bodyPr>
          <a:lstStyle/>
          <a:p>
            <a:r>
              <a:rPr lang="en-US" sz="4400" dirty="0">
                <a:solidFill>
                  <a:schemeClr val="accent1">
                    <a:lumMod val="75000"/>
                  </a:schemeClr>
                </a:solidFill>
              </a:rPr>
              <a:t>TDMA</a:t>
            </a:r>
          </a:p>
          <a:p>
            <a:r>
              <a:rPr lang="en-US" dirty="0">
                <a:solidFill>
                  <a:schemeClr val="tx1">
                    <a:lumMod val="75000"/>
                    <a:lumOff val="25000"/>
                  </a:schemeClr>
                </a:solidFill>
              </a:rPr>
              <a:t>Time Division Multiple Access</a:t>
            </a:r>
          </a:p>
        </p:txBody>
      </p:sp>
      <p:sp>
        <p:nvSpPr>
          <p:cNvPr id="6" name="TextBox 5">
            <a:extLst>
              <a:ext uri="{FF2B5EF4-FFF2-40B4-BE49-F238E27FC236}">
                <a16:creationId xmlns:a16="http://schemas.microsoft.com/office/drawing/2014/main" id="{9C606B68-E5CC-D2DC-38FD-89E8330A0D2A}"/>
              </a:ext>
            </a:extLst>
          </p:cNvPr>
          <p:cNvSpPr txBox="1"/>
          <p:nvPr/>
        </p:nvSpPr>
        <p:spPr>
          <a:xfrm>
            <a:off x="412954" y="1602657"/>
            <a:ext cx="11474245" cy="646331"/>
          </a:xfrm>
          <a:prstGeom prst="rect">
            <a:avLst/>
          </a:prstGeom>
          <a:noFill/>
        </p:spPr>
        <p:txBody>
          <a:bodyPr wrap="square" rtlCol="0">
            <a:spAutoFit/>
          </a:bodyPr>
          <a:lstStyle/>
          <a:p>
            <a:r>
              <a:rPr lang="en-US" dirty="0"/>
              <a:t>TDMA is a multiple access technique where the available time is divided into time slots. Each user is allocated specific time slots for data transmission, allowing multiple users to share the same frequency channel.</a:t>
            </a:r>
          </a:p>
        </p:txBody>
      </p:sp>
      <p:sp>
        <p:nvSpPr>
          <p:cNvPr id="7" name="TextBox 6">
            <a:extLst>
              <a:ext uri="{FF2B5EF4-FFF2-40B4-BE49-F238E27FC236}">
                <a16:creationId xmlns:a16="http://schemas.microsoft.com/office/drawing/2014/main" id="{D6DEDE66-B963-36EC-62F5-B8221AE99B65}"/>
              </a:ext>
            </a:extLst>
          </p:cNvPr>
          <p:cNvSpPr txBox="1"/>
          <p:nvPr/>
        </p:nvSpPr>
        <p:spPr>
          <a:xfrm>
            <a:off x="412954" y="3429000"/>
            <a:ext cx="6361470" cy="646331"/>
          </a:xfrm>
          <a:prstGeom prst="rect">
            <a:avLst/>
          </a:prstGeom>
          <a:noFill/>
        </p:spPr>
        <p:txBody>
          <a:bodyPr wrap="square" rtlCol="0">
            <a:spAutoFit/>
          </a:bodyPr>
          <a:lstStyle/>
          <a:p>
            <a:pPr marL="285750" indent="-285750">
              <a:buFont typeface="Arial" panose="020B0604020202020204" pitchFamily="34" charset="0"/>
              <a:buChar char="•"/>
            </a:pPr>
            <a:r>
              <a:rPr lang="en-US" dirty="0"/>
              <a:t>Several users share one frequency channel</a:t>
            </a:r>
          </a:p>
          <a:p>
            <a:pPr marL="285750" indent="-285750">
              <a:buFont typeface="Arial" panose="020B0604020202020204" pitchFamily="34" charset="0"/>
              <a:buChar char="•"/>
            </a:pPr>
            <a:r>
              <a:rPr lang="en-US" dirty="0"/>
              <a:t>Users have to wait for their turns to transmit or receive</a:t>
            </a:r>
          </a:p>
        </p:txBody>
      </p:sp>
      <p:sp>
        <p:nvSpPr>
          <p:cNvPr id="8" name="TextBox 7">
            <a:extLst>
              <a:ext uri="{FF2B5EF4-FFF2-40B4-BE49-F238E27FC236}">
                <a16:creationId xmlns:a16="http://schemas.microsoft.com/office/drawing/2014/main" id="{A994D4A9-152D-CB3C-E72E-83BD9735EE83}"/>
              </a:ext>
            </a:extLst>
          </p:cNvPr>
          <p:cNvSpPr txBox="1"/>
          <p:nvPr/>
        </p:nvSpPr>
        <p:spPr>
          <a:xfrm>
            <a:off x="412954" y="5615860"/>
            <a:ext cx="4438964" cy="369332"/>
          </a:xfrm>
          <a:prstGeom prst="rect">
            <a:avLst/>
          </a:prstGeom>
          <a:noFill/>
        </p:spPr>
        <p:txBody>
          <a:bodyPr wrap="square" rtlCol="0">
            <a:spAutoFit/>
          </a:bodyPr>
          <a:lstStyle/>
          <a:p>
            <a:r>
              <a:rPr lang="en-US" i="0" dirty="0">
                <a:solidFill>
                  <a:schemeClr val="accent1">
                    <a:lumMod val="75000"/>
                  </a:schemeClr>
                </a:solidFill>
                <a:effectLst/>
              </a:rPr>
              <a:t>TDMA frame length = 4.615 </a:t>
            </a:r>
            <a:r>
              <a:rPr lang="en-US" i="0" dirty="0" err="1">
                <a:solidFill>
                  <a:schemeClr val="accent1">
                    <a:lumMod val="75000"/>
                  </a:schemeClr>
                </a:solidFill>
                <a:effectLst/>
              </a:rPr>
              <a:t>ms</a:t>
            </a:r>
            <a:r>
              <a:rPr lang="en-US" i="0" dirty="0">
                <a:solidFill>
                  <a:schemeClr val="accent1">
                    <a:lumMod val="75000"/>
                  </a:schemeClr>
                </a:solidFill>
                <a:effectLst/>
              </a:rPr>
              <a:t>/ 8 Time slot</a:t>
            </a:r>
            <a:endParaRPr lang="en-US" dirty="0">
              <a:solidFill>
                <a:schemeClr val="accent1">
                  <a:lumMod val="75000"/>
                </a:schemeClr>
              </a:solidFill>
            </a:endParaRPr>
          </a:p>
        </p:txBody>
      </p:sp>
      <p:pic>
        <p:nvPicPr>
          <p:cNvPr id="3" name="Picture 2">
            <a:extLst>
              <a:ext uri="{FF2B5EF4-FFF2-40B4-BE49-F238E27FC236}">
                <a16:creationId xmlns:a16="http://schemas.microsoft.com/office/drawing/2014/main" id="{F677BE90-0ECE-98CA-B90D-48D18F7822AE}"/>
              </a:ext>
            </a:extLst>
          </p:cNvPr>
          <p:cNvPicPr>
            <a:picLocks noChangeAspect="1"/>
          </p:cNvPicPr>
          <p:nvPr/>
        </p:nvPicPr>
        <p:blipFill>
          <a:blip r:embed="rId3"/>
          <a:stretch>
            <a:fillRect/>
          </a:stretch>
        </p:blipFill>
        <p:spPr>
          <a:xfrm>
            <a:off x="7517699" y="2441411"/>
            <a:ext cx="4003740" cy="3456313"/>
          </a:xfrm>
          <a:prstGeom prst="rect">
            <a:avLst/>
          </a:prstGeom>
        </p:spPr>
      </p:pic>
    </p:spTree>
    <p:extLst>
      <p:ext uri="{BB962C8B-B14F-4D97-AF65-F5344CB8AC3E}">
        <p14:creationId xmlns:p14="http://schemas.microsoft.com/office/powerpoint/2010/main" val="5747048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62671" cy="1046440"/>
          </a:xfrm>
          <a:prstGeom prst="rect">
            <a:avLst/>
          </a:prstGeom>
          <a:noFill/>
        </p:spPr>
        <p:txBody>
          <a:bodyPr wrap="none" rtlCol="0">
            <a:spAutoFit/>
          </a:bodyPr>
          <a:lstStyle/>
          <a:p>
            <a:r>
              <a:rPr lang="en-US" sz="4400" dirty="0">
                <a:solidFill>
                  <a:schemeClr val="accent1">
                    <a:lumMod val="75000"/>
                  </a:schemeClr>
                </a:solidFill>
              </a:rPr>
              <a:t>TDMA</a:t>
            </a:r>
          </a:p>
          <a:p>
            <a:r>
              <a:rPr lang="en-US" dirty="0">
                <a:solidFill>
                  <a:schemeClr val="tx1">
                    <a:lumMod val="75000"/>
                    <a:lumOff val="25000"/>
                  </a:schemeClr>
                </a:solidFill>
              </a:rPr>
              <a:t>Time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270061" y="5763998"/>
            <a:ext cx="6382138" cy="461665"/>
          </a:xfrm>
          <a:prstGeom prst="rect">
            <a:avLst/>
          </a:prstGeom>
          <a:noFill/>
        </p:spPr>
        <p:txBody>
          <a:bodyPr wrap="square" rtlCol="0">
            <a:spAutoFit/>
          </a:bodyPr>
          <a:lstStyle/>
          <a:p>
            <a:r>
              <a:rPr lang="en-US" sz="2400" dirty="0">
                <a:solidFill>
                  <a:schemeClr val="accent1">
                    <a:lumMod val="75000"/>
                  </a:schemeClr>
                </a:solidFill>
              </a:rPr>
              <a:t>Graph of TDMA</a:t>
            </a:r>
          </a:p>
        </p:txBody>
      </p:sp>
      <p:pic>
        <p:nvPicPr>
          <p:cNvPr id="4" name="Picture 3">
            <a:extLst>
              <a:ext uri="{FF2B5EF4-FFF2-40B4-BE49-F238E27FC236}">
                <a16:creationId xmlns:a16="http://schemas.microsoft.com/office/drawing/2014/main" id="{34436306-6EFC-8F36-752F-C81AC85B11A3}"/>
              </a:ext>
            </a:extLst>
          </p:cNvPr>
          <p:cNvPicPr>
            <a:picLocks noChangeAspect="1"/>
          </p:cNvPicPr>
          <p:nvPr/>
        </p:nvPicPr>
        <p:blipFill>
          <a:blip r:embed="rId3"/>
          <a:stretch>
            <a:fillRect/>
          </a:stretch>
        </p:blipFill>
        <p:spPr>
          <a:xfrm>
            <a:off x="2344702" y="1410234"/>
            <a:ext cx="6599793" cy="4503389"/>
          </a:xfrm>
          <a:prstGeom prst="rect">
            <a:avLst/>
          </a:prstGeom>
        </p:spPr>
      </p:pic>
    </p:spTree>
    <p:extLst>
      <p:ext uri="{BB962C8B-B14F-4D97-AF65-F5344CB8AC3E}">
        <p14:creationId xmlns:p14="http://schemas.microsoft.com/office/powerpoint/2010/main" val="60467711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2193DF-E5BB-690F-41A6-5938BF6E9B5A}"/>
              </a:ext>
            </a:extLst>
          </p:cNvPr>
          <p:cNvSpPr txBox="1"/>
          <p:nvPr/>
        </p:nvSpPr>
        <p:spPr>
          <a:xfrm>
            <a:off x="412955" y="363794"/>
            <a:ext cx="2962671" cy="1046440"/>
          </a:xfrm>
          <a:prstGeom prst="rect">
            <a:avLst/>
          </a:prstGeom>
          <a:noFill/>
        </p:spPr>
        <p:txBody>
          <a:bodyPr wrap="none" rtlCol="0">
            <a:spAutoFit/>
          </a:bodyPr>
          <a:lstStyle/>
          <a:p>
            <a:r>
              <a:rPr lang="en-US" sz="4400" dirty="0">
                <a:solidFill>
                  <a:schemeClr val="accent1">
                    <a:lumMod val="75000"/>
                  </a:schemeClr>
                </a:solidFill>
              </a:rPr>
              <a:t>TDMA</a:t>
            </a:r>
          </a:p>
          <a:p>
            <a:r>
              <a:rPr lang="en-US" dirty="0">
                <a:solidFill>
                  <a:schemeClr val="tx1">
                    <a:lumMod val="75000"/>
                    <a:lumOff val="25000"/>
                  </a:schemeClr>
                </a:solidFill>
              </a:rPr>
              <a:t>Time Division Multiple Access</a:t>
            </a:r>
          </a:p>
        </p:txBody>
      </p:sp>
      <p:sp>
        <p:nvSpPr>
          <p:cNvPr id="2" name="TextBox 1">
            <a:extLst>
              <a:ext uri="{FF2B5EF4-FFF2-40B4-BE49-F238E27FC236}">
                <a16:creationId xmlns:a16="http://schemas.microsoft.com/office/drawing/2014/main" id="{BFFFFCB1-DC37-6CDE-A595-2E4BE0A2607C}"/>
              </a:ext>
            </a:extLst>
          </p:cNvPr>
          <p:cNvSpPr txBox="1"/>
          <p:nvPr/>
        </p:nvSpPr>
        <p:spPr>
          <a:xfrm>
            <a:off x="412955" y="2041390"/>
            <a:ext cx="6382138" cy="461665"/>
          </a:xfrm>
          <a:prstGeom prst="rect">
            <a:avLst/>
          </a:prstGeom>
          <a:noFill/>
        </p:spPr>
        <p:txBody>
          <a:bodyPr wrap="square" rtlCol="0">
            <a:spAutoFit/>
          </a:bodyPr>
          <a:lstStyle/>
          <a:p>
            <a:r>
              <a:rPr lang="en-US" sz="2400" dirty="0">
                <a:solidFill>
                  <a:schemeClr val="accent1">
                    <a:lumMod val="75000"/>
                  </a:schemeClr>
                </a:solidFill>
              </a:rPr>
              <a:t>Features of TDMA</a:t>
            </a:r>
          </a:p>
        </p:txBody>
      </p:sp>
      <p:sp>
        <p:nvSpPr>
          <p:cNvPr id="3" name="TextBox 2">
            <a:extLst>
              <a:ext uri="{FF2B5EF4-FFF2-40B4-BE49-F238E27FC236}">
                <a16:creationId xmlns:a16="http://schemas.microsoft.com/office/drawing/2014/main" id="{172E9343-9429-82C2-FB34-3B9A04DF88B1}"/>
              </a:ext>
            </a:extLst>
          </p:cNvPr>
          <p:cNvSpPr txBox="1"/>
          <p:nvPr/>
        </p:nvSpPr>
        <p:spPr>
          <a:xfrm>
            <a:off x="412955" y="2580552"/>
            <a:ext cx="612521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Access complexity, strict time synchronization</a:t>
            </a:r>
          </a:p>
          <a:p>
            <a:pPr marL="285750" indent="-285750">
              <a:buFont typeface="Arial" panose="020B0604020202020204" pitchFamily="34" charset="0"/>
              <a:buChar char="•"/>
            </a:pPr>
            <a:r>
              <a:rPr lang="en-US" sz="2400" dirty="0"/>
              <a:t>For high capacity system Traffic</a:t>
            </a:r>
          </a:p>
          <a:p>
            <a:pPr marL="285750" indent="-285750">
              <a:buFont typeface="Arial" panose="020B0604020202020204" pitchFamily="34" charset="0"/>
              <a:buChar char="•"/>
            </a:pPr>
            <a:r>
              <a:rPr lang="en-US" sz="2400" dirty="0"/>
              <a:t>Simplification of multi-channel stations</a:t>
            </a:r>
          </a:p>
          <a:p>
            <a:pPr marL="285750" indent="-285750">
              <a:buFont typeface="Arial" panose="020B0604020202020204" pitchFamily="34" charset="0"/>
              <a:buChar char="•"/>
            </a:pPr>
            <a:r>
              <a:rPr lang="en-US" sz="2400" dirty="0"/>
              <a:t>Delay in communication</a:t>
            </a:r>
          </a:p>
          <a:p>
            <a:pPr marL="285750" indent="-285750">
              <a:buFont typeface="Arial" panose="020B0604020202020204" pitchFamily="34" charset="0"/>
              <a:buChar char="•"/>
            </a:pPr>
            <a:r>
              <a:rPr lang="en-US" sz="2400" dirty="0"/>
              <a:t>Need for digitization of information</a:t>
            </a:r>
          </a:p>
          <a:p>
            <a:pPr marL="285750" indent="-285750">
              <a:buFont typeface="Arial" panose="020B0604020202020204" pitchFamily="34" charset="0"/>
              <a:buChar char="•"/>
            </a:pPr>
            <a:r>
              <a:rPr lang="en-US" sz="2400" dirty="0"/>
              <a:t>It achieves high quality</a:t>
            </a:r>
          </a:p>
          <a:p>
            <a:pPr marL="285750" indent="-285750">
              <a:buFont typeface="Arial" panose="020B0604020202020204" pitchFamily="34" charset="0"/>
              <a:buChar char="•"/>
            </a:pPr>
            <a:r>
              <a:rPr lang="en-US" sz="2400" dirty="0"/>
              <a:t>Possibility of using a single carrier frequency for both directions of communication</a:t>
            </a:r>
          </a:p>
        </p:txBody>
      </p:sp>
      <p:pic>
        <p:nvPicPr>
          <p:cNvPr id="2050" name="Picture 2">
            <a:extLst>
              <a:ext uri="{FF2B5EF4-FFF2-40B4-BE49-F238E27FC236}">
                <a16:creationId xmlns:a16="http://schemas.microsoft.com/office/drawing/2014/main" id="{613C7E8D-DE45-2534-675D-AF22DD177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0164" y="2230971"/>
            <a:ext cx="4082082" cy="3560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768476"/>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1041</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Borhan Uddin</dc:creator>
  <cp:lastModifiedBy>Borhan Uddin</cp:lastModifiedBy>
  <cp:revision>2</cp:revision>
  <dcterms:created xsi:type="dcterms:W3CDTF">2023-12-25T12:10:56Z</dcterms:created>
  <dcterms:modified xsi:type="dcterms:W3CDTF">2023-12-25T14:06:55Z</dcterms:modified>
</cp:coreProperties>
</file>