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13" r:id="rId2"/>
    <p:sldId id="414" r:id="rId3"/>
    <p:sldId id="415" r:id="rId4"/>
    <p:sldId id="416" r:id="rId5"/>
    <p:sldId id="417" r:id="rId6"/>
    <p:sldId id="418" r:id="rId7"/>
    <p:sldId id="419" r:id="rId8"/>
    <p:sldId id="420" r:id="rId9"/>
    <p:sldId id="421" r:id="rId10"/>
    <p:sldId id="427" r:id="rId11"/>
    <p:sldId id="422" r:id="rId12"/>
    <p:sldId id="423" r:id="rId13"/>
    <p:sldId id="424" r:id="rId14"/>
    <p:sldId id="425" r:id="rId15"/>
    <p:sldId id="426" r:id="rId16"/>
    <p:sldId id="428" r:id="rId17"/>
    <p:sldId id="429" r:id="rId18"/>
    <p:sldId id="430" r:id="rId19"/>
    <p:sldId id="432" r:id="rId20"/>
    <p:sldId id="433" r:id="rId21"/>
    <p:sldId id="431" r:id="rId22"/>
    <p:sldId id="434" r:id="rId23"/>
    <p:sldId id="435" r:id="rId24"/>
    <p:sldId id="436" r:id="rId25"/>
    <p:sldId id="437" r:id="rId26"/>
    <p:sldId id="438" r:id="rId27"/>
    <p:sldId id="439" r:id="rId28"/>
    <p:sldId id="440" r:id="rId29"/>
    <p:sldId id="441" r:id="rId30"/>
    <p:sldId id="442" r:id="rId31"/>
    <p:sldId id="443" r:id="rId32"/>
    <p:sldId id="444" r:id="rId33"/>
    <p:sldId id="445" r:id="rId34"/>
    <p:sldId id="446" r:id="rId35"/>
    <p:sldId id="448" r:id="rId36"/>
    <p:sldId id="449" r:id="rId37"/>
    <p:sldId id="447" r:id="rId38"/>
    <p:sldId id="450" r:id="rId39"/>
    <p:sldId id="451" r:id="rId40"/>
    <p:sldId id="452" r:id="rId41"/>
    <p:sldId id="453" r:id="rId42"/>
    <p:sldId id="454" r:id="rId43"/>
    <p:sldId id="455" r:id="rId44"/>
    <p:sldId id="456" r:id="rId45"/>
    <p:sldId id="458" r:id="rId46"/>
    <p:sldId id="457" r:id="rId47"/>
    <p:sldId id="459" r:id="rId48"/>
    <p:sldId id="461" r:id="rId49"/>
    <p:sldId id="460" r:id="rId50"/>
    <p:sldId id="462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7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72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79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241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47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6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5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62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05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76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9E9DB-0C68-4655-97AA-760510170F7E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93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hierarchy, it is possible for both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superclasses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subclasses to have their own constructors.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preceding examples have relied upon the default constructors created automatically by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in practice, most classes will have explicit constructors.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we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see how to handle this situation.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459" y="345989"/>
            <a:ext cx="641985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38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641" y="414909"/>
            <a:ext cx="9505950" cy="742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594" y="1644586"/>
            <a:ext cx="10076104" cy="462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69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" y="248370"/>
            <a:ext cx="8820510" cy="46619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545" y="5007946"/>
            <a:ext cx="9419463" cy="159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85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459" y="345989"/>
            <a:ext cx="6419850" cy="7048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641" y="414909"/>
            <a:ext cx="9505950" cy="742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610" y="163108"/>
            <a:ext cx="9580810" cy="644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10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form of constructor defined by the superclass can be called by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).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 executed will be the one that matches the arguments. For example, here are expanded versions of both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TwoDShape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Triangle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include default constructors and constructors that take one argument: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459" y="345989"/>
            <a:ext cx="6419850" cy="7048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641" y="414909"/>
            <a:ext cx="95059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76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369" y="345989"/>
            <a:ext cx="7720775" cy="607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36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25" y="236982"/>
            <a:ext cx="10054315" cy="633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09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906" y="-8516"/>
            <a:ext cx="9380982" cy="679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36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651" y="416623"/>
            <a:ext cx="10063274" cy="350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81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68" y="345989"/>
            <a:ext cx="11240203" cy="587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48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196" y="168020"/>
            <a:ext cx="10124465" cy="647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09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only the subclass defines a constructor, the process is straightforward: simply construct the subclass object.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superclass portion of the object is constructed automatically using its default constructor.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459" y="345989"/>
            <a:ext cx="641985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04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833" y="345988"/>
            <a:ext cx="7275630" cy="615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44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There is a second form of </a:t>
            </a:r>
            <a:r>
              <a:rPr lang="en-US" sz="3200" b="1" dirty="0"/>
              <a:t>super</a:t>
            </a:r>
            <a:r>
              <a:rPr lang="en-US" sz="3200" dirty="0"/>
              <a:t> that acts somewhat like </a:t>
            </a:r>
            <a:r>
              <a:rPr lang="en-US" sz="3200" b="1" dirty="0"/>
              <a:t>this</a:t>
            </a:r>
            <a:r>
              <a:rPr lang="en-US" sz="3200" dirty="0"/>
              <a:t>, except that it always refers to the superclass of the subclass in which it is used. This usage has the following general form: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13" y="345989"/>
            <a:ext cx="9458325" cy="7143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4193" y="3880294"/>
            <a:ext cx="9826770" cy="133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16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form of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most applicable to situations in which member names of a subclass hide members by the same name in the superclass. Consider this simple class hierarchy: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13" y="345989"/>
            <a:ext cx="945832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75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13" y="345989"/>
            <a:ext cx="9458325" cy="7143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12" y="192786"/>
            <a:ext cx="9444597" cy="656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78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958" y="345989"/>
            <a:ext cx="9142482" cy="463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08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Up to this point, we have been using simple class hierarchies that consist of only a superclass and a subclass. </a:t>
            </a:r>
            <a:endParaRPr lang="en-US" sz="32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However</a:t>
            </a:r>
            <a:r>
              <a:rPr lang="en-US" sz="3200" dirty="0"/>
              <a:t>, </a:t>
            </a:r>
            <a:r>
              <a:rPr lang="en-US" sz="3200" dirty="0" smtClean="0"/>
              <a:t>we </a:t>
            </a:r>
            <a:r>
              <a:rPr lang="en-US" sz="3200" dirty="0"/>
              <a:t>can build hierarchies that contain as many layers of inheritance as </a:t>
            </a:r>
            <a:r>
              <a:rPr lang="en-US" sz="3200" dirty="0" smtClean="0"/>
              <a:t>we </a:t>
            </a:r>
            <a:r>
              <a:rPr lang="en-US" sz="3200" dirty="0"/>
              <a:t>like</a:t>
            </a:r>
            <a:r>
              <a:rPr lang="en-US" sz="3200" dirty="0" smtClean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As mentioned, it is perfectly acceptable to use a subclass as a superclass of another.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274" y="157353"/>
            <a:ext cx="700087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64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To see how a multilevel hierarchy can be useful, consider the following program. </a:t>
            </a:r>
            <a:endParaRPr lang="en-US" sz="32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In </a:t>
            </a:r>
            <a:r>
              <a:rPr lang="en-US" sz="3200" dirty="0"/>
              <a:t>it, the subclass </a:t>
            </a:r>
            <a:r>
              <a:rPr lang="en-US" sz="3200" b="1" dirty="0"/>
              <a:t>Triangle</a:t>
            </a:r>
            <a:r>
              <a:rPr lang="en-US" sz="3200" dirty="0"/>
              <a:t> is used as a superclass to create the subclass called </a:t>
            </a:r>
            <a:r>
              <a:rPr lang="en-US" sz="3200" b="1" dirty="0" err="1"/>
              <a:t>ColorTriangle</a:t>
            </a:r>
            <a:r>
              <a:rPr lang="en-US" sz="3200" dirty="0"/>
              <a:t>. </a:t>
            </a:r>
            <a:r>
              <a:rPr lang="en-US" sz="3200" b="1" dirty="0" err="1"/>
              <a:t>ColorTriangle</a:t>
            </a:r>
            <a:r>
              <a:rPr lang="en-US" sz="3200" dirty="0"/>
              <a:t> inherits all of the traits of </a:t>
            </a:r>
            <a:r>
              <a:rPr lang="en-US" sz="3200" b="1" dirty="0"/>
              <a:t>Triangle</a:t>
            </a:r>
            <a:r>
              <a:rPr lang="en-US" sz="3200" dirty="0"/>
              <a:t> and </a:t>
            </a:r>
            <a:r>
              <a:rPr lang="en-US" sz="3200" b="1" dirty="0" err="1"/>
              <a:t>TwoDShape</a:t>
            </a:r>
            <a:r>
              <a:rPr lang="en-US" sz="3200" dirty="0"/>
              <a:t> and adds a field called </a:t>
            </a:r>
            <a:r>
              <a:rPr lang="en-US" sz="3200" b="1" dirty="0"/>
              <a:t>color</a:t>
            </a:r>
            <a:r>
              <a:rPr lang="en-US" sz="3200" dirty="0"/>
              <a:t>, which holds the color of the triangle.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274" y="157353"/>
            <a:ext cx="700087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80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274" y="157353"/>
            <a:ext cx="7000875" cy="8191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344" y="118322"/>
            <a:ext cx="8574024" cy="673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68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274" y="157353"/>
            <a:ext cx="7000875" cy="8191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205" y="345989"/>
            <a:ext cx="9014743" cy="415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17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274" y="157353"/>
            <a:ext cx="7000875" cy="8191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403" y="1165139"/>
            <a:ext cx="7389746" cy="14163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3772" y="2449639"/>
            <a:ext cx="8962716" cy="423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15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here is a reworked version of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Triangle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defines a constructor.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makes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private, since it is now set by the constructor.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459" y="345989"/>
            <a:ext cx="641985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48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274" y="157353"/>
            <a:ext cx="7000875" cy="819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960" y="1235773"/>
            <a:ext cx="8149131" cy="519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93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274" y="157353"/>
            <a:ext cx="7000875" cy="8191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398" y="345989"/>
            <a:ext cx="10875779" cy="593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53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274" y="157353"/>
            <a:ext cx="7000875" cy="8191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83" y="190500"/>
            <a:ext cx="9163050" cy="133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083" y="1524000"/>
            <a:ext cx="10534650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23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274" y="157353"/>
            <a:ext cx="7000875" cy="8191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288" y="1372572"/>
            <a:ext cx="6402531" cy="472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35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class hierarchy, constructors complete their execution in order of derivation, from superclass to subclass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Further, since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 must be the first statement executed in a subclass’ constructor, this order is the same whether or not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 is used.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 is not used, then the default (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parameterless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constructor of each superclass will be executed.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588" y="345989"/>
            <a:ext cx="757237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96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588" y="345989"/>
            <a:ext cx="7572375" cy="6667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423" y="1165860"/>
            <a:ext cx="8755444" cy="553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69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639" y="175450"/>
            <a:ext cx="8179371" cy="645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69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5840" y="345989"/>
            <a:ext cx="100584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variable for one class type cannot normally refer to an object of another class type. For example, consider the following program: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30" y="345989"/>
            <a:ext cx="9791700" cy="676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584" y="2894838"/>
            <a:ext cx="39624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5840" y="345989"/>
            <a:ext cx="100584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30" y="345989"/>
            <a:ext cx="9791700" cy="6762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" y="1149286"/>
            <a:ext cx="8911785" cy="464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43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5840" y="345989"/>
            <a:ext cx="100584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is, however, an important exception to Java’s strict type enforcement.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variable of a superclass can be assigned a reference to an object of any subclass derived from that superclass.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words, a superclass reference can refer to a subclass object. Here is an example: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30" y="345989"/>
            <a:ext cx="979170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90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459" y="345989"/>
            <a:ext cx="6419850" cy="7048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003" y="199684"/>
            <a:ext cx="9031015" cy="651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5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5840" y="345989"/>
            <a:ext cx="100584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30" y="345989"/>
            <a:ext cx="9791700" cy="6762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731" y="1227010"/>
            <a:ext cx="9010650" cy="2886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576" y="4135203"/>
            <a:ext cx="33528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81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5840" y="345989"/>
            <a:ext cx="100584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30" y="345989"/>
            <a:ext cx="9791700" cy="6762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502" y="1195006"/>
            <a:ext cx="10887075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15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5840" y="345989"/>
            <a:ext cx="100584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important to understand that it is the type of the reference variable—not the type of the object that it refers to—that determines what members can be accessed.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is,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a reference to a subclass object is assigned to a superclass reference variable, you will have access only to those parts of the object defined by the superclass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why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x2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can’t access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even when it refers to a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30" y="345989"/>
            <a:ext cx="979170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18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5840" y="345989"/>
            <a:ext cx="100584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If you think about it, this makes sense, because the superclass has no knowledge of what a subclass adds to it. </a:t>
            </a:r>
            <a:r>
              <a:rPr lang="en-US" sz="3200" dirty="0"/>
              <a:t>This is why the last line of code in the program is commented </a:t>
            </a:r>
            <a:r>
              <a:rPr lang="en-US" sz="3200" dirty="0" smtClean="0"/>
              <a:t>out.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30" y="345989"/>
            <a:ext cx="979170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18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5840" y="345989"/>
            <a:ext cx="100584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important place where subclass references are assigned to superclass variables is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constructors are called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class hierarchy.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know,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common for a class to define a constructor that takes an object of the class as a parameter.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allows the class to construct a copy of an object.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30" y="345989"/>
            <a:ext cx="979170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09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5840" y="345989"/>
            <a:ext cx="100584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Subclasses of such a class can take advantage of this feature.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example, consider the following versions of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TwoDShape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Triangle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Both add constructors that take an object as a 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30" y="345989"/>
            <a:ext cx="979170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98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5840" y="345989"/>
            <a:ext cx="100584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30" y="345989"/>
            <a:ext cx="9791700" cy="6762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269" y="1200340"/>
            <a:ext cx="4400550" cy="1933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7565" y="3133915"/>
            <a:ext cx="503872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74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5840" y="345989"/>
            <a:ext cx="100584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30" y="345989"/>
            <a:ext cx="9791700" cy="6762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30" y="0"/>
            <a:ext cx="9906000" cy="690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09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5840" y="345989"/>
            <a:ext cx="100584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30" y="345989"/>
            <a:ext cx="9791700" cy="6762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960" y="1022264"/>
            <a:ext cx="8464762" cy="557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92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5840" y="345989"/>
            <a:ext cx="100584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30" y="345989"/>
            <a:ext cx="9791700" cy="6762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30" y="234696"/>
            <a:ext cx="94488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71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459" y="345989"/>
            <a:ext cx="6419850" cy="704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458" y="122682"/>
            <a:ext cx="9521927" cy="657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37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5840" y="345989"/>
            <a:ext cx="100584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30" y="345989"/>
            <a:ext cx="9791700" cy="6762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30" y="188214"/>
            <a:ext cx="9681210" cy="65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34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459" y="345989"/>
            <a:ext cx="6419850" cy="7048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74" y="78486"/>
            <a:ext cx="10013314" cy="666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38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 lnSpcReduction="10000"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both the superclass and the subclass define constructors, the process is a bit more complicated because both the superclass and subclass constructors must be executed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case, you must use another of Java’s keywords,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has two general forms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first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calls a superclass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second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used to access a member of the superclass that has been hidden by a member of a subclass.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459" y="345989"/>
            <a:ext cx="641985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58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we will look at its first use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subclass can call a constructor defined by its superclass by use of the following form of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parameter-list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specifies any parameters needed by the constructor in the superclass.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 must always be the first statement executed inside a subclass constructor.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641" y="414909"/>
            <a:ext cx="9505950" cy="742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0551" y="3387110"/>
            <a:ext cx="4805786" cy="91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87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see how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 is used, consider the version of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TwoDShape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following program. It defines a constructor that initializes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641" y="414909"/>
            <a:ext cx="9505950" cy="742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466" y="3025902"/>
            <a:ext cx="10902918" cy="3740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40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5063</TotalTime>
  <Words>976</Words>
  <Application>Microsoft Office PowerPoint</Application>
  <PresentationFormat>Widescreen</PresentationFormat>
  <Paragraphs>142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227</cp:revision>
  <dcterms:created xsi:type="dcterms:W3CDTF">2022-03-14T08:39:54Z</dcterms:created>
  <dcterms:modified xsi:type="dcterms:W3CDTF">2023-11-08T12:16:29Z</dcterms:modified>
</cp:coreProperties>
</file>