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77"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1B833F5E-E652-4087-9FE3-BFF7DBCF7EB2}"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8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8C51D-3C18-48B7-9C34-00D45BB74459}"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8299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52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045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3026409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86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273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55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57922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8C51D-3C18-48B7-9C34-00D45BB74459}"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833F5E-E652-4087-9FE3-BFF7DBCF7EB2}"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31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E8C51D-3C18-48B7-9C34-00D45BB74459}"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207334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E8C51D-3C18-48B7-9C34-00D45BB74459}" type="datetimeFigureOut">
              <a:rPr lang="en-AU" smtClean="0"/>
              <a:t>15/09/2024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833F5E-E652-4087-9FE3-BFF7DBCF7EB2}"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78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E8C51D-3C18-48B7-9C34-00D45BB74459}" type="datetimeFigureOut">
              <a:rPr lang="en-AU" smtClean="0"/>
              <a:t>15/09/2024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833F5E-E652-4087-9FE3-BFF7DBCF7EB2}"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00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8C51D-3C18-48B7-9C34-00D45BB74459}" type="datetimeFigureOut">
              <a:rPr lang="en-AU" smtClean="0"/>
              <a:t>15/09/2024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329304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8C51D-3C18-48B7-9C34-00D45BB74459}"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833F5E-E652-4087-9FE3-BFF7DBCF7EB2}"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73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8C51D-3C18-48B7-9C34-00D45BB74459}"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833F5E-E652-4087-9FE3-BFF7DBCF7EB2}" type="slidenum">
              <a:rPr lang="en-AU" smtClean="0"/>
              <a:t>‹#›</a:t>
            </a:fld>
            <a:endParaRPr lang="en-AU"/>
          </a:p>
        </p:txBody>
      </p:sp>
    </p:spTree>
    <p:extLst>
      <p:ext uri="{BB962C8B-B14F-4D97-AF65-F5344CB8AC3E}">
        <p14:creationId xmlns:p14="http://schemas.microsoft.com/office/powerpoint/2010/main" val="317590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E8C51D-3C18-48B7-9C34-00D45BB74459}" type="datetimeFigureOut">
              <a:rPr lang="en-AU" smtClean="0"/>
              <a:t>15/09/2024</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833F5E-E652-4087-9FE3-BFF7DBCF7EB2}" type="slidenum">
              <a:rPr lang="en-AU" smtClean="0"/>
              <a:t>‹#›</a:t>
            </a:fld>
            <a:endParaRPr lang="en-AU"/>
          </a:p>
        </p:txBody>
      </p:sp>
    </p:spTree>
    <p:extLst>
      <p:ext uri="{BB962C8B-B14F-4D97-AF65-F5344CB8AC3E}">
        <p14:creationId xmlns:p14="http://schemas.microsoft.com/office/powerpoint/2010/main" val="27138885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ccess-links-and-control-lin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6554-3D52-9AA7-0993-F46BE3F66A0F}"/>
              </a:ext>
            </a:extLst>
          </p:cNvPr>
          <p:cNvSpPr>
            <a:spLocks noGrp="1"/>
          </p:cNvSpPr>
          <p:nvPr>
            <p:ph type="ctrTitle"/>
          </p:nvPr>
        </p:nvSpPr>
        <p:spPr/>
        <p:txBody>
          <a:bodyPr/>
          <a:lstStyle/>
          <a:p>
            <a:r>
              <a:rPr lang="en-US" dirty="0"/>
              <a:t>Activation Record</a:t>
            </a:r>
            <a:endParaRPr lang="en-AU" dirty="0"/>
          </a:p>
        </p:txBody>
      </p:sp>
      <p:sp>
        <p:nvSpPr>
          <p:cNvPr id="3" name="Subtitle 2">
            <a:extLst>
              <a:ext uri="{FF2B5EF4-FFF2-40B4-BE49-F238E27FC236}">
                <a16:creationId xmlns:a16="http://schemas.microsoft.com/office/drawing/2014/main" id="{382966CD-A8E9-F593-A26F-D2348EAAAC3D}"/>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118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FC8D-CD3D-1775-5ECF-736092E3F278}"/>
              </a:ext>
            </a:extLst>
          </p:cNvPr>
          <p:cNvSpPr>
            <a:spLocks noGrp="1"/>
          </p:cNvSpPr>
          <p:nvPr>
            <p:ph type="title"/>
          </p:nvPr>
        </p:nvSpPr>
        <p:spPr/>
        <p:txBody>
          <a:bodyPr/>
          <a:lstStyle/>
          <a:p>
            <a:r>
              <a:rPr lang="en-US" dirty="0"/>
              <a:t>Activation Record</a:t>
            </a:r>
            <a:endParaRPr lang="en-AU" dirty="0"/>
          </a:p>
        </p:txBody>
      </p:sp>
      <p:sp>
        <p:nvSpPr>
          <p:cNvPr id="3" name="Content Placeholder 2">
            <a:extLst>
              <a:ext uri="{FF2B5EF4-FFF2-40B4-BE49-F238E27FC236}">
                <a16:creationId xmlns:a16="http://schemas.microsoft.com/office/drawing/2014/main" id="{0576F212-6D5F-D9DB-5EB2-2673CAE39E1D}"/>
              </a:ext>
            </a:extLst>
          </p:cNvPr>
          <p:cNvSpPr>
            <a:spLocks noGrp="1"/>
          </p:cNvSpPr>
          <p:nvPr>
            <p:ph idx="1"/>
          </p:nvPr>
        </p:nvSpPr>
        <p:spPr/>
        <p:txBody>
          <a:bodyPr>
            <a:normAutofit fontScale="85000" lnSpcReduction="20000"/>
          </a:bodyPr>
          <a:lstStyle/>
          <a:p>
            <a:r>
              <a:rPr lang="en-US" b="0" i="0" dirty="0">
                <a:solidFill>
                  <a:srgbClr val="273239"/>
                </a:solidFill>
                <a:effectLst/>
                <a:latin typeface="Nunito" pitchFamily="2" charset="0"/>
              </a:rPr>
              <a:t>An activation record is a contiguous block of storage that manages information required by a single execution of a procedure. </a:t>
            </a:r>
          </a:p>
          <a:p>
            <a:r>
              <a:rPr lang="en-US" b="0" i="0" dirty="0">
                <a:solidFill>
                  <a:srgbClr val="273239"/>
                </a:solidFill>
                <a:effectLst/>
                <a:latin typeface="Nunito" pitchFamily="2" charset="0"/>
              </a:rPr>
              <a:t>When you enter a procedure, you allocate an activation record, and when you exit that procedure, you de-allocate it. </a:t>
            </a:r>
          </a:p>
          <a:p>
            <a:pPr lvl="1"/>
            <a:r>
              <a:rPr lang="en-US" b="0" i="0" dirty="0">
                <a:solidFill>
                  <a:srgbClr val="273239"/>
                </a:solidFill>
                <a:effectLst/>
                <a:latin typeface="Nunito" pitchFamily="2" charset="0"/>
              </a:rPr>
              <a:t>Basically, it stores the status of the current activation function. </a:t>
            </a:r>
          </a:p>
          <a:p>
            <a:pPr lvl="1"/>
            <a:r>
              <a:rPr lang="en-US" b="0" i="0" dirty="0">
                <a:solidFill>
                  <a:srgbClr val="273239"/>
                </a:solidFill>
                <a:effectLst/>
                <a:latin typeface="Nunito" pitchFamily="2" charset="0"/>
              </a:rPr>
              <a:t>So, whenever a function call occurs, then a new activation record is created and it will be pushed onto the top of the stack. It will remain in stack till the execution of that function. </a:t>
            </a:r>
          </a:p>
          <a:p>
            <a:pPr lvl="2"/>
            <a:r>
              <a:rPr lang="en-US" b="0" i="0" dirty="0">
                <a:solidFill>
                  <a:srgbClr val="273239"/>
                </a:solidFill>
                <a:effectLst/>
                <a:latin typeface="Nunito" pitchFamily="2" charset="0"/>
              </a:rPr>
              <a:t>So, once the procedure is completed and it is returned to the calling function, this activation function will be popped out of the stack.</a:t>
            </a:r>
          </a:p>
          <a:p>
            <a:r>
              <a:rPr lang="en-US" b="0" i="0" dirty="0">
                <a:solidFill>
                  <a:srgbClr val="273239"/>
                </a:solidFill>
                <a:effectLst/>
                <a:latin typeface="Nunito" pitchFamily="2" charset="0"/>
              </a:rPr>
              <a:t>If a procedure is called, an activation record is pushed into the stack, and it is popped when the control returns to the calling function.</a:t>
            </a:r>
            <a:endParaRPr lang="en-AU" dirty="0"/>
          </a:p>
        </p:txBody>
      </p:sp>
    </p:spTree>
    <p:extLst>
      <p:ext uri="{BB962C8B-B14F-4D97-AF65-F5344CB8AC3E}">
        <p14:creationId xmlns:p14="http://schemas.microsoft.com/office/powerpoint/2010/main" val="63644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B841-8B6C-35C0-C49C-66C8F60A645D}"/>
              </a:ext>
            </a:extLst>
          </p:cNvPr>
          <p:cNvSpPr>
            <a:spLocks noGrp="1"/>
          </p:cNvSpPr>
          <p:nvPr>
            <p:ph type="title"/>
          </p:nvPr>
        </p:nvSpPr>
        <p:spPr>
          <a:xfrm>
            <a:off x="1295402" y="982132"/>
            <a:ext cx="9601196" cy="1369182"/>
          </a:xfrm>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35A2506D-53C9-1A41-2A8D-01F46D172660}"/>
              </a:ext>
            </a:extLst>
          </p:cNvPr>
          <p:cNvSpPr>
            <a:spLocks noGrp="1"/>
          </p:cNvSpPr>
          <p:nvPr>
            <p:ph idx="1"/>
          </p:nvPr>
        </p:nvSpPr>
        <p:spPr>
          <a:xfrm>
            <a:off x="1295401" y="2556931"/>
            <a:ext cx="8024538" cy="3517297"/>
          </a:xfrm>
        </p:spPr>
        <p:txBody>
          <a:bodyPr>
            <a:normAutofit fontScale="77500" lnSpcReduction="20000"/>
          </a:bodyPr>
          <a:lstStyle/>
          <a:p>
            <a:pPr marL="0" indent="0" algn="just" fontAlgn="base">
              <a:buNone/>
            </a:pPr>
            <a:r>
              <a:rPr lang="en-US" b="1" i="0" dirty="0">
                <a:solidFill>
                  <a:srgbClr val="273239"/>
                </a:solidFill>
                <a:effectLst/>
                <a:latin typeface="Nunito" pitchFamily="2" charset="0"/>
              </a:rPr>
              <a:t>Temporaries:</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The temporary values, such as those arising in the evaluation of expressions, are stored in the field for temporaries.</a:t>
            </a:r>
          </a:p>
          <a:p>
            <a:pPr marL="0" indent="0" algn="just" fontAlgn="base">
              <a:buNone/>
            </a:pPr>
            <a:r>
              <a:rPr lang="en-US" b="1" i="0" dirty="0">
                <a:solidFill>
                  <a:srgbClr val="273239"/>
                </a:solidFill>
                <a:effectLst/>
                <a:latin typeface="Nunito" pitchFamily="2" charset="0"/>
              </a:rPr>
              <a:t>Local data:</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The field for local data holds data that is local to an execution of a procedure. </a:t>
            </a:r>
          </a:p>
          <a:p>
            <a:pPr marL="0" indent="0" algn="just" fontAlgn="base">
              <a:buNone/>
            </a:pPr>
            <a:r>
              <a:rPr lang="en-US" b="1" i="0" dirty="0">
                <a:solidFill>
                  <a:srgbClr val="273239"/>
                </a:solidFill>
                <a:effectLst/>
                <a:latin typeface="Nunito" pitchFamily="2" charset="0"/>
              </a:rPr>
              <a:t>Saved Machine States:</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The field for Saved Machine Status holds information about the state of the machine just before the procedure is called. This information includes the value of the program counter and machine registers that have to be restored when control returns from the procedure.</a:t>
            </a:r>
          </a:p>
          <a:p>
            <a:endParaRPr lang="en-AU" dirty="0"/>
          </a:p>
        </p:txBody>
      </p:sp>
      <p:pic>
        <p:nvPicPr>
          <p:cNvPr id="5" name="Picture 4">
            <a:extLst>
              <a:ext uri="{FF2B5EF4-FFF2-40B4-BE49-F238E27FC236}">
                <a16:creationId xmlns:a16="http://schemas.microsoft.com/office/drawing/2014/main" id="{6372B4A3-ACCF-6111-F523-8F64AC100967}"/>
              </a:ext>
            </a:extLst>
          </p:cNvPr>
          <p:cNvPicPr>
            <a:picLocks noChangeAspect="1"/>
          </p:cNvPicPr>
          <p:nvPr/>
        </p:nvPicPr>
        <p:blipFill>
          <a:blip r:embed="rId2"/>
          <a:stretch>
            <a:fillRect/>
          </a:stretch>
        </p:blipFill>
        <p:spPr>
          <a:xfrm>
            <a:off x="9319939" y="2556932"/>
            <a:ext cx="2122112" cy="3657256"/>
          </a:xfrm>
          <a:prstGeom prst="rect">
            <a:avLst/>
          </a:prstGeom>
        </p:spPr>
      </p:pic>
    </p:spTree>
    <p:extLst>
      <p:ext uri="{BB962C8B-B14F-4D97-AF65-F5344CB8AC3E}">
        <p14:creationId xmlns:p14="http://schemas.microsoft.com/office/powerpoint/2010/main" val="218586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9CA5-7159-E944-0101-6F7A46A154CB}"/>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4DA11491-8BEE-9B50-1E38-97B19E9483D1}"/>
              </a:ext>
            </a:extLst>
          </p:cNvPr>
          <p:cNvSpPr>
            <a:spLocks noGrp="1"/>
          </p:cNvSpPr>
          <p:nvPr>
            <p:ph idx="1"/>
          </p:nvPr>
        </p:nvSpPr>
        <p:spPr/>
        <p:txBody>
          <a:bodyPr/>
          <a:lstStyle/>
          <a:p>
            <a:r>
              <a:rPr lang="en-US" b="1" i="0" dirty="0">
                <a:solidFill>
                  <a:srgbClr val="273239"/>
                </a:solidFill>
                <a:effectLst/>
                <a:latin typeface="Nunito" pitchFamily="2" charset="0"/>
              </a:rPr>
              <a:t>Access Link :</a:t>
            </a:r>
            <a:r>
              <a:rPr lang="en-US" b="0" i="0" dirty="0">
                <a:solidFill>
                  <a:srgbClr val="273239"/>
                </a:solidFill>
                <a:effectLst/>
                <a:latin typeface="Nunito" pitchFamily="2" charset="0"/>
              </a:rPr>
              <a:t> </a:t>
            </a:r>
            <a:br>
              <a:rPr lang="en-US" dirty="0"/>
            </a:br>
            <a:r>
              <a:rPr lang="en-US" b="0" i="0" dirty="0">
                <a:solidFill>
                  <a:srgbClr val="273239"/>
                </a:solidFill>
                <a:effectLst/>
                <a:latin typeface="Nunito" pitchFamily="2" charset="0"/>
              </a:rPr>
              <a:t>It refers to information stored in other activation records that is non-local. The access link is a static link and the main purpose of the access link is to access the data which is not present in the local scope of the activation record. </a:t>
            </a:r>
          </a:p>
          <a:p>
            <a:pPr lvl="1"/>
            <a:r>
              <a:rPr lang="en-US" b="0" i="0" dirty="0">
                <a:solidFill>
                  <a:srgbClr val="273239"/>
                </a:solidFill>
                <a:effectLst/>
                <a:latin typeface="Nunito" pitchFamily="2" charset="0"/>
              </a:rPr>
              <a:t>As a chain of access links (think of scopes), the program traces its static structure.</a:t>
            </a:r>
            <a:endParaRPr lang="en-AU" dirty="0"/>
          </a:p>
        </p:txBody>
      </p:sp>
    </p:spTree>
    <p:extLst>
      <p:ext uri="{BB962C8B-B14F-4D97-AF65-F5344CB8AC3E}">
        <p14:creationId xmlns:p14="http://schemas.microsoft.com/office/powerpoint/2010/main" val="189821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3047-E871-A617-C179-279EF35C1679}"/>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0AA4B378-8B31-825F-0F72-038199BF8CA1}"/>
              </a:ext>
            </a:extLst>
          </p:cNvPr>
          <p:cNvSpPr>
            <a:spLocks noGrp="1"/>
          </p:cNvSpPr>
          <p:nvPr>
            <p:ph idx="1"/>
          </p:nvPr>
        </p:nvSpPr>
        <p:spPr/>
        <p:txBody>
          <a:bodyPr>
            <a:normAutofit/>
          </a:bodyPr>
          <a:lstStyle/>
          <a:p>
            <a:r>
              <a:rPr lang="en-US" b="1" i="0" dirty="0">
                <a:solidFill>
                  <a:srgbClr val="273239"/>
                </a:solidFill>
                <a:effectLst/>
                <a:latin typeface="Nunito" pitchFamily="2" charset="0"/>
              </a:rPr>
              <a:t>Control Links : </a:t>
            </a:r>
            <a:r>
              <a:rPr lang="en-US" b="0" i="0" dirty="0">
                <a:solidFill>
                  <a:srgbClr val="273239"/>
                </a:solidFill>
                <a:effectLst/>
                <a:latin typeface="Nunito" pitchFamily="2" charset="0"/>
              </a:rPr>
              <a:t> </a:t>
            </a:r>
            <a:br>
              <a:rPr lang="en-US" dirty="0"/>
            </a:br>
            <a:r>
              <a:rPr lang="en-US" b="0" i="0" dirty="0">
                <a:solidFill>
                  <a:srgbClr val="273239"/>
                </a:solidFill>
                <a:effectLst/>
                <a:latin typeface="Nunito" pitchFamily="2" charset="0"/>
              </a:rPr>
              <a:t>In this case, it refers to an activation record of the caller. They are generally used for links and saved status. </a:t>
            </a:r>
          </a:p>
          <a:p>
            <a:pPr lvl="1"/>
            <a:r>
              <a:rPr lang="en-US" b="0" i="0" dirty="0">
                <a:solidFill>
                  <a:srgbClr val="273239"/>
                </a:solidFill>
                <a:effectLst/>
                <a:latin typeface="Nunito" pitchFamily="2" charset="0"/>
              </a:rPr>
              <a:t>It is a dynamic link in nature. When a function calls another function, then the control link points to the activation record of the caller.</a:t>
            </a:r>
          </a:p>
        </p:txBody>
      </p:sp>
    </p:spTree>
    <p:extLst>
      <p:ext uri="{BB962C8B-B14F-4D97-AF65-F5344CB8AC3E}">
        <p14:creationId xmlns:p14="http://schemas.microsoft.com/office/powerpoint/2010/main" val="235335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65CB-74EC-A674-E0D9-F6E30F0A7F09}"/>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C4391567-8A0E-6268-D33D-66C22BE53548}"/>
              </a:ext>
            </a:extLst>
          </p:cNvPr>
          <p:cNvSpPr>
            <a:spLocks noGrp="1"/>
          </p:cNvSpPr>
          <p:nvPr>
            <p:ph idx="1"/>
          </p:nvPr>
        </p:nvSpPr>
        <p:spPr/>
        <p:txBody>
          <a:bodyPr/>
          <a:lstStyle/>
          <a:p>
            <a:endParaRPr lang="en-AU" dirty="0"/>
          </a:p>
        </p:txBody>
      </p:sp>
      <p:sp>
        <p:nvSpPr>
          <p:cNvPr id="5" name="TextBox 4">
            <a:extLst>
              <a:ext uri="{FF2B5EF4-FFF2-40B4-BE49-F238E27FC236}">
                <a16:creationId xmlns:a16="http://schemas.microsoft.com/office/drawing/2014/main" id="{AA914A9B-0403-429F-8A3D-E42C460C65A8}"/>
              </a:ext>
            </a:extLst>
          </p:cNvPr>
          <p:cNvSpPr txBox="1"/>
          <p:nvPr/>
        </p:nvSpPr>
        <p:spPr>
          <a:xfrm>
            <a:off x="1295401" y="2686844"/>
            <a:ext cx="3360575" cy="2585323"/>
          </a:xfrm>
          <a:prstGeom prst="rect">
            <a:avLst/>
          </a:prstGeom>
          <a:noFill/>
        </p:spPr>
        <p:txBody>
          <a:bodyPr wrap="square">
            <a:spAutoFit/>
          </a:bodyPr>
          <a:lstStyle/>
          <a:p>
            <a:r>
              <a:rPr lang="en-AU" dirty="0"/>
              <a:t>#include&lt;stdio.h&gt;</a:t>
            </a:r>
          </a:p>
          <a:p>
            <a:r>
              <a:rPr lang="en-AU" dirty="0"/>
              <a:t>int geeks(int x)</a:t>
            </a:r>
          </a:p>
          <a:p>
            <a:r>
              <a:rPr lang="en-AU" dirty="0"/>
              <a:t>{</a:t>
            </a:r>
          </a:p>
          <a:p>
            <a:r>
              <a:rPr lang="en-AU" dirty="0" err="1"/>
              <a:t>printf</a:t>
            </a:r>
            <a:r>
              <a:rPr lang="en-AU" dirty="0"/>
              <a:t>("value of x is: %d", x);</a:t>
            </a:r>
          </a:p>
          <a:p>
            <a:r>
              <a:rPr lang="en-AU" dirty="0"/>
              <a:t>}</a:t>
            </a:r>
          </a:p>
          <a:p>
            <a:r>
              <a:rPr lang="en-AU" dirty="0"/>
              <a:t>int main()</a:t>
            </a:r>
          </a:p>
          <a:p>
            <a:r>
              <a:rPr lang="en-AU" dirty="0"/>
              <a:t>{</a:t>
            </a:r>
          </a:p>
          <a:p>
            <a:r>
              <a:rPr lang="en-AU" dirty="0"/>
              <a:t>geeks(10);</a:t>
            </a:r>
          </a:p>
          <a:p>
            <a:r>
              <a:rPr lang="en-AU" dirty="0"/>
              <a:t>}</a:t>
            </a:r>
          </a:p>
        </p:txBody>
      </p:sp>
      <p:pic>
        <p:nvPicPr>
          <p:cNvPr id="1026" name="Picture 2">
            <a:extLst>
              <a:ext uri="{FF2B5EF4-FFF2-40B4-BE49-F238E27FC236}">
                <a16:creationId xmlns:a16="http://schemas.microsoft.com/office/drawing/2014/main" id="{7F2FD8CC-7AA5-2CAB-CE61-EFD62DC24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300" y="2961788"/>
            <a:ext cx="3360575" cy="253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9549-C7D0-0B73-AD84-DF3AF5EB8962}"/>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86BB2258-2C96-DD74-F99E-3E70419EB04C}"/>
              </a:ext>
            </a:extLst>
          </p:cNvPr>
          <p:cNvSpPr>
            <a:spLocks noGrp="1"/>
          </p:cNvSpPr>
          <p:nvPr>
            <p:ph idx="1"/>
          </p:nvPr>
        </p:nvSpPr>
        <p:spPr/>
        <p:txBody>
          <a:bodyPr>
            <a:normAutofit fontScale="92500" lnSpcReduction="10000"/>
          </a:bodyPr>
          <a:lstStyle/>
          <a:p>
            <a:pPr marL="0" indent="0" algn="l" fontAlgn="base">
              <a:buNone/>
            </a:pPr>
            <a:r>
              <a:rPr lang="en-US" b="1" i="0" dirty="0">
                <a:solidFill>
                  <a:srgbClr val="273239"/>
                </a:solidFill>
                <a:effectLst/>
                <a:latin typeface="Nunito" pitchFamily="2" charset="0"/>
              </a:rPr>
              <a:t>Parameter List (Actual Parameter):</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The field for parameters list is used by the calling procedure to supply parameters to the called procedure. We show space for parameters in the activation record, but in practice, parameters are often passed in machine registers for greater efficiency.</a:t>
            </a:r>
          </a:p>
          <a:p>
            <a:pPr marL="0" indent="0" algn="l" fontAlgn="base">
              <a:buNone/>
            </a:pPr>
            <a:r>
              <a:rPr lang="en-US" b="1" i="0" dirty="0">
                <a:solidFill>
                  <a:srgbClr val="273239"/>
                </a:solidFill>
                <a:effectLst/>
                <a:latin typeface="Nunito" pitchFamily="2" charset="0"/>
              </a:rPr>
              <a:t>Return value:</a:t>
            </a:r>
          </a:p>
          <a:p>
            <a:pPr algn="l" fontAlgn="base"/>
            <a:r>
              <a:rPr lang="en-US" b="0" i="0" dirty="0">
                <a:solidFill>
                  <a:srgbClr val="273239"/>
                </a:solidFill>
                <a:effectLst/>
                <a:latin typeface="Nunito" pitchFamily="2" charset="0"/>
              </a:rPr>
              <a:t>The field for the return value is used by the called procedure to return a value to the calling procedure. Again in practice, this value is often returned in a register for greater efficiency.</a:t>
            </a:r>
          </a:p>
          <a:p>
            <a:endParaRPr lang="en-AU" dirty="0"/>
          </a:p>
        </p:txBody>
      </p:sp>
    </p:spTree>
    <p:extLst>
      <p:ext uri="{BB962C8B-B14F-4D97-AF65-F5344CB8AC3E}">
        <p14:creationId xmlns:p14="http://schemas.microsoft.com/office/powerpoint/2010/main" val="92576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1DF2-BB1E-9D0E-4A93-DFC0BACC3439}"/>
              </a:ext>
            </a:extLst>
          </p:cNvPr>
          <p:cNvSpPr>
            <a:spLocks noGrp="1"/>
          </p:cNvSpPr>
          <p:nvPr>
            <p:ph type="title"/>
          </p:nvPr>
        </p:nvSpPr>
        <p:spPr/>
        <p:txBody>
          <a:bodyPr/>
          <a:lstStyle/>
          <a:p>
            <a:r>
              <a:rPr lang="en-US" dirty="0"/>
              <a:t>Reference</a:t>
            </a:r>
            <a:endParaRPr lang="en-AU" dirty="0"/>
          </a:p>
        </p:txBody>
      </p:sp>
      <p:sp>
        <p:nvSpPr>
          <p:cNvPr id="3" name="Content Placeholder 2">
            <a:extLst>
              <a:ext uri="{FF2B5EF4-FFF2-40B4-BE49-F238E27FC236}">
                <a16:creationId xmlns:a16="http://schemas.microsoft.com/office/drawing/2014/main" id="{82DF50FF-5158-DABF-6523-8FBFA54625E1}"/>
              </a:ext>
            </a:extLst>
          </p:cNvPr>
          <p:cNvSpPr>
            <a:spLocks noGrp="1"/>
          </p:cNvSpPr>
          <p:nvPr>
            <p:ph idx="1"/>
          </p:nvPr>
        </p:nvSpPr>
        <p:spPr/>
        <p:txBody>
          <a:bodyPr/>
          <a:lstStyle/>
          <a:p>
            <a:r>
              <a:rPr lang="en-AU" dirty="0">
                <a:hlinkClick r:id="rId2"/>
              </a:rPr>
              <a:t>Activation Records - </a:t>
            </a:r>
            <a:r>
              <a:rPr lang="en-AU" dirty="0" err="1">
                <a:hlinkClick r:id="rId2"/>
              </a:rPr>
              <a:t>GeeksforGeeks</a:t>
            </a:r>
            <a:endParaRPr lang="en-AU" dirty="0"/>
          </a:p>
        </p:txBody>
      </p:sp>
    </p:spTree>
    <p:extLst>
      <p:ext uri="{BB962C8B-B14F-4D97-AF65-F5344CB8AC3E}">
        <p14:creationId xmlns:p14="http://schemas.microsoft.com/office/powerpoint/2010/main" val="23529327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2290</TotalTime>
  <Words>512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Nunito</vt:lpstr>
      <vt:lpstr>Organic</vt:lpstr>
      <vt:lpstr>Activation Record</vt:lpstr>
      <vt:lpstr>Activation Record</vt:lpstr>
      <vt:lpstr>Contd.</vt:lpstr>
      <vt:lpstr>Contd.</vt:lpstr>
      <vt:lpstr>Contd.</vt:lpstr>
      <vt:lpstr>Contd.</vt:lpstr>
      <vt:lpstr>Contd.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Nazia Majadi</dc:creator>
  <cp:lastModifiedBy>Nazia Majadi</cp:lastModifiedBy>
  <cp:revision>3</cp:revision>
  <dcterms:created xsi:type="dcterms:W3CDTF">2024-09-15T04:18:02Z</dcterms:created>
  <dcterms:modified xsi:type="dcterms:W3CDTF">2024-09-16T18:28:51Z</dcterms:modified>
</cp:coreProperties>
</file>