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569A-41E8-4AB0-4AE6-1F719A1D3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4C79F-AD40-9616-0B91-0E7956D7D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2539-AF8A-7ABD-3C98-911BE78D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EBD7-1D14-4663-8E2F-9D315E26BB25}" type="datetimeFigureOut">
              <a:rPr lang="en-AU" smtClean="0"/>
              <a:t>1/06/2024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96BA6-3C4A-5BAC-30B3-096F218C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C9D-7823-7D66-122E-4A2F0281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0411-BC2E-4B52-9204-A0146C11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81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E304-B549-D625-1B1F-C71763B5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532CD-1705-A9ED-0BAE-6A1C9216E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87A6E-302C-33CE-AD74-765A0373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EBD7-1D14-4663-8E2F-9D315E26BB25}" type="datetimeFigureOut">
              <a:rPr lang="en-AU" smtClean="0"/>
              <a:t>1/06/2024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621B-2B06-5EC0-33CE-4FCC3AEB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AC025-A6DD-7BE1-891E-644AC55C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0411-BC2E-4B52-9204-A0146C11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00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23AF2-426F-D4D8-C733-B199FF598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2988-61CF-F5B1-54FA-F3BC5C009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2F1A-C96E-F3B5-7A24-BE9DFBC6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EBD7-1D14-4663-8E2F-9D315E26BB25}" type="datetimeFigureOut">
              <a:rPr lang="en-AU" smtClean="0"/>
              <a:t>1/06/2024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C10ED-00AA-1476-E66E-1AE882A3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8D58F-F2BA-1BB2-053F-C18988F9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0411-BC2E-4B52-9204-A0146C11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296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E14F-AC7C-DCE3-A9D4-D34C0247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DFD8C-74EF-E268-69D7-AA4AD00D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E738-6197-4B84-AB47-060CE25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EBD7-1D14-4663-8E2F-9D315E26BB25}" type="datetimeFigureOut">
              <a:rPr lang="en-AU" smtClean="0"/>
              <a:t>1/06/2024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F6CD-CA75-00A2-B838-CCB3BD6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14D15-1C1D-FF06-BD59-6A21FEC8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0411-BC2E-4B52-9204-A0146C11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44EA-7C8E-B1EF-DE8C-C9667566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D0E7E-7A07-D059-1BA9-92194DAA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D414-1ABB-B6FF-7415-FAF44177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EBD7-1D14-4663-8E2F-9D315E26BB25}" type="datetimeFigureOut">
              <a:rPr lang="en-AU" smtClean="0"/>
              <a:t>1/06/2024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A63F-4D89-609E-04F1-EF7F49DD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7918-90D7-7DF0-ED42-0075B137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0411-BC2E-4B52-9204-A0146C11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813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2A53-5012-4771-F546-644529AF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1CBF-6F05-D00B-DA6A-B41A4F8B3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C588C-EE6F-20CE-2AF3-D4E68AF91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15187-1A61-4A5E-2077-01453798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EBD7-1D14-4663-8E2F-9D315E26BB25}" type="datetimeFigureOut">
              <a:rPr lang="en-AU" smtClean="0"/>
              <a:t>1/06/2024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E5BA-F7E1-35B1-A6B8-ED6757D8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D3A47-CBD5-E56D-EFA5-5199A486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0411-BC2E-4B52-9204-A0146C11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47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EDF6-C56E-1FAB-9DDC-B297AF5F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396D1-BBBF-0103-F457-72FBCACB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BF11-EC58-07E1-5750-9AF9E2C39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67590-3BA2-1A6B-7B2E-CF100044C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3B5A7-E422-8950-CCB6-B733D8323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48D14-91CA-CD96-DEC6-692B7DF4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EBD7-1D14-4663-8E2F-9D315E26BB25}" type="datetimeFigureOut">
              <a:rPr lang="en-AU" smtClean="0"/>
              <a:t>1/06/2024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E1D55-993A-D724-D29C-5CEBC539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E5E86-672F-87B6-0331-04BB7E62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0411-BC2E-4B52-9204-A0146C11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570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5794-490E-EB3F-E4DD-52A7DEFA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DAF7-893C-A46D-6226-A130BE09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EBD7-1D14-4663-8E2F-9D315E26BB25}" type="datetimeFigureOut">
              <a:rPr lang="en-AU" smtClean="0"/>
              <a:t>1/06/2024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8976D-3F46-796C-DF27-A0DEC8E9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DFED3-3D92-3C04-A36D-9AC61D08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0411-BC2E-4B52-9204-A0146C11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29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B7D7A-A8F1-AD30-3C76-9C562E46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EBD7-1D14-4663-8E2F-9D315E26BB25}" type="datetimeFigureOut">
              <a:rPr lang="en-AU" smtClean="0"/>
              <a:t>1/06/2024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2CAB5-1105-BA71-6570-7CD97016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B329F-8BF8-BC0C-7E9C-5B64BB51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0411-BC2E-4B52-9204-A0146C11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75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F444-D0E9-1372-FFB8-1B412C54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6E02-D539-8820-C95D-376B5D38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41D8B-C3C0-06AB-64C3-DE2CFA9E5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C17AE-DF9D-2A7E-3DA0-2F9354DC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EBD7-1D14-4663-8E2F-9D315E26BB25}" type="datetimeFigureOut">
              <a:rPr lang="en-AU" smtClean="0"/>
              <a:t>1/06/2024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B6FAA-2355-E10E-C0CD-FC255B4B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2A3A-65FC-09BE-6671-B7138B79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0411-BC2E-4B52-9204-A0146C11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EE33-0C37-81D8-33BE-56B466BE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2FBF9-3BA6-C4C0-F5C1-FD774AEF7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CAEFF-C53F-7F0F-430D-EF286832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20DED-B466-659F-D096-FFA8BFD9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EBD7-1D14-4663-8E2F-9D315E26BB25}" type="datetimeFigureOut">
              <a:rPr lang="en-AU" smtClean="0"/>
              <a:t>1/06/2024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D1E9F-80BF-A9A6-27A0-26F203D5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9A490-10C4-0D88-888A-FA6CACBF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0411-BC2E-4B52-9204-A0146C11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19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7A836-B3D0-AD77-5C39-6C714708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15D6D-782A-44B5-5486-8BC69B7AB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CCDA8-45BC-A0D6-D5FF-3BB0BC813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7EBD7-1D14-4663-8E2F-9D315E26BB25}" type="datetimeFigureOut">
              <a:rPr lang="en-AU" smtClean="0"/>
              <a:t>1/06/2024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59E81-8BE9-EBDF-BF58-85F8C8F74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1825-A23E-2720-9BC8-0D85A771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0411-BC2E-4B52-9204-A0146C11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9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0BF98101-30AB-7A36-C075-F3682F16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425227-9E9F-42F2-BA2C-161D9DFE77A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115CFDF-6E44-FD10-C7E6-3A93DA3803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Intermediate Code Generation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93C7247-C77E-77CB-869A-5E71A02EB1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8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0DC5B279-DBC1-D637-9E8C-DC6082A77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6" y="6400801"/>
            <a:ext cx="435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/>
              <a:t>COP5621 Compiler Construction</a:t>
            </a:r>
            <a:br>
              <a:rPr lang="en-US" altLang="en-US" sz="1200"/>
            </a:br>
            <a:r>
              <a:rPr lang="en-US" altLang="en-US" sz="1200"/>
              <a:t>Copyright Robert van Engelen, Florida State University, 2007-2013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3BC2-31D4-6E39-B8B5-C0B7106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EF49-13ED-A038-6B84-D2920320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(a&lt;b) &amp;&amp; (c&lt;d) then t=1 else t=0</a:t>
            </a:r>
          </a:p>
          <a:p>
            <a:pPr marL="514350" indent="-514350">
              <a:buAutoNum type="arabicParenR"/>
            </a:pPr>
            <a:r>
              <a:rPr lang="en-US" dirty="0"/>
              <a:t>If (a&lt;b) </a:t>
            </a:r>
            <a:r>
              <a:rPr lang="en-US" dirty="0" err="1"/>
              <a:t>goto</a:t>
            </a:r>
            <a:r>
              <a:rPr lang="en-US" dirty="0"/>
              <a:t> _</a:t>
            </a:r>
          </a:p>
          <a:p>
            <a:pPr marL="514350" indent="-514350">
              <a:buAutoNum type="arabicParenR"/>
            </a:pPr>
            <a:r>
              <a:rPr lang="en-US" dirty="0"/>
              <a:t>t=0</a:t>
            </a:r>
          </a:p>
          <a:p>
            <a:pPr marL="514350" indent="-514350">
              <a:buAutoNum type="arabicParenR"/>
            </a:pPr>
            <a:r>
              <a:rPr lang="en-US" dirty="0" err="1"/>
              <a:t>goto</a:t>
            </a:r>
            <a:r>
              <a:rPr lang="en-US" dirty="0"/>
              <a:t> _</a:t>
            </a:r>
          </a:p>
          <a:p>
            <a:pPr marL="514350" indent="-514350">
              <a:buAutoNum type="arabicParenR"/>
            </a:pPr>
            <a:r>
              <a:rPr lang="en-US" dirty="0"/>
              <a:t>if (c&lt;d) </a:t>
            </a:r>
            <a:r>
              <a:rPr lang="en-US" dirty="0" err="1"/>
              <a:t>goto</a:t>
            </a:r>
            <a:r>
              <a:rPr lang="en-US" dirty="0"/>
              <a:t> _</a:t>
            </a:r>
          </a:p>
          <a:p>
            <a:pPr marL="514350" indent="-514350">
              <a:buAutoNum type="arabicParenR"/>
            </a:pPr>
            <a:r>
              <a:rPr lang="en-US" dirty="0" err="1"/>
              <a:t>goto</a:t>
            </a:r>
            <a:r>
              <a:rPr lang="en-US" dirty="0"/>
              <a:t> _</a:t>
            </a:r>
          </a:p>
          <a:p>
            <a:pPr marL="514350" indent="-514350">
              <a:buAutoNum type="arabicParenR"/>
            </a:pPr>
            <a:r>
              <a:rPr lang="en-US" dirty="0"/>
              <a:t>t=1</a:t>
            </a:r>
          </a:p>
          <a:p>
            <a:pPr marL="514350" indent="-514350">
              <a:buAutoNum type="arabicParenR"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8DE5B-0125-2346-887E-75565FA912C3}"/>
              </a:ext>
            </a:extLst>
          </p:cNvPr>
          <p:cNvSpPr txBox="1"/>
          <p:nvPr/>
        </p:nvSpPr>
        <p:spPr>
          <a:xfrm>
            <a:off x="3223725" y="237232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</a:t>
            </a:r>
            <a:endParaRPr lang="en-AU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54DBE-14BD-EC93-9EA6-CF30225A7BC7}"/>
              </a:ext>
            </a:extLst>
          </p:cNvPr>
          <p:cNvSpPr txBox="1"/>
          <p:nvPr/>
        </p:nvSpPr>
        <p:spPr>
          <a:xfrm>
            <a:off x="2125823" y="3429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7</a:t>
            </a:r>
            <a:endParaRPr lang="en-AU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11A50-7BB1-A14E-7B8A-EB7E457F9227}"/>
              </a:ext>
            </a:extLst>
          </p:cNvPr>
          <p:cNvSpPr txBox="1"/>
          <p:nvPr/>
        </p:nvSpPr>
        <p:spPr>
          <a:xfrm>
            <a:off x="3223725" y="388550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6</a:t>
            </a:r>
            <a:endParaRPr lang="en-AU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75111A-0048-B3DF-CC5A-2471A23EDC80}"/>
              </a:ext>
            </a:extLst>
          </p:cNvPr>
          <p:cNvSpPr txBox="1"/>
          <p:nvPr/>
        </p:nvSpPr>
        <p:spPr>
          <a:xfrm>
            <a:off x="2125823" y="440287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</a:t>
            </a:r>
            <a:endParaRPr lang="en-AU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5B7-A15B-2005-1BCF-A4D27150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B570-635A-CA11-CF05-B0ABAF323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a+b</a:t>
            </a:r>
            <a:r>
              <a:rPr lang="en-US" dirty="0"/>
              <a:t>*c;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AU" dirty="0"/>
              <a:t>1)</a:t>
            </a:r>
            <a:r>
              <a:rPr lang="en-AU" dirty="0" err="1"/>
              <a:t>i</a:t>
            </a:r>
            <a:r>
              <a:rPr lang="en-AU" dirty="0"/>
              <a:t>=1</a:t>
            </a:r>
          </a:p>
          <a:p>
            <a:pPr marL="0" indent="0">
              <a:buNone/>
            </a:pPr>
            <a:r>
              <a:rPr lang="en-AU" dirty="0"/>
              <a:t>2) if (</a:t>
            </a:r>
            <a:r>
              <a:rPr lang="en-AU" dirty="0" err="1"/>
              <a:t>i</a:t>
            </a:r>
            <a:r>
              <a:rPr lang="en-AU" dirty="0"/>
              <a:t>&lt;=n) </a:t>
            </a:r>
            <a:r>
              <a:rPr lang="en-AU" dirty="0" err="1"/>
              <a:t>goto</a:t>
            </a:r>
            <a:r>
              <a:rPr lang="en-AU" dirty="0"/>
              <a:t> _</a:t>
            </a:r>
          </a:p>
          <a:p>
            <a:pPr marL="0" indent="0">
              <a:buNone/>
            </a:pPr>
            <a:r>
              <a:rPr lang="en-AU" dirty="0"/>
              <a:t>3) </a:t>
            </a:r>
            <a:r>
              <a:rPr lang="en-AU" dirty="0" err="1"/>
              <a:t>goto</a:t>
            </a:r>
            <a:r>
              <a:rPr lang="en-AU" dirty="0"/>
              <a:t> _</a:t>
            </a:r>
          </a:p>
          <a:p>
            <a:pPr marL="0" indent="0">
              <a:buNone/>
            </a:pPr>
            <a:r>
              <a:rPr lang="en-AU" dirty="0"/>
              <a:t>4) t1=b*c</a:t>
            </a:r>
          </a:p>
          <a:p>
            <a:pPr marL="0" indent="0">
              <a:buNone/>
            </a:pPr>
            <a:r>
              <a:rPr lang="en-AU" dirty="0"/>
              <a:t>5) t2=a+t1</a:t>
            </a:r>
          </a:p>
          <a:p>
            <a:pPr marL="0" indent="0">
              <a:buNone/>
            </a:pPr>
            <a:r>
              <a:rPr lang="en-AU" dirty="0"/>
              <a:t>6)x=t2</a:t>
            </a:r>
          </a:p>
          <a:p>
            <a:pPr marL="0" indent="0">
              <a:buNone/>
            </a:pPr>
            <a:r>
              <a:rPr lang="en-AU" dirty="0"/>
              <a:t>7)</a:t>
            </a:r>
            <a:r>
              <a:rPr lang="en-AU" dirty="0" err="1"/>
              <a:t>i</a:t>
            </a:r>
            <a:r>
              <a:rPr lang="en-AU" dirty="0"/>
              <a:t>=i+1</a:t>
            </a:r>
          </a:p>
          <a:p>
            <a:pPr marL="0" indent="0">
              <a:buNone/>
            </a:pPr>
            <a:r>
              <a:rPr lang="en-AU" dirty="0"/>
              <a:t>8) </a:t>
            </a:r>
            <a:r>
              <a:rPr lang="en-AU" dirty="0" err="1"/>
              <a:t>goto</a:t>
            </a:r>
            <a:r>
              <a:rPr lang="en-AU" dirty="0"/>
              <a:t> _</a:t>
            </a:r>
          </a:p>
          <a:p>
            <a:pPr marL="0" indent="0">
              <a:buNone/>
            </a:pPr>
            <a:r>
              <a:rPr lang="en-AU" dirty="0"/>
              <a:t>9)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83DAA-9724-E1A0-3567-D0C5F7E7A067}"/>
              </a:ext>
            </a:extLst>
          </p:cNvPr>
          <p:cNvSpPr txBox="1"/>
          <p:nvPr/>
        </p:nvSpPr>
        <p:spPr>
          <a:xfrm>
            <a:off x="2635896" y="320095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</a:t>
            </a:r>
            <a:endParaRPr lang="en-AU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1A380-18FD-D9FA-0185-033779851587}"/>
              </a:ext>
            </a:extLst>
          </p:cNvPr>
          <p:cNvSpPr txBox="1"/>
          <p:nvPr/>
        </p:nvSpPr>
        <p:spPr>
          <a:xfrm>
            <a:off x="1721496" y="354444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</a:t>
            </a:r>
            <a:endParaRPr lang="en-AU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D679-0AA7-8548-157F-27F9402A451B}"/>
              </a:ext>
            </a:extLst>
          </p:cNvPr>
          <p:cNvSpPr txBox="1"/>
          <p:nvPr/>
        </p:nvSpPr>
        <p:spPr>
          <a:xfrm>
            <a:off x="1721496" y="537586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</a:t>
            </a:r>
            <a:endParaRPr lang="en-AU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3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5EA6-B691-9BB9-D877-21942B99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E577-6D52-B5DA-331F-D039F9E3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Switch(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case 1: x1=a1+b1*c1;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case 2: x2=a2+b2*c2;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default: x3=a3+b3*c3;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842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A59D-35BF-E0A1-E808-A7B5D27C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Array-1D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94C7-06D0-7DC3-3E0D-4325C16C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A[10], B[10]</a:t>
            </a:r>
            <a:r>
              <a:rPr lang="en-AU" dirty="0"/>
              <a:t>;</a:t>
            </a:r>
          </a:p>
          <a:p>
            <a:pPr marL="0" indent="0">
              <a:buNone/>
            </a:pPr>
            <a:r>
              <a:rPr lang="en-US" dirty="0"/>
              <a:t>int x=0,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=0;i&lt;10;i++){</a:t>
            </a:r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x+A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]*B[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32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3F61-1171-8C38-5A36-97442D19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Array-2D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3DAE-B4B7-9F63-65BD-6BE951F9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X=A[</a:t>
            </a:r>
            <a:r>
              <a:rPr lang="en-US" dirty="0" err="1"/>
              <a:t>i</a:t>
            </a:r>
            <a:r>
              <a:rPr lang="en-US" dirty="0"/>
              <a:t>][j]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821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9D19-8128-7923-2F6E-D6CDCE02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Array-3D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8D0C9-24EE-A089-96FB-236D0F79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X[32][32][8]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89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C8FD-9813-F58D-F65B-41BA5778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78932-16C3-E876-27B8-3A627A40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X=(((</a:t>
            </a:r>
            <a:r>
              <a:rPr lang="en-US" dirty="0" err="1"/>
              <a:t>a+a</a:t>
            </a:r>
            <a:r>
              <a:rPr lang="en-US" dirty="0"/>
              <a:t>)+(</a:t>
            </a:r>
            <a:r>
              <a:rPr lang="en-US" dirty="0" err="1"/>
              <a:t>a+a</a:t>
            </a:r>
            <a:r>
              <a:rPr lang="en-US" dirty="0"/>
              <a:t>))+((</a:t>
            </a:r>
            <a:r>
              <a:rPr lang="en-US" dirty="0" err="1"/>
              <a:t>a+a</a:t>
            </a:r>
            <a:r>
              <a:rPr lang="en-US" dirty="0"/>
              <a:t>)+(</a:t>
            </a:r>
            <a:r>
              <a:rPr lang="en-US" dirty="0" err="1"/>
              <a:t>a+a</a:t>
            </a:r>
            <a:r>
              <a:rPr lang="en-US" dirty="0"/>
              <a:t>)))</a:t>
            </a:r>
          </a:p>
          <a:p>
            <a:r>
              <a:rPr lang="en-US" dirty="0"/>
              <a:t>X=</a:t>
            </a:r>
            <a:r>
              <a:rPr lang="en-US" dirty="0" err="1"/>
              <a:t>a+a+a+a+a+a</a:t>
            </a:r>
            <a:endParaRPr lang="en-US" dirty="0"/>
          </a:p>
          <a:p>
            <a:r>
              <a:rPr lang="en-US" dirty="0" err="1"/>
              <a:t>a+a</a:t>
            </a:r>
            <a:r>
              <a:rPr lang="en-US" dirty="0"/>
              <a:t>*(b-c)+(b-c)*d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773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14C6-82AC-1803-9A0F-BEDEBFF8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2B5E-4BFD-9290-658A-129ECBB0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b+c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b=a-d</a:t>
            </a:r>
          </a:p>
          <a:p>
            <a:pPr marL="0" indent="0">
              <a:buNone/>
            </a:pPr>
            <a:r>
              <a:rPr lang="en-US" dirty="0"/>
              <a:t>c=</a:t>
            </a:r>
            <a:r>
              <a:rPr lang="en-US" dirty="0" err="1"/>
              <a:t>b+c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d=a-d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860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F1A0-F5AA-2FFF-753A-CA302846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D79D-5400-EEBC-58E0-F163BC07C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d=b*c</a:t>
            </a:r>
          </a:p>
          <a:p>
            <a:pPr marL="0" indent="0">
              <a:buNone/>
            </a:pPr>
            <a:r>
              <a:rPr lang="en-US" dirty="0"/>
              <a:t>e=</a:t>
            </a:r>
            <a:r>
              <a:rPr lang="en-US" dirty="0" err="1"/>
              <a:t>a+b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b=b*c</a:t>
            </a:r>
          </a:p>
          <a:p>
            <a:pPr marL="0" indent="0">
              <a:buNone/>
            </a:pPr>
            <a:r>
              <a:rPr lang="en-US" dirty="0"/>
              <a:t>a=e-d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1437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F8D8-162A-2EB7-5144-4C5F08E7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E654F-4A75-2E73-E790-AAB83C21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DAG for the following statements with minimum number of nodes and edges: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b+c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c=</a:t>
            </a:r>
            <a:r>
              <a:rPr lang="en-US" dirty="0" err="1"/>
              <a:t>a+d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d=</a:t>
            </a:r>
            <a:r>
              <a:rPr lang="en-US" dirty="0" err="1"/>
              <a:t>b+c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e=d-b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e+b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345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1314A0E8-0AA7-0870-CD57-7E2094AD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173113-C9AF-498B-B88F-D2FDBAD2DDB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8CCEAEB-3C29-5BD6-8188-04BD5CDF9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Intermediate Code Generation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DA8A021-131A-E544-4901-5A92EA34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Facilitates </a:t>
            </a:r>
            <a:r>
              <a:rPr lang="en-US" altLang="en-US" i="1"/>
              <a:t>retargeting</a:t>
            </a:r>
            <a:r>
              <a:rPr lang="en-US" altLang="en-US"/>
              <a:t>: enables attaching a back end for the new machine to an existing front end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 i="1"/>
          </a:p>
          <a:p>
            <a:pPr eaLnBrk="1" hangingPunct="1"/>
            <a:endParaRPr lang="en-US" altLang="en-US" i="1"/>
          </a:p>
          <a:p>
            <a:pPr eaLnBrk="1" hangingPunct="1"/>
            <a:endParaRPr lang="en-US" altLang="en-US" i="1"/>
          </a:p>
          <a:p>
            <a:pPr eaLnBrk="1" hangingPunct="1"/>
            <a:r>
              <a:rPr lang="en-US" altLang="en-US"/>
              <a:t>Enables machine-independent code optimization</a:t>
            </a:r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E03A9C15-F00C-A213-4566-FE63C7AFD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052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Front end</a:t>
            </a:r>
          </a:p>
        </p:txBody>
      </p:sp>
      <p:sp>
        <p:nvSpPr>
          <p:cNvPr id="5126" name="Line 5">
            <a:extLst>
              <a:ext uri="{FF2B5EF4-FFF2-40B4-BE49-F238E27FC236}">
                <a16:creationId xmlns:a16="http://schemas.microsoft.com/office/drawing/2014/main" id="{509FFA5D-61CD-239A-B09E-86C743F2C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127" name="Rectangle 6">
            <a:extLst>
              <a:ext uri="{FF2B5EF4-FFF2-40B4-BE49-F238E27FC236}">
                <a16:creationId xmlns:a16="http://schemas.microsoft.com/office/drawing/2014/main" id="{6E514D85-B58F-ABCF-0D3C-1F15930DC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5052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Back end</a:t>
            </a:r>
          </a:p>
        </p:txBody>
      </p:sp>
      <p:sp>
        <p:nvSpPr>
          <p:cNvPr id="5128" name="Line 7">
            <a:extLst>
              <a:ext uri="{FF2B5EF4-FFF2-40B4-BE49-F238E27FC236}">
                <a16:creationId xmlns:a16="http://schemas.microsoft.com/office/drawing/2014/main" id="{D8964180-F021-3A4B-6C76-24FFA1E4D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03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129" name="Line 8">
            <a:extLst>
              <a:ext uri="{FF2B5EF4-FFF2-40B4-BE49-F238E27FC236}">
                <a16:creationId xmlns:a16="http://schemas.microsoft.com/office/drawing/2014/main" id="{AA6C2A51-FEFB-AC5D-17B2-56DE2B636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4038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130" name="Text Box 9">
            <a:extLst>
              <a:ext uri="{FF2B5EF4-FFF2-40B4-BE49-F238E27FC236}">
                <a16:creationId xmlns:a16="http://schemas.microsoft.com/office/drawing/2014/main" id="{74BD53E8-428C-0537-4DB3-006CE2C46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628" y="3581401"/>
            <a:ext cx="17363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Intermediate</a:t>
            </a:r>
            <a:br>
              <a:rPr lang="en-US" altLang="en-US" sz="2400"/>
            </a:br>
            <a:r>
              <a:rPr lang="en-US" altLang="en-US" sz="2400"/>
              <a:t>code</a:t>
            </a:r>
          </a:p>
        </p:txBody>
      </p:sp>
      <p:sp>
        <p:nvSpPr>
          <p:cNvPr id="5131" name="Text Box 10">
            <a:extLst>
              <a:ext uri="{FF2B5EF4-FFF2-40B4-BE49-F238E27FC236}">
                <a16:creationId xmlns:a16="http://schemas.microsoft.com/office/drawing/2014/main" id="{1FA244F1-B5DF-7550-049E-85CD2F79B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8713" y="3429001"/>
            <a:ext cx="122501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Target</a:t>
            </a:r>
            <a:br>
              <a:rPr lang="en-US" altLang="en-US" sz="2400"/>
            </a:br>
            <a:r>
              <a:rPr lang="en-US" altLang="en-US" sz="2400"/>
              <a:t>machine</a:t>
            </a:r>
            <a:br>
              <a:rPr lang="en-US" altLang="en-US" sz="2400"/>
            </a:br>
            <a:r>
              <a:rPr lang="en-US" altLang="en-US" sz="2400"/>
              <a:t>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5A1FC729-559F-7C18-5C0D-3ADA30CE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ACBC8C-95E0-4A20-861B-0A5AEAB00EB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814CAAE2-CE05-F6DE-DFC2-0608841D0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Intermediate Representations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801342CB-CD6F-1EC0-594C-62282A1D8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Linear form</a:t>
            </a:r>
          </a:p>
          <a:p>
            <a:pPr lvl="1"/>
            <a:r>
              <a:rPr lang="en-US" altLang="en-US" dirty="0"/>
              <a:t>Postfix notation</a:t>
            </a:r>
          </a:p>
          <a:p>
            <a:pPr lvl="1"/>
            <a:r>
              <a:rPr lang="en-US" altLang="en-US" dirty="0"/>
              <a:t>Three address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Tree form</a:t>
            </a:r>
          </a:p>
          <a:p>
            <a:pPr lvl="1"/>
            <a:r>
              <a:rPr lang="en-US" altLang="en-US" dirty="0"/>
              <a:t>Syntax tree</a:t>
            </a:r>
          </a:p>
          <a:p>
            <a:pPr lvl="1"/>
            <a:r>
              <a:rPr lang="en-US" altLang="en-US" dirty="0"/>
              <a:t>Directed Acyclic Graph (DAG)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EB8A32F4-3EE4-D35A-848C-90D4C34E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7D0C5D-BB61-45AE-AAF1-3088C3EE68F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9DDDA20-D248-4583-D309-5B5E8843A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Three-Address Code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61669E81-DA1A-F10F-7080-25834690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9" y="2057400"/>
            <a:ext cx="251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a := b * -c + b * -c</a:t>
            </a:r>
          </a:p>
        </p:txBody>
      </p:sp>
      <p:sp>
        <p:nvSpPr>
          <p:cNvPr id="12293" name="AutoShape 5">
            <a:extLst>
              <a:ext uri="{FF2B5EF4-FFF2-40B4-BE49-F238E27FC236}">
                <a16:creationId xmlns:a16="http://schemas.microsoft.com/office/drawing/2014/main" id="{D27E5718-EA13-0DBD-0088-8C9F7FB94D5C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6934200" y="2667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5F83A67A-ED13-96BA-EE89-4A52E8DA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352800"/>
            <a:ext cx="19589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t1 := - c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t2 := b * t1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t3 := - c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t4 := b * t3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t5 := t2 + t4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a  := t5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656B07A7-451F-68BA-FC41-108EE8126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980" y="5273676"/>
            <a:ext cx="33153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Linearized representation</a:t>
            </a:r>
            <a:br>
              <a:rPr lang="en-US" altLang="en-US" sz="2400"/>
            </a:br>
            <a:r>
              <a:rPr lang="en-US" altLang="en-US" sz="2400"/>
              <a:t>of a syntax tree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92CA70EA-D2DB-E0CD-5318-C694DFA7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9" y="3429001"/>
            <a:ext cx="19589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t1 := - c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t2 := b * t1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t5 := t2 + t2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a  := t5</a:t>
            </a:r>
          </a:p>
        </p:txBody>
      </p:sp>
      <p:sp>
        <p:nvSpPr>
          <p:cNvPr id="12297" name="AutoShape 9">
            <a:extLst>
              <a:ext uri="{FF2B5EF4-FFF2-40B4-BE49-F238E27FC236}">
                <a16:creationId xmlns:a16="http://schemas.microsoft.com/office/drawing/2014/main" id="{8B151C3E-1903-D433-874D-E9D360C5D04C}"/>
              </a:ext>
            </a:extLst>
          </p:cNvPr>
          <p:cNvSpPr>
            <a:spLocks noChangeArrowheads="1"/>
          </p:cNvSpPr>
          <p:nvPr/>
        </p:nvSpPr>
        <p:spPr bwMode="auto">
          <a:xfrm rot="8100000">
            <a:off x="4648200" y="2667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2A4C8507-064A-7CD4-0F6A-19F7BA29E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692" y="5273676"/>
            <a:ext cx="33153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Linearized representation</a:t>
            </a:r>
            <a:br>
              <a:rPr lang="en-US" altLang="en-US" sz="2400"/>
            </a:br>
            <a:r>
              <a:rPr lang="en-US" altLang="en-US" sz="2400"/>
              <a:t>of a syntax DAG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1FF382DA-878F-733E-9A63-D2DA1CA7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9918F4-A5E5-4D18-A6B1-7178A90159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E277697-BACC-6E28-F228-F06F86F89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Three-Address Statements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3CFF325-B217-AFA8-7202-64C9F5ECA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statements: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:=</a:t>
            </a:r>
            <a:r>
              <a:rPr lang="en-US" altLang="en-US"/>
              <a:t> </a:t>
            </a:r>
            <a:r>
              <a:rPr lang="en-US" altLang="en-US" i="1"/>
              <a:t>y op z</a:t>
            </a:r>
            <a:r>
              <a:rPr lang="en-US" altLang="en-US"/>
              <a:t>,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:=</a:t>
            </a:r>
            <a:r>
              <a:rPr lang="en-US" altLang="en-US"/>
              <a:t> </a:t>
            </a:r>
            <a:r>
              <a:rPr lang="en-US" altLang="en-US" i="1"/>
              <a:t>op y</a:t>
            </a:r>
            <a:endParaRPr lang="en-US" altLang="en-US"/>
          </a:p>
          <a:p>
            <a:pPr eaLnBrk="1" hangingPunct="1"/>
            <a:r>
              <a:rPr lang="en-US" altLang="en-US"/>
              <a:t>Indexed assignments: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:=</a:t>
            </a:r>
            <a:r>
              <a:rPr lang="en-US" altLang="en-US"/>
              <a:t> </a:t>
            </a:r>
            <a:r>
              <a:rPr lang="en-US" altLang="en-US" i="1"/>
              <a:t>y</a:t>
            </a:r>
            <a:r>
              <a:rPr lang="en-US" altLang="en-US"/>
              <a:t>[</a:t>
            </a:r>
            <a:r>
              <a:rPr lang="en-US" altLang="en-US" i="1"/>
              <a:t>i</a:t>
            </a:r>
            <a:r>
              <a:rPr lang="en-US" altLang="en-US"/>
              <a:t>], </a:t>
            </a:r>
            <a:r>
              <a:rPr lang="en-US" altLang="en-US" i="1"/>
              <a:t>x</a:t>
            </a:r>
            <a:r>
              <a:rPr lang="en-US" altLang="en-US"/>
              <a:t>[</a:t>
            </a:r>
            <a:r>
              <a:rPr lang="en-US" altLang="en-US" i="1"/>
              <a:t>i</a:t>
            </a:r>
            <a:r>
              <a:rPr lang="en-US" altLang="en-US"/>
              <a:t>] </a:t>
            </a:r>
            <a:r>
              <a:rPr lang="en-US" altLang="en-US" b="1">
                <a:latin typeface="Courier New" panose="02070309020205020404" pitchFamily="49" charset="0"/>
              </a:rPr>
              <a:t>:=</a:t>
            </a:r>
            <a:r>
              <a:rPr lang="en-US" altLang="en-US"/>
              <a:t> </a:t>
            </a:r>
            <a:r>
              <a:rPr lang="en-US" altLang="en-US" i="1"/>
              <a:t>y</a:t>
            </a:r>
            <a:endParaRPr lang="en-US" altLang="en-US"/>
          </a:p>
          <a:p>
            <a:pPr eaLnBrk="1" hangingPunct="1"/>
            <a:r>
              <a:rPr lang="en-US" altLang="en-US"/>
              <a:t>Pointer assignments: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:=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&amp;</a:t>
            </a:r>
            <a:r>
              <a:rPr lang="en-US" altLang="en-US" i="1"/>
              <a:t>y</a:t>
            </a:r>
            <a:r>
              <a:rPr lang="en-US" altLang="en-US"/>
              <a:t>,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:=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*</a:t>
            </a:r>
            <a:r>
              <a:rPr lang="en-US" altLang="en-US" i="1"/>
              <a:t>y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*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:=</a:t>
            </a:r>
            <a:r>
              <a:rPr lang="en-US" altLang="en-US"/>
              <a:t> </a:t>
            </a:r>
            <a:r>
              <a:rPr lang="en-US" altLang="en-US" i="1"/>
              <a:t>y</a:t>
            </a:r>
          </a:p>
          <a:p>
            <a:pPr eaLnBrk="1" hangingPunct="1"/>
            <a:r>
              <a:rPr lang="en-US" altLang="en-US"/>
              <a:t>Copy statements: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:=</a:t>
            </a:r>
            <a:r>
              <a:rPr lang="en-US" altLang="en-US"/>
              <a:t> </a:t>
            </a:r>
            <a:r>
              <a:rPr lang="en-US" altLang="en-US" i="1"/>
              <a:t>y</a:t>
            </a:r>
          </a:p>
          <a:p>
            <a:pPr eaLnBrk="1" hangingPunct="1"/>
            <a:r>
              <a:rPr lang="en-US" altLang="en-US"/>
              <a:t>Unconditional jumps: </a:t>
            </a:r>
            <a:r>
              <a:rPr lang="en-US" altLang="en-US" b="1">
                <a:latin typeface="Courier New" panose="02070309020205020404" pitchFamily="49" charset="0"/>
              </a:rPr>
              <a:t>goto</a:t>
            </a:r>
            <a:r>
              <a:rPr lang="en-US" altLang="en-US" i="1"/>
              <a:t> lab</a:t>
            </a:r>
          </a:p>
          <a:p>
            <a:pPr eaLnBrk="1" hangingPunct="1"/>
            <a:r>
              <a:rPr lang="en-US" altLang="en-US"/>
              <a:t>Conditional jumps: </a:t>
            </a:r>
            <a:r>
              <a:rPr lang="en-US" altLang="en-US" b="1">
                <a:latin typeface="Courier New" panose="02070309020205020404" pitchFamily="49" charset="0"/>
              </a:rPr>
              <a:t>if</a:t>
            </a:r>
            <a:r>
              <a:rPr lang="en-US" altLang="en-US" i="1"/>
              <a:t> x relop y </a:t>
            </a:r>
            <a:r>
              <a:rPr lang="en-US" altLang="en-US" b="1">
                <a:latin typeface="Courier New" panose="02070309020205020404" pitchFamily="49" charset="0"/>
              </a:rPr>
              <a:t>goto</a:t>
            </a:r>
            <a:r>
              <a:rPr lang="en-US" altLang="en-US" i="1"/>
              <a:t> lab</a:t>
            </a:r>
            <a:endParaRPr lang="en-US" altLang="en-US"/>
          </a:p>
          <a:p>
            <a:pPr eaLnBrk="1" hangingPunct="1"/>
            <a:r>
              <a:rPr lang="en-US" altLang="en-US"/>
              <a:t>Function calls: </a:t>
            </a:r>
            <a:r>
              <a:rPr lang="en-US" altLang="en-US" b="1">
                <a:latin typeface="Courier New" panose="02070309020205020404" pitchFamily="49" charset="0"/>
              </a:rPr>
              <a:t>param</a:t>
            </a:r>
            <a:r>
              <a:rPr lang="en-US" altLang="en-US" i="1"/>
              <a:t> x… </a:t>
            </a:r>
            <a:r>
              <a:rPr lang="en-US" altLang="en-US" b="1">
                <a:latin typeface="Courier New" panose="02070309020205020404" pitchFamily="49" charset="0"/>
              </a:rPr>
              <a:t>call</a:t>
            </a:r>
            <a:r>
              <a:rPr lang="en-US" altLang="en-US" i="1"/>
              <a:t> p, n</a:t>
            </a:r>
            <a:br>
              <a:rPr lang="en-US" altLang="en-US" i="1"/>
            </a:br>
            <a:r>
              <a:rPr lang="en-US" altLang="en-US" b="1">
                <a:latin typeface="Courier New" panose="02070309020205020404" pitchFamily="49" charset="0"/>
              </a:rPr>
              <a:t>return</a:t>
            </a:r>
            <a:r>
              <a:rPr lang="en-US" altLang="en-US" i="1"/>
              <a:t> 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E2A3-2849-2577-40ED-22EE1CEF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TAC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21B1-A4FE-FCCD-AC89-C7212582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Quadruples</a:t>
            </a:r>
          </a:p>
          <a:p>
            <a:r>
              <a:rPr lang="en-US" dirty="0"/>
              <a:t>Triples</a:t>
            </a:r>
          </a:p>
          <a:p>
            <a:r>
              <a:rPr lang="en-US" dirty="0"/>
              <a:t>Indirect Triples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538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9B83-490B-E163-F37B-751EA96B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Quadruples and Triples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159E-7B36-3F53-4EF8-14F0EDA0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10" y="17976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-(a*b)+(c*</a:t>
            </a:r>
            <a:r>
              <a:rPr lang="en-US" dirty="0" err="1"/>
              <a:t>d+e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39B6DD-CA8B-6910-69BA-B6B3D080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29147"/>
              </p:ext>
            </p:extLst>
          </p:nvPr>
        </p:nvGraphicFramePr>
        <p:xfrm>
          <a:off x="922176" y="2660433"/>
          <a:ext cx="4125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59">
                  <a:extLst>
                    <a:ext uri="{9D8B030D-6E8A-4147-A177-3AD203B41FA5}">
                      <a16:colId xmlns:a16="http://schemas.microsoft.com/office/drawing/2014/main" val="122739720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4291435813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3606049209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1739313379"/>
                    </a:ext>
                  </a:extLst>
                </a:gridCol>
                <a:gridCol w="1138334">
                  <a:extLst>
                    <a:ext uri="{9D8B030D-6E8A-4147-A177-3AD203B41FA5}">
                      <a16:colId xmlns:a16="http://schemas.microsoft.com/office/drawing/2014/main" val="461865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1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1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6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4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16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C39C93-C7A6-CA01-842D-3415411E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4659"/>
              </p:ext>
            </p:extLst>
          </p:nvPr>
        </p:nvGraphicFramePr>
        <p:xfrm>
          <a:off x="6178421" y="2660433"/>
          <a:ext cx="29873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59">
                  <a:extLst>
                    <a:ext uri="{9D8B030D-6E8A-4147-A177-3AD203B41FA5}">
                      <a16:colId xmlns:a16="http://schemas.microsoft.com/office/drawing/2014/main" val="122739720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4291435813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3606049209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173931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1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1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6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(2)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4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16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D144F4-97C8-4403-AC1A-54B7F27BD6FD}"/>
              </a:ext>
            </a:extLst>
          </p:cNvPr>
          <p:cNvSpPr txBox="1"/>
          <p:nvPr/>
        </p:nvSpPr>
        <p:spPr>
          <a:xfrm>
            <a:off x="1119673" y="5187820"/>
            <a:ext cx="357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Pros: Statement movement possible</a:t>
            </a:r>
          </a:p>
          <a:p>
            <a:r>
              <a:rPr lang="en-US" dirty="0"/>
              <a:t>Cons: Memory inefficient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7AC06-C045-759D-91FB-5D9C030C433F}"/>
              </a:ext>
            </a:extLst>
          </p:cNvPr>
          <p:cNvSpPr txBox="1"/>
          <p:nvPr/>
        </p:nvSpPr>
        <p:spPr>
          <a:xfrm>
            <a:off x="6096000" y="5187820"/>
            <a:ext cx="4693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Pros: Memory efficient compared to quadruples</a:t>
            </a:r>
          </a:p>
          <a:p>
            <a:r>
              <a:rPr lang="en-US" dirty="0"/>
              <a:t>Cons: Statement movement is not possible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893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5E2-4366-5EB5-C76B-042FB81C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Triples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C08A-0F71-DE2D-DBDB-EFDE6884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C7887B-7744-C975-0779-97B8F359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07440"/>
              </p:ext>
            </p:extLst>
          </p:nvPr>
        </p:nvGraphicFramePr>
        <p:xfrm>
          <a:off x="1895670" y="2249886"/>
          <a:ext cx="17339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15">
                  <a:extLst>
                    <a:ext uri="{9D8B030D-6E8A-4147-A177-3AD203B41FA5}">
                      <a16:colId xmlns:a16="http://schemas.microsoft.com/office/drawing/2014/main" val="122739720"/>
                    </a:ext>
                  </a:extLst>
                </a:gridCol>
                <a:gridCol w="1075922">
                  <a:extLst>
                    <a:ext uri="{9D8B030D-6E8A-4147-A177-3AD203B41FA5}">
                      <a16:colId xmlns:a16="http://schemas.microsoft.com/office/drawing/2014/main" val="429143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1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6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4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16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0AA354-747D-4A54-A8FC-F7B2E19D606A}"/>
              </a:ext>
            </a:extLst>
          </p:cNvPr>
          <p:cNvSpPr txBox="1"/>
          <p:nvPr/>
        </p:nvSpPr>
        <p:spPr>
          <a:xfrm>
            <a:off x="1334277" y="4679613"/>
            <a:ext cx="379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Pros: Statement movement possible</a:t>
            </a:r>
          </a:p>
          <a:p>
            <a:r>
              <a:rPr lang="en-US" dirty="0"/>
              <a:t>Cons: Two memory reference required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863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FEC6-B78D-BF73-2FD2-B4ED4B58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Backpatching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AF64-E077-866F-AFF0-4BC6CD85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Leaving all labels as empty and filling them later is called backpatching.</a:t>
            </a:r>
          </a:p>
          <a:p>
            <a:endParaRPr lang="en-US" dirty="0"/>
          </a:p>
          <a:p>
            <a:r>
              <a:rPr lang="en-US" dirty="0"/>
              <a:t>Example: if (a&lt;b) then t=1 else t=0</a:t>
            </a:r>
          </a:p>
          <a:p>
            <a:pPr marL="514350" indent="-514350">
              <a:buAutoNum type="arabicParenR"/>
            </a:pPr>
            <a:r>
              <a:rPr lang="en-US" dirty="0"/>
              <a:t>If (a&lt;b) </a:t>
            </a:r>
            <a:r>
              <a:rPr lang="en-US" dirty="0" err="1"/>
              <a:t>goto</a:t>
            </a:r>
            <a:r>
              <a:rPr lang="en-US" dirty="0"/>
              <a:t> _</a:t>
            </a:r>
          </a:p>
          <a:p>
            <a:pPr marL="514350" indent="-514350">
              <a:buAutoNum type="arabicParenR"/>
            </a:pPr>
            <a:r>
              <a:rPr lang="en-US" dirty="0"/>
              <a:t>t=0</a:t>
            </a:r>
          </a:p>
          <a:p>
            <a:pPr marL="514350" indent="-514350">
              <a:buAutoNum type="arabicParenR"/>
            </a:pPr>
            <a:r>
              <a:rPr lang="en-US" dirty="0" err="1"/>
              <a:t>goto</a:t>
            </a:r>
            <a:r>
              <a:rPr lang="en-US" dirty="0"/>
              <a:t> _</a:t>
            </a:r>
          </a:p>
          <a:p>
            <a:pPr marL="514350" indent="-514350">
              <a:buAutoNum type="arabicParenR"/>
            </a:pPr>
            <a:r>
              <a:rPr lang="en-US" dirty="0"/>
              <a:t>t=1</a:t>
            </a:r>
          </a:p>
          <a:p>
            <a:pPr marL="514350" indent="-514350">
              <a:buAutoNum type="arabicParenR"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06100-F36F-2036-30E6-82E1972872AA}"/>
              </a:ext>
            </a:extLst>
          </p:cNvPr>
          <p:cNvSpPr txBox="1"/>
          <p:nvPr/>
        </p:nvSpPr>
        <p:spPr>
          <a:xfrm>
            <a:off x="3214395" y="357597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</a:t>
            </a:r>
            <a:endParaRPr lang="en-AU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F97D5-DE91-17D0-4F84-A2B7D27720CF}"/>
              </a:ext>
            </a:extLst>
          </p:cNvPr>
          <p:cNvSpPr txBox="1"/>
          <p:nvPr/>
        </p:nvSpPr>
        <p:spPr>
          <a:xfrm>
            <a:off x="2107161" y="451214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5</a:t>
            </a:r>
            <a:endParaRPr lang="en-AU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781</Words>
  <Application>Microsoft Office PowerPoint</Application>
  <PresentationFormat>Widescreen</PresentationFormat>
  <Paragraphs>193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Intermediate Code Generation </vt:lpstr>
      <vt:lpstr>Intermediate Code Generation</vt:lpstr>
      <vt:lpstr>Intermediate Representations</vt:lpstr>
      <vt:lpstr>Three-Address Code</vt:lpstr>
      <vt:lpstr>Three-Address Statements</vt:lpstr>
      <vt:lpstr>Representation of TAC</vt:lpstr>
      <vt:lpstr>Quadruples and Triples</vt:lpstr>
      <vt:lpstr>Indirect Triples</vt:lpstr>
      <vt:lpstr>Backpatching</vt:lpstr>
      <vt:lpstr>Contd…</vt:lpstr>
      <vt:lpstr>Contd…</vt:lpstr>
      <vt:lpstr>Contd…</vt:lpstr>
      <vt:lpstr>Array-1D</vt:lpstr>
      <vt:lpstr>Array-2D</vt:lpstr>
      <vt:lpstr>Array-3D</vt:lpstr>
      <vt:lpstr>Directed Acyclic Graph</vt:lpstr>
      <vt:lpstr>Contd…</vt:lpstr>
      <vt:lpstr>Contd…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 </dc:title>
  <dc:creator>Nazia Majadi</dc:creator>
  <cp:lastModifiedBy>Nazia Majadi</cp:lastModifiedBy>
  <cp:revision>5</cp:revision>
  <dcterms:created xsi:type="dcterms:W3CDTF">2024-06-01T13:57:13Z</dcterms:created>
  <dcterms:modified xsi:type="dcterms:W3CDTF">2024-06-01T15:58:56Z</dcterms:modified>
</cp:coreProperties>
</file>