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29"/>
  </p:notesMasterIdLst>
  <p:sldIdLst>
    <p:sldId id="685" r:id="rId3"/>
    <p:sldId id="576" r:id="rId4"/>
    <p:sldId id="542" r:id="rId5"/>
    <p:sldId id="697" r:id="rId6"/>
    <p:sldId id="624" r:id="rId7"/>
    <p:sldId id="688" r:id="rId8"/>
    <p:sldId id="673" r:id="rId9"/>
    <p:sldId id="674" r:id="rId10"/>
    <p:sldId id="675" r:id="rId11"/>
    <p:sldId id="684" r:id="rId12"/>
    <p:sldId id="676" r:id="rId13"/>
    <p:sldId id="677" r:id="rId14"/>
    <p:sldId id="678" r:id="rId15"/>
    <p:sldId id="679" r:id="rId16"/>
    <p:sldId id="690" r:id="rId17"/>
    <p:sldId id="680" r:id="rId18"/>
    <p:sldId id="691" r:id="rId19"/>
    <p:sldId id="681" r:id="rId20"/>
    <p:sldId id="682" r:id="rId21"/>
    <p:sldId id="689" r:id="rId22"/>
    <p:sldId id="692" r:id="rId23"/>
    <p:sldId id="693" r:id="rId24"/>
    <p:sldId id="694" r:id="rId25"/>
    <p:sldId id="695" r:id="rId26"/>
    <p:sldId id="696" r:id="rId27"/>
    <p:sldId id="299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109" autoAdjust="0"/>
    <p:restoredTop sz="94660"/>
  </p:normalViewPr>
  <p:slideViewPr>
    <p:cSldViewPr>
      <p:cViewPr varScale="1">
        <p:scale>
          <a:sx n="68" d="100"/>
          <a:sy n="68" d="100"/>
        </p:scale>
        <p:origin x="-5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1B65BB7-332E-4273-BE5F-FC4D4769183E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98AF3CB-16F4-4262-B562-3E0EEE24DB1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Advanced Microprocessor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59DBB5-EFC4-42EC-9ADA-2EE477A2DC4B}" type="slidenum">
              <a:rPr lang="en-US"/>
              <a:pPr/>
              <a:t>7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F3CB-16F4-4262-B562-3E0EEE24DB1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8AF3CB-16F4-4262-B562-3E0EEE24DB1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CF2E0-CCC4-4E1E-9902-C3C36AB3FDA4}" type="datetimeFigureOut">
              <a:rPr lang="en-US" smtClean="0"/>
              <a:pPr/>
              <a:t>5/2/2016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64CF2E0-CCC4-4E1E-9902-C3C36AB3FDA4}" type="datetimeFigureOut">
              <a:rPr lang="en-US" smtClean="0"/>
              <a:pPr algn="r" eaLnBrk="1" latinLnBrk="0" hangingPunct="1"/>
              <a:t>5/2/2016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F42FDE4-A7DD-41A7-A0A6-9B649FB43336}" type="slidenum">
              <a:rPr kumimoji="0" lang="en-US" smtClean="0"/>
              <a:pPr algn="ctr" eaLnBrk="1" latinLnBrk="0" hangingPunct="1"/>
              <a:t>‹#›</a:t>
            </a:fld>
            <a:endParaRPr kumimoji="0" lang="en-US" sz="14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382000" cy="161827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8254 Programmable Interval Timer</a:t>
            </a:r>
            <a:endParaRPr lang="en-US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 A </a:t>
            </a:r>
            <a:r>
              <a:rPr lang="en-US" dirty="0" err="1" smtClean="0"/>
              <a:t>Sahu</a:t>
            </a:r>
            <a:endParaRPr lang="en-US" dirty="0" smtClean="0"/>
          </a:p>
          <a:p>
            <a:r>
              <a:rPr lang="en-US" dirty="0" smtClean="0"/>
              <a:t>Dept of Comp Sc &amp; </a:t>
            </a:r>
            <a:r>
              <a:rPr lang="en-US" dirty="0" err="1" smtClean="0"/>
              <a:t>Engg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IIT </a:t>
            </a:r>
            <a:r>
              <a:rPr lang="en-US" dirty="0" err="1" smtClean="0"/>
              <a:t>Guwahati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Programming Counters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counter may be programmed with a count of 1 to FFFFH. </a:t>
            </a:r>
          </a:p>
          <a:p>
            <a:pPr lvl="1"/>
            <a:r>
              <a:rPr lang="en-US" dirty="0" smtClean="0"/>
              <a:t>Minimum count is 1 all modes except 2 and 3 with minimum count of 2. </a:t>
            </a:r>
          </a:p>
          <a:p>
            <a:r>
              <a:rPr lang="en-US" dirty="0" smtClean="0"/>
              <a:t> Each counter has a program control word used to select the way the counter operates. </a:t>
            </a:r>
          </a:p>
          <a:p>
            <a:pPr lvl="1"/>
            <a:r>
              <a:rPr lang="en-US" dirty="0" smtClean="0"/>
              <a:t>If two bytes are programmed, then the first byte (LSB) stops the count, and the second byte (MSB) starts the counter with the new count.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Modes of 8254 Counter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 0 :  Interrupt on Terminal count </a:t>
            </a:r>
          </a:p>
          <a:p>
            <a:r>
              <a:rPr lang="en-US" dirty="0" smtClean="0"/>
              <a:t>Mode 1 :  Hardware </a:t>
            </a:r>
            <a:r>
              <a:rPr lang="en-US" dirty="0" err="1" smtClean="0"/>
              <a:t>Retriggerable</a:t>
            </a:r>
            <a:r>
              <a:rPr lang="en-US" dirty="0" smtClean="0"/>
              <a:t> One Shot</a:t>
            </a:r>
          </a:p>
          <a:p>
            <a:r>
              <a:rPr lang="en-US" dirty="0" smtClean="0"/>
              <a:t>Mode 2 :  Rate Generator</a:t>
            </a:r>
          </a:p>
          <a:p>
            <a:r>
              <a:rPr lang="en-US" dirty="0" smtClean="0"/>
              <a:t>Mode 3 : Square wave generator</a:t>
            </a:r>
          </a:p>
          <a:p>
            <a:r>
              <a:rPr lang="en-US" dirty="0" smtClean="0"/>
              <a:t>Mode 4 : Software Triggered Strobe</a:t>
            </a:r>
          </a:p>
          <a:p>
            <a:r>
              <a:rPr lang="en-US" dirty="0" smtClean="0"/>
              <a:t>Mode 5 : Hardware Triggered Strobe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0: Interrupt on Terminal Count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The output becomes a logic 0 when the control word is written and remains there until N plus the number of programmed counts.</a:t>
            </a:r>
            <a:endParaRPr lang="en-US" dirty="0"/>
          </a:p>
        </p:txBody>
      </p:sp>
      <p:pic>
        <p:nvPicPr>
          <p:cNvPr id="6" name="Picture 5" descr="Mode0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57600"/>
            <a:ext cx="7620000" cy="2514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4579203"/>
            <a:ext cx="762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</a:p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524000" y="5562600"/>
            <a:ext cx="33528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   Count of 7 loaded </a:t>
            </a:r>
            <a:endParaRPr lang="en-US" sz="2400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1: Hardware </a:t>
            </a:r>
            <a:r>
              <a:rPr lang="en-US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Retriggerable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One Shot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 input triggers the counter to output a 0 pulse for `count' clocks. </a:t>
            </a:r>
          </a:p>
          <a:p>
            <a:r>
              <a:rPr lang="en-US" dirty="0" smtClean="0"/>
              <a:t>Counter reloaded if G is pulsed again.</a:t>
            </a:r>
          </a:p>
          <a:p>
            <a:endParaRPr lang="en-US" dirty="0"/>
          </a:p>
        </p:txBody>
      </p:sp>
      <p:pic>
        <p:nvPicPr>
          <p:cNvPr id="6" name="Picture 5" descr="Mode1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886200"/>
            <a:ext cx="7467600" cy="236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09600" y="4514671"/>
            <a:ext cx="9144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</a:p>
          <a:p>
            <a:r>
              <a:rPr lang="en-US" sz="2400" dirty="0" smtClean="0"/>
              <a:t>GATE</a:t>
            </a:r>
          </a:p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295400" y="5867400"/>
            <a:ext cx="35814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   Triggered with count of 5</a:t>
            </a:r>
            <a:endParaRPr lang="en-US" sz="24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2: Rate Generator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Counter generates a series of pulses 1 clock pulse wide. </a:t>
            </a:r>
          </a:p>
          <a:p>
            <a:r>
              <a:rPr lang="en-US" dirty="0" smtClean="0"/>
              <a:t>The separation between pulses is determined by the count. </a:t>
            </a:r>
          </a:p>
          <a:p>
            <a:r>
              <a:rPr lang="en-US" dirty="0" smtClean="0"/>
              <a:t>The cycle is repeated until reprogrammed or G pin set to 0. </a:t>
            </a:r>
          </a:p>
          <a:p>
            <a:endParaRPr lang="en-US" dirty="0"/>
          </a:p>
        </p:txBody>
      </p:sp>
      <p:pic>
        <p:nvPicPr>
          <p:cNvPr id="4" name="Picture 3" descr="Mode2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4495800"/>
            <a:ext cx="7315200" cy="17430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7620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CLK</a:t>
            </a:r>
          </a:p>
          <a:p>
            <a:r>
              <a:rPr lang="en-US" sz="2400" dirty="0" smtClean="0"/>
              <a:t>OUT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5924490"/>
            <a:ext cx="2743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   Count of 5 loaded </a:t>
            </a:r>
            <a:endParaRPr lang="en-US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 instruction to generate pulse every 50mcroS from Ctr0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Control word   = </a:t>
            </a:r>
            <a:r>
              <a:rPr lang="en-US" b="1" dirty="0" smtClean="0"/>
              <a:t>14H</a:t>
            </a:r>
          </a:p>
          <a:p>
            <a:pPr lvl="1"/>
            <a:r>
              <a:rPr lang="en-US" dirty="0" smtClean="0"/>
              <a:t>D7D6=00 Select </a:t>
            </a:r>
            <a:r>
              <a:rPr lang="en-US" dirty="0" err="1" smtClean="0"/>
              <a:t>ctr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D5D4=01 load 8 bit count </a:t>
            </a:r>
          </a:p>
          <a:p>
            <a:pPr lvl="1"/>
            <a:r>
              <a:rPr lang="en-US" dirty="0" smtClean="0"/>
              <a:t>D3D2D1=010 mode 2 </a:t>
            </a:r>
          </a:p>
          <a:p>
            <a:pPr lvl="1"/>
            <a:r>
              <a:rPr lang="en-US" dirty="0" smtClean="0"/>
              <a:t>D0=0 Binary </a:t>
            </a:r>
          </a:p>
          <a:p>
            <a:r>
              <a:rPr lang="en-US" dirty="0" smtClean="0"/>
              <a:t>Count = 50x10</a:t>
            </a:r>
            <a:r>
              <a:rPr lang="en-US" baseline="30000" dirty="0" smtClean="0"/>
              <a:t>-6</a:t>
            </a:r>
            <a:r>
              <a:rPr lang="en-US" dirty="0" smtClean="0"/>
              <a:t>/0.5x10</a:t>
            </a:r>
            <a:r>
              <a:rPr lang="en-US" baseline="30000" dirty="0" smtClean="0"/>
              <a:t>-6</a:t>
            </a:r>
            <a:r>
              <a:rPr lang="en-US" dirty="0" smtClean="0"/>
              <a:t>=64H</a:t>
            </a:r>
          </a:p>
          <a:p>
            <a:pPr>
              <a:buNone/>
            </a:pPr>
            <a:r>
              <a:rPr lang="en-US" dirty="0" smtClean="0"/>
              <a:t>		PULSE: 	MVI 	A 14H  ; Control word</a:t>
            </a:r>
          </a:p>
          <a:p>
            <a:pPr>
              <a:buNone/>
            </a:pPr>
            <a:r>
              <a:rPr lang="en-US" dirty="0" smtClean="0"/>
              <a:t>				OUT	</a:t>
            </a:r>
            <a:r>
              <a:rPr lang="en-US" dirty="0" err="1" smtClean="0"/>
              <a:t>CTRAdd</a:t>
            </a:r>
            <a:r>
              <a:rPr lang="en-US" dirty="0" smtClean="0"/>
              <a:t> 83H</a:t>
            </a:r>
          </a:p>
          <a:p>
            <a:pPr>
              <a:buNone/>
            </a:pPr>
            <a:r>
              <a:rPr lang="en-US" dirty="0" smtClean="0"/>
              <a:t>				MVI 	A,64H ;Count value</a:t>
            </a:r>
          </a:p>
          <a:p>
            <a:pPr>
              <a:buNone/>
            </a:pPr>
            <a:r>
              <a:rPr lang="en-US" dirty="0" smtClean="0"/>
              <a:t>				OUT	80H  ; load counter 0 with low </a:t>
            </a:r>
          </a:p>
          <a:p>
            <a:pPr>
              <a:buNone/>
            </a:pPr>
            <a:r>
              <a:rPr lang="en-US" dirty="0" smtClean="0"/>
              <a:t>						order byte</a:t>
            </a:r>
          </a:p>
          <a:p>
            <a:pPr>
              <a:buNone/>
            </a:pPr>
            <a:r>
              <a:rPr lang="en-US" dirty="0" smtClean="0"/>
              <a:t>				HALT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3: Square wave generator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Generates a continuous square-wave with G set to 1. </a:t>
            </a:r>
          </a:p>
          <a:p>
            <a:r>
              <a:rPr lang="en-US" dirty="0" smtClean="0"/>
              <a:t>If count is even, 50% duty cycle otherwise OUT is high 1 cycle longer</a:t>
            </a:r>
          </a:p>
          <a:p>
            <a:endParaRPr lang="en-US" dirty="0"/>
          </a:p>
        </p:txBody>
      </p:sp>
      <p:pic>
        <p:nvPicPr>
          <p:cNvPr id="4" name="Picture 3" descr="Mode3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3962400"/>
            <a:ext cx="7620000" cy="20669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4876800"/>
            <a:ext cx="76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CLK</a:t>
            </a:r>
          </a:p>
          <a:p>
            <a:r>
              <a:rPr lang="en-US" sz="2000" b="1" dirty="0" smtClean="0"/>
              <a:t>OUT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562600"/>
            <a:ext cx="26670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smtClean="0"/>
              <a:t>   Count of 6 loaded </a:t>
            </a:r>
            <a:endParaRPr lang="en-US" sz="24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 instruction for 1KhZ square wave at </a:t>
            </a:r>
            <a:r>
              <a:rPr lang="en-US" b="1" u="sng" spc="50" dirty="0" err="1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Ctr</a:t>
            </a:r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1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Control word = </a:t>
            </a:r>
            <a:r>
              <a:rPr lang="en-US" b="1" dirty="0" smtClean="0"/>
              <a:t>76H</a:t>
            </a:r>
          </a:p>
          <a:p>
            <a:endParaRPr lang="en-US" b="1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Count= 1x10</a:t>
            </a:r>
            <a:r>
              <a:rPr lang="en-US" baseline="30000" dirty="0" smtClean="0"/>
              <a:t>-3</a:t>
            </a:r>
            <a:r>
              <a:rPr lang="en-US" dirty="0" smtClean="0"/>
              <a:t>/0.5x10</a:t>
            </a:r>
            <a:r>
              <a:rPr lang="en-US" baseline="30000" dirty="0" smtClean="0"/>
              <a:t>-6</a:t>
            </a:r>
            <a:r>
              <a:rPr lang="en-US" dirty="0" smtClean="0"/>
              <a:t>=2000=07D0H</a:t>
            </a:r>
          </a:p>
          <a:p>
            <a:r>
              <a:rPr lang="en-US" dirty="0" smtClean="0"/>
              <a:t>Instructions</a:t>
            </a:r>
          </a:p>
          <a:p>
            <a:pPr lvl="1">
              <a:buNone/>
            </a:pPr>
            <a:r>
              <a:rPr lang="en-US" dirty="0" smtClean="0"/>
              <a:t>	MVI 	A,76H ; load Control word for </a:t>
            </a:r>
            <a:r>
              <a:rPr lang="en-US" dirty="0" err="1" smtClean="0"/>
              <a:t>Ctr</a:t>
            </a:r>
            <a:r>
              <a:rPr lang="en-US" dirty="0" smtClean="0"/>
              <a:t> 1 mode 3</a:t>
            </a:r>
          </a:p>
          <a:p>
            <a:pPr lvl="1">
              <a:buNone/>
            </a:pPr>
            <a:r>
              <a:rPr lang="en-US" dirty="0" smtClean="0"/>
              <a:t>	OUT	83H	; write to Ctrl </a:t>
            </a:r>
            <a:r>
              <a:rPr lang="en-US" dirty="0" err="1" smtClean="0"/>
              <a:t>reg</a:t>
            </a:r>
            <a:endParaRPr lang="en-US" dirty="0" smtClean="0"/>
          </a:p>
          <a:p>
            <a:pPr lvl="1">
              <a:buNone/>
            </a:pPr>
            <a:r>
              <a:rPr lang="en-US" dirty="0" smtClean="0"/>
              <a:t>	MVI 	A, D0H; lower order byte </a:t>
            </a:r>
            <a:r>
              <a:rPr lang="en-US" dirty="0" err="1" smtClean="0"/>
              <a:t>cnt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	OUT	81H</a:t>
            </a:r>
          </a:p>
          <a:p>
            <a:pPr lvl="1">
              <a:buNone/>
            </a:pPr>
            <a:r>
              <a:rPr lang="en-US" dirty="0" smtClean="0"/>
              <a:t>	MVI	A,07H ; higher order byte </a:t>
            </a:r>
          </a:p>
          <a:p>
            <a:pPr lvl="1">
              <a:buNone/>
            </a:pPr>
            <a:r>
              <a:rPr lang="en-US" dirty="0" smtClean="0"/>
              <a:t>	OUT	81H</a:t>
            </a:r>
          </a:p>
          <a:p>
            <a:pPr lvl="1">
              <a:buNone/>
            </a:pPr>
            <a:r>
              <a:rPr lang="en-US" dirty="0" smtClean="0"/>
              <a:t>	HLT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905000"/>
          <a:ext cx="8229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90600"/>
                <a:gridCol w="12573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BCD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Load 16 bit  (11)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011 (mode 3)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4: Software Triggered Strobe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Software triggered one-shot (</a:t>
            </a:r>
            <a:r>
              <a:rPr lang="en-US" b="1" dirty="0" smtClean="0"/>
              <a:t>G must be 1</a:t>
            </a:r>
            <a:r>
              <a:rPr lang="en-US" dirty="0" smtClean="0"/>
              <a:t>).</a:t>
            </a:r>
          </a:p>
          <a:p>
            <a:r>
              <a:rPr lang="en-US" dirty="0" smtClean="0"/>
              <a:t>OUT goes initially High, it goes low for one clock at the end of count</a:t>
            </a:r>
          </a:p>
          <a:p>
            <a:r>
              <a:rPr lang="en-US" dirty="0" smtClean="0"/>
              <a:t>The count must be reloaded for subsequent output </a:t>
            </a:r>
            <a:endParaRPr lang="en-US" dirty="0"/>
          </a:p>
        </p:txBody>
      </p:sp>
      <p:pic>
        <p:nvPicPr>
          <p:cNvPr id="4" name="Picture 3" descr="Mode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9601"/>
            <a:ext cx="74676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2000" y="5083314"/>
            <a:ext cx="76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CLK</a:t>
            </a:r>
          </a:p>
          <a:p>
            <a:r>
              <a:rPr lang="en-US" sz="2000" dirty="0" smtClean="0"/>
              <a:t>OUT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71600" y="5791200"/>
            <a:ext cx="31242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   Triggered with count of 8</a:t>
            </a:r>
            <a:endParaRPr 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Mode 5: Hardware Triggered Strobe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Hardware triggered is one-shot</a:t>
            </a:r>
          </a:p>
          <a:p>
            <a:r>
              <a:rPr lang="en-US" dirty="0" smtClean="0"/>
              <a:t>It is triggered by rising edge at the </a:t>
            </a:r>
            <a:r>
              <a:rPr lang="en-US" b="1" dirty="0" smtClean="0"/>
              <a:t>Gate</a:t>
            </a:r>
          </a:p>
          <a:p>
            <a:r>
              <a:rPr lang="en-US" dirty="0" smtClean="0"/>
              <a:t>Initially the OUT is low and Gate triggered from low to high the count begins </a:t>
            </a:r>
          </a:p>
          <a:p>
            <a:r>
              <a:rPr lang="en-US" dirty="0" smtClean="0"/>
              <a:t>OUT goes low for  one clock </a:t>
            </a:r>
            <a:r>
              <a:rPr lang="en-US" dirty="0" err="1" smtClean="0"/>
              <a:t>periood</a:t>
            </a:r>
            <a:endParaRPr lang="en-US" dirty="0"/>
          </a:p>
        </p:txBody>
      </p:sp>
      <p:pic>
        <p:nvPicPr>
          <p:cNvPr id="4" name="Picture 3" descr="Mode4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419601"/>
            <a:ext cx="7467600" cy="1905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43000" y="5791200"/>
            <a:ext cx="3200400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 smtClean="0"/>
              <a:t>H/W trigger with count of 8</a:t>
            </a:r>
            <a:endParaRPr lang="en-US" sz="20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5083314"/>
            <a:ext cx="76200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CLK</a:t>
            </a:r>
          </a:p>
          <a:p>
            <a:r>
              <a:rPr lang="en-US" sz="2000" dirty="0" smtClean="0"/>
              <a:t>OUT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Hierarchy of I/O Control Devices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95800" y="1515070"/>
            <a:ext cx="1905000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8155</a:t>
            </a:r>
          </a:p>
          <a:p>
            <a:pPr algn="ctr"/>
            <a:r>
              <a:rPr lang="en-US" sz="2800" b="1" dirty="0" smtClean="0"/>
              <a:t>I/O + Timer</a:t>
            </a:r>
            <a:endParaRPr lang="en-US" sz="2800" b="1" dirty="0"/>
          </a:p>
        </p:txBody>
      </p:sp>
      <p:sp>
        <p:nvSpPr>
          <p:cNvPr id="5" name="Rectangle 4"/>
          <p:cNvSpPr/>
          <p:nvPr/>
        </p:nvSpPr>
        <p:spPr>
          <a:xfrm>
            <a:off x="5257800" y="2962870"/>
            <a:ext cx="19050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8255</a:t>
            </a:r>
          </a:p>
          <a:p>
            <a:pPr algn="ctr"/>
            <a:r>
              <a:rPr lang="en-US" sz="2800" b="1" dirty="0" smtClean="0"/>
              <a:t>I/O</a:t>
            </a:r>
            <a:endParaRPr lang="en-US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1447800" y="2971800"/>
            <a:ext cx="1905000" cy="91440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/>
              <a:t>8253/54</a:t>
            </a:r>
          </a:p>
          <a:p>
            <a:pPr algn="ctr"/>
            <a:r>
              <a:rPr lang="en-US" sz="2800" b="1" dirty="0" smtClean="0"/>
              <a:t>Timer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77000" y="1295400"/>
            <a:ext cx="1676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 Port (A,B), </a:t>
            </a:r>
          </a:p>
          <a:p>
            <a:r>
              <a:rPr lang="en-US" b="1" dirty="0" smtClean="0"/>
              <a:t>No Bidirectional</a:t>
            </a:r>
          </a:p>
          <a:p>
            <a:r>
              <a:rPr lang="en-US" b="1" dirty="0" smtClean="0"/>
              <a:t>HS mode (C)</a:t>
            </a:r>
          </a:p>
          <a:p>
            <a:r>
              <a:rPr lang="en-US" b="1" dirty="0" smtClean="0"/>
              <a:t>4 mode timer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239000" y="2962870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2 Port (A,B)</a:t>
            </a:r>
          </a:p>
          <a:p>
            <a:r>
              <a:rPr lang="en-US" b="1" dirty="0" smtClean="0"/>
              <a:t>A is Bidirectional</a:t>
            </a:r>
          </a:p>
          <a:p>
            <a:r>
              <a:rPr lang="en-US" b="1" dirty="0" smtClean="0"/>
              <a:t>HS mode (C)</a:t>
            </a:r>
          </a:p>
          <a:p>
            <a:r>
              <a:rPr lang="en-US" b="1" dirty="0" smtClean="0"/>
              <a:t>Extra controls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29000" y="32004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6 mode timer</a:t>
            </a:r>
            <a:endParaRPr lang="en-US" b="1" dirty="0"/>
          </a:p>
        </p:txBody>
      </p:sp>
      <p:cxnSp>
        <p:nvCxnSpPr>
          <p:cNvPr id="11" name="Straight Arrow Connector 10"/>
          <p:cNvCxnSpPr>
            <a:stCxn id="4" idx="2"/>
            <a:endCxn id="5" idx="0"/>
          </p:cNvCxnSpPr>
          <p:nvPr/>
        </p:nvCxnSpPr>
        <p:spPr>
          <a:xfrm rot="16200000" flipH="1">
            <a:off x="5562600" y="2315170"/>
            <a:ext cx="533400" cy="762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" idx="2"/>
            <a:endCxn id="6" idx="0"/>
          </p:cNvCxnSpPr>
          <p:nvPr/>
        </p:nvCxnSpPr>
        <p:spPr>
          <a:xfrm rot="5400000">
            <a:off x="3653135" y="1176635"/>
            <a:ext cx="542330" cy="30480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90600" y="5334000"/>
            <a:ext cx="2667000" cy="11430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8259 </a:t>
            </a:r>
          </a:p>
          <a:p>
            <a:pPr algn="ctr"/>
            <a:r>
              <a:rPr lang="en-US" sz="2400" b="1" dirty="0" smtClean="0"/>
              <a:t>Interrupt controller 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3821724" y="5334000"/>
            <a:ext cx="2198076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8237</a:t>
            </a:r>
          </a:p>
          <a:p>
            <a:pPr algn="ctr"/>
            <a:r>
              <a:rPr lang="en-US" sz="2400" b="1" dirty="0" smtClean="0"/>
              <a:t>DMA controller 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6230816" y="5334000"/>
            <a:ext cx="2836984" cy="12192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8251</a:t>
            </a:r>
          </a:p>
          <a:p>
            <a:pPr algn="ctr"/>
            <a:r>
              <a:rPr lang="en-US" sz="2400" b="1" dirty="0" smtClean="0"/>
              <a:t>Serial I/O USART controller </a:t>
            </a:r>
            <a:endParaRPr lang="en-US" sz="2400" b="1" dirty="0"/>
          </a:p>
        </p:txBody>
      </p:sp>
      <p:cxnSp>
        <p:nvCxnSpPr>
          <p:cNvPr id="20" name="Straight Arrow Connector 19"/>
          <p:cNvCxnSpPr>
            <a:stCxn id="5" idx="2"/>
            <a:endCxn id="14" idx="0"/>
          </p:cNvCxnSpPr>
          <p:nvPr/>
        </p:nvCxnSpPr>
        <p:spPr>
          <a:xfrm rot="5400000">
            <a:off x="3538835" y="2662535"/>
            <a:ext cx="1456730" cy="3886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2"/>
            <a:endCxn id="15" idx="0"/>
          </p:cNvCxnSpPr>
          <p:nvPr/>
        </p:nvCxnSpPr>
        <p:spPr>
          <a:xfrm rot="5400000">
            <a:off x="4837166" y="3960866"/>
            <a:ext cx="1456730" cy="128953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6" idx="0"/>
          </p:cNvCxnSpPr>
          <p:nvPr/>
        </p:nvCxnSpPr>
        <p:spPr>
          <a:xfrm rot="16200000" flipH="1">
            <a:off x="6201439" y="3886131"/>
            <a:ext cx="1456730" cy="1439008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L-Shape 16"/>
          <p:cNvSpPr/>
          <p:nvPr/>
        </p:nvSpPr>
        <p:spPr>
          <a:xfrm rot="19284224">
            <a:off x="6645848" y="2907956"/>
            <a:ext cx="901512" cy="368409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18" name="L-Shape 17"/>
          <p:cNvSpPr/>
          <p:nvPr/>
        </p:nvSpPr>
        <p:spPr>
          <a:xfrm rot="19284224">
            <a:off x="5883851" y="1155357"/>
            <a:ext cx="901512" cy="368409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19" name="L-Shape 18"/>
          <p:cNvSpPr/>
          <p:nvPr/>
        </p:nvSpPr>
        <p:spPr>
          <a:xfrm rot="19284224">
            <a:off x="2912049" y="5193958"/>
            <a:ext cx="901512" cy="368409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1" name="L-Shape 20"/>
          <p:cNvSpPr/>
          <p:nvPr/>
        </p:nvSpPr>
        <p:spPr>
          <a:xfrm rot="19284224">
            <a:off x="5426650" y="5117759"/>
            <a:ext cx="901512" cy="368409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3" name="L-Shape 22"/>
          <p:cNvSpPr/>
          <p:nvPr/>
        </p:nvSpPr>
        <p:spPr>
          <a:xfrm rot="19284224">
            <a:off x="7616438" y="5117758"/>
            <a:ext cx="901512" cy="368409"/>
          </a:xfrm>
          <a:prstGeom prst="corner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Gate Setting of Counter 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914400"/>
          <a:ext cx="8458200" cy="5516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66800"/>
                <a:gridCol w="2819400"/>
                <a:gridCol w="32004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Modes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Low or </a:t>
                      </a:r>
                    </a:p>
                    <a:p>
                      <a:r>
                        <a:rPr lang="en-US" sz="2000" dirty="0" smtClean="0"/>
                        <a:t>Going Low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Rising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High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r>
                        <a:rPr lang="en-US" sz="2000" baseline="0" dirty="0" smtClean="0"/>
                        <a:t> 0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Disable Counting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Enable </a:t>
                      </a:r>
                    </a:p>
                    <a:p>
                      <a:r>
                        <a:rPr lang="en-US" sz="2000" dirty="0" smtClean="0"/>
                        <a:t>Counting 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Mode</a:t>
                      </a:r>
                      <a:r>
                        <a:rPr lang="en-US" sz="2000" baseline="0" dirty="0" smtClean="0"/>
                        <a:t> 1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-----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1. Initiate Counting</a:t>
                      </a:r>
                    </a:p>
                    <a:p>
                      <a:r>
                        <a:rPr lang="en-US" sz="2000" dirty="0" smtClean="0"/>
                        <a:t>2. Reset</a:t>
                      </a:r>
                      <a:r>
                        <a:rPr lang="en-US" sz="2000" baseline="0" dirty="0" smtClean="0"/>
                        <a:t> O/P after next Clock 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---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Disable  counting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Set O/P immediately</a:t>
                      </a:r>
                      <a:r>
                        <a:rPr lang="en-US" sz="2000" baseline="0" dirty="0" smtClean="0"/>
                        <a:t> high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Reloads Counter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Initiate Counting 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Enable </a:t>
                      </a:r>
                    </a:p>
                    <a:p>
                      <a:r>
                        <a:rPr lang="en-US" sz="2000" dirty="0" smtClean="0"/>
                        <a:t>Counting </a:t>
                      </a:r>
                    </a:p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Disable  counting 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en-US" sz="2000" dirty="0" smtClean="0"/>
                        <a:t>Set O/P immediately</a:t>
                      </a:r>
                      <a:r>
                        <a:rPr lang="en-US" sz="2000" baseline="0" dirty="0" smtClean="0"/>
                        <a:t> high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Initiates Counting 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Enable </a:t>
                      </a:r>
                    </a:p>
                    <a:p>
                      <a:r>
                        <a:rPr lang="en-US" sz="2000" dirty="0" smtClean="0"/>
                        <a:t>Counting </a:t>
                      </a:r>
                    </a:p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Disable Counting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Enable </a:t>
                      </a:r>
                    </a:p>
                    <a:p>
                      <a:r>
                        <a:rPr lang="en-US" sz="2000" dirty="0" smtClean="0"/>
                        <a:t>Counting </a:t>
                      </a:r>
                    </a:p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Initiates Counting </a:t>
                      </a:r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cell3D prstMaterial="dkEdge">
                      <a:bevel prst="cross"/>
                      <a:lightRig rig="flood" dir="t"/>
                    </a:cell3D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Read-Back Command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This allow user to read the count and status of the counter</a:t>
            </a:r>
          </a:p>
          <a:p>
            <a:r>
              <a:rPr lang="en-US" dirty="0" smtClean="0"/>
              <a:t>Command Written in control register and count of the specified counter can be latched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Control word 11  01 011 0 (D6H) in control word will latch the count of CNT0 &amp; CNT1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533400" y="3429000"/>
          <a:ext cx="8229600" cy="1798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762000"/>
                <a:gridCol w="1219200"/>
                <a:gridCol w="12954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D7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D6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D4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COUNT</a:t>
                      </a:r>
                      <a:r>
                        <a:rPr lang="en-US" sz="2000" b="1" baseline="30000" dirty="0" err="1" smtClean="0"/>
                        <a:t>b</a:t>
                      </a:r>
                      <a:endParaRPr lang="en-US" sz="20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STATUS</a:t>
                      </a:r>
                      <a:r>
                        <a:rPr lang="en-US" sz="2000" b="1" baseline="30000" dirty="0" err="1" smtClean="0"/>
                        <a:t>b</a:t>
                      </a:r>
                      <a:endParaRPr lang="en-US" sz="20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CNT2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CNT1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CNT0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baseline="0" dirty="0" smtClean="0"/>
                        <a:t>11: Read-Back         Command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If (D5=0) count is</a:t>
                      </a:r>
                      <a:r>
                        <a:rPr lang="en-US" sz="2000" b="1" baseline="0" dirty="0" smtClean="0"/>
                        <a:t> </a:t>
                      </a:r>
                      <a:r>
                        <a:rPr lang="en-US" sz="2000" b="1" baseline="0" dirty="0" err="1" smtClean="0"/>
                        <a:t>lateched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b="1" dirty="0" smtClean="0"/>
                        <a:t>D3=1 select</a:t>
                      </a:r>
                      <a:r>
                        <a:rPr lang="en-US" sz="2000" b="1" baseline="0" dirty="0" smtClean="0"/>
                        <a:t> counter 2</a:t>
                      </a:r>
                    </a:p>
                    <a:p>
                      <a:r>
                        <a:rPr lang="en-US" sz="2000" b="1" baseline="0" dirty="0" smtClean="0"/>
                        <a:t>D2=1 select counter 1</a:t>
                      </a:r>
                    </a:p>
                    <a:p>
                      <a:r>
                        <a:rPr lang="en-US" sz="2000" b="1" baseline="0" dirty="0" smtClean="0"/>
                        <a:t>D1=1 select counter 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Read-Back Command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/>
          </a:bodyPr>
          <a:lstStyle/>
          <a:p>
            <a:r>
              <a:rPr lang="en-US" dirty="0" smtClean="0"/>
              <a:t>Status can be read if </a:t>
            </a:r>
            <a:r>
              <a:rPr lang="en-US" dirty="0" err="1" smtClean="0"/>
              <a:t>STATUS</a:t>
            </a:r>
            <a:r>
              <a:rPr lang="en-US" baseline="30000" dirty="0" err="1" smtClean="0"/>
              <a:t>b</a:t>
            </a:r>
            <a:r>
              <a:rPr lang="en-US" dirty="0" smtClean="0"/>
              <a:t> bit D4 =0</a:t>
            </a:r>
          </a:p>
          <a:p>
            <a:r>
              <a:rPr lang="en-US" dirty="0" smtClean="0"/>
              <a:t>D7=1 :  </a:t>
            </a:r>
            <a:r>
              <a:rPr lang="en-US" dirty="0" err="1" smtClean="0"/>
              <a:t>Outpin</a:t>
            </a:r>
            <a:r>
              <a:rPr lang="en-US" dirty="0" smtClean="0"/>
              <a:t> is 1, 0 </a:t>
            </a:r>
            <a:r>
              <a:rPr lang="en-US" dirty="0" err="1" smtClean="0"/>
              <a:t>Outpin</a:t>
            </a:r>
            <a:r>
              <a:rPr lang="en-US" dirty="0" smtClean="0"/>
              <a:t> is 0</a:t>
            </a:r>
          </a:p>
          <a:p>
            <a:r>
              <a:rPr lang="en-US" dirty="0" smtClean="0"/>
              <a:t>D6=1:  Null count, D6: 0= Count available for reading</a:t>
            </a:r>
          </a:p>
          <a:p>
            <a:r>
              <a:rPr lang="en-US" dirty="0" smtClean="0"/>
              <a:t>D5-D0:Counter Programmed mode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4221480"/>
          <a:ext cx="8229600" cy="1097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/>
                <a:gridCol w="1447800"/>
                <a:gridCol w="762000"/>
                <a:gridCol w="6858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D7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D6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D4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OUTPUT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NULL COUNT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RW1</a:t>
                      </a:r>
                      <a:endParaRPr lang="en-US" sz="20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RW0</a:t>
                      </a:r>
                      <a:endParaRPr lang="en-US" sz="2000" b="1" baseline="30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BCD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Write a SR to generate an interrupt every  1 Second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Assume Clock Freq=2MhZ</a:t>
            </a:r>
          </a:p>
          <a:p>
            <a:r>
              <a:rPr lang="en-US" dirty="0" smtClean="0"/>
              <a:t>Count is too large </a:t>
            </a:r>
          </a:p>
          <a:p>
            <a:r>
              <a:rPr lang="en-US" dirty="0" smtClean="0"/>
              <a:t>Counter 1 load with 50,000 to generate 25ms</a:t>
            </a:r>
          </a:p>
          <a:p>
            <a:pPr lvl="1"/>
            <a:r>
              <a:rPr lang="en-US" dirty="0" smtClean="0"/>
              <a:t>CNTLOAD=50,000</a:t>
            </a:r>
            <a:r>
              <a:rPr lang="en-US" baseline="-25000" dirty="0" smtClean="0"/>
              <a:t>10</a:t>
            </a:r>
            <a:r>
              <a:rPr lang="en-US" dirty="0" smtClean="0"/>
              <a:t>=C350H</a:t>
            </a:r>
          </a:p>
          <a:p>
            <a:r>
              <a:rPr lang="en-US" dirty="0" smtClean="0"/>
              <a:t>Counter 2 load with 40 to generate 25msX40=-1S  pulse  (CNTLOAD=40</a:t>
            </a:r>
            <a:r>
              <a:rPr lang="en-US" baseline="-25000" dirty="0" smtClean="0"/>
              <a:t>10</a:t>
            </a:r>
            <a:r>
              <a:rPr lang="en-US" dirty="0" smtClean="0"/>
              <a:t>=28H)</a:t>
            </a:r>
          </a:p>
          <a:p>
            <a:r>
              <a:rPr lang="en-US" dirty="0" smtClean="0"/>
              <a:t>Counter1 input is to counter 2</a:t>
            </a:r>
          </a:p>
          <a:p>
            <a:r>
              <a:rPr lang="en-US" dirty="0" smtClean="0"/>
              <a:t>Both Counter 1 &amp; Counter 2 in Mode 2 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word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lang="en-US" dirty="0" smtClean="0"/>
              <a:t>Counter 1   (74H)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Counter 2  (94H)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/>
        </p:nvGraphicFramePr>
        <p:xfrm>
          <a:off x="609600" y="1828800"/>
          <a:ext cx="8229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90600"/>
                <a:gridCol w="12573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BCD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01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Load 16 bit  (11)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010 (mode 2)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685800" y="3581400"/>
          <a:ext cx="8229600" cy="1188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90600"/>
                <a:gridCol w="12573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D0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SC2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RW0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BCD</a:t>
                      </a:r>
                      <a:endParaRPr lang="en-US" sz="2000" b="1" dirty="0"/>
                    </a:p>
                  </a:txBody>
                  <a:tcPr/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10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Load 8 bit  (01)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dirty="0" smtClean="0"/>
                        <a:t>010 (mode 2)</a:t>
                      </a:r>
                      <a:endParaRPr lang="en-US" sz="20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Instruction to set up 1s interrupt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06963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/>
              <a:t>MVI		A , 74H	; Mode for 1</a:t>
            </a:r>
            <a:r>
              <a:rPr lang="en-US" baseline="30000" dirty="0" smtClean="0"/>
              <a:t>st</a:t>
            </a:r>
            <a:r>
              <a:rPr lang="en-US" dirty="0" smtClean="0"/>
              <a:t> CTR</a:t>
            </a:r>
          </a:p>
          <a:p>
            <a:pPr>
              <a:buNone/>
            </a:pPr>
            <a:r>
              <a:rPr lang="en-US" dirty="0" smtClean="0"/>
              <a:t>OUT		83H		;Write in control register</a:t>
            </a:r>
          </a:p>
          <a:p>
            <a:pPr>
              <a:buNone/>
            </a:pPr>
            <a:r>
              <a:rPr lang="en-US" dirty="0" smtClean="0"/>
              <a:t>MVI		A,94H 	; Mode for 2</a:t>
            </a:r>
            <a:r>
              <a:rPr lang="en-US" baseline="30000" dirty="0" smtClean="0"/>
              <a:t>nd</a:t>
            </a:r>
            <a:r>
              <a:rPr lang="en-US" dirty="0" smtClean="0"/>
              <a:t> CTR</a:t>
            </a:r>
          </a:p>
          <a:p>
            <a:pPr>
              <a:buNone/>
            </a:pPr>
            <a:r>
              <a:rPr lang="en-US" dirty="0" smtClean="0"/>
              <a:t>OUT		83H		; Write to control register </a:t>
            </a:r>
          </a:p>
          <a:p>
            <a:pPr>
              <a:buNone/>
            </a:pPr>
            <a:r>
              <a:rPr lang="en-US" dirty="0" smtClean="0"/>
              <a:t>MVI 		A,50		; low byte of CTR1=C350</a:t>
            </a:r>
          </a:p>
          <a:p>
            <a:pPr>
              <a:buNone/>
            </a:pPr>
            <a:r>
              <a:rPr lang="en-US" dirty="0" smtClean="0"/>
              <a:t>OUT		81H		; load to CTR1 low byte</a:t>
            </a:r>
          </a:p>
          <a:p>
            <a:pPr>
              <a:buNone/>
            </a:pPr>
            <a:r>
              <a:rPr lang="en-US" dirty="0" smtClean="0"/>
              <a:t>MVI		A,C3		;  high byte of CTR1=C350</a:t>
            </a:r>
          </a:p>
          <a:p>
            <a:pPr>
              <a:buNone/>
            </a:pPr>
            <a:r>
              <a:rPr lang="en-US" dirty="0" smtClean="0"/>
              <a:t>OUT		81H		; load to CTR1 high byte</a:t>
            </a:r>
          </a:p>
          <a:p>
            <a:pPr>
              <a:buNone/>
            </a:pPr>
            <a:r>
              <a:rPr lang="en-US" dirty="0" smtClean="0"/>
              <a:t>MVI		A,28H		; Count for Counter 2</a:t>
            </a:r>
          </a:p>
          <a:p>
            <a:pPr>
              <a:buNone/>
            </a:pPr>
            <a:r>
              <a:rPr lang="en-US" dirty="0" smtClean="0"/>
              <a:t>OUT		82H		; Load Counter 2</a:t>
            </a:r>
          </a:p>
          <a:p>
            <a:pPr>
              <a:buNone/>
            </a:pPr>
            <a:r>
              <a:rPr lang="en-US" dirty="0" smtClean="0"/>
              <a:t>RET		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sz="96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9600" b="1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Outline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/>
          </a:bodyPr>
          <a:lstStyle/>
          <a:p>
            <a:r>
              <a:rPr lang="en-US" dirty="0" smtClean="0"/>
              <a:t>Basic Difference of 8155 I/O timer Vs  8254</a:t>
            </a:r>
          </a:p>
          <a:p>
            <a:r>
              <a:rPr lang="en-US" dirty="0" smtClean="0"/>
              <a:t>8254 Brief</a:t>
            </a:r>
          </a:p>
          <a:p>
            <a:r>
              <a:rPr lang="en-US" dirty="0" smtClean="0"/>
              <a:t>Architecture of 8254</a:t>
            </a:r>
          </a:p>
          <a:p>
            <a:r>
              <a:rPr lang="en-US" dirty="0" smtClean="0"/>
              <a:t>Control register</a:t>
            </a:r>
          </a:p>
          <a:p>
            <a:r>
              <a:rPr lang="en-US" dirty="0" smtClean="0"/>
              <a:t>Status register </a:t>
            </a:r>
          </a:p>
          <a:p>
            <a:r>
              <a:rPr lang="en-US" dirty="0" smtClean="0"/>
              <a:t>Modes of Counters with example</a:t>
            </a:r>
          </a:p>
          <a:p>
            <a:r>
              <a:rPr lang="en-US" dirty="0" smtClean="0"/>
              <a:t>Read-Back modes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808038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8155: Timer Modes Output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5866606" y="32758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019006" y="3428206"/>
            <a:ext cx="754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5942806" y="32758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rot="5400000">
            <a:off x="2743994" y="1904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96394" y="2056606"/>
            <a:ext cx="381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5400000" flipH="1" flipV="1">
            <a:off x="3124994" y="1904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" name="Group 25"/>
          <p:cNvGrpSpPr/>
          <p:nvPr/>
        </p:nvGrpSpPr>
        <p:grpSpPr>
          <a:xfrm>
            <a:off x="2438400" y="1219200"/>
            <a:ext cx="446314" cy="228600"/>
            <a:chOff x="913606" y="3352006"/>
            <a:chExt cx="764382" cy="307182"/>
          </a:xfrm>
        </p:grpSpPr>
        <p:grpSp>
          <p:nvGrpSpPr>
            <p:cNvPr id="4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34"/>
          <p:cNvGrpSpPr/>
          <p:nvPr/>
        </p:nvGrpSpPr>
        <p:grpSpPr>
          <a:xfrm>
            <a:off x="2884714" y="1219200"/>
            <a:ext cx="446314" cy="228600"/>
            <a:chOff x="913606" y="3352006"/>
            <a:chExt cx="764382" cy="307182"/>
          </a:xfrm>
        </p:grpSpPr>
        <p:grpSp>
          <p:nvGrpSpPr>
            <p:cNvPr id="7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43"/>
          <p:cNvGrpSpPr/>
          <p:nvPr/>
        </p:nvGrpSpPr>
        <p:grpSpPr>
          <a:xfrm>
            <a:off x="3331029" y="1219200"/>
            <a:ext cx="446314" cy="228600"/>
            <a:chOff x="913606" y="3352006"/>
            <a:chExt cx="764382" cy="307182"/>
          </a:xfrm>
        </p:grpSpPr>
        <p:grpSp>
          <p:nvGrpSpPr>
            <p:cNvPr id="12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" name="Group 52"/>
          <p:cNvGrpSpPr/>
          <p:nvPr/>
        </p:nvGrpSpPr>
        <p:grpSpPr>
          <a:xfrm>
            <a:off x="3777343" y="1219200"/>
            <a:ext cx="446314" cy="228600"/>
            <a:chOff x="913606" y="3352006"/>
            <a:chExt cx="764382" cy="307182"/>
          </a:xfrm>
        </p:grpSpPr>
        <p:grpSp>
          <p:nvGrpSpPr>
            <p:cNvPr id="15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61"/>
          <p:cNvGrpSpPr/>
          <p:nvPr/>
        </p:nvGrpSpPr>
        <p:grpSpPr>
          <a:xfrm>
            <a:off x="4223657" y="1219200"/>
            <a:ext cx="446314" cy="228600"/>
            <a:chOff x="913606" y="3352006"/>
            <a:chExt cx="764382" cy="307182"/>
          </a:xfrm>
        </p:grpSpPr>
        <p:grpSp>
          <p:nvGrpSpPr>
            <p:cNvPr id="18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68" name="Straight Connector 67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65" name="Straight Connector 64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9" name="Straight Connector 78"/>
          <p:cNvCxnSpPr/>
          <p:nvPr/>
        </p:nvCxnSpPr>
        <p:spPr>
          <a:xfrm rot="10800000">
            <a:off x="2438400" y="1752600"/>
            <a:ext cx="457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" name="Group 83"/>
          <p:cNvGrpSpPr/>
          <p:nvPr/>
        </p:nvGrpSpPr>
        <p:grpSpPr>
          <a:xfrm>
            <a:off x="4669971" y="1219200"/>
            <a:ext cx="446314" cy="228600"/>
            <a:chOff x="913606" y="3352006"/>
            <a:chExt cx="764382" cy="307182"/>
          </a:xfrm>
        </p:grpSpPr>
        <p:grpSp>
          <p:nvGrpSpPr>
            <p:cNvPr id="21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87" name="Straight Connector 86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" name="Group 92"/>
          <p:cNvGrpSpPr/>
          <p:nvPr/>
        </p:nvGrpSpPr>
        <p:grpSpPr>
          <a:xfrm>
            <a:off x="5116286" y="1219200"/>
            <a:ext cx="446314" cy="228600"/>
            <a:chOff x="913606" y="3352006"/>
            <a:chExt cx="764382" cy="307182"/>
          </a:xfrm>
        </p:grpSpPr>
        <p:grpSp>
          <p:nvGrpSpPr>
            <p:cNvPr id="24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99" name="Straight Connector 98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96" name="Straight Connector 95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3" name="Straight Connector 102"/>
          <p:cNvCxnSpPr/>
          <p:nvPr/>
        </p:nvCxnSpPr>
        <p:spPr>
          <a:xfrm rot="5400000">
            <a:off x="4572794" y="23614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4724400" y="2514600"/>
            <a:ext cx="129619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rot="5400000" flipH="1" flipV="1">
            <a:off x="5868194" y="2360612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rot="10800000">
            <a:off x="2438404" y="2209006"/>
            <a:ext cx="2285997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019800" y="2209800"/>
            <a:ext cx="26670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Content Placeholder 112"/>
          <p:cNvSpPr>
            <a:spLocks noGrp="1"/>
          </p:cNvSpPr>
          <p:nvPr>
            <p:ph idx="1"/>
          </p:nvPr>
        </p:nvSpPr>
        <p:spPr>
          <a:xfrm>
            <a:off x="457200" y="4114800"/>
            <a:ext cx="8305800" cy="2743200"/>
          </a:xfrm>
        </p:spPr>
        <p:txBody>
          <a:bodyPr>
            <a:normAutofit lnSpcReduction="10000"/>
          </a:bodyPr>
          <a:lstStyle/>
          <a:p>
            <a:pPr lvl="1"/>
            <a:r>
              <a:rPr lang="en-US" dirty="0" smtClean="0"/>
              <a:t>00: Single square wave of wavelength TC/2 (TC/2,TC/2 if TC even; [TC+1/2],[TC-1/2] if TC odd) </a:t>
            </a:r>
          </a:p>
          <a:p>
            <a:pPr lvl="1"/>
            <a:r>
              <a:rPr lang="en-US" dirty="0" smtClean="0"/>
              <a:t>01: Square waves of wavelength TC (TC/2,TC/2 if TC even; [TC+1/2],[TC-1/2] if TC odd) </a:t>
            </a:r>
          </a:p>
          <a:p>
            <a:pPr lvl="1"/>
            <a:r>
              <a:rPr lang="en-US" dirty="0" smtClean="0"/>
              <a:t>10: Single pulse </a:t>
            </a:r>
            <a:r>
              <a:rPr lang="en-US" i="1" dirty="0" smtClean="0"/>
              <a:t>on</a:t>
            </a:r>
            <a:r>
              <a:rPr lang="en-US" dirty="0" smtClean="0"/>
              <a:t> the </a:t>
            </a:r>
            <a:r>
              <a:rPr lang="en-US" dirty="0" err="1" smtClean="0"/>
              <a:t>TC'th</a:t>
            </a:r>
            <a:r>
              <a:rPr lang="en-US" dirty="0" smtClean="0"/>
              <a:t> clock pulse </a:t>
            </a:r>
          </a:p>
          <a:p>
            <a:pPr lvl="1"/>
            <a:r>
              <a:rPr lang="en-US" dirty="0" smtClean="0"/>
              <a:t>11: Single pulse </a:t>
            </a:r>
            <a:r>
              <a:rPr lang="en-US" i="1" dirty="0" smtClean="0"/>
              <a:t>on</a:t>
            </a:r>
            <a:r>
              <a:rPr lang="en-US" dirty="0" smtClean="0"/>
              <a:t> every </a:t>
            </a:r>
            <a:r>
              <a:rPr lang="en-US" dirty="0" err="1" smtClean="0"/>
              <a:t>TC'th</a:t>
            </a:r>
            <a:r>
              <a:rPr lang="en-US" dirty="0" smtClean="0"/>
              <a:t> clock pulse. 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5562599" y="1219200"/>
            <a:ext cx="446314" cy="228600"/>
            <a:chOff x="913606" y="3352006"/>
            <a:chExt cx="764382" cy="307182"/>
          </a:xfrm>
        </p:grpSpPr>
        <p:grpSp>
          <p:nvGrpSpPr>
            <p:cNvPr id="27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95" name="Straight Connector 28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24" name="Group 34"/>
          <p:cNvGrpSpPr/>
          <p:nvPr/>
        </p:nvGrpSpPr>
        <p:grpSpPr>
          <a:xfrm>
            <a:off x="6008914" y="1219200"/>
            <a:ext cx="446314" cy="228600"/>
            <a:chOff x="913606" y="3352006"/>
            <a:chExt cx="764382" cy="307182"/>
          </a:xfrm>
        </p:grpSpPr>
        <p:grpSp>
          <p:nvGrpSpPr>
            <p:cNvPr id="234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90" name="Straight Connector 189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5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87" name="Straight Connector 186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6" name="Group 43"/>
          <p:cNvGrpSpPr/>
          <p:nvPr/>
        </p:nvGrpSpPr>
        <p:grpSpPr>
          <a:xfrm>
            <a:off x="6455228" y="1219200"/>
            <a:ext cx="446314" cy="228600"/>
            <a:chOff x="913606" y="3352006"/>
            <a:chExt cx="764382" cy="307182"/>
          </a:xfrm>
        </p:grpSpPr>
        <p:grpSp>
          <p:nvGrpSpPr>
            <p:cNvPr id="237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39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79" name="Straight Connector 178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4" name="Group 52"/>
          <p:cNvGrpSpPr/>
          <p:nvPr/>
        </p:nvGrpSpPr>
        <p:grpSpPr>
          <a:xfrm>
            <a:off x="6901542" y="1219200"/>
            <a:ext cx="446314" cy="228600"/>
            <a:chOff x="913606" y="3352006"/>
            <a:chExt cx="764382" cy="307182"/>
          </a:xfrm>
        </p:grpSpPr>
        <p:grpSp>
          <p:nvGrpSpPr>
            <p:cNvPr id="245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74" name="Straight Connector 173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71" name="Straight Connector 170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47" name="Group 61"/>
          <p:cNvGrpSpPr/>
          <p:nvPr/>
        </p:nvGrpSpPr>
        <p:grpSpPr>
          <a:xfrm>
            <a:off x="7347857" y="1219200"/>
            <a:ext cx="446314" cy="228600"/>
            <a:chOff x="913606" y="3352006"/>
            <a:chExt cx="764382" cy="307182"/>
          </a:xfrm>
        </p:grpSpPr>
        <p:grpSp>
          <p:nvGrpSpPr>
            <p:cNvPr id="253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63" name="Straight Connector 162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2" name="Straight Connector 141"/>
          <p:cNvCxnSpPr/>
          <p:nvPr/>
        </p:nvCxnSpPr>
        <p:spPr>
          <a:xfrm>
            <a:off x="3276600" y="1752600"/>
            <a:ext cx="5410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2" name="Group 83"/>
          <p:cNvGrpSpPr/>
          <p:nvPr/>
        </p:nvGrpSpPr>
        <p:grpSpPr>
          <a:xfrm>
            <a:off x="7794171" y="1219200"/>
            <a:ext cx="446314" cy="228600"/>
            <a:chOff x="913606" y="3352006"/>
            <a:chExt cx="764382" cy="307182"/>
          </a:xfrm>
        </p:grpSpPr>
        <p:grpSp>
          <p:nvGrpSpPr>
            <p:cNvPr id="263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58" name="Straight Connector 157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0" name="Straight Connector 159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153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55" name="Straight Connector 154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Group 92"/>
          <p:cNvGrpSpPr/>
          <p:nvPr/>
        </p:nvGrpSpPr>
        <p:grpSpPr>
          <a:xfrm>
            <a:off x="8240485" y="1219200"/>
            <a:ext cx="446314" cy="228600"/>
            <a:chOff x="913606" y="3352006"/>
            <a:chExt cx="764382" cy="307182"/>
          </a:xfrm>
        </p:grpSpPr>
        <p:grpSp>
          <p:nvGrpSpPr>
            <p:cNvPr id="266" name="Group 15"/>
            <p:cNvGrpSpPr/>
            <p:nvPr/>
          </p:nvGrpSpPr>
          <p:grpSpPr>
            <a:xfrm>
              <a:off x="913606" y="3353594"/>
              <a:ext cx="382588" cy="305594"/>
              <a:chOff x="913606" y="3353594"/>
              <a:chExt cx="382588" cy="305594"/>
            </a:xfrm>
          </p:grpSpPr>
          <p:cxnSp>
            <p:nvCxnSpPr>
              <p:cNvPr id="150" name="Straight Connector 149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oup 20"/>
            <p:cNvGrpSpPr/>
            <p:nvPr/>
          </p:nvGrpSpPr>
          <p:grpSpPr>
            <a:xfrm rot="10800000">
              <a:off x="1295400" y="3352006"/>
              <a:ext cx="382588" cy="305594"/>
              <a:chOff x="913606" y="3353594"/>
              <a:chExt cx="382588" cy="305594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rot="5400000">
                <a:off x="762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>
                <a:off x="914400" y="3657600"/>
                <a:ext cx="3810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rot="5400000" flipH="1" flipV="1">
                <a:off x="1143000" y="3505200"/>
                <a:ext cx="304800" cy="15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07" name="Straight Connector 206"/>
          <p:cNvCxnSpPr/>
          <p:nvPr/>
        </p:nvCxnSpPr>
        <p:spPr>
          <a:xfrm rot="5400000">
            <a:off x="4572791" y="2817018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4724397" y="2970212"/>
            <a:ext cx="129619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rot="5400000" flipH="1" flipV="1">
            <a:off x="5868191" y="2816224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0800000">
            <a:off x="2438401" y="2664618"/>
            <a:ext cx="2285997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8" name="Group 214"/>
          <p:cNvGrpSpPr/>
          <p:nvPr/>
        </p:nvGrpSpPr>
        <p:grpSpPr>
          <a:xfrm rot="10800000">
            <a:off x="6019800" y="2667000"/>
            <a:ext cx="1296988" cy="307182"/>
            <a:chOff x="3886197" y="3198018"/>
            <a:chExt cx="1296988" cy="307182"/>
          </a:xfrm>
        </p:grpSpPr>
        <p:cxnSp>
          <p:nvCxnSpPr>
            <p:cNvPr id="212" name="Straight Connector 211"/>
            <p:cNvCxnSpPr/>
            <p:nvPr/>
          </p:nvCxnSpPr>
          <p:spPr>
            <a:xfrm rot="5400000">
              <a:off x="3734591" y="3350418"/>
              <a:ext cx="304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3886197" y="3503612"/>
              <a:ext cx="1296194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 flipH="1" flipV="1">
              <a:off x="5029991" y="3349624"/>
              <a:ext cx="304800" cy="15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/>
          <p:cNvCxnSpPr/>
          <p:nvPr/>
        </p:nvCxnSpPr>
        <p:spPr>
          <a:xfrm rot="5400000">
            <a:off x="7163594" y="2819400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7315200" y="2972594"/>
            <a:ext cx="1296194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8458994" y="28186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 rot="5400000">
            <a:off x="5868194" y="3809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/>
          <p:cNvCxnSpPr/>
          <p:nvPr/>
        </p:nvCxnSpPr>
        <p:spPr>
          <a:xfrm>
            <a:off x="6020594" y="3961606"/>
            <a:ext cx="754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rot="5400000" flipH="1" flipV="1">
            <a:off x="5944394" y="3809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 rot="5400000">
            <a:off x="8457406" y="3809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>
            <a:off x="8609806" y="3961606"/>
            <a:ext cx="75406" cy="79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 rot="5400000" flipH="1" flipV="1">
            <a:off x="8533606" y="3809206"/>
            <a:ext cx="3048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/>
          <p:cNvCxnSpPr/>
          <p:nvPr/>
        </p:nvCxnSpPr>
        <p:spPr>
          <a:xfrm rot="10800000" flipV="1">
            <a:off x="2438401" y="3124198"/>
            <a:ext cx="358140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/>
          <p:cNvCxnSpPr/>
          <p:nvPr/>
        </p:nvCxnSpPr>
        <p:spPr>
          <a:xfrm rot="10800000" flipV="1">
            <a:off x="6096002" y="3124199"/>
            <a:ext cx="2590799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0800000" flipV="1">
            <a:off x="6096000" y="3657598"/>
            <a:ext cx="251460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/>
          <p:cNvCxnSpPr/>
          <p:nvPr/>
        </p:nvCxnSpPr>
        <p:spPr>
          <a:xfrm rot="10800000" flipV="1">
            <a:off x="2438400" y="3657600"/>
            <a:ext cx="3581401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8686800" y="3657600"/>
            <a:ext cx="76200" cy="15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1295400" y="1143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</a:t>
            </a:r>
            <a:endParaRPr lang="en-US" dirty="0"/>
          </a:p>
        </p:txBody>
      </p:sp>
      <p:sp>
        <p:nvSpPr>
          <p:cNvPr id="242" name="TextBox 241"/>
          <p:cNvSpPr txBox="1"/>
          <p:nvPr/>
        </p:nvSpPr>
        <p:spPr>
          <a:xfrm>
            <a:off x="1371600" y="15356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</a:t>
            </a:r>
            <a:endParaRPr lang="en-US" dirty="0"/>
          </a:p>
        </p:txBody>
      </p:sp>
      <p:sp>
        <p:nvSpPr>
          <p:cNvPr id="243" name="TextBox 242"/>
          <p:cNvSpPr txBox="1"/>
          <p:nvPr/>
        </p:nvSpPr>
        <p:spPr>
          <a:xfrm>
            <a:off x="1219200" y="19928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00</a:t>
            </a:r>
            <a:endParaRPr lang="en-US" dirty="0"/>
          </a:p>
        </p:txBody>
      </p:sp>
      <p:sp>
        <p:nvSpPr>
          <p:cNvPr id="248" name="TextBox 247"/>
          <p:cNvSpPr txBox="1"/>
          <p:nvPr/>
        </p:nvSpPr>
        <p:spPr>
          <a:xfrm>
            <a:off x="1219200" y="25262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01</a:t>
            </a:r>
            <a:endParaRPr lang="en-US" dirty="0"/>
          </a:p>
        </p:txBody>
      </p:sp>
      <p:sp>
        <p:nvSpPr>
          <p:cNvPr id="249" name="TextBox 248"/>
          <p:cNvSpPr txBox="1"/>
          <p:nvPr/>
        </p:nvSpPr>
        <p:spPr>
          <a:xfrm>
            <a:off x="1219200" y="29834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10</a:t>
            </a:r>
            <a:endParaRPr lang="en-US" dirty="0"/>
          </a:p>
        </p:txBody>
      </p:sp>
      <p:sp>
        <p:nvSpPr>
          <p:cNvPr id="250" name="TextBox 249"/>
          <p:cNvSpPr txBox="1"/>
          <p:nvPr/>
        </p:nvSpPr>
        <p:spPr>
          <a:xfrm>
            <a:off x="1219200" y="3440668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Mode 11</a:t>
            </a:r>
            <a:endParaRPr lang="en-US" dirty="0"/>
          </a:p>
        </p:txBody>
      </p:sp>
      <p:sp>
        <p:nvSpPr>
          <p:cNvPr id="251" name="TextBox 250"/>
          <p:cNvSpPr txBox="1"/>
          <p:nvPr/>
        </p:nvSpPr>
        <p:spPr>
          <a:xfrm>
            <a:off x="3581400" y="22098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2" name="TextBox 251"/>
          <p:cNvSpPr txBox="1"/>
          <p:nvPr/>
        </p:nvSpPr>
        <p:spPr>
          <a:xfrm>
            <a:off x="5029200" y="2133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4" name="TextBox 253"/>
          <p:cNvSpPr txBox="1"/>
          <p:nvPr/>
        </p:nvSpPr>
        <p:spPr>
          <a:xfrm>
            <a:off x="5029200" y="2602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5" name="TextBox 254"/>
          <p:cNvSpPr txBox="1"/>
          <p:nvPr/>
        </p:nvSpPr>
        <p:spPr>
          <a:xfrm>
            <a:off x="6324600" y="266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6" name="TextBox 255"/>
          <p:cNvSpPr txBox="1"/>
          <p:nvPr/>
        </p:nvSpPr>
        <p:spPr>
          <a:xfrm>
            <a:off x="7620000" y="2678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7" name="TextBox 256"/>
          <p:cNvSpPr txBox="1"/>
          <p:nvPr/>
        </p:nvSpPr>
        <p:spPr>
          <a:xfrm>
            <a:off x="3581400" y="26670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N/2</a:t>
            </a:r>
            <a:endParaRPr lang="en-US" dirty="0"/>
          </a:p>
        </p:txBody>
      </p:sp>
      <p:sp>
        <p:nvSpPr>
          <p:cNvPr id="258" name="TextBox 257"/>
          <p:cNvSpPr txBox="1"/>
          <p:nvPr/>
        </p:nvSpPr>
        <p:spPr>
          <a:xfrm>
            <a:off x="4572000" y="3124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59" name="TextBox 258"/>
          <p:cNvSpPr txBox="1"/>
          <p:nvPr/>
        </p:nvSpPr>
        <p:spPr>
          <a:xfrm>
            <a:off x="4572000" y="3669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260" name="TextBox 259"/>
          <p:cNvSpPr txBox="1"/>
          <p:nvPr/>
        </p:nvSpPr>
        <p:spPr>
          <a:xfrm>
            <a:off x="7162800" y="3669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8254: Brief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Three independent 16-bit programmable counters (timers).</a:t>
            </a:r>
          </a:p>
          <a:p>
            <a:r>
              <a:rPr lang="en-US" dirty="0" smtClean="0"/>
              <a:t>It generates accurate time delays and can be used for </a:t>
            </a:r>
          </a:p>
          <a:p>
            <a:pPr lvl="1"/>
            <a:r>
              <a:rPr lang="en-US" dirty="0" smtClean="0"/>
              <a:t>Real time clock, an event </a:t>
            </a:r>
            <a:r>
              <a:rPr lang="en-US" dirty="0" err="1" smtClean="0"/>
              <a:t>Ctr</a:t>
            </a:r>
            <a:r>
              <a:rPr lang="en-US" dirty="0" smtClean="0"/>
              <a:t>, a digital one shot, a square wave gen, complex wave gen.</a:t>
            </a:r>
          </a:p>
          <a:p>
            <a:r>
              <a:rPr lang="en-US" dirty="0" smtClean="0"/>
              <a:t>Programmable and work DC to 8 MHz</a:t>
            </a:r>
          </a:p>
          <a:p>
            <a:r>
              <a:rPr lang="en-US" dirty="0" smtClean="0"/>
              <a:t>5 different modes of operation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The 8254 PIT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8254 Programmable Interval-timer is used by the PC system for (1) generating timer-tick interrupts (rate is 18.2 per sec), (2) performing dynamic memory-refresh (reads ram once every 15 microseconds), and (3) generates ‘beeps’ of PC speaker</a:t>
            </a:r>
          </a:p>
          <a:p>
            <a:r>
              <a:rPr lang="en-US"/>
              <a:t>When the speaker-function isn’t needed, the 8254 is available for other purposes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2209800" y="990600"/>
            <a:ext cx="244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05000" y="1600200"/>
            <a:ext cx="1295400" cy="7620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Data</a:t>
            </a:r>
          </a:p>
          <a:p>
            <a:pPr algn="ctr"/>
            <a:r>
              <a:rPr lang="en-US" b="1" dirty="0" smtClean="0"/>
              <a:t>Bus</a:t>
            </a:r>
          </a:p>
          <a:p>
            <a:pPr algn="ctr"/>
            <a:r>
              <a:rPr lang="en-US" b="1" dirty="0" smtClean="0"/>
              <a:t>Buffer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2819400"/>
            <a:ext cx="1066800" cy="9906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Read/</a:t>
            </a:r>
          </a:p>
          <a:p>
            <a:pPr algn="ctr"/>
            <a:r>
              <a:rPr lang="en-US" b="1" dirty="0" smtClean="0"/>
              <a:t>Write</a:t>
            </a:r>
          </a:p>
          <a:p>
            <a:pPr algn="ctr"/>
            <a:r>
              <a:rPr lang="en-US" b="1" dirty="0" smtClean="0"/>
              <a:t>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0" y="1600200"/>
            <a:ext cx="1143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</a:t>
            </a:r>
          </a:p>
          <a:p>
            <a:pPr algn="ctr"/>
            <a:r>
              <a:rPr lang="en-US" b="1" dirty="0" smtClean="0"/>
              <a:t>0</a:t>
            </a:r>
          </a:p>
        </p:txBody>
      </p:sp>
      <p:sp>
        <p:nvSpPr>
          <p:cNvPr id="11" name="Left-Right Arrow 10"/>
          <p:cNvSpPr/>
          <p:nvPr/>
        </p:nvSpPr>
        <p:spPr>
          <a:xfrm>
            <a:off x="4419600" y="1905000"/>
            <a:ext cx="9144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477000" y="22860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 flipV="1">
            <a:off x="6477000" y="1752599"/>
            <a:ext cx="60960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>
            <a:off x="6477000" y="2057400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086600" y="16002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 0</a:t>
            </a:r>
          </a:p>
          <a:p>
            <a:r>
              <a:rPr lang="en-US" dirty="0" smtClean="0"/>
              <a:t>GATE  0</a:t>
            </a:r>
          </a:p>
          <a:p>
            <a:r>
              <a:rPr lang="en-US" dirty="0" smtClean="0"/>
              <a:t>OUT 0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14800" y="1447800"/>
            <a:ext cx="304800" cy="4495800"/>
          </a:xfrm>
          <a:prstGeom prst="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Internal </a:t>
            </a:r>
          </a:p>
          <a:p>
            <a:pPr algn="ctr"/>
            <a:endParaRPr lang="en-US" b="1" dirty="0" smtClean="0"/>
          </a:p>
          <a:p>
            <a:pPr algn="ctr"/>
            <a:endParaRPr lang="en-US" b="1" dirty="0" smtClean="0"/>
          </a:p>
          <a:p>
            <a:pPr algn="ctr"/>
            <a:r>
              <a:rPr lang="en-US" b="1" dirty="0" smtClean="0"/>
              <a:t>Bus</a:t>
            </a:r>
          </a:p>
        </p:txBody>
      </p:sp>
      <p:sp>
        <p:nvSpPr>
          <p:cNvPr id="23" name="Left-Right Arrow 22"/>
          <p:cNvSpPr/>
          <p:nvPr/>
        </p:nvSpPr>
        <p:spPr>
          <a:xfrm>
            <a:off x="3200400" y="1905000"/>
            <a:ext cx="9144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4" name="Left Arrow 23"/>
          <p:cNvSpPr/>
          <p:nvPr/>
        </p:nvSpPr>
        <p:spPr>
          <a:xfrm>
            <a:off x="3276600" y="4724400"/>
            <a:ext cx="838200" cy="381000"/>
          </a:xfrm>
          <a:prstGeom prst="lef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25" name="Rectangle 24"/>
          <p:cNvSpPr/>
          <p:nvPr/>
        </p:nvSpPr>
        <p:spPr>
          <a:xfrm>
            <a:off x="2209800" y="4419600"/>
            <a:ext cx="1066800" cy="9906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Control Word</a:t>
            </a:r>
          </a:p>
          <a:p>
            <a:pPr algn="ctr"/>
            <a:r>
              <a:rPr lang="en-US" b="1" dirty="0" smtClean="0"/>
              <a:t>Register</a:t>
            </a:r>
          </a:p>
        </p:txBody>
      </p:sp>
      <p:cxnSp>
        <p:nvCxnSpPr>
          <p:cNvPr id="27" name="Shape 26"/>
          <p:cNvCxnSpPr>
            <a:stCxn id="25" idx="2"/>
          </p:cNvCxnSpPr>
          <p:nvPr/>
        </p:nvCxnSpPr>
        <p:spPr>
          <a:xfrm rot="16200000" flipH="1">
            <a:off x="3771900" y="4381500"/>
            <a:ext cx="304800" cy="23622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10" idx="2"/>
          </p:cNvCxnSpPr>
          <p:nvPr/>
        </p:nvCxnSpPr>
        <p:spPr>
          <a:xfrm rot="5400000" flipH="1" flipV="1">
            <a:off x="3867150" y="3676650"/>
            <a:ext cx="3200400" cy="876300"/>
          </a:xfrm>
          <a:prstGeom prst="bentConnector3">
            <a:avLst>
              <a:gd name="adj1" fmla="val 92857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5334000" y="2895600"/>
            <a:ext cx="1143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</a:t>
            </a:r>
          </a:p>
          <a:p>
            <a:pPr algn="ctr"/>
            <a:r>
              <a:rPr lang="en-US" b="1" dirty="0" smtClean="0"/>
              <a:t>1</a:t>
            </a:r>
          </a:p>
        </p:txBody>
      </p:sp>
      <p:sp>
        <p:nvSpPr>
          <p:cNvPr id="32" name="Left-Right Arrow 31"/>
          <p:cNvSpPr/>
          <p:nvPr/>
        </p:nvSpPr>
        <p:spPr>
          <a:xfrm>
            <a:off x="4419600" y="3200400"/>
            <a:ext cx="9144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6477000" y="358140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 flipV="1">
            <a:off x="6477000" y="3047999"/>
            <a:ext cx="60960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>
            <a:off x="6477000" y="3352800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86600" y="289560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 1</a:t>
            </a:r>
          </a:p>
          <a:p>
            <a:r>
              <a:rPr lang="en-US" dirty="0" smtClean="0"/>
              <a:t>GATE  1</a:t>
            </a:r>
          </a:p>
          <a:p>
            <a:r>
              <a:rPr lang="en-US" dirty="0" smtClean="0"/>
              <a:t>OUT 1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5334000" y="4410670"/>
            <a:ext cx="1143000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Counter</a:t>
            </a:r>
          </a:p>
          <a:p>
            <a:pPr algn="ctr"/>
            <a:r>
              <a:rPr lang="en-US" b="1" dirty="0" smtClean="0"/>
              <a:t>2</a:t>
            </a:r>
          </a:p>
        </p:txBody>
      </p:sp>
      <p:sp>
        <p:nvSpPr>
          <p:cNvPr id="38" name="Left-Right Arrow 37"/>
          <p:cNvSpPr/>
          <p:nvPr/>
        </p:nvSpPr>
        <p:spPr>
          <a:xfrm>
            <a:off x="4419600" y="4715470"/>
            <a:ext cx="9144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6477000" y="5096470"/>
            <a:ext cx="6858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 flipV="1">
            <a:off x="6477000" y="4563069"/>
            <a:ext cx="609600" cy="1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rot="10800000">
            <a:off x="6477000" y="4867870"/>
            <a:ext cx="609600" cy="1588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7086600" y="4410670"/>
            <a:ext cx="99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CLK 2</a:t>
            </a:r>
          </a:p>
          <a:p>
            <a:r>
              <a:rPr lang="en-US" dirty="0" smtClean="0"/>
              <a:t>GATE  2</a:t>
            </a:r>
          </a:p>
          <a:p>
            <a:r>
              <a:rPr lang="en-US" dirty="0" smtClean="0"/>
              <a:t>OUT 2</a:t>
            </a:r>
            <a:endParaRPr lang="en-US" dirty="0"/>
          </a:p>
        </p:txBody>
      </p:sp>
      <p:cxnSp>
        <p:nvCxnSpPr>
          <p:cNvPr id="44" name="Elbow Connector 43"/>
          <p:cNvCxnSpPr>
            <a:endCxn id="31" idx="2"/>
          </p:cNvCxnSpPr>
          <p:nvPr/>
        </p:nvCxnSpPr>
        <p:spPr>
          <a:xfrm rot="5400000" flipH="1" flipV="1">
            <a:off x="4514850" y="4324350"/>
            <a:ext cx="1905000" cy="876300"/>
          </a:xfrm>
          <a:prstGeom prst="bentConnector3">
            <a:avLst>
              <a:gd name="adj1" fmla="val 82000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endCxn id="37" idx="2"/>
          </p:cNvCxnSpPr>
          <p:nvPr/>
        </p:nvCxnSpPr>
        <p:spPr>
          <a:xfrm flipV="1">
            <a:off x="5029200" y="5325070"/>
            <a:ext cx="876300" cy="389930"/>
          </a:xfrm>
          <a:prstGeom prst="bentConnector2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Left-Right Arrow 47"/>
          <p:cNvSpPr/>
          <p:nvPr/>
        </p:nvSpPr>
        <p:spPr>
          <a:xfrm>
            <a:off x="1066800" y="1905000"/>
            <a:ext cx="838200" cy="381000"/>
          </a:xfrm>
          <a:prstGeom prst="leftRightArrow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49" name="TextBox 48"/>
          <p:cNvSpPr txBox="1"/>
          <p:nvPr/>
        </p:nvSpPr>
        <p:spPr>
          <a:xfrm>
            <a:off x="609600" y="16002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D0-D7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1143000" y="2743200"/>
            <a:ext cx="685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RD</a:t>
            </a:r>
            <a:r>
              <a:rPr lang="en-US" b="1" baseline="30000" dirty="0" err="1" smtClean="0"/>
              <a:t>b</a:t>
            </a:r>
            <a:endParaRPr lang="en-US" b="1" baseline="30000" dirty="0" smtClean="0"/>
          </a:p>
          <a:p>
            <a:r>
              <a:rPr lang="en-US" b="1" dirty="0" err="1" smtClean="0"/>
              <a:t>WR</a:t>
            </a:r>
            <a:r>
              <a:rPr lang="en-US" b="1" baseline="30000" dirty="0" err="1" smtClean="0"/>
              <a:t>b</a:t>
            </a:r>
            <a:endParaRPr lang="en-US" b="1" baseline="30000" dirty="0" smtClean="0"/>
          </a:p>
          <a:p>
            <a:r>
              <a:rPr lang="en-US" b="1" dirty="0" smtClean="0"/>
              <a:t>A0</a:t>
            </a:r>
          </a:p>
          <a:p>
            <a:r>
              <a:rPr lang="en-US" b="1" dirty="0" smtClean="0"/>
              <a:t>A1</a:t>
            </a:r>
          </a:p>
          <a:p>
            <a:endParaRPr lang="en-US" b="1" dirty="0" smtClean="0"/>
          </a:p>
          <a:p>
            <a:r>
              <a:rPr lang="en-US" b="1" dirty="0" err="1" smtClean="0"/>
              <a:t>CS</a:t>
            </a:r>
            <a:r>
              <a:rPr lang="en-US" b="1" baseline="30000" dirty="0" err="1" smtClean="0"/>
              <a:t>b</a:t>
            </a:r>
            <a:endParaRPr lang="en-US" b="1" baseline="30000" dirty="0"/>
          </a:p>
        </p:txBody>
      </p:sp>
      <p:sp>
        <p:nvSpPr>
          <p:cNvPr id="51" name="Oval 50"/>
          <p:cNvSpPr/>
          <p:nvPr/>
        </p:nvSpPr>
        <p:spPr>
          <a:xfrm>
            <a:off x="2286000" y="2895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52" name="Oval 51"/>
          <p:cNvSpPr/>
          <p:nvPr/>
        </p:nvSpPr>
        <p:spPr>
          <a:xfrm>
            <a:off x="2286000" y="31242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sp>
        <p:nvSpPr>
          <p:cNvPr id="53" name="Oval 52"/>
          <p:cNvSpPr/>
          <p:nvPr/>
        </p:nvSpPr>
        <p:spPr>
          <a:xfrm>
            <a:off x="2819400" y="38100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 smtClean="0"/>
          </a:p>
        </p:txBody>
      </p:sp>
      <p:cxnSp>
        <p:nvCxnSpPr>
          <p:cNvPr id="55" name="Shape 54"/>
          <p:cNvCxnSpPr>
            <a:endCxn id="53" idx="4"/>
          </p:cNvCxnSpPr>
          <p:nvPr/>
        </p:nvCxnSpPr>
        <p:spPr>
          <a:xfrm flipV="1">
            <a:off x="1600200" y="3962400"/>
            <a:ext cx="1295400" cy="3048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51" idx="2"/>
          </p:cNvCxnSpPr>
          <p:nvPr/>
        </p:nvCxnSpPr>
        <p:spPr>
          <a:xfrm rot="10800000">
            <a:off x="1676400" y="2971800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10800000">
            <a:off x="1676400" y="3198811"/>
            <a:ext cx="609600" cy="15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 rot="10800000" flipV="1">
            <a:off x="1524000" y="3505198"/>
            <a:ext cx="91440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rot="10800000" flipV="1">
            <a:off x="1524000" y="3733798"/>
            <a:ext cx="914400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hape 67"/>
          <p:cNvCxnSpPr>
            <a:stCxn id="9" idx="3"/>
          </p:cNvCxnSpPr>
          <p:nvPr/>
        </p:nvCxnSpPr>
        <p:spPr>
          <a:xfrm>
            <a:off x="3505200" y="3314700"/>
            <a:ext cx="304800" cy="952500"/>
          </a:xfrm>
          <a:prstGeom prst="bentConnector2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Elbow Connector 69"/>
          <p:cNvCxnSpPr/>
          <p:nvPr/>
        </p:nvCxnSpPr>
        <p:spPr>
          <a:xfrm rot="10800000" flipV="1">
            <a:off x="3276600" y="4267200"/>
            <a:ext cx="533400" cy="381000"/>
          </a:xfrm>
          <a:prstGeom prst="bentConnector3">
            <a:avLst>
              <a:gd name="adj1" fmla="val -549"/>
            </a:avLst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itle 7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8254 Block Diagram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Logic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382000" cy="4525963"/>
          </a:xfrm>
        </p:spPr>
        <p:txBody>
          <a:bodyPr/>
          <a:lstStyle/>
          <a:p>
            <a:r>
              <a:rPr lang="en-US" dirty="0" err="1" smtClean="0"/>
              <a:t>RD</a:t>
            </a:r>
            <a:r>
              <a:rPr lang="en-US" baseline="30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WR</a:t>
            </a:r>
            <a:r>
              <a:rPr lang="en-US" baseline="30000" dirty="0" err="1" smtClean="0"/>
              <a:t>b</a:t>
            </a:r>
            <a:r>
              <a:rPr lang="en-US" dirty="0" smtClean="0"/>
              <a:t>, </a:t>
            </a:r>
            <a:r>
              <a:rPr lang="en-US" dirty="0" err="1" smtClean="0"/>
              <a:t>CS</a:t>
            </a:r>
            <a:r>
              <a:rPr lang="en-US" baseline="30000" dirty="0" err="1" smtClean="0"/>
              <a:t>b</a:t>
            </a:r>
            <a:endParaRPr lang="en-US" baseline="30000" dirty="0" smtClean="0"/>
          </a:p>
          <a:p>
            <a:r>
              <a:rPr lang="en-US" dirty="0" smtClean="0"/>
              <a:t>A0, A1: Selection of Counter and Control Register </a:t>
            </a:r>
          </a:p>
          <a:p>
            <a:r>
              <a:rPr lang="en-US" dirty="0" smtClean="0"/>
              <a:t>Suppose Address is (</a:t>
            </a:r>
            <a:r>
              <a:rPr lang="en-US" b="1" dirty="0" smtClean="0"/>
              <a:t>80H,81H,82H,83H</a:t>
            </a:r>
            <a:r>
              <a:rPr lang="en-US" dirty="0" smtClean="0"/>
              <a:t>) with interfacing Circuit 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4343400"/>
          <a:ext cx="44958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1143000"/>
                <a:gridCol w="2514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Selection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Counter 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Counter 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Counter 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Control Register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en-US" b="1" u="sng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Control Register</a:t>
            </a:r>
            <a:endParaRPr lang="en-US" b="1" u="sng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627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8200"/>
                <a:gridCol w="990600"/>
                <a:gridCol w="1257300"/>
                <a:gridCol w="1028700"/>
                <a:gridCol w="1028700"/>
                <a:gridCol w="1028700"/>
                <a:gridCol w="1028700"/>
                <a:gridCol w="10287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D7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D6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D4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D3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D0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00206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SC2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RW1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RW0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M2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M1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M0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BCD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Select Counter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00: Counter 0</a:t>
                      </a:r>
                    </a:p>
                    <a:p>
                      <a:r>
                        <a:rPr lang="en-US" sz="2000" b="1" dirty="0" smtClean="0"/>
                        <a:t>01:</a:t>
                      </a:r>
                      <a:r>
                        <a:rPr lang="en-US" sz="2000" b="1" baseline="0" dirty="0" smtClean="0"/>
                        <a:t> Counter 1</a:t>
                      </a:r>
                    </a:p>
                    <a:p>
                      <a:r>
                        <a:rPr lang="en-US" sz="2000" b="1" baseline="0" dirty="0" smtClean="0"/>
                        <a:t>10: Counter 2</a:t>
                      </a:r>
                    </a:p>
                    <a:p>
                      <a:r>
                        <a:rPr lang="en-US" sz="2000" b="1" baseline="0" dirty="0" smtClean="0"/>
                        <a:t>11: Read-Back </a:t>
                      </a:r>
                    </a:p>
                    <a:p>
                      <a:r>
                        <a:rPr lang="en-US" sz="2000" b="1" baseline="0" dirty="0" smtClean="0"/>
                        <a:t>        Command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000" b="1" dirty="0" smtClean="0"/>
                        <a:t>Read Write</a:t>
                      </a:r>
                    </a:p>
                    <a:p>
                      <a:endParaRPr lang="en-US" sz="2000" b="1" dirty="0" smtClean="0"/>
                    </a:p>
                    <a:p>
                      <a:r>
                        <a:rPr lang="en-US" sz="2000" b="1" dirty="0" smtClean="0"/>
                        <a:t>00: Counter latch </a:t>
                      </a:r>
                    </a:p>
                    <a:p>
                      <a:r>
                        <a:rPr lang="en-US" sz="2000" b="1" dirty="0" smtClean="0"/>
                        <a:t>          Command</a:t>
                      </a:r>
                    </a:p>
                    <a:p>
                      <a:r>
                        <a:rPr lang="en-US" sz="2000" b="1" dirty="0" smtClean="0"/>
                        <a:t>01:RW </a:t>
                      </a:r>
                      <a:r>
                        <a:rPr lang="en-US" sz="2000" b="1" dirty="0" err="1" smtClean="0"/>
                        <a:t>LSByte</a:t>
                      </a:r>
                      <a:r>
                        <a:rPr lang="en-US" sz="2000" b="1" dirty="0" smtClean="0"/>
                        <a:t> only</a:t>
                      </a:r>
                    </a:p>
                    <a:p>
                      <a:r>
                        <a:rPr lang="en-US" sz="2000" b="1" dirty="0" smtClean="0"/>
                        <a:t>10: RW </a:t>
                      </a:r>
                      <a:r>
                        <a:rPr lang="en-US" sz="2000" b="1" dirty="0" err="1" smtClean="0"/>
                        <a:t>MSByte</a:t>
                      </a:r>
                      <a:r>
                        <a:rPr lang="en-US" sz="2000" b="1" dirty="0" smtClean="0"/>
                        <a:t> </a:t>
                      </a:r>
                    </a:p>
                    <a:p>
                      <a:r>
                        <a:rPr lang="en-US" sz="2000" b="1" dirty="0" smtClean="0"/>
                        <a:t>                only</a:t>
                      </a:r>
                    </a:p>
                    <a:p>
                      <a:r>
                        <a:rPr lang="en-US" sz="2000" b="1" dirty="0" smtClean="0"/>
                        <a:t>11:RW </a:t>
                      </a:r>
                      <a:r>
                        <a:rPr lang="en-US" sz="2000" b="1" dirty="0" err="1" smtClean="0"/>
                        <a:t>LSByte</a:t>
                      </a:r>
                      <a:r>
                        <a:rPr lang="en-US" sz="2000" b="1" dirty="0" smtClean="0"/>
                        <a:t> first    </a:t>
                      </a:r>
                    </a:p>
                    <a:p>
                      <a:r>
                        <a:rPr lang="en-US" sz="2000" b="1" dirty="0" smtClean="0"/>
                        <a:t>            then </a:t>
                      </a:r>
                      <a:r>
                        <a:rPr lang="en-US" sz="2000" b="1" dirty="0" err="1" smtClean="0"/>
                        <a:t>Msbyte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sz="2000" b="1" dirty="0" smtClean="0"/>
                        <a:t>000         : Mode 0</a:t>
                      </a:r>
                    </a:p>
                    <a:p>
                      <a:r>
                        <a:rPr lang="en-US" sz="2000" b="1" dirty="0" smtClean="0"/>
                        <a:t>001         :Mode  1</a:t>
                      </a:r>
                    </a:p>
                    <a:p>
                      <a:r>
                        <a:rPr lang="en-US" sz="2000" b="1" dirty="0" smtClean="0"/>
                        <a:t>X10         :Mode</a:t>
                      </a:r>
                      <a:r>
                        <a:rPr lang="en-US" sz="2000" b="1" baseline="0" dirty="0" smtClean="0"/>
                        <a:t>  2</a:t>
                      </a:r>
                    </a:p>
                    <a:p>
                      <a:r>
                        <a:rPr lang="en-US" sz="2000" b="1" baseline="0" dirty="0" smtClean="0"/>
                        <a:t>X11          :Mode  3</a:t>
                      </a:r>
                    </a:p>
                    <a:p>
                      <a:r>
                        <a:rPr lang="en-US" sz="2000" b="1" baseline="0" dirty="0" smtClean="0"/>
                        <a:t>100          :Mode  4</a:t>
                      </a:r>
                    </a:p>
                    <a:p>
                      <a:r>
                        <a:rPr lang="en-US" sz="2000" b="1" baseline="0" dirty="0" smtClean="0"/>
                        <a:t>101          : Mode  5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0/1</a:t>
                      </a:r>
                      <a:r>
                        <a:rPr lang="en-US" sz="2000" b="1" baseline="0" dirty="0" smtClean="0"/>
                        <a:t> =</a:t>
                      </a:r>
                    </a:p>
                    <a:p>
                      <a:r>
                        <a:rPr lang="en-US" sz="2000" b="1" baseline="0" dirty="0" smtClean="0"/>
                        <a:t>Binary / BCD Mode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cell3D prstMaterial="dkEdge">
                      <a:bevel/>
                      <a:lightRig rig="flood" dir="t"/>
                    </a:cell3D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b="1" dirty="0" smtClean="0"/>
        </a:defPPr>
      </a:lstStyle>
      <a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10363</TotalTime>
  <Words>1236</Words>
  <Application>Microsoft Office PowerPoint</Application>
  <PresentationFormat>On-screen Show (4:3)</PresentationFormat>
  <Paragraphs>407</Paragraphs>
  <Slides>26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Office Theme</vt:lpstr>
      <vt:lpstr>1_Office Theme</vt:lpstr>
      <vt:lpstr>8254 Programmable Interval Timer</vt:lpstr>
      <vt:lpstr>Hierarchy of I/O Control Devices</vt:lpstr>
      <vt:lpstr>Outline</vt:lpstr>
      <vt:lpstr>8155: Timer Modes Output</vt:lpstr>
      <vt:lpstr>8254: Brief</vt:lpstr>
      <vt:lpstr>The 8254 PIT</vt:lpstr>
      <vt:lpstr>8254 Block Diagram</vt:lpstr>
      <vt:lpstr>Control Logic</vt:lpstr>
      <vt:lpstr>Control Register</vt:lpstr>
      <vt:lpstr>Programming Counters</vt:lpstr>
      <vt:lpstr>Modes of 8254 Counter</vt:lpstr>
      <vt:lpstr>Mode 0: Interrupt on Terminal Count </vt:lpstr>
      <vt:lpstr>Mode 1: Hardware Retriggerable One Shot</vt:lpstr>
      <vt:lpstr>Mode 2: Rate Generator</vt:lpstr>
      <vt:lpstr>Write instruction to generate pulse every 50mcroS from Ctr0 </vt:lpstr>
      <vt:lpstr>Mode 3: Square wave generator</vt:lpstr>
      <vt:lpstr>Write instruction for 1KhZ square wave at Ctr 1</vt:lpstr>
      <vt:lpstr>Mode 4: Software Triggered Strobe</vt:lpstr>
      <vt:lpstr>Mode 5: Hardware Triggered Strobe</vt:lpstr>
      <vt:lpstr>Gate Setting of Counter </vt:lpstr>
      <vt:lpstr>Read-Back Command</vt:lpstr>
      <vt:lpstr>Read-Back Command</vt:lpstr>
      <vt:lpstr>Write a SR to generate an interrupt every  1 Second</vt:lpstr>
      <vt:lpstr>Control word</vt:lpstr>
      <vt:lpstr>Instruction to set up 1s interrupt</vt:lpstr>
      <vt:lpstr>Thanks</vt:lpstr>
    </vt:vector>
  </TitlesOfParts>
  <Company>iitg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Architecture  &amp;  Its Assembly language programming</dc:title>
  <dc:creator>asahu</dc:creator>
  <cp:lastModifiedBy>Javed Sir</cp:lastModifiedBy>
  <cp:revision>830</cp:revision>
  <dcterms:created xsi:type="dcterms:W3CDTF">2010-08-03T12:41:21Z</dcterms:created>
  <dcterms:modified xsi:type="dcterms:W3CDTF">2016-05-02T09:35:53Z</dcterms:modified>
</cp:coreProperties>
</file>