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470" r:id="rId3"/>
    <p:sldId id="290" r:id="rId4"/>
    <p:sldId id="471" r:id="rId5"/>
    <p:sldId id="480" r:id="rId6"/>
    <p:sldId id="481" r:id="rId7"/>
    <p:sldId id="482" r:id="rId8"/>
    <p:sldId id="473" r:id="rId9"/>
    <p:sldId id="474" r:id="rId10"/>
    <p:sldId id="476" r:id="rId11"/>
    <p:sldId id="483" r:id="rId12"/>
    <p:sldId id="490" r:id="rId13"/>
    <p:sldId id="484" r:id="rId14"/>
    <p:sldId id="487" r:id="rId15"/>
    <p:sldId id="492" r:id="rId16"/>
    <p:sldId id="493" r:id="rId17"/>
    <p:sldId id="491" r:id="rId18"/>
    <p:sldId id="494" r:id="rId19"/>
    <p:sldId id="498" r:id="rId20"/>
    <p:sldId id="496" r:id="rId21"/>
    <p:sldId id="497" r:id="rId22"/>
    <p:sldId id="485" r:id="rId23"/>
    <p:sldId id="499" r:id="rId24"/>
    <p:sldId id="488" r:id="rId25"/>
    <p:sldId id="500" r:id="rId26"/>
    <p:sldId id="501" r:id="rId27"/>
    <p:sldId id="486" r:id="rId28"/>
    <p:sldId id="502" r:id="rId29"/>
    <p:sldId id="503" r:id="rId30"/>
    <p:sldId id="504" r:id="rId31"/>
    <p:sldId id="505" r:id="rId32"/>
    <p:sldId id="507" r:id="rId33"/>
    <p:sldId id="506" r:id="rId34"/>
    <p:sldId id="489" r:id="rId35"/>
    <p:sldId id="394" r:id="rId36"/>
    <p:sldId id="299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39" autoAdjust="0"/>
    <p:restoredTop sz="94660"/>
  </p:normalViewPr>
  <p:slideViewPr>
    <p:cSldViewPr>
      <p:cViewPr varScale="1">
        <p:scale>
          <a:sx n="68" d="100"/>
          <a:sy n="68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B65BB7-332E-4273-BE5F-FC4D4769183E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8AF3CB-16F4-4262-B562-3E0EEE24D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63499-C7FA-4919-8068-9A74FF197B17}" type="slidenum">
              <a:rPr lang="en-GB"/>
              <a:pPr/>
              <a:t>6</a:t>
            </a:fld>
            <a:endParaRPr lang="en-GB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220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F3CB-16F4-4262-B562-3E0EEE24DB1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E4420-F1F5-48F9-9622-D22E466ABD5C}" type="slidenum">
              <a:rPr lang="en-GB"/>
              <a:pPr/>
              <a:t>8</a:t>
            </a:fld>
            <a:endParaRPr lang="en-GB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220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EADF4-6E79-48A1-AB8E-AFB918EFB7C6}" type="slidenum">
              <a:rPr lang="en-GB"/>
              <a:pPr/>
              <a:t>9</a:t>
            </a:fld>
            <a:endParaRPr lang="en-GB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220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7E992-5150-4988-9C32-D43371C5026E}" type="slidenum">
              <a:rPr lang="en-GB"/>
              <a:pPr/>
              <a:t>10</a:t>
            </a:fld>
            <a:endParaRPr lang="en-GB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220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F3CB-16F4-4262-B562-3E0EEE24DB1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382000" cy="1618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Peripheral Interface Device 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(8255 modes and examples) 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 A </a:t>
            </a:r>
            <a:r>
              <a:rPr lang="en-US" dirty="0" err="1" smtClean="0"/>
              <a:t>Sahu</a:t>
            </a:r>
            <a:endParaRPr lang="en-US" dirty="0" smtClean="0"/>
          </a:p>
          <a:p>
            <a:r>
              <a:rPr lang="en-US" dirty="0" smtClean="0"/>
              <a:t>Dept of Computer Science &amp; Engineering </a:t>
            </a:r>
          </a:p>
          <a:p>
            <a:r>
              <a:rPr lang="en-US" dirty="0" smtClean="0"/>
              <a:t>IIT </a:t>
            </a:r>
            <a:r>
              <a:rPr lang="en-US" dirty="0" err="1" smtClean="0"/>
              <a:t>Guwahati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3817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Operation </a:t>
            </a: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modes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5088"/>
            <a:ext cx="8382000" cy="5065712"/>
          </a:xfrm>
        </p:spPr>
        <p:txBody>
          <a:bodyPr>
            <a:normAutofit fontScale="85000" lnSpcReduction="10000"/>
          </a:bodyPr>
          <a:lstStyle/>
          <a:p>
            <a:r>
              <a:rPr lang="en-US" sz="3800" dirty="0" smtClean="0"/>
              <a:t>In mode 1: </a:t>
            </a:r>
          </a:p>
          <a:p>
            <a:pPr>
              <a:buFontTx/>
              <a:buNone/>
            </a:pPr>
            <a:r>
              <a:rPr lang="en-US" dirty="0" smtClean="0"/>
              <a:t>	-Three ports are divided into two groups</a:t>
            </a:r>
          </a:p>
          <a:p>
            <a:pPr>
              <a:buFontTx/>
              <a:buNone/>
            </a:pPr>
            <a:r>
              <a:rPr lang="en-US" dirty="0" smtClean="0"/>
              <a:t>	-Each group contains one 8-bit port and one 4-bit control/data port</a:t>
            </a:r>
          </a:p>
          <a:p>
            <a:pPr>
              <a:buFontTx/>
              <a:buNone/>
            </a:pPr>
            <a:r>
              <a:rPr lang="en-US" dirty="0" smtClean="0"/>
              <a:t>	- 8-bit port can be either input  or output and both latched</a:t>
            </a:r>
          </a:p>
          <a:p>
            <a:pPr>
              <a:buFontTx/>
              <a:buNone/>
            </a:pPr>
            <a:r>
              <a:rPr lang="en-US" dirty="0" smtClean="0"/>
              <a:t>	- 4-bit port used for control and status of 8-bit data port</a:t>
            </a:r>
            <a:endParaRPr lang="en-US" baseline="-25000" dirty="0" smtClean="0"/>
          </a:p>
          <a:p>
            <a:r>
              <a:rPr lang="en-US" sz="3800" dirty="0" smtClean="0"/>
              <a:t>In mode 2</a:t>
            </a:r>
          </a:p>
          <a:p>
            <a:pPr>
              <a:buFontTx/>
              <a:buNone/>
            </a:pPr>
            <a:r>
              <a:rPr lang="en-US" dirty="0" smtClean="0"/>
              <a:t>	- Only port A is used </a:t>
            </a:r>
          </a:p>
          <a:p>
            <a:pPr>
              <a:buFontTx/>
              <a:buNone/>
            </a:pPr>
            <a:r>
              <a:rPr lang="en-US" dirty="0" smtClean="0"/>
              <a:t>	- Port A becomes an 8-bit </a:t>
            </a:r>
            <a:r>
              <a:rPr lang="en-US" dirty="0" err="1" smtClean="0"/>
              <a:t>bidiectional</a:t>
            </a:r>
            <a:r>
              <a:rPr lang="en-US" dirty="0" smtClean="0"/>
              <a:t>  bus</a:t>
            </a:r>
          </a:p>
          <a:p>
            <a:pPr>
              <a:buFontTx/>
              <a:buNone/>
            </a:pPr>
            <a:r>
              <a:rPr lang="en-US" dirty="0" smtClean="0"/>
              <a:t>	- Port C acts as control port (only pins PC3-PC7 are used)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BSR (Bit Set or Reset Mode)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Set/Reset  bit of Port C </a:t>
            </a:r>
          </a:p>
          <a:p>
            <a:r>
              <a:rPr lang="en-US" dirty="0" smtClean="0"/>
              <a:t>Heavily used for HS and Interrupt mode</a:t>
            </a:r>
          </a:p>
          <a:p>
            <a:r>
              <a:rPr lang="en-US" dirty="0" smtClean="0"/>
              <a:t>BSR Control 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BSR Control word</a:t>
            </a:r>
          </a:p>
          <a:p>
            <a:pPr lvl="1"/>
            <a:r>
              <a:rPr lang="en-US" dirty="0" smtClean="0"/>
              <a:t>To set PC7= 0  000 111 1     (0FH)</a:t>
            </a:r>
          </a:p>
          <a:p>
            <a:pPr lvl="1"/>
            <a:r>
              <a:rPr lang="en-US" dirty="0" smtClean="0"/>
              <a:t>To reset PC7= 0 000 111 0   (0EH) </a:t>
            </a:r>
          </a:p>
          <a:p>
            <a:pPr lvl="1"/>
            <a:r>
              <a:rPr lang="en-US" dirty="0" smtClean="0"/>
              <a:t>To set PC3 = 0 000 011  1      (07H)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352800"/>
          <a:ext cx="6934200" cy="1285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24465"/>
                <a:gridCol w="749643"/>
                <a:gridCol w="843349"/>
                <a:gridCol w="727872"/>
                <a:gridCol w="861332"/>
                <a:gridCol w="732134"/>
                <a:gridCol w="583529"/>
                <a:gridCol w="1311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BSR Mode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 used, So (000)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Bit</a:t>
                      </a:r>
                      <a:r>
                        <a:rPr lang="en-US" baseline="0" dirty="0" smtClean="0"/>
                        <a:t> Select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S/R</a:t>
                      </a:r>
                      <a:r>
                        <a:rPr lang="en-US" baseline="0" dirty="0" smtClean="0"/>
                        <a:t> (1/0)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BSR Mode example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17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BSR Control word</a:t>
            </a:r>
          </a:p>
          <a:p>
            <a:pPr lvl="1"/>
            <a:r>
              <a:rPr lang="en-US" sz="2400" dirty="0" smtClean="0"/>
              <a:t>To set PC7= 0  000 111 1     (0FH)</a:t>
            </a:r>
          </a:p>
          <a:p>
            <a:pPr lvl="1"/>
            <a:r>
              <a:rPr lang="en-US" sz="2400" dirty="0" smtClean="0"/>
              <a:t>To reset PC7= 0 000 111 0   (0EH) </a:t>
            </a:r>
          </a:p>
          <a:p>
            <a:pPr lvl="1"/>
            <a:r>
              <a:rPr lang="en-US" sz="2400" dirty="0" smtClean="0"/>
              <a:t>To set PC3 = 0 000 011  1      (07H)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Generate Activation </a:t>
            </a:r>
            <a:r>
              <a:rPr lang="en-US" b="1" dirty="0" smtClean="0"/>
              <a:t>pulse of Delay D on PC7&amp;PC3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514600"/>
          <a:ext cx="6934200" cy="10109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/>
                <a:gridCol w="762000"/>
                <a:gridCol w="583857"/>
                <a:gridCol w="727872"/>
                <a:gridCol w="861332"/>
                <a:gridCol w="732134"/>
                <a:gridCol w="583529"/>
                <a:gridCol w="1311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BSR Mode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 used, So (000)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Bit</a:t>
                      </a:r>
                      <a:r>
                        <a:rPr lang="en-US" baseline="0" dirty="0" smtClean="0"/>
                        <a:t> Select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S/R</a:t>
                      </a:r>
                      <a:r>
                        <a:rPr lang="en-US" baseline="0" dirty="0" smtClean="0"/>
                        <a:t> (1/0)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4038600"/>
            <a:ext cx="7772400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None/>
            </a:pPr>
            <a:r>
              <a:rPr lang="en-US" sz="2000" b="1" dirty="0" smtClean="0"/>
              <a:t>MVI 	A,0FH 		; Load ACC to set PC7</a:t>
            </a:r>
          </a:p>
          <a:p>
            <a:pPr lvl="1">
              <a:buNone/>
            </a:pPr>
            <a:r>
              <a:rPr lang="en-US" sz="2000" b="1" dirty="0" smtClean="0"/>
              <a:t>OUT 	83H		; set PC7=1</a:t>
            </a:r>
          </a:p>
          <a:p>
            <a:pPr lvl="1">
              <a:buNone/>
            </a:pPr>
            <a:r>
              <a:rPr lang="en-US" sz="2000" b="1" dirty="0" smtClean="0"/>
              <a:t>MVI 	A,07H 		; Load ACC to set PC3</a:t>
            </a:r>
          </a:p>
          <a:p>
            <a:pPr lvl="1">
              <a:buNone/>
            </a:pPr>
            <a:r>
              <a:rPr lang="en-US" sz="2000" b="1" dirty="0" smtClean="0"/>
              <a:t>OUT	83H		; set PC3=1</a:t>
            </a:r>
          </a:p>
          <a:p>
            <a:pPr lvl="1">
              <a:buNone/>
            </a:pPr>
            <a:r>
              <a:rPr lang="en-US" sz="2000" b="1" dirty="0" smtClean="0"/>
              <a:t>CALL 	DELAYD;</a:t>
            </a:r>
          </a:p>
          <a:p>
            <a:pPr lvl="1">
              <a:buNone/>
            </a:pPr>
            <a:r>
              <a:rPr lang="en-US" sz="2000" b="1" dirty="0" smtClean="0"/>
              <a:t>MVI 	A,06H 		; Load ACC to Reset PC3</a:t>
            </a:r>
          </a:p>
          <a:p>
            <a:pPr lvl="1">
              <a:buNone/>
            </a:pPr>
            <a:r>
              <a:rPr lang="en-US" sz="2000" b="1" dirty="0" smtClean="0"/>
              <a:t>OUT  	83H		; set PC3=1</a:t>
            </a:r>
          </a:p>
          <a:p>
            <a:pPr lvl="1">
              <a:buNone/>
            </a:pPr>
            <a:r>
              <a:rPr lang="en-US" sz="2000" b="1" dirty="0" smtClean="0"/>
              <a:t>MVI 	A,0EH 		; Load ACC to Reset PC7</a:t>
            </a:r>
          </a:p>
          <a:p>
            <a:pPr lvl="1">
              <a:buNone/>
            </a:pPr>
            <a:r>
              <a:rPr lang="en-US" sz="2000" b="1" dirty="0" smtClean="0"/>
              <a:t>OUT	83H		; set PC7=1</a:t>
            </a: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0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I/O for port A,B,C</a:t>
            </a:r>
          </a:p>
          <a:p>
            <a:r>
              <a:rPr lang="en-US" dirty="0" smtClean="0"/>
              <a:t>Output are latched </a:t>
            </a:r>
          </a:p>
          <a:p>
            <a:r>
              <a:rPr lang="en-US" dirty="0" smtClean="0"/>
              <a:t>Input are not latched</a:t>
            </a:r>
          </a:p>
          <a:p>
            <a:r>
              <a:rPr lang="en-US" dirty="0" smtClean="0"/>
              <a:t>Port don’t have HS or interrupt capability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0, Example 1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Configure </a:t>
            </a:r>
          </a:p>
          <a:p>
            <a:pPr lvl="1"/>
            <a:r>
              <a:rPr lang="en-US" dirty="0" smtClean="0"/>
              <a:t>Port A and port C</a:t>
            </a:r>
            <a:r>
              <a:rPr lang="en-US" baseline="-25000" dirty="0" smtClean="0"/>
              <a:t>U</a:t>
            </a:r>
            <a:r>
              <a:rPr lang="en-US" dirty="0" smtClean="0"/>
              <a:t> as out port</a:t>
            </a:r>
          </a:p>
          <a:p>
            <a:pPr lvl="1"/>
            <a:r>
              <a:rPr lang="en-US" dirty="0" smtClean="0"/>
              <a:t>Port B and port C</a:t>
            </a:r>
            <a:r>
              <a:rPr lang="en-US" baseline="-25000" dirty="0" smtClean="0"/>
              <a:t>L</a:t>
            </a:r>
            <a:r>
              <a:rPr lang="en-US" dirty="0" smtClean="0"/>
              <a:t> as in port </a:t>
            </a:r>
          </a:p>
          <a:p>
            <a:r>
              <a:rPr lang="en-US" dirty="0" smtClean="0"/>
              <a:t>Interface to Read from I/P DIPs and Display at O/P LEDs</a:t>
            </a:r>
          </a:p>
          <a:p>
            <a:r>
              <a:rPr lang="en-US" dirty="0" smtClean="0"/>
              <a:t>Control word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876800"/>
          <a:ext cx="6934200" cy="138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6800"/>
                <a:gridCol w="685800"/>
                <a:gridCol w="609600"/>
                <a:gridCol w="838200"/>
                <a:gridCol w="990600"/>
                <a:gridCol w="990600"/>
                <a:gridCol w="7620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Port A in Mode 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Port A</a:t>
                      </a:r>
                      <a:r>
                        <a:rPr lang="en-US" baseline="0" dirty="0" smtClean="0"/>
                        <a:t> as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r>
                        <a:rPr lang="en-US" baseline="-25000" dirty="0" smtClean="0"/>
                        <a:t>U</a:t>
                      </a:r>
                    </a:p>
                    <a:p>
                      <a:r>
                        <a:rPr lang="en-US" dirty="0" smtClean="0"/>
                        <a:t>As 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in</a:t>
                      </a:r>
                    </a:p>
                    <a:p>
                      <a:r>
                        <a:rPr lang="en-US" dirty="0" smtClean="0"/>
                        <a:t>Mode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</a:t>
                      </a:r>
                    </a:p>
                    <a:p>
                      <a:r>
                        <a:rPr lang="en-US" dirty="0" smtClean="0"/>
                        <a:t>As I/P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r>
                        <a:rPr lang="en-US" baseline="-25000" dirty="0" smtClean="0"/>
                        <a:t>L</a:t>
                      </a:r>
                    </a:p>
                    <a:p>
                      <a:r>
                        <a:rPr lang="en-US" dirty="0" smtClean="0"/>
                        <a:t>As I/P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77200" y="5257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83H</a:t>
            </a:r>
            <a:endParaRPr 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Circuit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0217" y="1246544"/>
            <a:ext cx="1743891" cy="4141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8255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217" y="2385523"/>
            <a:ext cx="871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7" name="Flowchart: Delay 6"/>
          <p:cNvSpPr/>
          <p:nvPr/>
        </p:nvSpPr>
        <p:spPr>
          <a:xfrm>
            <a:off x="1335677" y="1659639"/>
            <a:ext cx="775063" cy="1656699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110740" y="2280902"/>
            <a:ext cx="193766" cy="3106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273334" y="2592612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73334" y="4352853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73334" y="4767027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238794" y="1866726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238794" y="2177357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238794" y="2487989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238794" y="2798620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238794" y="3109251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0614" y="1659639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0614" y="1968113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0614" y="2278744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0614" y="2589375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0614" y="2900005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0614" y="3210636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372" y="2436287"/>
            <a:ext cx="2588591" cy="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1490008"/>
            <a:ext cx="1162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A7</a:t>
            </a:r>
          </a:p>
          <a:p>
            <a:r>
              <a:rPr lang="en-US" sz="2000" dirty="0" smtClean="0"/>
              <a:t>A6</a:t>
            </a:r>
          </a:p>
          <a:p>
            <a:r>
              <a:rPr lang="en-US" sz="2000" dirty="0" smtClean="0"/>
              <a:t>A5</a:t>
            </a:r>
          </a:p>
          <a:p>
            <a:r>
              <a:rPr lang="en-US" sz="2000" dirty="0" smtClean="0"/>
              <a:t>A4</a:t>
            </a:r>
          </a:p>
          <a:p>
            <a:r>
              <a:rPr lang="en-US" sz="2000" dirty="0" smtClean="0"/>
              <a:t>A3</a:t>
            </a:r>
          </a:p>
          <a:p>
            <a:r>
              <a:rPr lang="en-US" sz="2000" dirty="0" smtClean="0"/>
              <a:t>A2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13857" y="3213872"/>
            <a:ext cx="1065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IOR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IOW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cxnSp>
        <p:nvCxnSpPr>
          <p:cNvPr id="26" name="Shape 28"/>
          <p:cNvCxnSpPr>
            <a:endCxn id="9" idx="2"/>
          </p:cNvCxnSpPr>
          <p:nvPr/>
        </p:nvCxnSpPr>
        <p:spPr>
          <a:xfrm>
            <a:off x="2304506" y="2385523"/>
            <a:ext cx="968829" cy="3106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98271" y="3420959"/>
            <a:ext cx="871946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98271" y="3832977"/>
            <a:ext cx="871946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2"/>
          </p:cNvCxnSpPr>
          <p:nvPr/>
        </p:nvCxnSpPr>
        <p:spPr>
          <a:xfrm>
            <a:off x="2788920" y="4456397"/>
            <a:ext cx="484414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85803" y="4868413"/>
            <a:ext cx="38753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48397" y="5095150"/>
            <a:ext cx="1065711" cy="54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32" name="Shape 31"/>
          <p:cNvCxnSpPr/>
          <p:nvPr/>
        </p:nvCxnSpPr>
        <p:spPr>
          <a:xfrm rot="5400000">
            <a:off x="2898524" y="4721477"/>
            <a:ext cx="802416" cy="21798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6400" y="5791200"/>
            <a:ext cx="1065711" cy="54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14109" y="1445642"/>
            <a:ext cx="37229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14109" y="2133600"/>
            <a:ext cx="37229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14109" y="3505200"/>
            <a:ext cx="296309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14109" y="3886200"/>
            <a:ext cx="303929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14109" y="4343400"/>
            <a:ext cx="296309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14109" y="5179442"/>
            <a:ext cx="296309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86400" y="1371600"/>
            <a:ext cx="762000" cy="838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105400" y="2588642"/>
            <a:ext cx="37229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05400" y="2970212"/>
            <a:ext cx="37229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77690" y="2438400"/>
            <a:ext cx="770709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15000" y="5867400"/>
            <a:ext cx="152399" cy="304800"/>
            <a:chOff x="7391400" y="3505200"/>
            <a:chExt cx="609601" cy="213360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7391400" y="42672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 flipH="1" flipV="1">
              <a:off x="7391400" y="45720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391400" y="48768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7391400" y="5181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8" idx="2"/>
            </p:cNvCxnSpPr>
            <p:nvPr/>
          </p:nvCxnSpPr>
          <p:spPr>
            <a:xfrm flipH="1">
              <a:off x="7696200" y="54864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696200" y="35052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391401" y="3657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 flipH="1" flipV="1">
              <a:off x="7391401" y="39624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096001" y="5867400"/>
            <a:ext cx="152399" cy="304800"/>
            <a:chOff x="7391400" y="3505200"/>
            <a:chExt cx="609601" cy="2133600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7391400" y="42672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 flipV="1">
              <a:off x="7391400" y="45720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7391400" y="48768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 flipH="1" flipV="1">
              <a:off x="7391400" y="5181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7696200" y="54864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696200" y="35052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391401" y="3657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 flipH="1" flipV="1">
              <a:off x="7391401" y="39624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553201" y="5867400"/>
            <a:ext cx="152399" cy="304800"/>
            <a:chOff x="7391400" y="3505200"/>
            <a:chExt cx="609601" cy="2133600"/>
          </a:xfrm>
        </p:grpSpPr>
        <p:cxnSp>
          <p:nvCxnSpPr>
            <p:cNvPr id="100" name="Straight Connector 99"/>
            <p:cNvCxnSpPr/>
            <p:nvPr/>
          </p:nvCxnSpPr>
          <p:spPr>
            <a:xfrm flipH="1">
              <a:off x="7391400" y="42672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 flipH="1" flipV="1">
              <a:off x="7391400" y="45720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7391400" y="48768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0800000" flipH="1" flipV="1">
              <a:off x="7391400" y="5181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7696200" y="54864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7696200" y="35052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391401" y="3657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0800000" flipH="1" flipV="1">
              <a:off x="7391401" y="39624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6934201" y="5867400"/>
            <a:ext cx="152399" cy="304800"/>
            <a:chOff x="7391400" y="3505200"/>
            <a:chExt cx="609601" cy="2133600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7391400" y="42672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 flipH="1" flipV="1">
              <a:off x="7391400" y="45720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391400" y="48768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H="1" flipV="1">
              <a:off x="7391400" y="5181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7696200" y="54864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7696200" y="3505200"/>
              <a:ext cx="3048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391401" y="36576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0800000" flipH="1" flipV="1">
              <a:off x="7391401" y="3962400"/>
              <a:ext cx="6096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>
            <a:off x="5486400" y="6400800"/>
            <a:ext cx="1828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5676900" y="62865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6057106" y="6285706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515894" y="6285706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895305" y="6285706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4610100" y="4686300"/>
            <a:ext cx="2362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5181600" y="4876800"/>
            <a:ext cx="1981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 flipH="1" flipV="1">
            <a:off x="5867400" y="5105400"/>
            <a:ext cx="1524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6667500" y="5524500"/>
            <a:ext cx="685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8077200" y="3276600"/>
            <a:ext cx="685800" cy="228600"/>
            <a:chOff x="7772400" y="4800600"/>
            <a:chExt cx="762000" cy="230188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7772400" y="5029200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 flipH="1" flipV="1">
              <a:off x="8077200" y="4800600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8305800" y="50292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8077200" y="3657600"/>
            <a:ext cx="685800" cy="228600"/>
            <a:chOff x="7772400" y="4800600"/>
            <a:chExt cx="762000" cy="230188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772400" y="5029200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8077200" y="4800600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8305800" y="50292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8077200" y="4114800"/>
            <a:ext cx="685800" cy="228600"/>
            <a:chOff x="7772400" y="4800600"/>
            <a:chExt cx="762000" cy="230188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7772400" y="5029200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 flipH="1" flipV="1">
              <a:off x="8077200" y="4800600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305800" y="50292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077200" y="4953000"/>
            <a:ext cx="685800" cy="228600"/>
            <a:chOff x="7772400" y="4800600"/>
            <a:chExt cx="762000" cy="230188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7772400" y="5029200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8077200" y="4800600"/>
              <a:ext cx="2286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05800" y="50292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 rot="5400000">
            <a:off x="7315200" y="4953000"/>
            <a:ext cx="2895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8382000" y="6400800"/>
            <a:ext cx="685800" cy="152400"/>
            <a:chOff x="8305800" y="6400800"/>
            <a:chExt cx="838200" cy="304800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8305800" y="6400800"/>
              <a:ext cx="838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8686800" y="6704012"/>
              <a:ext cx="1524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534400" y="6551612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7467600" y="1371600"/>
            <a:ext cx="533400" cy="152400"/>
            <a:chOff x="6781800" y="1447800"/>
            <a:chExt cx="1828800" cy="457200"/>
          </a:xfrm>
        </p:grpSpPr>
        <p:cxnSp>
          <p:nvCxnSpPr>
            <p:cNvPr id="190" name="Straight Connector 189"/>
            <p:cNvCxnSpPr/>
            <p:nvPr/>
          </p:nvCxnSpPr>
          <p:spPr>
            <a:xfrm rot="16200000" flipH="1">
              <a:off x="68580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 flipH="1" flipV="1">
              <a:off x="71628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16200000" flipH="1">
              <a:off x="74676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 flipH="1" flipV="1">
              <a:off x="77724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184" idx="1"/>
            </p:cNvCxnSpPr>
            <p:nvPr/>
          </p:nvCxnSpPr>
          <p:spPr>
            <a:xfrm rot="16200000" flipH="1" flipV="1">
              <a:off x="6743700" y="14859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80772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 flipV="1">
              <a:off x="8420100" y="1714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6248400" y="1447800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48400" y="2133600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248400" y="2589212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248400" y="3046412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6595230" y="1489107"/>
            <a:ext cx="221463" cy="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Isosceles Triangle 216"/>
          <p:cNvSpPr/>
          <p:nvPr/>
        </p:nvSpPr>
        <p:spPr>
          <a:xfrm rot="16200000">
            <a:off x="6712980" y="1385270"/>
            <a:ext cx="193780" cy="20781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Arrow Connector 222"/>
          <p:cNvCxnSpPr/>
          <p:nvPr/>
        </p:nvCxnSpPr>
        <p:spPr>
          <a:xfrm rot="5400000" flipH="1" flipV="1">
            <a:off x="6719868" y="1316128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5400000" flipH="1" flipV="1">
            <a:off x="6823777" y="1316128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6595230" y="2174907"/>
            <a:ext cx="221463" cy="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16200000">
            <a:off x="6712980" y="2071070"/>
            <a:ext cx="193780" cy="20781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Arrow Connector 230"/>
          <p:cNvCxnSpPr/>
          <p:nvPr/>
        </p:nvCxnSpPr>
        <p:spPr>
          <a:xfrm rot="5400000" flipH="1" flipV="1">
            <a:off x="6719868" y="2001928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5400000" flipH="1" flipV="1">
            <a:off x="6823777" y="2001928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6587581" y="3047639"/>
            <a:ext cx="221463" cy="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Isosceles Triangle 234"/>
          <p:cNvSpPr/>
          <p:nvPr/>
        </p:nvSpPr>
        <p:spPr>
          <a:xfrm rot="16200000">
            <a:off x="6705331" y="2943802"/>
            <a:ext cx="193780" cy="20781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rot="5400000" flipH="1" flipV="1">
            <a:off x="6608671" y="2840129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6712580" y="2840129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>
            <a:off x="6595230" y="2597577"/>
            <a:ext cx="221463" cy="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Isosceles Triangle 241"/>
          <p:cNvSpPr/>
          <p:nvPr/>
        </p:nvSpPr>
        <p:spPr>
          <a:xfrm rot="16200000">
            <a:off x="6712980" y="2493740"/>
            <a:ext cx="193780" cy="207818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/>
          <p:nvPr/>
        </p:nvCxnSpPr>
        <p:spPr>
          <a:xfrm rot="5400000" flipH="1" flipV="1">
            <a:off x="6719868" y="2424598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rot="5400000" flipH="1" flipV="1">
            <a:off x="6823777" y="2424598"/>
            <a:ext cx="110731" cy="69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934200" y="14478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6934200" y="21336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6934200" y="25908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934200" y="30480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7467600" y="2057400"/>
            <a:ext cx="533400" cy="152400"/>
            <a:chOff x="6781800" y="1447800"/>
            <a:chExt cx="1828800" cy="457200"/>
          </a:xfrm>
        </p:grpSpPr>
        <p:cxnSp>
          <p:nvCxnSpPr>
            <p:cNvPr id="254" name="Straight Connector 253"/>
            <p:cNvCxnSpPr/>
            <p:nvPr/>
          </p:nvCxnSpPr>
          <p:spPr>
            <a:xfrm rot="16200000" flipH="1">
              <a:off x="68580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 flipH="1" flipV="1">
              <a:off x="71628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6200000" flipH="1">
              <a:off x="74676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 flipH="1" flipV="1">
              <a:off x="77724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16200000" flipH="1" flipV="1">
              <a:off x="6743700" y="14859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80772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 flipV="1">
              <a:off x="8420100" y="1714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7467600" y="2514600"/>
            <a:ext cx="533400" cy="152400"/>
            <a:chOff x="6781800" y="1447800"/>
            <a:chExt cx="1828800" cy="457200"/>
          </a:xfrm>
        </p:grpSpPr>
        <p:cxnSp>
          <p:nvCxnSpPr>
            <p:cNvPr id="262" name="Straight Connector 261"/>
            <p:cNvCxnSpPr/>
            <p:nvPr/>
          </p:nvCxnSpPr>
          <p:spPr>
            <a:xfrm rot="16200000" flipH="1">
              <a:off x="68580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 flipH="1" flipV="1">
              <a:off x="71628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74676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 flipH="1" flipV="1">
              <a:off x="77724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6200000" flipH="1" flipV="1">
              <a:off x="6743700" y="14859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80772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16200000" flipH="1" flipV="1">
              <a:off x="8420100" y="1714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7467600" y="2971800"/>
            <a:ext cx="533400" cy="152400"/>
            <a:chOff x="6781800" y="1447800"/>
            <a:chExt cx="1828800" cy="457200"/>
          </a:xfrm>
        </p:grpSpPr>
        <p:cxnSp>
          <p:nvCxnSpPr>
            <p:cNvPr id="270" name="Straight Connector 269"/>
            <p:cNvCxnSpPr/>
            <p:nvPr/>
          </p:nvCxnSpPr>
          <p:spPr>
            <a:xfrm rot="16200000" flipH="1">
              <a:off x="68580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H="1" flipV="1">
              <a:off x="71628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16200000" flipH="1">
              <a:off x="74676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 flipH="1" flipV="1">
              <a:off x="77724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16200000" flipH="1" flipV="1">
              <a:off x="6743700" y="14859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16200000" flipH="1">
              <a:off x="8077200" y="1524000"/>
              <a:ext cx="457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16200000" flipH="1" flipV="1">
              <a:off x="8420100" y="1714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" name="Straight Connector 277"/>
          <p:cNvCxnSpPr/>
          <p:nvPr/>
        </p:nvCxnSpPr>
        <p:spPr>
          <a:xfrm>
            <a:off x="8001000" y="14478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8001000" y="25908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001000" y="30480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8001000" y="21336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5400000">
            <a:off x="7505700" y="2247900"/>
            <a:ext cx="1600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8305800" y="21336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5400000" flipH="1" flipV="1">
            <a:off x="8382000" y="19812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83820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+5V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6172200" y="647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+5V</a:t>
            </a:r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715000" y="3429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6096000" y="3810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Oval 295"/>
          <p:cNvSpPr/>
          <p:nvPr/>
        </p:nvSpPr>
        <p:spPr>
          <a:xfrm>
            <a:off x="6553200" y="4267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296"/>
          <p:cNvSpPr/>
          <p:nvPr/>
        </p:nvSpPr>
        <p:spPr>
          <a:xfrm>
            <a:off x="6934200" y="5105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4572000" y="1295400"/>
            <a:ext cx="60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</a:t>
            </a:r>
            <a:r>
              <a:rPr lang="en-US" baseline="-25000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PA</a:t>
            </a:r>
            <a:r>
              <a:rPr lang="en-US" baseline="-25000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7</a:t>
            </a:r>
          </a:p>
          <a:p>
            <a:r>
              <a:rPr lang="en-US" dirty="0" smtClean="0"/>
              <a:t>PC</a:t>
            </a:r>
            <a:r>
              <a:rPr lang="en-US" baseline="-25000" dirty="0" smtClean="0"/>
              <a:t>4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3</a:t>
            </a:r>
          </a:p>
          <a:p>
            <a:r>
              <a:rPr lang="en-US" dirty="0" smtClean="0"/>
              <a:t>PC</a:t>
            </a:r>
            <a:r>
              <a:rPr lang="en-US" baseline="-25000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PB</a:t>
            </a:r>
            <a:r>
              <a:rPr lang="en-US" baseline="-25000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PB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3246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80H</a:t>
            </a:r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63246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82H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63246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82H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6781800" y="457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81H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3581400" y="1524000"/>
            <a:ext cx="762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CRW</a:t>
            </a:r>
          </a:p>
          <a:p>
            <a:pPr algn="ctr"/>
            <a:r>
              <a:rPr lang="en-US" dirty="0" smtClean="0"/>
              <a:t>83H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Program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MVI	A,83H	; Load acc  with Control word</a:t>
            </a:r>
          </a:p>
          <a:p>
            <a:pPr>
              <a:buNone/>
            </a:pPr>
            <a:r>
              <a:rPr lang="en-US" dirty="0" smtClean="0"/>
              <a:t>OUT	83H		; Load control register with 83 			at port address 83</a:t>
            </a:r>
          </a:p>
          <a:p>
            <a:pPr>
              <a:buNone/>
            </a:pPr>
            <a:r>
              <a:rPr lang="en-US" dirty="0" smtClean="0"/>
              <a:t>IN	81H		; Read DIP from port B</a:t>
            </a:r>
          </a:p>
          <a:p>
            <a:pPr>
              <a:buNone/>
            </a:pPr>
            <a:r>
              <a:rPr lang="en-US" dirty="0" smtClean="0"/>
              <a:t>OUT	80H		; Write to LEDs</a:t>
            </a:r>
          </a:p>
          <a:p>
            <a:pPr>
              <a:buNone/>
            </a:pPr>
            <a:r>
              <a:rPr lang="en-US" dirty="0" smtClean="0"/>
              <a:t>IN 	82H		; Read DIP from port  C</a:t>
            </a:r>
          </a:p>
          <a:p>
            <a:pPr>
              <a:buNone/>
            </a:pPr>
            <a:r>
              <a:rPr lang="en-US" dirty="0" smtClean="0"/>
              <a:t>ANI	0FH		; Mask upper part of </a:t>
            </a:r>
          </a:p>
          <a:p>
            <a:pPr>
              <a:buNone/>
            </a:pPr>
            <a:r>
              <a:rPr lang="en-US" dirty="0" smtClean="0"/>
              <a:t>				port C are not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>
              <a:buNone/>
            </a:pPr>
            <a:r>
              <a:rPr lang="en-US" dirty="0" smtClean="0"/>
              <a:t>RLC </a:t>
            </a:r>
            <a:r>
              <a:rPr lang="en-US" dirty="0" err="1" smtClean="0"/>
              <a:t>RLC</a:t>
            </a:r>
            <a:r>
              <a:rPr lang="en-US" dirty="0" smtClean="0"/>
              <a:t>  </a:t>
            </a:r>
            <a:r>
              <a:rPr lang="en-US" dirty="0" err="1" smtClean="0"/>
              <a:t>RLC</a:t>
            </a:r>
            <a:r>
              <a:rPr lang="en-US" dirty="0" smtClean="0"/>
              <a:t> </a:t>
            </a:r>
            <a:r>
              <a:rPr lang="en-US" dirty="0" err="1" smtClean="0"/>
              <a:t>RLC</a:t>
            </a:r>
            <a:r>
              <a:rPr lang="en-US" dirty="0" smtClean="0"/>
              <a:t>; Rotate 4 time</a:t>
            </a:r>
          </a:p>
          <a:p>
            <a:pPr>
              <a:buNone/>
            </a:pPr>
            <a:r>
              <a:rPr lang="en-US" dirty="0" smtClean="0"/>
              <a:t>OUT	82H		; Display data at port C</a:t>
            </a:r>
            <a:r>
              <a:rPr lang="en-US" baseline="-25000" dirty="0" smtClean="0"/>
              <a:t>U</a:t>
            </a:r>
          </a:p>
          <a:p>
            <a:pPr>
              <a:buNone/>
            </a:pPr>
            <a:r>
              <a:rPr lang="en-US" dirty="0" smtClean="0"/>
              <a:t>HLT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0, Example 2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Air Conditioning Room (Temperature Control)</a:t>
            </a:r>
          </a:p>
          <a:p>
            <a:pPr lvl="1"/>
            <a:r>
              <a:rPr lang="en-US" dirty="0" smtClean="0"/>
              <a:t>Heater and Cooler</a:t>
            </a:r>
          </a:p>
          <a:p>
            <a:pPr lvl="1"/>
            <a:r>
              <a:rPr lang="en-US" dirty="0" smtClean="0"/>
              <a:t>Temperature Sensor</a:t>
            </a:r>
          </a:p>
          <a:p>
            <a:pPr lvl="1"/>
            <a:r>
              <a:rPr lang="en-US" dirty="0" smtClean="0"/>
              <a:t>A/D converter </a:t>
            </a:r>
          </a:p>
          <a:p>
            <a:pPr lvl="1"/>
            <a:r>
              <a:rPr lang="en-US" dirty="0" smtClean="0"/>
              <a:t>Driver Switch to drive Heater/Cooler </a:t>
            </a:r>
          </a:p>
          <a:p>
            <a:r>
              <a:rPr lang="en-US" dirty="0" smtClean="0"/>
              <a:t>Design  an A/C controller using 8255 and 8085 based interfacing circuit</a:t>
            </a:r>
          </a:p>
          <a:p>
            <a:r>
              <a:rPr lang="en-US" dirty="0" smtClean="0"/>
              <a:t>Read temperature and control the temperature between 20-30 degree </a:t>
            </a:r>
            <a:r>
              <a:rPr lang="en-US" dirty="0" err="1" smtClean="0"/>
              <a:t>Celciuous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0, Example 2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Air Conditioning Room (Temperature Control)</a:t>
            </a:r>
          </a:p>
          <a:p>
            <a:pPr lvl="1"/>
            <a:r>
              <a:rPr lang="en-US" dirty="0" smtClean="0"/>
              <a:t>Heater and Cooler</a:t>
            </a:r>
          </a:p>
          <a:p>
            <a:pPr lvl="1"/>
            <a:r>
              <a:rPr lang="en-US" dirty="0" smtClean="0"/>
              <a:t>Temperature Sensor</a:t>
            </a:r>
          </a:p>
          <a:p>
            <a:pPr lvl="1"/>
            <a:r>
              <a:rPr lang="en-US" dirty="0" smtClean="0"/>
              <a:t>A/D converter </a:t>
            </a:r>
          </a:p>
          <a:p>
            <a:pPr lvl="1"/>
            <a:r>
              <a:rPr lang="en-US" dirty="0" smtClean="0"/>
              <a:t>Driver Switch to drive Heater/Cooler </a:t>
            </a:r>
          </a:p>
          <a:p>
            <a:r>
              <a:rPr lang="en-US" dirty="0" smtClean="0"/>
              <a:t>Design  an A/C controller using 8255 and 8085 based interfacing circuit</a:t>
            </a:r>
          </a:p>
          <a:p>
            <a:r>
              <a:rPr lang="en-US" dirty="0" smtClean="0"/>
              <a:t>Read temperature and control the temperature between 20-30 degree Celsius</a:t>
            </a:r>
          </a:p>
          <a:p>
            <a:r>
              <a:rPr lang="en-US" b="1" dirty="0" smtClean="0"/>
              <a:t>Use port A in mode 0 and Port C in BSR mode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Circuit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0217" y="1246544"/>
            <a:ext cx="1743891" cy="4141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8255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217" y="2385523"/>
            <a:ext cx="871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7" name="Flowchart: Delay 6"/>
          <p:cNvSpPr/>
          <p:nvPr/>
        </p:nvSpPr>
        <p:spPr>
          <a:xfrm>
            <a:off x="1335677" y="1659639"/>
            <a:ext cx="775063" cy="1656699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110740" y="2280902"/>
            <a:ext cx="193766" cy="3106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273334" y="2592612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73334" y="4352853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73334" y="4767027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238794" y="1866726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238794" y="2177357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238794" y="2487989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238794" y="2798620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238794" y="3109251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0614" y="1659639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0614" y="1968113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0614" y="2278744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0614" y="2589375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0614" y="2900005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0614" y="3210636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372" y="2436287"/>
            <a:ext cx="2588591" cy="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1490008"/>
            <a:ext cx="1162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A7</a:t>
            </a:r>
          </a:p>
          <a:p>
            <a:r>
              <a:rPr lang="en-US" sz="2000" dirty="0" smtClean="0"/>
              <a:t>A6</a:t>
            </a:r>
          </a:p>
          <a:p>
            <a:r>
              <a:rPr lang="en-US" sz="2000" dirty="0" smtClean="0"/>
              <a:t>A5</a:t>
            </a:r>
          </a:p>
          <a:p>
            <a:r>
              <a:rPr lang="en-US" sz="2000" dirty="0" smtClean="0"/>
              <a:t>A4</a:t>
            </a:r>
          </a:p>
          <a:p>
            <a:r>
              <a:rPr lang="en-US" sz="2000" dirty="0" smtClean="0"/>
              <a:t>A3</a:t>
            </a:r>
          </a:p>
          <a:p>
            <a:r>
              <a:rPr lang="en-US" sz="2000" dirty="0" smtClean="0"/>
              <a:t>A2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13857" y="3213872"/>
            <a:ext cx="1065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IOR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IOW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cxnSp>
        <p:nvCxnSpPr>
          <p:cNvPr id="26" name="Shape 28"/>
          <p:cNvCxnSpPr>
            <a:endCxn id="9" idx="2"/>
          </p:cNvCxnSpPr>
          <p:nvPr/>
        </p:nvCxnSpPr>
        <p:spPr>
          <a:xfrm>
            <a:off x="2304506" y="2385523"/>
            <a:ext cx="968829" cy="3106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98271" y="3420959"/>
            <a:ext cx="871946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98271" y="3832977"/>
            <a:ext cx="871946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2"/>
          </p:cNvCxnSpPr>
          <p:nvPr/>
        </p:nvCxnSpPr>
        <p:spPr>
          <a:xfrm>
            <a:off x="2788920" y="4456397"/>
            <a:ext cx="484414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85803" y="4868413"/>
            <a:ext cx="38753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48397" y="5095150"/>
            <a:ext cx="1065711" cy="54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32" name="Shape 31"/>
          <p:cNvCxnSpPr/>
          <p:nvPr/>
        </p:nvCxnSpPr>
        <p:spPr>
          <a:xfrm rot="5400000">
            <a:off x="2898524" y="4721477"/>
            <a:ext cx="802416" cy="21798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6400" y="5791200"/>
            <a:ext cx="1065711" cy="54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14109" y="1445642"/>
            <a:ext cx="37229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14109" y="2133600"/>
            <a:ext cx="37229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5400" y="4800600"/>
            <a:ext cx="83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572000" y="1295400"/>
            <a:ext cx="60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</a:t>
            </a:r>
            <a:r>
              <a:rPr lang="en-US" baseline="-25000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PA</a:t>
            </a:r>
            <a:r>
              <a:rPr lang="en-US" baseline="-25000" dirty="0" smtClean="0"/>
              <a:t>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PC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PC</a:t>
            </a:r>
            <a:r>
              <a:rPr lang="en-US" baseline="-25000" dirty="0" smtClean="0"/>
              <a:t>7</a:t>
            </a:r>
          </a:p>
          <a:p>
            <a:endParaRPr lang="en-US" sz="1400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6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581400" y="1524000"/>
            <a:ext cx="762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CRW</a:t>
            </a:r>
          </a:p>
          <a:p>
            <a:pPr algn="ctr"/>
            <a:r>
              <a:rPr lang="en-US" dirty="0" smtClean="0"/>
              <a:t>83H</a:t>
            </a:r>
            <a:endParaRPr lang="en-US" dirty="0"/>
          </a:p>
        </p:txBody>
      </p:sp>
      <p:sp>
        <p:nvSpPr>
          <p:cNvPr id="183" name="Left-Right Arrow 182"/>
          <p:cNvSpPr/>
          <p:nvPr/>
        </p:nvSpPr>
        <p:spPr>
          <a:xfrm>
            <a:off x="2286000" y="1371600"/>
            <a:ext cx="1066800" cy="4572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5105400" y="3886200"/>
            <a:ext cx="83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5486400" y="1295400"/>
            <a:ext cx="2057400" cy="1143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ADC</a:t>
            </a:r>
            <a:endParaRPr lang="en-US" sz="6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5626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INTR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1722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705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7543800" y="1371600"/>
            <a:ext cx="990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 flipH="1" flipV="1">
            <a:off x="8382000" y="1219200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305800" y="10668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Isosceles Triangle 202"/>
          <p:cNvSpPr/>
          <p:nvPr/>
        </p:nvSpPr>
        <p:spPr>
          <a:xfrm>
            <a:off x="8382000" y="1600200"/>
            <a:ext cx="304800" cy="304800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rot="16200000" flipH="1">
            <a:off x="8305800" y="15240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6200000" flipH="1">
            <a:off x="8686800" y="16002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8382000" y="1600200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3" idx="3"/>
          </p:cNvCxnSpPr>
          <p:nvPr/>
        </p:nvCxnSpPr>
        <p:spPr>
          <a:xfrm rot="5400000">
            <a:off x="8343900" y="20955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3" idx="0"/>
          </p:cNvCxnSpPr>
          <p:nvPr/>
        </p:nvCxnSpPr>
        <p:spPr>
          <a:xfrm rot="5400000" flipH="1" flipV="1">
            <a:off x="8420100" y="14859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8153400" y="2286000"/>
            <a:ext cx="685800" cy="152400"/>
            <a:chOff x="8305800" y="6400800"/>
            <a:chExt cx="838200" cy="304800"/>
          </a:xfrm>
        </p:grpSpPr>
        <p:cxnSp>
          <p:nvCxnSpPr>
            <p:cNvPr id="253" name="Straight Connector 252"/>
            <p:cNvCxnSpPr/>
            <p:nvPr/>
          </p:nvCxnSpPr>
          <p:spPr>
            <a:xfrm>
              <a:off x="8305800" y="6400800"/>
              <a:ext cx="838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8686800" y="6704012"/>
              <a:ext cx="1524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534400" y="6551612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/>
          <p:cNvSpPr txBox="1"/>
          <p:nvPr/>
        </p:nvSpPr>
        <p:spPr>
          <a:xfrm>
            <a:off x="7620000" y="14478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LM135 Temp Sensor </a:t>
            </a:r>
            <a:endParaRPr lang="en-US" sz="1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229600" y="60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+5V</a:t>
            </a:r>
            <a:endParaRPr lang="en-US" dirty="0"/>
          </a:p>
        </p:txBody>
      </p:sp>
      <p:cxnSp>
        <p:nvCxnSpPr>
          <p:cNvPr id="291" name="Shape 290"/>
          <p:cNvCxnSpPr/>
          <p:nvPr/>
        </p:nvCxnSpPr>
        <p:spPr>
          <a:xfrm rot="5400000">
            <a:off x="5309116" y="2234684"/>
            <a:ext cx="468868" cy="8763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Shape 292"/>
          <p:cNvCxnSpPr>
            <a:endCxn id="188" idx="2"/>
          </p:cNvCxnSpPr>
          <p:nvPr/>
        </p:nvCxnSpPr>
        <p:spPr>
          <a:xfrm flipV="1">
            <a:off x="5105400" y="2426732"/>
            <a:ext cx="1409700" cy="7091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hape 306"/>
          <p:cNvCxnSpPr>
            <a:endCxn id="189" idx="2"/>
          </p:cNvCxnSpPr>
          <p:nvPr/>
        </p:nvCxnSpPr>
        <p:spPr>
          <a:xfrm flipV="1">
            <a:off x="5105400" y="2426732"/>
            <a:ext cx="1943100" cy="100226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5943600" y="3810000"/>
            <a:ext cx="838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324" name="Rectangle 323"/>
          <p:cNvSpPr/>
          <p:nvPr/>
        </p:nvSpPr>
        <p:spPr>
          <a:xfrm>
            <a:off x="5943600" y="4724400"/>
            <a:ext cx="838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grpSp>
        <p:nvGrpSpPr>
          <p:cNvPr id="325" name="Group 324"/>
          <p:cNvGrpSpPr/>
          <p:nvPr/>
        </p:nvGrpSpPr>
        <p:grpSpPr>
          <a:xfrm>
            <a:off x="5181600" y="5562600"/>
            <a:ext cx="685800" cy="152400"/>
            <a:chOff x="8305800" y="6400800"/>
            <a:chExt cx="838200" cy="304800"/>
          </a:xfrm>
        </p:grpSpPr>
        <p:cxnSp>
          <p:nvCxnSpPr>
            <p:cNvPr id="326" name="Straight Connector 325"/>
            <p:cNvCxnSpPr/>
            <p:nvPr/>
          </p:nvCxnSpPr>
          <p:spPr>
            <a:xfrm>
              <a:off x="8305800" y="6400800"/>
              <a:ext cx="838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686800" y="6704012"/>
              <a:ext cx="1524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8534400" y="6551612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0" name="Shape 329"/>
          <p:cNvCxnSpPr>
            <a:endCxn id="324" idx="1"/>
          </p:cNvCxnSpPr>
          <p:nvPr/>
        </p:nvCxnSpPr>
        <p:spPr>
          <a:xfrm rot="5400000" flipH="1" flipV="1">
            <a:off x="5467350" y="5086350"/>
            <a:ext cx="495300" cy="4572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Shape 331"/>
          <p:cNvCxnSpPr>
            <a:endCxn id="323" idx="1"/>
          </p:cNvCxnSpPr>
          <p:nvPr/>
        </p:nvCxnSpPr>
        <p:spPr>
          <a:xfrm rot="5400000" flipH="1" flipV="1">
            <a:off x="5238750" y="4400550"/>
            <a:ext cx="952500" cy="4572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7543800" y="3733800"/>
            <a:ext cx="12954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Cooler </a:t>
            </a:r>
            <a:endParaRPr lang="en-US" dirty="0"/>
          </a:p>
        </p:txBody>
      </p:sp>
      <p:sp>
        <p:nvSpPr>
          <p:cNvPr id="334" name="Rectangle 333"/>
          <p:cNvSpPr/>
          <p:nvPr/>
        </p:nvSpPr>
        <p:spPr>
          <a:xfrm>
            <a:off x="7543800" y="4953000"/>
            <a:ext cx="12954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6934200" y="6019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  -</a:t>
            </a:r>
          </a:p>
          <a:p>
            <a:r>
              <a:rPr lang="en-US" dirty="0" smtClean="0"/>
              <a:t>230V</a:t>
            </a:r>
            <a:endParaRPr lang="en-US" dirty="0"/>
          </a:p>
        </p:txBody>
      </p:sp>
      <p:cxnSp>
        <p:nvCxnSpPr>
          <p:cNvPr id="340" name="Shape 339"/>
          <p:cNvCxnSpPr/>
          <p:nvPr/>
        </p:nvCxnSpPr>
        <p:spPr>
          <a:xfrm rot="16200000" flipV="1">
            <a:off x="6553200" y="5486400"/>
            <a:ext cx="762000" cy="304800"/>
          </a:xfrm>
          <a:prstGeom prst="bentConnector3">
            <a:avLst>
              <a:gd name="adj1" fmla="val 1023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324" idx="3"/>
            <a:endCxn id="334" idx="1"/>
          </p:cNvCxnSpPr>
          <p:nvPr/>
        </p:nvCxnSpPr>
        <p:spPr>
          <a:xfrm>
            <a:off x="6781800" y="5067300"/>
            <a:ext cx="762000" cy="228600"/>
          </a:xfrm>
          <a:prstGeom prst="bentConnector3">
            <a:avLst>
              <a:gd name="adj1" fmla="val 592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34" idx="2"/>
            <a:endCxn id="338" idx="0"/>
          </p:cNvCxnSpPr>
          <p:nvPr/>
        </p:nvCxnSpPr>
        <p:spPr>
          <a:xfrm rot="5400000">
            <a:off x="7562850" y="5391150"/>
            <a:ext cx="381000" cy="876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" name="Shape 348"/>
          <p:cNvCxnSpPr>
            <a:endCxn id="323" idx="3"/>
          </p:cNvCxnSpPr>
          <p:nvPr/>
        </p:nvCxnSpPr>
        <p:spPr>
          <a:xfrm rot="16200000" flipV="1">
            <a:off x="6381750" y="4552950"/>
            <a:ext cx="1104900" cy="3048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endCxn id="333" idx="1"/>
          </p:cNvCxnSpPr>
          <p:nvPr/>
        </p:nvCxnSpPr>
        <p:spPr>
          <a:xfrm>
            <a:off x="6781800" y="3886200"/>
            <a:ext cx="762000" cy="190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Shape 353"/>
          <p:cNvCxnSpPr>
            <a:stCxn id="333" idx="2"/>
          </p:cNvCxnSpPr>
          <p:nvPr/>
        </p:nvCxnSpPr>
        <p:spPr>
          <a:xfrm rot="5400000">
            <a:off x="7639050" y="4095750"/>
            <a:ext cx="228600" cy="8763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338" idx="0"/>
          </p:cNvCxnSpPr>
          <p:nvPr/>
        </p:nvCxnSpPr>
        <p:spPr>
          <a:xfrm rot="5400000" flipH="1" flipV="1">
            <a:off x="6630194" y="5333206"/>
            <a:ext cx="1371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7239000" y="5791200"/>
            <a:ext cx="1524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 flipV="1">
            <a:off x="7010400" y="5212079"/>
            <a:ext cx="1524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I/O Control Devices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15070"/>
            <a:ext cx="19050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8155</a:t>
            </a:r>
          </a:p>
          <a:p>
            <a:pPr algn="ctr"/>
            <a:r>
              <a:rPr lang="en-US" sz="2800" b="1" dirty="0" smtClean="0"/>
              <a:t>I/O + Timer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257800" y="2962870"/>
            <a:ext cx="1905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8255</a:t>
            </a:r>
          </a:p>
          <a:p>
            <a:pPr algn="ctr"/>
            <a:r>
              <a:rPr lang="en-US" sz="2800" b="1" dirty="0" smtClean="0"/>
              <a:t>I/O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2971800"/>
            <a:ext cx="1905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8253/54</a:t>
            </a:r>
          </a:p>
          <a:p>
            <a:pPr algn="ctr"/>
            <a:r>
              <a:rPr lang="en-US" sz="2800" b="1" dirty="0" smtClean="0"/>
              <a:t>Timer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2954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 Port (A,B), </a:t>
            </a:r>
          </a:p>
          <a:p>
            <a:r>
              <a:rPr lang="en-US" b="1" dirty="0" smtClean="0"/>
              <a:t>No Bidirectional</a:t>
            </a:r>
          </a:p>
          <a:p>
            <a:r>
              <a:rPr lang="en-US" b="1" dirty="0" smtClean="0"/>
              <a:t>HS mode (C)</a:t>
            </a:r>
          </a:p>
          <a:p>
            <a:r>
              <a:rPr lang="en-US" b="1" dirty="0" smtClean="0"/>
              <a:t>4 mode timer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296287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 Port (A,B)</a:t>
            </a:r>
          </a:p>
          <a:p>
            <a:r>
              <a:rPr lang="en-US" b="1" dirty="0" smtClean="0"/>
              <a:t>A is Bidirectional</a:t>
            </a:r>
          </a:p>
          <a:p>
            <a:r>
              <a:rPr lang="en-US" b="1" dirty="0" smtClean="0"/>
              <a:t>HS mode (C)</a:t>
            </a:r>
          </a:p>
          <a:p>
            <a:r>
              <a:rPr lang="en-US" b="1" dirty="0" smtClean="0"/>
              <a:t>Extra controls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 mode timer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16200000" flipH="1">
            <a:off x="5562600" y="2315170"/>
            <a:ext cx="533400" cy="76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5400000">
            <a:off x="3653135" y="1176635"/>
            <a:ext cx="542330" cy="3048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5334000"/>
            <a:ext cx="26670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8259 </a:t>
            </a:r>
          </a:p>
          <a:p>
            <a:pPr algn="ctr"/>
            <a:r>
              <a:rPr lang="en-US" sz="2400" b="1" dirty="0" smtClean="0"/>
              <a:t>Interrupt controller 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821724" y="5334000"/>
            <a:ext cx="2198076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8237</a:t>
            </a:r>
          </a:p>
          <a:p>
            <a:pPr algn="ctr"/>
            <a:r>
              <a:rPr lang="en-US" sz="2400" b="1" dirty="0" smtClean="0"/>
              <a:t>DMA controller 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230816" y="5334000"/>
            <a:ext cx="2836984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8251</a:t>
            </a:r>
          </a:p>
          <a:p>
            <a:pPr algn="ctr"/>
            <a:r>
              <a:rPr lang="en-US" sz="2400" b="1" dirty="0" smtClean="0"/>
              <a:t>Serial I/O USART controller 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 rot="5400000">
            <a:off x="3538835" y="2662535"/>
            <a:ext cx="1456730" cy="3886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5" idx="0"/>
          </p:cNvCxnSpPr>
          <p:nvPr/>
        </p:nvCxnSpPr>
        <p:spPr>
          <a:xfrm rot="5400000">
            <a:off x="4837166" y="3960866"/>
            <a:ext cx="1456730" cy="12895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6" idx="0"/>
          </p:cNvCxnSpPr>
          <p:nvPr/>
        </p:nvCxnSpPr>
        <p:spPr>
          <a:xfrm rot="16200000" flipH="1">
            <a:off x="6201439" y="3886131"/>
            <a:ext cx="1456730" cy="14390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control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 word </a:t>
            </a:r>
          </a:p>
          <a:p>
            <a:pPr lvl="1"/>
            <a:r>
              <a:rPr lang="en-US" dirty="0" smtClean="0"/>
              <a:t>Port A as I/P from ADC</a:t>
            </a:r>
          </a:p>
          <a:p>
            <a:pPr lvl="1"/>
            <a:r>
              <a:rPr lang="en-US" dirty="0" smtClean="0"/>
              <a:t>Port C</a:t>
            </a:r>
            <a:r>
              <a:rPr lang="en-US" baseline="-25000" dirty="0" smtClean="0"/>
              <a:t>L</a:t>
            </a:r>
            <a:r>
              <a:rPr lang="en-US" dirty="0" smtClean="0"/>
              <a:t> : as I/P PC</a:t>
            </a:r>
            <a:r>
              <a:rPr lang="en-US" baseline="-25000" dirty="0" smtClean="0"/>
              <a:t>0</a:t>
            </a:r>
            <a:r>
              <a:rPr lang="en-US" dirty="0" smtClean="0"/>
              <a:t> is used for end of conversion </a:t>
            </a:r>
          </a:p>
          <a:p>
            <a:pPr lvl="1"/>
            <a:r>
              <a:rPr lang="en-US" dirty="0" smtClean="0"/>
              <a:t>Port C</a:t>
            </a:r>
            <a:r>
              <a:rPr lang="en-US" baseline="-25000" dirty="0" smtClean="0"/>
              <a:t>U</a:t>
            </a:r>
            <a:r>
              <a:rPr lang="en-US" dirty="0" smtClean="0"/>
              <a:t> : as O/P PC</a:t>
            </a:r>
            <a:r>
              <a:rPr lang="en-US" baseline="-25000" dirty="0" smtClean="0"/>
              <a:t>4</a:t>
            </a:r>
            <a:r>
              <a:rPr lang="en-US" dirty="0" smtClean="0"/>
              <a:t> -&gt; Start con.  PC</a:t>
            </a:r>
            <a:r>
              <a:rPr lang="en-US" baseline="-25000" dirty="0" smtClean="0"/>
              <a:t>7</a:t>
            </a:r>
            <a:r>
              <a:rPr lang="en-US" dirty="0" smtClean="0"/>
              <a:t> -&gt;assert </a:t>
            </a:r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r>
              <a:rPr lang="en-US" dirty="0" smtClean="0"/>
              <a:t> signal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BSR Control word</a:t>
            </a:r>
          </a:p>
          <a:p>
            <a:pPr lvl="1"/>
            <a:r>
              <a:rPr lang="en-US" dirty="0" smtClean="0"/>
              <a:t> 0 (mode)    000 (don’t care)    000     (0/1=set/reset)   </a:t>
            </a:r>
          </a:p>
          <a:p>
            <a:pPr lvl="1"/>
            <a:r>
              <a:rPr lang="en-US" dirty="0" smtClean="0"/>
              <a:t>Set PC7 high  = 0 000 111 1    = 0FH   (Send </a:t>
            </a:r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r>
              <a:rPr lang="en-US" dirty="0" smtClean="0"/>
              <a:t> to ADC)</a:t>
            </a:r>
          </a:p>
          <a:p>
            <a:pPr lvl="1"/>
            <a:r>
              <a:rPr lang="en-US" dirty="0" smtClean="0"/>
              <a:t>Set  PC4 low  = 0 000 100 0     = 08F (send Start </a:t>
            </a:r>
            <a:r>
              <a:rPr lang="en-US" dirty="0" err="1" smtClean="0"/>
              <a:t>Conv</a:t>
            </a:r>
            <a:r>
              <a:rPr lang="en-US" dirty="0" smtClean="0"/>
              <a:t> </a:t>
            </a:r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 PC5 high = 0  000 101 1   = 0BF  (Fan On)</a:t>
            </a:r>
          </a:p>
          <a:p>
            <a:pPr lvl="1"/>
            <a:r>
              <a:rPr lang="en-US" dirty="0" smtClean="0"/>
              <a:t>Set  PC5 low  = 0   000 101 0  = 0AF   (Fan Off)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667000"/>
          <a:ext cx="6934200" cy="138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6800"/>
                <a:gridCol w="685800"/>
                <a:gridCol w="609600"/>
                <a:gridCol w="838200"/>
                <a:gridCol w="990600"/>
                <a:gridCol w="990600"/>
                <a:gridCol w="7620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Port A in Mode 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Port A</a:t>
                      </a:r>
                      <a:r>
                        <a:rPr lang="en-US" baseline="0" dirty="0" smtClean="0"/>
                        <a:t> as I/P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r>
                        <a:rPr lang="en-US" baseline="-25000" dirty="0" smtClean="0"/>
                        <a:t>U</a:t>
                      </a:r>
                    </a:p>
                    <a:p>
                      <a:r>
                        <a:rPr lang="en-US" dirty="0" smtClean="0"/>
                        <a:t>As  O/P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mtClean="0"/>
                        <a:t>Port B </a:t>
                      </a:r>
                    </a:p>
                    <a:p>
                      <a:r>
                        <a:rPr lang="en-US" smtClean="0"/>
                        <a:t>Is Not used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r>
                        <a:rPr lang="en-US" baseline="-25000" dirty="0" smtClean="0"/>
                        <a:t>L</a:t>
                      </a:r>
                    </a:p>
                    <a:p>
                      <a:r>
                        <a:rPr lang="en-US" dirty="0" smtClean="0"/>
                        <a:t>As I/P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2971800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91H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Program to do Temp. Control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4191000" cy="487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 MVI  A, 91H  ; mode 0 control word</a:t>
            </a:r>
          </a:p>
          <a:p>
            <a:r>
              <a:rPr lang="en-US" dirty="0" smtClean="0"/>
              <a:t>        OUT	83H      ; Set A&amp; CL as I/P &amp; CU as </a:t>
            </a:r>
          </a:p>
          <a:p>
            <a:r>
              <a:rPr lang="en-US" dirty="0" smtClean="0"/>
              <a:t>			O/P</a:t>
            </a:r>
          </a:p>
          <a:p>
            <a:r>
              <a:rPr lang="en-US" dirty="0" smtClean="0"/>
              <a:t>        MVI  A,0FH    ;Set PC7 High</a:t>
            </a:r>
          </a:p>
          <a:p>
            <a:r>
              <a:rPr lang="en-US" dirty="0" smtClean="0"/>
              <a:t>        OUT  83H      ; Disable </a:t>
            </a:r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MVI   A,08H  ; Set PC4 </a:t>
            </a:r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        OUT   83H      ;  Start conversion </a:t>
            </a:r>
          </a:p>
          <a:p>
            <a:r>
              <a:rPr lang="en-US" dirty="0" smtClean="0"/>
              <a:t>        MVI   A, 09H  ; Set PC4 </a:t>
            </a:r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r>
              <a:rPr lang="en-US" dirty="0" smtClean="0"/>
              <a:t> high</a:t>
            </a:r>
          </a:p>
          <a:p>
            <a:r>
              <a:rPr lang="en-US" dirty="0" smtClean="0"/>
              <a:t>        OUT  83H      ; Ser </a:t>
            </a:r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r>
              <a:rPr lang="en-US" dirty="0" smtClean="0"/>
              <a:t> high </a:t>
            </a:r>
          </a:p>
          <a:p>
            <a:endParaRPr lang="en-US" dirty="0" smtClean="0"/>
          </a:p>
          <a:p>
            <a:r>
              <a:rPr lang="en-US" b="1" dirty="0" smtClean="0"/>
              <a:t>RD:   IN    82H      ; Read Port C to </a:t>
            </a:r>
            <a:r>
              <a:rPr lang="en-US" b="1" dirty="0" err="1" smtClean="0"/>
              <a:t>Chck</a:t>
            </a:r>
            <a:r>
              <a:rPr lang="en-US" b="1" dirty="0" smtClean="0"/>
              <a:t> PC0</a:t>
            </a:r>
          </a:p>
          <a:p>
            <a:r>
              <a:rPr lang="en-US" b="1" dirty="0" smtClean="0"/>
              <a:t>         RAR	             ; Place PC0 in Carry Flag</a:t>
            </a:r>
          </a:p>
          <a:p>
            <a:r>
              <a:rPr lang="en-US" b="1" dirty="0" smtClean="0"/>
              <a:t>         JC  RD           ;if PC0=1, read Again  </a:t>
            </a:r>
          </a:p>
          <a:p>
            <a:r>
              <a:rPr lang="en-US" dirty="0" smtClean="0"/>
              <a:t>         MVI A,0EH   ; Set PC7 </a:t>
            </a:r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r>
              <a:rPr lang="en-US" dirty="0" smtClean="0"/>
              <a:t> low </a:t>
            </a:r>
          </a:p>
          <a:p>
            <a:r>
              <a:rPr lang="en-US" dirty="0" smtClean="0"/>
              <a:t>         OUT  83H     ; Assert </a:t>
            </a:r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r>
              <a:rPr lang="en-US" dirty="0" smtClean="0"/>
              <a:t> signal </a:t>
            </a:r>
          </a:p>
          <a:p>
            <a:r>
              <a:rPr lang="en-US" dirty="0" smtClean="0"/>
              <a:t>         IN 80H          ; Read A/D conv. Port A</a:t>
            </a:r>
          </a:p>
          <a:p>
            <a:r>
              <a:rPr lang="en-US" dirty="0" smtClean="0"/>
              <a:t>         MOV  B,A     ; get temp in 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600200"/>
            <a:ext cx="4419600" cy="487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MVI  A   0FH; ; Set PC7 (</a:t>
            </a:r>
            <a:r>
              <a:rPr lang="en-US" dirty="0" err="1" smtClean="0"/>
              <a:t>RDb</a:t>
            </a:r>
            <a:r>
              <a:rPr lang="en-US" dirty="0" smtClean="0"/>
              <a:t>) high</a:t>
            </a:r>
          </a:p>
          <a:p>
            <a:r>
              <a:rPr lang="en-US" dirty="0" smtClean="0"/>
              <a:t>       OUT 83 ; Disable </a:t>
            </a:r>
            <a:r>
              <a:rPr lang="en-US" dirty="0" err="1" smtClean="0"/>
              <a:t>RDb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MOV A,B;</a:t>
            </a:r>
          </a:p>
          <a:p>
            <a:r>
              <a:rPr lang="en-US" dirty="0" smtClean="0"/>
              <a:t>       CPI 30D; </a:t>
            </a:r>
          </a:p>
          <a:p>
            <a:r>
              <a:rPr lang="en-US" dirty="0" smtClean="0"/>
              <a:t>       CNC   COOLEROFF;        PC</a:t>
            </a:r>
            <a:r>
              <a:rPr lang="en-US" baseline="-25000" dirty="0" smtClean="0"/>
              <a:t>5</a:t>
            </a:r>
            <a:r>
              <a:rPr lang="en-US" dirty="0" smtClean="0"/>
              <a:t> off  </a:t>
            </a:r>
            <a:r>
              <a:rPr lang="en-US" b="1" dirty="0" smtClean="0"/>
              <a:t>0AH</a:t>
            </a:r>
          </a:p>
          <a:p>
            <a:r>
              <a:rPr lang="en-US" dirty="0" smtClean="0"/>
              <a:t>       CC      COOLERON;          PC</a:t>
            </a:r>
            <a:r>
              <a:rPr lang="en-US" baseline="-25000" dirty="0" smtClean="0"/>
              <a:t>5</a:t>
            </a:r>
            <a:r>
              <a:rPr lang="en-US" dirty="0" smtClean="0"/>
              <a:t> on </a:t>
            </a:r>
            <a:r>
              <a:rPr lang="en-US" b="1" dirty="0" smtClean="0"/>
              <a:t>0BH</a:t>
            </a:r>
          </a:p>
          <a:p>
            <a:r>
              <a:rPr lang="en-US" dirty="0" smtClean="0"/>
              <a:t>       CPI  10D;</a:t>
            </a:r>
          </a:p>
          <a:p>
            <a:r>
              <a:rPr lang="en-US" dirty="0" smtClean="0"/>
              <a:t>       MOV A,B; </a:t>
            </a:r>
          </a:p>
          <a:p>
            <a:r>
              <a:rPr lang="en-US" dirty="0" smtClean="0"/>
              <a:t>       CNC   HEATERON;         PC</a:t>
            </a:r>
            <a:r>
              <a:rPr lang="en-US" baseline="-25000" dirty="0" smtClean="0"/>
              <a:t>6</a:t>
            </a:r>
            <a:r>
              <a:rPr lang="en-US" dirty="0" smtClean="0"/>
              <a:t>on:   </a:t>
            </a:r>
            <a:r>
              <a:rPr lang="en-US" b="1" dirty="0" smtClean="0"/>
              <a:t>0CH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      CC      HEATEROFF;        PC</a:t>
            </a:r>
            <a:r>
              <a:rPr lang="en-US" baseline="-25000" dirty="0" smtClean="0"/>
              <a:t>6</a:t>
            </a:r>
            <a:r>
              <a:rPr lang="en-US" dirty="0" smtClean="0"/>
              <a:t>off:  </a:t>
            </a:r>
            <a:r>
              <a:rPr lang="en-US" b="1" dirty="0" smtClean="0"/>
              <a:t>0DH</a:t>
            </a:r>
          </a:p>
          <a:p>
            <a:r>
              <a:rPr lang="en-US" dirty="0" smtClean="0"/>
              <a:t>       RET</a:t>
            </a:r>
          </a:p>
          <a:p>
            <a:endParaRPr lang="en-US" dirty="0" smtClean="0"/>
          </a:p>
          <a:p>
            <a:r>
              <a:rPr lang="en-US" dirty="0" smtClean="0"/>
              <a:t>COOLEROFF:     </a:t>
            </a:r>
          </a:p>
          <a:p>
            <a:r>
              <a:rPr lang="en-US" dirty="0" smtClean="0"/>
              <a:t>       MVI  A, </a:t>
            </a:r>
            <a:r>
              <a:rPr lang="en-US" b="1" dirty="0" smtClean="0"/>
              <a:t>0AH</a:t>
            </a:r>
            <a:r>
              <a:rPr lang="en-US" dirty="0" smtClean="0"/>
              <a:t> ; Reset PC</a:t>
            </a:r>
            <a:r>
              <a:rPr lang="en-US" baseline="-25000" dirty="0" smtClean="0"/>
              <a:t>5</a:t>
            </a:r>
            <a:r>
              <a:rPr lang="en-US" dirty="0" smtClean="0"/>
              <a:t> to turn off Cooler</a:t>
            </a:r>
          </a:p>
          <a:p>
            <a:r>
              <a:rPr lang="en-US" dirty="0" smtClean="0"/>
              <a:t>       OUT 83H</a:t>
            </a:r>
          </a:p>
          <a:p>
            <a:r>
              <a:rPr lang="en-US" dirty="0" smtClean="0"/>
              <a:t>       RET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1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port A &amp; V  function 8 bit I/O</a:t>
            </a:r>
          </a:p>
          <a:p>
            <a:pPr lvl="1"/>
            <a:r>
              <a:rPr lang="en-US" dirty="0" smtClean="0"/>
              <a:t>Configured either Input or output port</a:t>
            </a:r>
          </a:p>
          <a:p>
            <a:r>
              <a:rPr lang="en-US" dirty="0" smtClean="0"/>
              <a:t>Each port each 3 lines of port C  as HS signal</a:t>
            </a:r>
          </a:p>
          <a:p>
            <a:pPr lvl="1"/>
            <a:r>
              <a:rPr lang="en-US" dirty="0" smtClean="0"/>
              <a:t>Remaining two lines can be used as simple I/O</a:t>
            </a:r>
          </a:p>
          <a:p>
            <a:r>
              <a:rPr lang="en-US" dirty="0" smtClean="0"/>
              <a:t>Input and output are latched</a:t>
            </a:r>
          </a:p>
          <a:p>
            <a:r>
              <a:rPr lang="en-US" dirty="0" smtClean="0"/>
              <a:t>Interrupt logic is supported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029200"/>
          <a:ext cx="6934200" cy="138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6800"/>
                <a:gridCol w="685800"/>
                <a:gridCol w="609600"/>
                <a:gridCol w="838200"/>
                <a:gridCol w="990600"/>
                <a:gridCol w="10668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Port A in Mode 1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Port A</a:t>
                      </a:r>
                      <a:r>
                        <a:rPr lang="en-US" baseline="0" dirty="0" smtClean="0"/>
                        <a:t> as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r>
                        <a:rPr lang="en-US" baseline="-25000" dirty="0" smtClean="0"/>
                        <a:t>U</a:t>
                      </a:r>
                    </a:p>
                    <a:p>
                      <a:r>
                        <a:rPr lang="en-US" dirty="0" smtClean="0"/>
                        <a:t>As 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Port B in</a:t>
                      </a:r>
                    </a:p>
                    <a:p>
                      <a:r>
                        <a:rPr lang="en-US" b="1" dirty="0" smtClean="0"/>
                        <a:t>Mode 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</a:t>
                      </a:r>
                    </a:p>
                    <a:p>
                      <a:r>
                        <a:rPr lang="en-US" dirty="0" smtClean="0"/>
                        <a:t>As I/P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r>
                        <a:rPr lang="en-US" baseline="-25000" dirty="0" smtClean="0"/>
                        <a:t>L</a:t>
                      </a:r>
                    </a:p>
                    <a:p>
                      <a:r>
                        <a:rPr lang="en-US" dirty="0" smtClean="0"/>
                        <a:t>As I/P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1000" y="5715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AEH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705600" y="39624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PC6, PC7 in</a:t>
            </a:r>
          </a:p>
          <a:p>
            <a:pPr algn="ctr"/>
            <a:r>
              <a:rPr lang="en-US" dirty="0" smtClean="0"/>
              <a:t>In/Out mode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4572000" y="42672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1: Input Control signal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STB</a:t>
            </a:r>
            <a:r>
              <a:rPr lang="en-US" baseline="30000" dirty="0" err="1" smtClean="0"/>
              <a:t>b</a:t>
            </a:r>
            <a:r>
              <a:rPr lang="en-US" dirty="0" smtClean="0"/>
              <a:t>: Strobe generated by Peripheral</a:t>
            </a:r>
          </a:p>
          <a:p>
            <a:r>
              <a:rPr lang="en-US" dirty="0" smtClean="0"/>
              <a:t>IBF: Input buffer full</a:t>
            </a:r>
          </a:p>
          <a:p>
            <a:pPr lvl="1"/>
            <a:r>
              <a:rPr lang="en-US" dirty="0" smtClean="0"/>
              <a:t>Acknowledge by 8255 to I/O that I/O latched received  </a:t>
            </a:r>
          </a:p>
          <a:p>
            <a:pPr lvl="1"/>
            <a:r>
              <a:rPr lang="en-US" dirty="0" smtClean="0"/>
              <a:t>Reset when MPU read the data</a:t>
            </a:r>
          </a:p>
          <a:p>
            <a:r>
              <a:rPr lang="en-US" dirty="0" smtClean="0"/>
              <a:t>INTR: output signal to MPU and it generate when </a:t>
            </a:r>
            <a:r>
              <a:rPr lang="en-US" dirty="0" err="1" smtClean="0"/>
              <a:t>STB</a:t>
            </a:r>
            <a:r>
              <a:rPr lang="en-US" baseline="30000" dirty="0" err="1" smtClean="0"/>
              <a:t>b</a:t>
            </a:r>
            <a:r>
              <a:rPr lang="en-US" dirty="0" smtClean="0"/>
              <a:t>=1, IBF=1 and INTE=1</a:t>
            </a:r>
          </a:p>
          <a:p>
            <a:r>
              <a:rPr lang="en-US" dirty="0" smtClean="0"/>
              <a:t>INTE: Enable or disable Interrupt</a:t>
            </a:r>
          </a:p>
          <a:p>
            <a:pPr lvl="1"/>
            <a:r>
              <a:rPr lang="en-US" dirty="0" smtClean="0"/>
              <a:t>INTE</a:t>
            </a:r>
            <a:r>
              <a:rPr lang="en-US" baseline="-25000" dirty="0" smtClean="0"/>
              <a:t>A</a:t>
            </a:r>
            <a:r>
              <a:rPr lang="en-US" dirty="0" smtClean="0"/>
              <a:t> is through PC</a:t>
            </a:r>
            <a:r>
              <a:rPr lang="en-US" baseline="-25000" dirty="0" smtClean="0"/>
              <a:t>4</a:t>
            </a:r>
            <a:r>
              <a:rPr lang="en-US" dirty="0" smtClean="0"/>
              <a:t>, INTE</a:t>
            </a:r>
            <a:r>
              <a:rPr lang="en-US" baseline="-25000" dirty="0" smtClean="0"/>
              <a:t>B</a:t>
            </a:r>
            <a:r>
              <a:rPr lang="en-US" dirty="0" smtClean="0"/>
              <a:t> is through PC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Status word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029200"/>
          <a:ext cx="69342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8200"/>
                <a:gridCol w="914400"/>
                <a:gridCol w="609600"/>
                <a:gridCol w="685800"/>
                <a:gridCol w="1143000"/>
                <a:gridCol w="10668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OBF</a:t>
                      </a:r>
                      <a:r>
                        <a:rPr lang="en-US" baseline="30000" dirty="0" err="1" smtClean="0"/>
                        <a:t>b</a:t>
                      </a:r>
                      <a:r>
                        <a:rPr lang="en-US" baseline="-25000" dirty="0" err="1" smtClean="0"/>
                        <a:t>A</a:t>
                      </a:r>
                      <a:endParaRPr lang="en-US" baseline="-25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OBF</a:t>
                      </a:r>
                      <a:r>
                        <a:rPr lang="en-US" baseline="30000" dirty="0" err="1" smtClean="0"/>
                        <a:t>b</a:t>
                      </a:r>
                      <a:r>
                        <a:rPr lang="en-US" baseline="-25000" dirty="0" err="1" smtClean="0"/>
                        <a:t>B</a:t>
                      </a:r>
                      <a:endParaRPr lang="en-US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6096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Mask with 02H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5400000" flipH="1" flipV="1">
            <a:off x="5886450" y="5505450"/>
            <a:ext cx="3048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1, Example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Designing  for interfacing </a:t>
            </a:r>
          </a:p>
          <a:p>
            <a:pPr lvl="1"/>
            <a:r>
              <a:rPr lang="en-US" dirty="0" smtClean="0"/>
              <a:t>Keyboard with interrupt I/O in port A</a:t>
            </a:r>
          </a:p>
          <a:p>
            <a:pPr lvl="1"/>
            <a:r>
              <a:rPr lang="en-US" dirty="0" smtClean="0"/>
              <a:t>Output port for a printer using status check I/O</a:t>
            </a:r>
          </a:p>
          <a:p>
            <a:r>
              <a:rPr lang="en-US" dirty="0" smtClean="0"/>
              <a:t>Control 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generate interrupt INTE</a:t>
            </a:r>
            <a:r>
              <a:rPr lang="en-US" baseline="-25000" dirty="0" smtClean="0"/>
              <a:t>A</a:t>
            </a:r>
            <a:r>
              <a:rPr lang="en-US" dirty="0" smtClean="0"/>
              <a:t> PC</a:t>
            </a:r>
            <a:r>
              <a:rPr lang="en-US" baseline="-25000" dirty="0" smtClean="0"/>
              <a:t>4</a:t>
            </a:r>
            <a:r>
              <a:rPr lang="en-US" dirty="0" smtClean="0"/>
              <a:t> to set in BSR mode</a:t>
            </a:r>
          </a:p>
          <a:p>
            <a:pPr lvl="1"/>
            <a:r>
              <a:rPr lang="en-US" dirty="0" smtClean="0"/>
              <a:t> 0 (mode)    000 (don’t care)    000     (0/1=set/reset)   </a:t>
            </a:r>
          </a:p>
          <a:p>
            <a:pPr lvl="1"/>
            <a:r>
              <a:rPr lang="en-US" dirty="0" smtClean="0"/>
              <a:t>Set  PC4 High  = 0 000 100 1   = 09F (send INTR to MPU RST 6.5)     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200400"/>
          <a:ext cx="6934200" cy="138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6800"/>
                <a:gridCol w="685800"/>
                <a:gridCol w="609600"/>
                <a:gridCol w="838200"/>
                <a:gridCol w="990600"/>
                <a:gridCol w="990600"/>
                <a:gridCol w="8382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Port A in Mode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Port A</a:t>
                      </a:r>
                      <a:r>
                        <a:rPr lang="en-US" baseline="0" dirty="0" smtClean="0"/>
                        <a:t> as I/P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r>
                        <a:rPr lang="en-US" baseline="-25000" dirty="0" smtClean="0"/>
                        <a:t>6,7</a:t>
                      </a:r>
                      <a:r>
                        <a:rPr lang="en-US" dirty="0" smtClean="0"/>
                        <a:t> as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in</a:t>
                      </a:r>
                    </a:p>
                    <a:p>
                      <a:r>
                        <a:rPr lang="en-US" dirty="0" smtClean="0"/>
                        <a:t>Mode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</a:t>
                      </a:r>
                    </a:p>
                    <a:p>
                      <a:r>
                        <a:rPr lang="en-US" dirty="0" smtClean="0"/>
                        <a:t>As O/P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care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3352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B4H</a:t>
            </a:r>
            <a:endParaRPr 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Circuit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0217" y="1246544"/>
            <a:ext cx="1743891" cy="4141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8255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0217" y="2385523"/>
            <a:ext cx="871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6" name="Flowchart: Delay 5"/>
          <p:cNvSpPr/>
          <p:nvPr/>
        </p:nvSpPr>
        <p:spPr>
          <a:xfrm>
            <a:off x="1335677" y="1659639"/>
            <a:ext cx="775063" cy="1656699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110740" y="2280902"/>
            <a:ext cx="193766" cy="3106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273334" y="2592612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273334" y="4352853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73334" y="4767027"/>
            <a:ext cx="96883" cy="207087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238794" y="1866726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238794" y="2177357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238794" y="2487989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238794" y="2798620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238794" y="3109251"/>
            <a:ext cx="96883" cy="20708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0614" y="1659639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0614" y="1968113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0614" y="2278744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0614" y="2589375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0614" y="2900005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0614" y="3210636"/>
            <a:ext cx="775063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2" y="2436287"/>
            <a:ext cx="2588591" cy="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13857" y="3213872"/>
            <a:ext cx="1065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IOR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IOW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cxnSp>
        <p:nvCxnSpPr>
          <p:cNvPr id="24" name="Shape 28"/>
          <p:cNvCxnSpPr>
            <a:endCxn id="8" idx="2"/>
          </p:cNvCxnSpPr>
          <p:nvPr/>
        </p:nvCxnSpPr>
        <p:spPr>
          <a:xfrm>
            <a:off x="2304506" y="2385523"/>
            <a:ext cx="968829" cy="3106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98271" y="3420959"/>
            <a:ext cx="871946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98271" y="3832977"/>
            <a:ext cx="871946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2"/>
          </p:cNvCxnSpPr>
          <p:nvPr/>
        </p:nvCxnSpPr>
        <p:spPr>
          <a:xfrm>
            <a:off x="2788920" y="4456397"/>
            <a:ext cx="484414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5803" y="4868413"/>
            <a:ext cx="38753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48397" y="5095150"/>
            <a:ext cx="1065711" cy="54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14109" y="1445642"/>
            <a:ext cx="372291" cy="2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14109" y="1905000"/>
            <a:ext cx="372291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05400" y="5257800"/>
            <a:ext cx="83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1295400"/>
            <a:ext cx="60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</a:t>
            </a:r>
            <a:r>
              <a:rPr lang="en-US" baseline="-25000" dirty="0" smtClean="0"/>
              <a:t>7</a:t>
            </a:r>
          </a:p>
          <a:p>
            <a:r>
              <a:rPr lang="en-US" dirty="0" smtClean="0"/>
              <a:t>PA</a:t>
            </a:r>
            <a:r>
              <a:rPr lang="en-US" baseline="-25000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4</a:t>
            </a:r>
          </a:p>
          <a:p>
            <a:r>
              <a:rPr lang="en-US" dirty="0" smtClean="0"/>
              <a:t>PC</a:t>
            </a:r>
            <a:r>
              <a:rPr lang="en-US" baseline="-25000" dirty="0" smtClean="0"/>
              <a:t>5</a:t>
            </a:r>
          </a:p>
          <a:p>
            <a:r>
              <a:rPr lang="en-US" dirty="0" smtClean="0"/>
              <a:t>PC</a:t>
            </a:r>
            <a:r>
              <a:rPr lang="en-US" baseline="-25000" dirty="0" smtClean="0"/>
              <a:t>3</a:t>
            </a:r>
            <a:endParaRPr lang="en-US" sz="1400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PC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smtClean="0"/>
              <a:t>PB</a:t>
            </a:r>
            <a:r>
              <a:rPr lang="en-US" baseline="-25000" dirty="0" smtClean="0"/>
              <a:t>7</a:t>
            </a:r>
          </a:p>
          <a:p>
            <a:r>
              <a:rPr lang="en-US" baseline="-25000" dirty="0" smtClean="0"/>
              <a:t> </a:t>
            </a:r>
          </a:p>
          <a:p>
            <a:r>
              <a:rPr lang="en-US" dirty="0" smtClean="0"/>
              <a:t>PB</a:t>
            </a:r>
            <a:r>
              <a:rPr lang="en-US" baseline="-25000" dirty="0" smtClean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81400" y="1524000"/>
            <a:ext cx="762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CRW</a:t>
            </a:r>
          </a:p>
          <a:p>
            <a:pPr algn="ctr"/>
            <a:r>
              <a:rPr lang="en-US" dirty="0" smtClean="0"/>
              <a:t>83H</a:t>
            </a:r>
            <a:endParaRPr lang="en-US" dirty="0"/>
          </a:p>
        </p:txBody>
      </p:sp>
      <p:sp>
        <p:nvSpPr>
          <p:cNvPr id="35" name="Left-Right Arrow 34"/>
          <p:cNvSpPr/>
          <p:nvPr/>
        </p:nvSpPr>
        <p:spPr>
          <a:xfrm>
            <a:off x="2286000" y="1371600"/>
            <a:ext cx="1066800" cy="4572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05400" y="4876800"/>
            <a:ext cx="838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53" idx="2"/>
          </p:cNvCxnSpPr>
          <p:nvPr/>
        </p:nvCxnSpPr>
        <p:spPr>
          <a:xfrm rot="5400000">
            <a:off x="6356866" y="882134"/>
            <a:ext cx="240268" cy="27432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flipV="1">
            <a:off x="5105400" y="2133600"/>
            <a:ext cx="3048000" cy="545068"/>
          </a:xfrm>
          <a:prstGeom prst="bentConnector3">
            <a:avLst>
              <a:gd name="adj1" fmla="val 1003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Left Arrow 50"/>
          <p:cNvSpPr/>
          <p:nvPr/>
        </p:nvSpPr>
        <p:spPr>
          <a:xfrm>
            <a:off x="5257800" y="1371600"/>
            <a:ext cx="2133600" cy="6096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5410200" y="4800600"/>
            <a:ext cx="1219200" cy="533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391400" y="1066800"/>
            <a:ext cx="914400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KBD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629400" y="4495800"/>
            <a:ext cx="9144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912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STB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5791200" y="2373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IBF</a:t>
            </a:r>
            <a:endParaRPr lang="en-US" baseline="30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91200" y="2602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cxnSp>
        <p:nvCxnSpPr>
          <p:cNvPr id="61" name="Shape 40"/>
          <p:cNvCxnSpPr/>
          <p:nvPr/>
        </p:nvCxnSpPr>
        <p:spPr>
          <a:xfrm rot="10800000" flipV="1">
            <a:off x="1219200" y="2895600"/>
            <a:ext cx="3886200" cy="3048000"/>
          </a:xfrm>
          <a:prstGeom prst="bentConnector3">
            <a:avLst>
              <a:gd name="adj1" fmla="val -7941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hape 40"/>
          <p:cNvCxnSpPr>
            <a:endCxn id="54" idx="0"/>
          </p:cNvCxnSpPr>
          <p:nvPr/>
        </p:nvCxnSpPr>
        <p:spPr>
          <a:xfrm>
            <a:off x="5105400" y="3135868"/>
            <a:ext cx="1981200" cy="13599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912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OBF</a:t>
            </a:r>
            <a:r>
              <a:rPr lang="en-US" baseline="30000" dirty="0" err="1" smtClean="0"/>
              <a:t>b</a:t>
            </a:r>
            <a:r>
              <a:rPr lang="en-US" dirty="0" smtClean="0"/>
              <a:t> to PTR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57912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endParaRPr lang="en-US" baseline="-25000" dirty="0"/>
          </a:p>
        </p:txBody>
      </p:sp>
      <p:cxnSp>
        <p:nvCxnSpPr>
          <p:cNvPr id="70" name="Shape 69"/>
          <p:cNvCxnSpPr/>
          <p:nvPr/>
        </p:nvCxnSpPr>
        <p:spPr>
          <a:xfrm rot="10800000">
            <a:off x="5105400" y="3440668"/>
            <a:ext cx="1752600" cy="1055132"/>
          </a:xfrm>
          <a:prstGeom prst="bentConnector3">
            <a:avLst>
              <a:gd name="adj1" fmla="val -8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24600" y="121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626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4800" y="5715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</a:t>
            </a:r>
          </a:p>
          <a:p>
            <a:r>
              <a:rPr lang="en-US" b="1" dirty="0" smtClean="0"/>
              <a:t>RST 6.5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" y="1490008"/>
            <a:ext cx="1162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A7</a:t>
            </a:r>
          </a:p>
          <a:p>
            <a:r>
              <a:rPr lang="en-US" sz="2000" dirty="0" smtClean="0"/>
              <a:t>A6</a:t>
            </a:r>
          </a:p>
          <a:p>
            <a:r>
              <a:rPr lang="en-US" sz="2000" dirty="0" smtClean="0"/>
              <a:t>A5</a:t>
            </a:r>
          </a:p>
          <a:p>
            <a:r>
              <a:rPr lang="en-US" sz="2000" dirty="0" smtClean="0"/>
              <a:t>A4</a:t>
            </a:r>
          </a:p>
          <a:p>
            <a:r>
              <a:rPr lang="en-US" sz="2000" dirty="0" smtClean="0"/>
              <a:t>A3</a:t>
            </a:r>
          </a:p>
          <a:p>
            <a:r>
              <a:rPr lang="en-US" sz="2000" dirty="0" smtClean="0"/>
              <a:t>A2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Program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4953000" cy="533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Initialization Program</a:t>
            </a:r>
          </a:p>
          <a:p>
            <a:endParaRPr lang="en-US" dirty="0" smtClean="0"/>
          </a:p>
          <a:p>
            <a:r>
              <a:rPr lang="en-US" dirty="0" smtClean="0"/>
              <a:t>	MVI  A, B4H ; initialize port A as IP and B </a:t>
            </a:r>
          </a:p>
          <a:p>
            <a:r>
              <a:rPr lang="en-US" dirty="0" smtClean="0"/>
              <a:t>			as O/P</a:t>
            </a:r>
          </a:p>
          <a:p>
            <a:r>
              <a:rPr lang="en-US" dirty="0" smtClean="0"/>
              <a:t>	OUT 83H </a:t>
            </a:r>
          </a:p>
          <a:p>
            <a:r>
              <a:rPr lang="en-US" dirty="0" smtClean="0"/>
              <a:t>	MVI A,09H  ; Set INTEA , that is PC4</a:t>
            </a:r>
          </a:p>
          <a:p>
            <a:r>
              <a:rPr lang="en-US" dirty="0" smtClean="0"/>
              <a:t>	EI                   ;Enable interrupt</a:t>
            </a:r>
          </a:p>
          <a:p>
            <a:r>
              <a:rPr lang="en-US" dirty="0" smtClean="0"/>
              <a:t>	CALL PRINT   ; Continue other Task</a:t>
            </a:r>
          </a:p>
          <a:p>
            <a:endParaRPr lang="en-US" dirty="0" smtClean="0"/>
          </a:p>
          <a:p>
            <a:r>
              <a:rPr lang="en-US" b="1" dirty="0" smtClean="0"/>
              <a:t>ISR at 0034 at RST6.5 vector location </a:t>
            </a:r>
          </a:p>
          <a:p>
            <a:r>
              <a:rPr lang="en-US" b="1" dirty="0" smtClean="0"/>
              <a:t>0034:      JMP   READPORTA</a:t>
            </a:r>
          </a:p>
          <a:p>
            <a:endParaRPr lang="en-US" dirty="0" smtClean="0"/>
          </a:p>
          <a:p>
            <a:r>
              <a:rPr lang="en-US" dirty="0" smtClean="0"/>
              <a:t>READ PORTA:</a:t>
            </a:r>
          </a:p>
          <a:p>
            <a:r>
              <a:rPr lang="en-US" dirty="0" smtClean="0"/>
              <a:t>            	            DI</a:t>
            </a:r>
          </a:p>
          <a:p>
            <a:r>
              <a:rPr lang="en-US" dirty="0" smtClean="0"/>
              <a:t>	            IN 80H</a:t>
            </a:r>
          </a:p>
          <a:p>
            <a:r>
              <a:rPr lang="en-US" dirty="0" smtClean="0"/>
              <a:t>	            MOV M, A</a:t>
            </a:r>
          </a:p>
          <a:p>
            <a:r>
              <a:rPr lang="en-US" dirty="0" smtClean="0"/>
              <a:t>	            INX H</a:t>
            </a:r>
          </a:p>
          <a:p>
            <a:r>
              <a:rPr lang="en-US" dirty="0" smtClean="0"/>
              <a:t>	            EI</a:t>
            </a:r>
          </a:p>
          <a:p>
            <a:r>
              <a:rPr lang="en-US" dirty="0" smtClean="0"/>
              <a:t>	            RET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295400"/>
            <a:ext cx="3581400" cy="525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PRINT:	LXI H MEM</a:t>
            </a:r>
          </a:p>
          <a:p>
            <a:r>
              <a:rPr lang="en-US" dirty="0" smtClean="0"/>
              <a:t>	MVI  B COUNT</a:t>
            </a:r>
          </a:p>
          <a:p>
            <a:r>
              <a:rPr lang="en-US" dirty="0" smtClean="0"/>
              <a:t>	MOV A,M</a:t>
            </a:r>
          </a:p>
          <a:p>
            <a:r>
              <a:rPr lang="en-US" dirty="0" smtClean="0"/>
              <a:t>	MOV C,A</a:t>
            </a:r>
          </a:p>
          <a:p>
            <a:r>
              <a:rPr lang="en-US" dirty="0" smtClean="0"/>
              <a:t>STATUS:    IN   82H ; from port C for </a:t>
            </a:r>
          </a:p>
          <a:p>
            <a:r>
              <a:rPr lang="en-US" dirty="0" smtClean="0"/>
              <a:t>                                    Status </a:t>
            </a:r>
            <a:r>
              <a:rPr lang="en-US" dirty="0" err="1" smtClean="0"/>
              <a:t>OBF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smtClean="0"/>
              <a:t>                  ANI 02H</a:t>
            </a:r>
          </a:p>
          <a:p>
            <a:r>
              <a:rPr lang="en-US" dirty="0" smtClean="0"/>
              <a:t>	JNZ STATUS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                  MOV A,C</a:t>
            </a:r>
          </a:p>
          <a:p>
            <a:r>
              <a:rPr lang="en-US" dirty="0" smtClean="0"/>
              <a:t>	OUT 81H; Send to port B </a:t>
            </a:r>
          </a:p>
          <a:p>
            <a:r>
              <a:rPr lang="en-US" dirty="0" smtClean="0"/>
              <a:t>                                     printer  </a:t>
            </a:r>
          </a:p>
          <a:p>
            <a:r>
              <a:rPr lang="en-US" dirty="0" smtClean="0"/>
              <a:t>	INX H</a:t>
            </a:r>
          </a:p>
          <a:p>
            <a:r>
              <a:rPr lang="en-US" dirty="0" smtClean="0"/>
              <a:t>	DCR B</a:t>
            </a:r>
          </a:p>
          <a:p>
            <a:r>
              <a:rPr lang="en-US" dirty="0" smtClean="0"/>
              <a:t>	JNZ NEXT</a:t>
            </a:r>
          </a:p>
          <a:p>
            <a:r>
              <a:rPr lang="en-US" dirty="0" smtClean="0"/>
              <a:t>	RET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8255: Mode 2: Bi-directional Data transfer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</a:t>
            </a:r>
          </a:p>
          <a:p>
            <a:pPr lvl="1"/>
            <a:r>
              <a:rPr lang="en-US" dirty="0" smtClean="0"/>
              <a:t>Data transfer between two MPU</a:t>
            </a:r>
          </a:p>
          <a:p>
            <a:pPr lvl="1"/>
            <a:r>
              <a:rPr lang="en-US" dirty="0" smtClean="0"/>
              <a:t>Data transfer between MPU and Controller </a:t>
            </a:r>
          </a:p>
          <a:p>
            <a:r>
              <a:rPr lang="en-US" b="1" dirty="0" smtClean="0"/>
              <a:t>Port A can be bi-directional</a:t>
            </a:r>
            <a:r>
              <a:rPr lang="en-US" dirty="0" smtClean="0"/>
              <a:t>, Port B in either 0 or 1 mode </a:t>
            </a:r>
          </a:p>
          <a:p>
            <a:r>
              <a:rPr lang="en-US" b="1" dirty="0" smtClean="0"/>
              <a:t>Port A use 5 signals from port C as Handshake signal for data transfer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Bi-directional Data transfer between two MPU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is Master other is Slave</a:t>
            </a:r>
          </a:p>
          <a:p>
            <a:r>
              <a:rPr lang="en-US" dirty="0" smtClean="0"/>
              <a:t>Use 8255 as Interfacing device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2057400" cy="2590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</a:p>
          <a:p>
            <a:pPr algn="ctr"/>
            <a:r>
              <a:rPr lang="en-US" dirty="0" smtClean="0"/>
              <a:t>MPU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0" y="3429000"/>
            <a:ext cx="2057400" cy="2590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MPU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38600" y="3276600"/>
            <a:ext cx="1447800" cy="2971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8255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514600" y="3505200"/>
            <a:ext cx="1524000" cy="3810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486400" y="3505200"/>
            <a:ext cx="1371600" cy="3810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4267200"/>
            <a:ext cx="1371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486400" y="4572000"/>
            <a:ext cx="1371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5256212"/>
            <a:ext cx="1371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486400" y="5562600"/>
            <a:ext cx="1371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3657600" y="5791200"/>
            <a:ext cx="1828800" cy="762000"/>
          </a:xfrm>
          <a:prstGeom prst="bentConnector3">
            <a:avLst>
              <a:gd name="adj1" fmla="val -25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OBF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4278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4964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5269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STB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28" name="Rectangle 27"/>
          <p:cNvSpPr/>
          <p:nvPr/>
        </p:nvSpPr>
        <p:spPr>
          <a:xfrm>
            <a:off x="2971800" y="4495800"/>
            <a:ext cx="914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</a:p>
          <a:p>
            <a:pPr algn="ctr"/>
            <a:r>
              <a:rPr lang="en-US" dirty="0" smtClean="0"/>
              <a:t>Logic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3886200" y="4876800"/>
            <a:ext cx="152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514600" y="4724400"/>
            <a:ext cx="457200" cy="2286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40" idx="2"/>
          </p:cNvCxnSpPr>
          <p:nvPr/>
        </p:nvCxnSpPr>
        <p:spPr>
          <a:xfrm>
            <a:off x="2438400" y="5638800"/>
            <a:ext cx="1524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1" idx="2"/>
          </p:cNvCxnSpPr>
          <p:nvPr/>
        </p:nvCxnSpPr>
        <p:spPr>
          <a:xfrm>
            <a:off x="2514600" y="5867400"/>
            <a:ext cx="1447801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8600" y="4724400"/>
            <a:ext cx="685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endParaRPr lang="en-US" sz="1100" dirty="0" smtClean="0"/>
          </a:p>
          <a:p>
            <a:endParaRPr lang="en-US" dirty="0" smtClean="0"/>
          </a:p>
          <a:p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endParaRPr lang="en-US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4876800" y="4114800"/>
            <a:ext cx="60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PC7</a:t>
            </a:r>
          </a:p>
          <a:p>
            <a:r>
              <a:rPr lang="en-US" dirty="0" smtClean="0"/>
              <a:t>PC6</a:t>
            </a:r>
          </a:p>
          <a:p>
            <a:endParaRPr lang="en-US" sz="800" dirty="0" smtClean="0"/>
          </a:p>
          <a:p>
            <a:endParaRPr lang="en-US" dirty="0" smtClean="0"/>
          </a:p>
          <a:p>
            <a:r>
              <a:rPr lang="en-US" dirty="0" smtClean="0"/>
              <a:t>PC5</a:t>
            </a:r>
          </a:p>
          <a:p>
            <a:r>
              <a:rPr lang="en-US" dirty="0" smtClean="0"/>
              <a:t>PC4</a:t>
            </a:r>
          </a:p>
          <a:p>
            <a:r>
              <a:rPr lang="en-US" dirty="0" smtClean="0"/>
              <a:t>PC3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62400" y="55626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62401" y="57912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Transfer From Mater to Slave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read the status of  OBF to verify whether the previous byte has read by Slave</a:t>
            </a:r>
          </a:p>
          <a:p>
            <a:r>
              <a:rPr lang="en-US" dirty="0" smtClean="0"/>
              <a:t>Mater </a:t>
            </a:r>
            <a:r>
              <a:rPr lang="en-US" b="1" dirty="0" smtClean="0"/>
              <a:t>write date in port A </a:t>
            </a:r>
            <a:r>
              <a:rPr lang="en-US" dirty="0" smtClean="0"/>
              <a:t>and 8255 inform to Slave by </a:t>
            </a:r>
            <a:r>
              <a:rPr lang="en-US" dirty="0" err="1" smtClean="0"/>
              <a:t>OBF</a:t>
            </a:r>
            <a:r>
              <a:rPr lang="en-US" baseline="30000" dirty="0" err="1" smtClean="0"/>
              <a:t>b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Slave check OBF for data availability</a:t>
            </a:r>
          </a:p>
          <a:p>
            <a:r>
              <a:rPr lang="en-US" dirty="0" smtClean="0"/>
              <a:t>Slave </a:t>
            </a:r>
            <a:r>
              <a:rPr lang="en-US" b="1" dirty="0" smtClean="0"/>
              <a:t>read the data from port A </a:t>
            </a:r>
            <a:r>
              <a:rPr lang="en-US" dirty="0" smtClean="0"/>
              <a:t>and ACK  low to 8255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8255 Architecture and its block diagram</a:t>
            </a:r>
          </a:p>
          <a:p>
            <a:r>
              <a:rPr lang="en-US" dirty="0" smtClean="0"/>
              <a:t>8255 Ports and mode of operations</a:t>
            </a:r>
          </a:p>
          <a:p>
            <a:r>
              <a:rPr lang="en-US" dirty="0" smtClean="0"/>
              <a:t>BSR Mode </a:t>
            </a:r>
          </a:p>
          <a:p>
            <a:r>
              <a:rPr lang="en-US" dirty="0" smtClean="0"/>
              <a:t>Mode 0</a:t>
            </a:r>
          </a:p>
          <a:p>
            <a:pPr lvl="1"/>
            <a:r>
              <a:rPr lang="en-US" dirty="0" smtClean="0"/>
              <a:t>Interfacing A/D Converter using Handshake mode using 8255</a:t>
            </a:r>
          </a:p>
          <a:p>
            <a:r>
              <a:rPr lang="en-US" dirty="0" smtClean="0"/>
              <a:t>Mode 1</a:t>
            </a:r>
          </a:p>
          <a:p>
            <a:pPr lvl="1"/>
            <a:r>
              <a:rPr lang="en-US" dirty="0" smtClean="0"/>
              <a:t>Interfacing DIP keyboard using Handshake mode using 8255</a:t>
            </a:r>
          </a:p>
          <a:p>
            <a:r>
              <a:rPr lang="en-US" dirty="0" smtClean="0"/>
              <a:t>Mode 2</a:t>
            </a:r>
          </a:p>
          <a:p>
            <a:pPr lvl="1"/>
            <a:r>
              <a:rPr lang="en-US" dirty="0" smtClean="0"/>
              <a:t>Interfacing keyboard (with bounce) using Handshake mode using 8255</a:t>
            </a:r>
          </a:p>
          <a:p>
            <a:r>
              <a:rPr lang="en-US" dirty="0" smtClean="0"/>
              <a:t>Introduction to interrupt controller (8259A)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Transfer From Slave to master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Slave check the HS signal IBF to find out whether port A is available or not</a:t>
            </a:r>
          </a:p>
          <a:p>
            <a:r>
              <a:rPr lang="en-US" dirty="0" smtClean="0"/>
              <a:t>Slave </a:t>
            </a:r>
            <a:r>
              <a:rPr lang="en-US" b="1" dirty="0" smtClean="0"/>
              <a:t>Write a data in port A </a:t>
            </a:r>
            <a:r>
              <a:rPr lang="en-US" dirty="0" smtClean="0"/>
              <a:t>and inform 8255 by enabling </a:t>
            </a:r>
            <a:r>
              <a:rPr lang="en-US" dirty="0" err="1" smtClean="0"/>
              <a:t>STB</a:t>
            </a:r>
            <a:r>
              <a:rPr lang="en-US" baseline="30000" dirty="0" err="1" smtClean="0"/>
              <a:t>b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8255 causes a IBF to go high and MPU get the signal the data byte to read </a:t>
            </a:r>
          </a:p>
          <a:p>
            <a:r>
              <a:rPr lang="en-US" dirty="0" smtClean="0"/>
              <a:t>Master </a:t>
            </a:r>
            <a:r>
              <a:rPr lang="en-US" b="1" dirty="0" smtClean="0"/>
              <a:t>read the data from port A </a:t>
            </a:r>
            <a:r>
              <a:rPr lang="en-US" dirty="0" smtClean="0"/>
              <a:t>and make IBF low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Circuit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848600" y="1143000"/>
            <a:ext cx="990600" cy="480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MPU </a:t>
            </a:r>
            <a:endParaRPr lang="en-US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28600" y="1219200"/>
            <a:ext cx="7620000" cy="5596354"/>
            <a:chOff x="228600" y="1219200"/>
            <a:chExt cx="9645570" cy="5596354"/>
          </a:xfrm>
        </p:grpSpPr>
        <p:sp>
          <p:nvSpPr>
            <p:cNvPr id="4" name="Rectangle 3"/>
            <p:cNvSpPr/>
            <p:nvPr/>
          </p:nvSpPr>
          <p:spPr>
            <a:xfrm>
              <a:off x="3370217" y="1246544"/>
              <a:ext cx="1743891" cy="4141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8255</a:t>
              </a:r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0216" y="2385523"/>
              <a:ext cx="871946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CS</a:t>
              </a:r>
              <a:r>
                <a:rPr lang="en-US" sz="1600" baseline="30000" dirty="0" err="1" smtClean="0"/>
                <a:t>b</a:t>
              </a:r>
              <a:endParaRPr lang="en-US" sz="1600" baseline="30000" dirty="0" smtClean="0"/>
            </a:p>
            <a:p>
              <a:endParaRPr lang="en-US" sz="1600" dirty="0" smtClean="0"/>
            </a:p>
            <a:p>
              <a:r>
                <a:rPr lang="en-US" sz="1600" dirty="0" smtClean="0"/>
                <a:t>A1</a:t>
              </a:r>
            </a:p>
            <a:p>
              <a:r>
                <a:rPr lang="en-US" sz="1600" dirty="0" smtClean="0"/>
                <a:t>A0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RD</a:t>
              </a:r>
              <a:r>
                <a:rPr lang="en-US" sz="1600" baseline="30000" dirty="0" err="1" smtClean="0"/>
                <a:t>b</a:t>
              </a:r>
              <a:endParaRPr lang="en-US" sz="1600" baseline="30000" dirty="0" smtClean="0"/>
            </a:p>
            <a:p>
              <a:r>
                <a:rPr lang="en-US" sz="1600" dirty="0" err="1" smtClean="0"/>
                <a:t>WR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273334" y="2592612"/>
              <a:ext cx="96883" cy="207087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273334" y="4352853"/>
              <a:ext cx="96883" cy="207087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273334" y="4767027"/>
              <a:ext cx="96883" cy="207087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3857" y="3213872"/>
              <a:ext cx="10657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A1</a:t>
              </a:r>
            </a:p>
            <a:p>
              <a:r>
                <a:rPr lang="en-US" sz="1600" dirty="0" smtClean="0"/>
                <a:t>A0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IOR</a:t>
              </a:r>
              <a:r>
                <a:rPr lang="en-US" sz="1600" baseline="30000" dirty="0" err="1" smtClean="0"/>
                <a:t>b</a:t>
              </a:r>
              <a:endParaRPr lang="en-US" sz="1600" baseline="30000" dirty="0" smtClean="0"/>
            </a:p>
            <a:p>
              <a:r>
                <a:rPr lang="en-US" sz="1600" dirty="0" err="1" smtClean="0"/>
                <a:t>IOW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cxnSp>
          <p:nvCxnSpPr>
            <p:cNvPr id="24" name="Shape 28"/>
            <p:cNvCxnSpPr>
              <a:stCxn id="7" idx="6"/>
              <a:endCxn id="8" idx="2"/>
            </p:cNvCxnSpPr>
            <p:nvPr/>
          </p:nvCxnSpPr>
          <p:spPr>
            <a:xfrm flipV="1">
              <a:off x="2286000" y="2696156"/>
              <a:ext cx="987334" cy="15951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98271" y="3420959"/>
              <a:ext cx="871946" cy="2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271" y="3832977"/>
              <a:ext cx="871946" cy="2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9" idx="2"/>
            </p:cNvCxnSpPr>
            <p:nvPr/>
          </p:nvCxnSpPr>
          <p:spPr>
            <a:xfrm>
              <a:off x="2788920" y="4456397"/>
              <a:ext cx="484414" cy="2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85803" y="4868413"/>
              <a:ext cx="387531" cy="2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48397" y="5095150"/>
              <a:ext cx="1065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Reset</a:t>
              </a:r>
              <a:endParaRPr lang="en-US" sz="16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114109" y="1445642"/>
              <a:ext cx="372291" cy="2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14109" y="1905000"/>
              <a:ext cx="372291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72000" y="1295400"/>
              <a:ext cx="609600" cy="370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</a:t>
              </a:r>
              <a:r>
                <a:rPr lang="en-US" sz="1600" baseline="-25000" dirty="0" smtClean="0"/>
                <a:t>7</a:t>
              </a:r>
            </a:p>
            <a:p>
              <a:r>
                <a:rPr lang="en-US" sz="1600" dirty="0" smtClean="0"/>
                <a:t>PA</a:t>
              </a:r>
              <a:r>
                <a:rPr lang="en-US" sz="1600" baseline="-25000" dirty="0" smtClean="0"/>
                <a:t>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smtClean="0"/>
                <a:t>PC</a:t>
              </a:r>
              <a:r>
                <a:rPr lang="en-US" sz="1600" baseline="-25000" dirty="0" smtClean="0"/>
                <a:t>7</a:t>
              </a:r>
              <a:endParaRPr lang="en-US" sz="1600" dirty="0" smtClean="0"/>
            </a:p>
            <a:p>
              <a:r>
                <a:rPr lang="en-US" sz="1600" dirty="0" smtClean="0"/>
                <a:t>PC</a:t>
              </a:r>
              <a:r>
                <a:rPr lang="en-US" sz="1600" baseline="-25000" dirty="0" smtClean="0"/>
                <a:t>5</a:t>
              </a:r>
            </a:p>
            <a:p>
              <a:endParaRPr lang="en-US" sz="1600" baseline="-25000" dirty="0" smtClean="0"/>
            </a:p>
            <a:p>
              <a:endParaRPr lang="en-US" sz="1600" baseline="-25000" dirty="0" smtClean="0"/>
            </a:p>
            <a:p>
              <a:endParaRPr lang="en-US" sz="1600" baseline="-25000" dirty="0" smtClean="0"/>
            </a:p>
            <a:p>
              <a:endParaRPr lang="en-US" sz="1600" baseline="-25000" dirty="0" smtClean="0"/>
            </a:p>
            <a:p>
              <a:endParaRPr lang="en-US" sz="1600" baseline="-25000" dirty="0" smtClean="0"/>
            </a:p>
            <a:p>
              <a:endParaRPr lang="en-US" sz="1600" baseline="-25000" dirty="0" smtClean="0"/>
            </a:p>
            <a:p>
              <a:endParaRPr lang="en-US" sz="1600" baseline="-25000" dirty="0" smtClean="0"/>
            </a:p>
            <a:p>
              <a:r>
                <a:rPr lang="en-US" sz="1600" dirty="0" smtClean="0"/>
                <a:t>PC</a:t>
              </a:r>
              <a:r>
                <a:rPr lang="en-US" sz="1600" baseline="-25000" dirty="0" smtClean="0"/>
                <a:t>6</a:t>
              </a:r>
            </a:p>
            <a:p>
              <a:r>
                <a:rPr lang="en-US" sz="1600" dirty="0" smtClean="0"/>
                <a:t>PC</a:t>
              </a:r>
              <a:r>
                <a:rPr lang="en-US" sz="1600" baseline="-25000" dirty="0" smtClean="0"/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81400" y="1524000"/>
              <a:ext cx="762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CRW</a:t>
              </a:r>
            </a:p>
            <a:p>
              <a:pPr algn="ctr"/>
              <a:r>
                <a:rPr lang="en-US" sz="1600" dirty="0" smtClean="0"/>
                <a:t>83H</a:t>
              </a:r>
              <a:endParaRPr lang="en-US" sz="1600" dirty="0"/>
            </a:p>
          </p:txBody>
        </p:sp>
        <p:sp>
          <p:nvSpPr>
            <p:cNvPr id="35" name="Left-Right Arrow 34"/>
            <p:cNvSpPr/>
            <p:nvPr/>
          </p:nvSpPr>
          <p:spPr>
            <a:xfrm>
              <a:off x="2286000" y="1371600"/>
              <a:ext cx="1066800" cy="457200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05400" y="47244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ACK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6800" y="1981200"/>
              <a:ext cx="1219200" cy="1750392"/>
              <a:chOff x="76200" y="1143001"/>
              <a:chExt cx="2228306" cy="2588591"/>
            </a:xfrm>
          </p:grpSpPr>
          <p:sp>
            <p:nvSpPr>
              <p:cNvPr id="6" name="Flowchart: Delay 5"/>
              <p:cNvSpPr/>
              <p:nvPr/>
            </p:nvSpPr>
            <p:spPr>
              <a:xfrm>
                <a:off x="1335677" y="1659639"/>
                <a:ext cx="775063" cy="1656699"/>
              </a:xfrm>
              <a:prstGeom prst="flowChartDelay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2110740" y="2280902"/>
                <a:ext cx="193766" cy="310631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Flowchart: Connector 10"/>
              <p:cNvSpPr/>
              <p:nvPr/>
            </p:nvSpPr>
            <p:spPr>
              <a:xfrm>
                <a:off x="1238794" y="1866726"/>
                <a:ext cx="96883" cy="207087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Flowchart: Connector 11"/>
              <p:cNvSpPr/>
              <p:nvPr/>
            </p:nvSpPr>
            <p:spPr>
              <a:xfrm>
                <a:off x="1238794" y="2177357"/>
                <a:ext cx="96883" cy="207087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1238794" y="2487989"/>
                <a:ext cx="96883" cy="207087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1238794" y="2798620"/>
                <a:ext cx="96883" cy="207087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1238794" y="3109251"/>
                <a:ext cx="96883" cy="207087"/>
              </a:xfrm>
              <a:prstGeom prst="flowChartConnector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60614" y="1659639"/>
                <a:ext cx="775063" cy="21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0614" y="1968113"/>
                <a:ext cx="775063" cy="21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60614" y="2278744"/>
                <a:ext cx="775063" cy="21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60614" y="2589375"/>
                <a:ext cx="775063" cy="21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60614" y="2900005"/>
                <a:ext cx="775063" cy="21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0614" y="3210636"/>
                <a:ext cx="775063" cy="21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40372" y="2436287"/>
                <a:ext cx="2588591" cy="2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76200" y="1490007"/>
                <a:ext cx="1162596" cy="163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A7</a:t>
                </a:r>
              </a:p>
              <a:p>
                <a:r>
                  <a:rPr lang="en-US" sz="1100" dirty="0" smtClean="0"/>
                  <a:t>A6</a:t>
                </a:r>
              </a:p>
              <a:p>
                <a:r>
                  <a:rPr lang="en-US" sz="1100" dirty="0" smtClean="0"/>
                  <a:t>A5</a:t>
                </a:r>
              </a:p>
              <a:p>
                <a:r>
                  <a:rPr lang="en-US" sz="1100" dirty="0" smtClean="0"/>
                  <a:t>A4</a:t>
                </a:r>
              </a:p>
              <a:p>
                <a:r>
                  <a:rPr lang="en-US" sz="1100" dirty="0" smtClean="0"/>
                  <a:t>A3</a:t>
                </a:r>
              </a:p>
              <a:p>
                <a:r>
                  <a:rPr lang="en-US" sz="1100" dirty="0" smtClean="0"/>
                  <a:t>A2</a:t>
                </a:r>
                <a:endParaRPr lang="en-US" sz="1100" dirty="0"/>
              </a:p>
            </p:txBody>
          </p:sp>
        </p:grpSp>
        <p:sp>
          <p:nvSpPr>
            <p:cNvPr id="59" name="Left-Right Arrow 58"/>
            <p:cNvSpPr/>
            <p:nvPr/>
          </p:nvSpPr>
          <p:spPr>
            <a:xfrm>
              <a:off x="5105400" y="1295400"/>
              <a:ext cx="4768770" cy="762000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172200" y="5638800"/>
              <a:ext cx="533400" cy="381000"/>
              <a:chOff x="7924800" y="4267200"/>
              <a:chExt cx="914400" cy="838200"/>
            </a:xfrm>
          </p:grpSpPr>
          <p:sp>
            <p:nvSpPr>
              <p:cNvPr id="60" name="Flowchart: Delay 59"/>
              <p:cNvSpPr/>
              <p:nvPr/>
            </p:nvSpPr>
            <p:spPr>
              <a:xfrm rot="10800000">
                <a:off x="8077200" y="4267200"/>
                <a:ext cx="609600" cy="83820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8686800" y="44196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Flowchart: Connector 61"/>
              <p:cNvSpPr/>
              <p:nvPr/>
            </p:nvSpPr>
            <p:spPr>
              <a:xfrm>
                <a:off x="8686800" y="48006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>
                <a:off x="7924800" y="46482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72200" y="5105400"/>
              <a:ext cx="533400" cy="381000"/>
              <a:chOff x="7924800" y="4267200"/>
              <a:chExt cx="914400" cy="838200"/>
            </a:xfrm>
          </p:grpSpPr>
          <p:sp>
            <p:nvSpPr>
              <p:cNvPr id="66" name="Flowchart: Delay 65"/>
              <p:cNvSpPr/>
              <p:nvPr/>
            </p:nvSpPr>
            <p:spPr>
              <a:xfrm rot="10800000">
                <a:off x="8077200" y="4267200"/>
                <a:ext cx="609600" cy="83820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8686800" y="44196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8686800" y="48006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7924800" y="46482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172200" y="6172200"/>
              <a:ext cx="533400" cy="381000"/>
              <a:chOff x="7924800" y="4267200"/>
              <a:chExt cx="914400" cy="838200"/>
            </a:xfrm>
          </p:grpSpPr>
          <p:sp>
            <p:nvSpPr>
              <p:cNvPr id="71" name="Flowchart: Delay 70"/>
              <p:cNvSpPr/>
              <p:nvPr/>
            </p:nvSpPr>
            <p:spPr>
              <a:xfrm rot="10800000">
                <a:off x="8077200" y="4267200"/>
                <a:ext cx="609600" cy="83820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8686800" y="44196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Flowchart: Connector 72"/>
              <p:cNvSpPr/>
              <p:nvPr/>
            </p:nvSpPr>
            <p:spPr>
              <a:xfrm>
                <a:off x="8686800" y="48006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4" name="Flowchart: Connector 73"/>
              <p:cNvSpPr/>
              <p:nvPr/>
            </p:nvSpPr>
            <p:spPr>
              <a:xfrm>
                <a:off x="7924800" y="4648200"/>
                <a:ext cx="152400" cy="1524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86" name="Straight Connector 85"/>
            <p:cNvCxnSpPr>
              <a:stCxn id="74" idx="3"/>
            </p:cNvCxnSpPr>
            <p:nvPr/>
          </p:nvCxnSpPr>
          <p:spPr>
            <a:xfrm rot="5400000" flipH="1">
              <a:off x="6024455" y="6243746"/>
              <a:ext cx="3710" cy="3178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V="1">
              <a:off x="4876800" y="5410201"/>
              <a:ext cx="1219200" cy="762000"/>
            </a:xfrm>
            <a:prstGeom prst="bentConnector3">
              <a:avLst>
                <a:gd name="adj1" fmla="val 9423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96000" y="5867400"/>
              <a:ext cx="76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>
              <a:off x="5105400" y="5029200"/>
              <a:ext cx="990600" cy="838200"/>
            </a:xfrm>
            <a:prstGeom prst="bentConnector3">
              <a:avLst>
                <a:gd name="adj1" fmla="val 266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5715000" y="2895600"/>
              <a:ext cx="990600" cy="1066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Latch</a:t>
              </a:r>
            </a:p>
            <a:p>
              <a:pPr algn="ctr"/>
              <a:r>
                <a:rPr lang="en-US" sz="1600" b="1" dirty="0" err="1" smtClean="0"/>
                <a:t>TriState</a:t>
              </a:r>
              <a:endParaRPr lang="en-US" sz="1600" b="1" dirty="0"/>
            </a:p>
          </p:txBody>
        </p:sp>
        <p:cxnSp>
          <p:nvCxnSpPr>
            <p:cNvPr id="102" name="Elbow Connector 101"/>
            <p:cNvCxnSpPr>
              <a:stCxn id="69" idx="1"/>
              <a:endCxn id="100" idx="2"/>
            </p:cNvCxnSpPr>
            <p:nvPr/>
          </p:nvCxnSpPr>
          <p:spPr>
            <a:xfrm rot="5400000" flipH="1" flipV="1">
              <a:off x="5534596" y="4613024"/>
              <a:ext cx="1326327" cy="25081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5400" y="53340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STB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cxnSp>
          <p:nvCxnSpPr>
            <p:cNvPr id="112" name="Elbow Connector 111"/>
            <p:cNvCxnSpPr>
              <a:stCxn id="67" idx="7"/>
            </p:cNvCxnSpPr>
            <p:nvPr/>
          </p:nvCxnSpPr>
          <p:spPr>
            <a:xfrm rot="5400000" flipH="1" flipV="1">
              <a:off x="6621281" y="4948100"/>
              <a:ext cx="308018" cy="16541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29400" y="4572000"/>
              <a:ext cx="609600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IOR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cxnSp>
          <p:nvCxnSpPr>
            <p:cNvPr id="115" name="Elbow Connector 114"/>
            <p:cNvCxnSpPr>
              <a:endCxn id="59" idx="5"/>
            </p:cNvCxnSpPr>
            <p:nvPr/>
          </p:nvCxnSpPr>
          <p:spPr>
            <a:xfrm flipV="1">
              <a:off x="5105400" y="1866900"/>
              <a:ext cx="2384385" cy="118110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105400" y="3352800"/>
              <a:ext cx="293611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7127907" y="2437605"/>
              <a:ext cx="1828800" cy="15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48400" y="4267200"/>
              <a:ext cx="304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6400800" y="4114800"/>
              <a:ext cx="3048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228600" y="1219200"/>
              <a:ext cx="990600" cy="4800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Master</a:t>
              </a:r>
            </a:p>
            <a:p>
              <a:pPr algn="ctr"/>
              <a:r>
                <a:rPr lang="en-US" sz="1600" dirty="0" smtClean="0"/>
                <a:t>MPU </a:t>
              </a:r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705600" y="5879068"/>
              <a:ext cx="757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IOR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05600" y="6477000"/>
              <a:ext cx="950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IOW</a:t>
              </a:r>
              <a:r>
                <a:rPr lang="en-US" sz="1600" baseline="30000" dirty="0" err="1" smtClean="0"/>
                <a:t>b</a:t>
              </a:r>
              <a:endParaRPr lang="en-US" sz="1600" baseline="30000" dirty="0"/>
            </a:p>
          </p:txBody>
        </p:sp>
        <p:cxnSp>
          <p:nvCxnSpPr>
            <p:cNvPr id="153" name="Shape 152"/>
            <p:cNvCxnSpPr>
              <a:stCxn id="151" idx="0"/>
              <a:endCxn id="73" idx="6"/>
            </p:cNvCxnSpPr>
            <p:nvPr/>
          </p:nvCxnSpPr>
          <p:spPr>
            <a:xfrm rot="16200000" flipV="1">
              <a:off x="6929269" y="6225623"/>
              <a:ext cx="27708" cy="47504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hape 154"/>
            <p:cNvCxnSpPr>
              <a:stCxn id="150" idx="0"/>
            </p:cNvCxnSpPr>
            <p:nvPr/>
          </p:nvCxnSpPr>
          <p:spPr>
            <a:xfrm rot="16200000" flipV="1">
              <a:off x="6889061" y="5683940"/>
              <a:ext cx="11668" cy="37858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5029200" y="4953000"/>
              <a:ext cx="762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029200" y="5181600"/>
              <a:ext cx="762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59233" y="4572000"/>
              <a:ext cx="1543291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3to8 Decoder</a:t>
              </a:r>
              <a:endParaRPr lang="en-US" sz="1600" dirty="0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943600" y="4724400"/>
            <a:ext cx="53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-25000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r>
              <a:rPr lang="en-US" baseline="-25000" dirty="0" smtClean="0"/>
              <a:t>5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164" name="Elbow Connector 163"/>
          <p:cNvCxnSpPr>
            <a:endCxn id="61" idx="6"/>
          </p:cNvCxnSpPr>
          <p:nvPr/>
        </p:nvCxnSpPr>
        <p:spPr>
          <a:xfrm rot="10800000" flipV="1">
            <a:off x="5345430" y="5486400"/>
            <a:ext cx="750570" cy="2563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10800000" flipV="1">
            <a:off x="5334000" y="6019800"/>
            <a:ext cx="685800" cy="228600"/>
          </a:xfrm>
          <a:prstGeom prst="bentConnector3">
            <a:avLst>
              <a:gd name="adj1" fmla="val 226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68" idx="6"/>
          </p:cNvCxnSpPr>
          <p:nvPr/>
        </p:nvCxnSpPr>
        <p:spPr>
          <a:xfrm rot="10800000" flipV="1">
            <a:off x="5345430" y="4876800"/>
            <a:ext cx="674370" cy="5056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848600" y="1295400"/>
            <a:ext cx="45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D7</a:t>
            </a:r>
          </a:p>
          <a:p>
            <a:endParaRPr lang="en-US" dirty="0" smtClean="0"/>
          </a:p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7848600" y="3733800"/>
            <a:ext cx="60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A7</a:t>
            </a:r>
          </a:p>
          <a:p>
            <a:r>
              <a:rPr lang="en-US" dirty="0" smtClean="0"/>
              <a:t>A6</a:t>
            </a:r>
          </a:p>
          <a:p>
            <a:r>
              <a:rPr lang="en-US" dirty="0" smtClean="0"/>
              <a:t>A5</a:t>
            </a:r>
          </a:p>
          <a:p>
            <a:endParaRPr lang="en-US" dirty="0" smtClean="0"/>
          </a:p>
          <a:p>
            <a:r>
              <a:rPr lang="en-US" dirty="0" smtClean="0"/>
              <a:t>A2</a:t>
            </a:r>
          </a:p>
          <a:p>
            <a:r>
              <a:rPr lang="en-US" dirty="0" smtClean="0"/>
              <a:t>A1</a:t>
            </a:r>
          </a:p>
          <a:p>
            <a:r>
              <a:rPr lang="en-US" dirty="0" smtClean="0"/>
              <a:t>A0</a:t>
            </a:r>
            <a:endParaRPr lang="en-US" dirty="0"/>
          </a:p>
        </p:txBody>
      </p:sp>
      <p:cxnSp>
        <p:nvCxnSpPr>
          <p:cNvPr id="181" name="Elbow Connector 180"/>
          <p:cNvCxnSpPr/>
          <p:nvPr/>
        </p:nvCxnSpPr>
        <p:spPr>
          <a:xfrm rot="10800000" flipV="1">
            <a:off x="6172200" y="3886200"/>
            <a:ext cx="1676400" cy="685800"/>
          </a:xfrm>
          <a:prstGeom prst="bentConnector3">
            <a:avLst>
              <a:gd name="adj1" fmla="val 996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hape 183"/>
          <p:cNvCxnSpPr>
            <a:endCxn id="158" idx="0"/>
          </p:cNvCxnSpPr>
          <p:nvPr/>
        </p:nvCxnSpPr>
        <p:spPr>
          <a:xfrm rot="10800000" flipV="1">
            <a:off x="6629400" y="4114800"/>
            <a:ext cx="1219200" cy="4572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/>
          <p:cNvCxnSpPr/>
          <p:nvPr/>
        </p:nvCxnSpPr>
        <p:spPr>
          <a:xfrm rot="10800000" flipV="1">
            <a:off x="7086600" y="4267200"/>
            <a:ext cx="762000" cy="304800"/>
          </a:xfrm>
          <a:prstGeom prst="bentConnector3">
            <a:avLst>
              <a:gd name="adj1" fmla="val 1023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>
            <a:off x="7239000" y="5029200"/>
            <a:ext cx="60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>
            <a:off x="7239001" y="5332411"/>
            <a:ext cx="60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0800000">
            <a:off x="7239001" y="5637211"/>
            <a:ext cx="60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4008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1295400" y="56388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80H=A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81H=B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82H=C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83H=CRW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543800" y="6172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85H = 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87H =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word Mode 2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Status word: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8400"/>
          <a:ext cx="6934200" cy="165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6800"/>
                <a:gridCol w="685800"/>
                <a:gridCol w="609600"/>
                <a:gridCol w="838200"/>
                <a:gridCol w="990600"/>
                <a:gridCol w="990600"/>
                <a:gridCol w="8382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Port A in Mode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Port A</a:t>
                      </a:r>
                      <a:r>
                        <a:rPr lang="en-US" baseline="0" dirty="0" smtClean="0"/>
                        <a:t> as 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in</a:t>
                      </a:r>
                    </a:p>
                    <a:p>
                      <a:r>
                        <a:rPr lang="en-US" dirty="0" smtClean="0"/>
                        <a:t>Mode 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 </a:t>
                      </a:r>
                    </a:p>
                    <a:p>
                      <a:r>
                        <a:rPr lang="en-US" dirty="0" smtClean="0"/>
                        <a:t>As 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0400" y="4191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C bit 2,1,0 mode 0/1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7200" y="2590800"/>
            <a:ext cx="762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C0H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5125720"/>
          <a:ext cx="69342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/>
                <a:gridCol w="838200"/>
                <a:gridCol w="609600"/>
                <a:gridCol w="838200"/>
                <a:gridCol w="990600"/>
                <a:gridCol w="990600"/>
                <a:gridCol w="8382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OBF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IBF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9436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RAL instruction to get the Status</a:t>
            </a:r>
            <a:endParaRPr lang="en-US" sz="20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Interface program: Master &amp; Slaves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4191000" cy="510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Master:</a:t>
            </a:r>
          </a:p>
          <a:p>
            <a:r>
              <a:rPr lang="en-US" dirty="0" smtClean="0"/>
              <a:t>	LXI  H, </a:t>
            </a:r>
            <a:r>
              <a:rPr lang="en-US" dirty="0" err="1" smtClean="0"/>
              <a:t>MemptrM</a:t>
            </a:r>
            <a:endParaRPr lang="en-US" dirty="0" smtClean="0"/>
          </a:p>
          <a:p>
            <a:r>
              <a:rPr lang="en-US" dirty="0" smtClean="0"/>
              <a:t>	MVI B, Byte2Trasfer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MVI  A, CTRL;   Control word for </a:t>
            </a:r>
          </a:p>
          <a:p>
            <a:r>
              <a:rPr lang="en-US" b="1" dirty="0" smtClean="0"/>
              <a:t>			Mode 2</a:t>
            </a:r>
          </a:p>
          <a:p>
            <a:r>
              <a:rPr lang="en-US" b="1" dirty="0" smtClean="0"/>
              <a:t>	OUT  83H;    Write Control word </a:t>
            </a:r>
          </a:p>
          <a:p>
            <a:endParaRPr lang="en-US" dirty="0" smtClean="0"/>
          </a:p>
          <a:p>
            <a:r>
              <a:rPr lang="en-US" dirty="0" smtClean="0"/>
              <a:t>OBFLO:</a:t>
            </a:r>
          </a:p>
          <a:p>
            <a:r>
              <a:rPr lang="en-US" dirty="0" smtClean="0"/>
              <a:t>	IN 82H ; Read port C</a:t>
            </a:r>
          </a:p>
          <a:p>
            <a:r>
              <a:rPr lang="en-US" dirty="0" smtClean="0"/>
              <a:t>	RAL    ; place OBF in CY</a:t>
            </a:r>
          </a:p>
          <a:p>
            <a:r>
              <a:rPr lang="en-US" dirty="0" smtClean="0"/>
              <a:t>	JNC OBFLO;</a:t>
            </a:r>
          </a:p>
          <a:p>
            <a:endParaRPr lang="en-US" dirty="0" smtClean="0"/>
          </a:p>
          <a:p>
            <a:r>
              <a:rPr lang="en-US" dirty="0" smtClean="0"/>
              <a:t>	OUT  80H ; place on Port A</a:t>
            </a:r>
          </a:p>
          <a:p>
            <a:r>
              <a:rPr lang="en-US" dirty="0" smtClean="0"/>
              <a:t>	INX H</a:t>
            </a:r>
          </a:p>
          <a:p>
            <a:r>
              <a:rPr lang="en-US" dirty="0" smtClean="0"/>
              <a:t>	DCR B</a:t>
            </a:r>
          </a:p>
          <a:p>
            <a:r>
              <a:rPr lang="en-US" dirty="0" smtClean="0"/>
              <a:t>	JNZ OBFLO</a:t>
            </a:r>
          </a:p>
          <a:p>
            <a:endParaRPr lang="en-US" dirty="0" smtClean="0"/>
          </a:p>
          <a:p>
            <a:r>
              <a:rPr lang="en-US" dirty="0" smtClean="0"/>
              <a:t>	HLT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295400"/>
            <a:ext cx="4191000" cy="510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SLAVE:</a:t>
            </a:r>
          </a:p>
          <a:p>
            <a:r>
              <a:rPr lang="en-US" dirty="0" smtClean="0"/>
              <a:t>	LXI  H, </a:t>
            </a:r>
            <a:r>
              <a:rPr lang="en-US" dirty="0" err="1" smtClean="0"/>
              <a:t>MemptrS</a:t>
            </a:r>
            <a:endParaRPr lang="en-US" dirty="0" smtClean="0"/>
          </a:p>
          <a:p>
            <a:r>
              <a:rPr lang="en-US" dirty="0" smtClean="0"/>
              <a:t>	MVI B, Byte2Trasfer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OBFHI:</a:t>
            </a:r>
          </a:p>
          <a:p>
            <a:r>
              <a:rPr lang="en-US" dirty="0" smtClean="0"/>
              <a:t>	IN 87H ; Read port C</a:t>
            </a:r>
          </a:p>
          <a:p>
            <a:r>
              <a:rPr lang="en-US" dirty="0" smtClean="0"/>
              <a:t>	RAL    ; place OBF in CY</a:t>
            </a:r>
          </a:p>
          <a:p>
            <a:r>
              <a:rPr lang="en-US" dirty="0" smtClean="0"/>
              <a:t>	JC OBFHI;</a:t>
            </a:r>
          </a:p>
          <a:p>
            <a:endParaRPr lang="en-US" dirty="0" smtClean="0"/>
          </a:p>
          <a:p>
            <a:r>
              <a:rPr lang="en-US" dirty="0" smtClean="0"/>
              <a:t>	IN  85H ; Read from  Port A</a:t>
            </a:r>
          </a:p>
          <a:p>
            <a:r>
              <a:rPr lang="en-US" dirty="0" smtClean="0"/>
              <a:t>	MOV M, A</a:t>
            </a:r>
          </a:p>
          <a:p>
            <a:endParaRPr lang="en-US" dirty="0" smtClean="0"/>
          </a:p>
          <a:p>
            <a:r>
              <a:rPr lang="en-US" dirty="0" smtClean="0"/>
              <a:t>	INX H</a:t>
            </a:r>
          </a:p>
          <a:p>
            <a:r>
              <a:rPr lang="en-US" dirty="0" smtClean="0"/>
              <a:t>	DCR B</a:t>
            </a:r>
          </a:p>
          <a:p>
            <a:r>
              <a:rPr lang="en-US" dirty="0" smtClean="0"/>
              <a:t>	JNZ OBFHI</a:t>
            </a:r>
          </a:p>
          <a:p>
            <a:r>
              <a:rPr lang="en-US" dirty="0" smtClean="0"/>
              <a:t>	HLT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 to Interrupt controller</a:t>
            </a:r>
            <a:b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8259A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Acts as a multiplexer, combining multiple interrupt input sources into a single interrupt output to interrupt a single device.</a:t>
            </a:r>
          </a:p>
          <a:p>
            <a:r>
              <a:rPr lang="en-US" dirty="0" smtClean="0"/>
              <a:t>Original PC introduced in 1981</a:t>
            </a:r>
          </a:p>
          <a:p>
            <a:r>
              <a:rPr lang="en-US" dirty="0" smtClean="0"/>
              <a:t>Eight interrupt input request lines </a:t>
            </a:r>
          </a:p>
          <a:p>
            <a:pPr lvl="1"/>
            <a:r>
              <a:rPr lang="en-US" dirty="0" smtClean="0"/>
              <a:t>IRQ0 - IRQ7, </a:t>
            </a:r>
          </a:p>
          <a:p>
            <a:pPr lvl="1"/>
            <a:r>
              <a:rPr lang="en-US" dirty="0" smtClean="0"/>
              <a:t>An interrupt request output line named INTR</a:t>
            </a:r>
          </a:p>
          <a:p>
            <a:pPr lvl="1"/>
            <a:r>
              <a:rPr lang="en-US" dirty="0" smtClean="0"/>
              <a:t>Interrupt acknowledgment line named INTA</a:t>
            </a:r>
          </a:p>
          <a:p>
            <a:pPr lvl="1"/>
            <a:r>
              <a:rPr lang="en-US" dirty="0" smtClean="0"/>
              <a:t>D0 through D7 for communicating the interrupt level or vector offset.</a:t>
            </a:r>
          </a:p>
          <a:p>
            <a:r>
              <a:rPr lang="en-US" dirty="0" smtClean="0"/>
              <a:t>There are three registers</a:t>
            </a:r>
          </a:p>
          <a:p>
            <a:pPr lvl="1"/>
            <a:r>
              <a:rPr lang="en-US" dirty="0" smtClean="0"/>
              <a:t>Interrupt Mask Register (IMR)</a:t>
            </a:r>
          </a:p>
          <a:p>
            <a:pPr lvl="1"/>
            <a:r>
              <a:rPr lang="en-US" dirty="0" smtClean="0"/>
              <a:t>Interrupt Request Register (IRR)</a:t>
            </a:r>
          </a:p>
          <a:p>
            <a:pPr lvl="1"/>
            <a:r>
              <a:rPr lang="en-US" dirty="0" smtClean="0"/>
              <a:t>In-Service Register (ISR)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Reference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40687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 S </a:t>
            </a:r>
            <a:r>
              <a:rPr lang="en-US" sz="4800" dirty="0" err="1" smtClean="0"/>
              <a:t>Gaonkar</a:t>
            </a:r>
            <a:r>
              <a:rPr lang="en-US" sz="4800" dirty="0" smtClean="0"/>
              <a:t>, “Microprocessor Architecture”, Chapter  15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0" y="1981200"/>
            <a:ext cx="8382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Group A</a:t>
            </a:r>
          </a:p>
          <a:p>
            <a:pPr algn="ctr"/>
            <a:r>
              <a:rPr lang="en-US" sz="1400" b="1" dirty="0" smtClean="0"/>
              <a:t>Control </a:t>
            </a:r>
            <a:endParaRPr lang="en-US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3886200" y="5029200"/>
            <a:ext cx="8382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Group B</a:t>
            </a:r>
          </a:p>
          <a:p>
            <a:pPr algn="ctr"/>
            <a:r>
              <a:rPr lang="en-US" sz="1400" b="1" dirty="0" smtClean="0"/>
              <a:t>Control 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2590800" y="4495800"/>
            <a:ext cx="838200" cy="1981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</a:t>
            </a:r>
          </a:p>
          <a:p>
            <a:pPr algn="ctr"/>
            <a:r>
              <a:rPr lang="en-US" sz="1600" dirty="0" smtClean="0"/>
              <a:t>Write</a:t>
            </a:r>
          </a:p>
          <a:p>
            <a:pPr algn="ctr"/>
            <a:r>
              <a:rPr lang="en-US" sz="1600" dirty="0" smtClean="0"/>
              <a:t>Control Logic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514600" y="3429000"/>
            <a:ext cx="838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Data</a:t>
            </a:r>
          </a:p>
          <a:p>
            <a:pPr algn="ctr"/>
            <a:r>
              <a:rPr lang="en-US" sz="1600" b="1" dirty="0" smtClean="0"/>
              <a:t>Bus</a:t>
            </a:r>
          </a:p>
          <a:p>
            <a:pPr algn="ctr"/>
            <a:r>
              <a:rPr lang="en-US" sz="1600" b="1" dirty="0" smtClean="0"/>
              <a:t>Buffer</a:t>
            </a:r>
            <a:endParaRPr lang="en-US" sz="1600" b="1" dirty="0"/>
          </a:p>
        </p:txBody>
      </p:sp>
      <p:sp>
        <p:nvSpPr>
          <p:cNvPr id="8" name="Left Arrow 7"/>
          <p:cNvSpPr/>
          <p:nvPr/>
        </p:nvSpPr>
        <p:spPr>
          <a:xfrm>
            <a:off x="4648200" y="2286000"/>
            <a:ext cx="762000" cy="2286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648200" y="5257800"/>
            <a:ext cx="762000" cy="2286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638800" y="1981200"/>
            <a:ext cx="762000" cy="2286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638800" y="3352800"/>
            <a:ext cx="762000" cy="2286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638800" y="4191000"/>
            <a:ext cx="762000" cy="2286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638800" y="5334000"/>
            <a:ext cx="762000" cy="2286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7086600" y="1905000"/>
            <a:ext cx="685800" cy="3048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086600" y="3352800"/>
            <a:ext cx="685800" cy="1524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086600" y="4191000"/>
            <a:ext cx="685800" cy="152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086600" y="5334000"/>
            <a:ext cx="685800" cy="3048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1752600" y="3733800"/>
            <a:ext cx="762000" cy="22860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3352800" y="3733800"/>
            <a:ext cx="2057400" cy="2286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1752600"/>
            <a:ext cx="228600" cy="434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29000" y="5334000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endCxn id="3" idx="1"/>
          </p:cNvCxnSpPr>
          <p:nvPr/>
        </p:nvCxnSpPr>
        <p:spPr>
          <a:xfrm rot="5400000" flipH="1" flipV="1">
            <a:off x="2228850" y="3752850"/>
            <a:ext cx="3009900" cy="1524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115594" y="27424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80" idx="0"/>
          </p:cNvCxnSpPr>
          <p:nvPr/>
        </p:nvCxnSpPr>
        <p:spPr>
          <a:xfrm>
            <a:off x="4191000" y="2819400"/>
            <a:ext cx="2552700" cy="2286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000500" y="1714500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79" idx="0"/>
          </p:cNvCxnSpPr>
          <p:nvPr/>
        </p:nvCxnSpPr>
        <p:spPr>
          <a:xfrm>
            <a:off x="4267200" y="1447800"/>
            <a:ext cx="2476500" cy="2286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4305300" y="49149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81" idx="2"/>
          </p:cNvCxnSpPr>
          <p:nvPr/>
        </p:nvCxnSpPr>
        <p:spPr>
          <a:xfrm flipV="1">
            <a:off x="4419600" y="4648200"/>
            <a:ext cx="2324100" cy="1524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962400" y="5943600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82" idx="2"/>
          </p:cNvCxnSpPr>
          <p:nvPr/>
        </p:nvCxnSpPr>
        <p:spPr>
          <a:xfrm flipV="1">
            <a:off x="4191000" y="6019800"/>
            <a:ext cx="2552700" cy="1524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29000" y="6324600"/>
            <a:ext cx="411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5561806" y="4342606"/>
            <a:ext cx="3962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7086600" y="2362200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>
            <a:off x="7086600" y="3657600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7086600" y="4419600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7086600" y="5791200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905000" y="4953000"/>
            <a:ext cx="609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05000" y="5256212"/>
            <a:ext cx="609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81200" y="5486400"/>
            <a:ext cx="609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81200" y="5713412"/>
            <a:ext cx="609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981200" y="5942012"/>
            <a:ext cx="609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endCxn id="5" idx="2"/>
          </p:cNvCxnSpPr>
          <p:nvPr/>
        </p:nvCxnSpPr>
        <p:spPr>
          <a:xfrm flipV="1">
            <a:off x="1828800" y="6477000"/>
            <a:ext cx="1181100" cy="1524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71800" y="640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400800" y="1676400"/>
            <a:ext cx="685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</a:t>
            </a:r>
            <a:r>
              <a:rPr lang="en-US" sz="1400" dirty="0" smtClean="0"/>
              <a:t> A</a:t>
            </a:r>
          </a:p>
          <a:p>
            <a:pPr algn="ctr"/>
            <a:r>
              <a:rPr lang="en-US" sz="1400" dirty="0" smtClean="0"/>
              <a:t>Port A</a:t>
            </a:r>
          </a:p>
          <a:p>
            <a:pPr algn="ctr"/>
            <a:r>
              <a:rPr lang="en-US" sz="1400" dirty="0" smtClean="0"/>
              <a:t>(8)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400800" y="3048000"/>
            <a:ext cx="6858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</a:t>
            </a:r>
            <a:r>
              <a:rPr lang="en-US" sz="1400" dirty="0" smtClean="0"/>
              <a:t> A</a:t>
            </a:r>
          </a:p>
          <a:p>
            <a:pPr algn="ctr"/>
            <a:r>
              <a:rPr lang="en-US" sz="1400" dirty="0" smtClean="0"/>
              <a:t>Port C</a:t>
            </a:r>
          </a:p>
          <a:p>
            <a:pPr algn="ctr"/>
            <a:r>
              <a:rPr lang="en-US" sz="1400" dirty="0" smtClean="0"/>
              <a:t>(H 4)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400800" y="3886200"/>
            <a:ext cx="685800" cy="76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</a:t>
            </a:r>
            <a:r>
              <a:rPr lang="en-US" sz="1400" dirty="0" smtClean="0"/>
              <a:t> B</a:t>
            </a:r>
          </a:p>
          <a:p>
            <a:pPr algn="ctr"/>
            <a:r>
              <a:rPr lang="en-US" sz="1400" dirty="0" smtClean="0"/>
              <a:t>Port C</a:t>
            </a:r>
          </a:p>
          <a:p>
            <a:pPr algn="ctr"/>
            <a:r>
              <a:rPr lang="en-US" sz="1400" dirty="0" smtClean="0"/>
              <a:t>(L 4)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400800" y="5029200"/>
            <a:ext cx="685800" cy="990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</a:t>
            </a:r>
            <a:r>
              <a:rPr lang="en-US" sz="1400" dirty="0" smtClean="0"/>
              <a:t>  B</a:t>
            </a:r>
          </a:p>
          <a:p>
            <a:pPr algn="ctr"/>
            <a:r>
              <a:rPr lang="en-US" sz="1400" dirty="0" smtClean="0"/>
              <a:t>Port B</a:t>
            </a:r>
          </a:p>
          <a:p>
            <a:pPr algn="ctr"/>
            <a:r>
              <a:rPr lang="en-US" sz="1400" dirty="0" smtClean="0"/>
              <a:t>(8)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924800" y="1752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</a:t>
            </a:r>
          </a:p>
          <a:p>
            <a:r>
              <a:rPr lang="en-US" dirty="0" smtClean="0"/>
              <a:t>PA7-PA0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48600" y="2971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</a:t>
            </a:r>
          </a:p>
          <a:p>
            <a:r>
              <a:rPr lang="en-US" dirty="0" smtClean="0"/>
              <a:t>PC7-PC4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848600" y="39256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</a:t>
            </a:r>
          </a:p>
          <a:p>
            <a:r>
              <a:rPr lang="en-US" dirty="0" smtClean="0"/>
              <a:t>PC3-PC0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772400" y="5105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</a:t>
            </a:r>
          </a:p>
          <a:p>
            <a:r>
              <a:rPr lang="en-US" dirty="0" smtClean="0"/>
              <a:t>PB7-PB0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810000" y="4038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bit Internal Data Bus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81000" y="32004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 directional </a:t>
            </a:r>
          </a:p>
          <a:p>
            <a:r>
              <a:rPr lang="en-US" dirty="0" smtClean="0"/>
              <a:t>Data Bus</a:t>
            </a:r>
          </a:p>
          <a:p>
            <a:r>
              <a:rPr lang="en-US" dirty="0" smtClean="0"/>
              <a:t>D7-D0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143000" y="4800600"/>
            <a:ext cx="83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RD</a:t>
            </a:r>
            <a:r>
              <a:rPr lang="en-US" sz="1600" baseline="30000" dirty="0" err="1" smtClean="0"/>
              <a:t>b</a:t>
            </a:r>
            <a:endParaRPr lang="en-US" sz="1600" baseline="30000" dirty="0" smtClean="0"/>
          </a:p>
          <a:p>
            <a:r>
              <a:rPr lang="en-US" sz="1600" dirty="0" err="1" smtClean="0"/>
              <a:t>WR</a:t>
            </a:r>
            <a:r>
              <a:rPr lang="en-US" sz="1600" baseline="30000" dirty="0" err="1" smtClean="0"/>
              <a:t>b</a:t>
            </a:r>
            <a:endParaRPr lang="en-US" sz="1600" baseline="30000" dirty="0" smtClean="0"/>
          </a:p>
          <a:p>
            <a:r>
              <a:rPr lang="en-US" sz="1600" dirty="0" smtClean="0"/>
              <a:t>A1</a:t>
            </a:r>
          </a:p>
          <a:p>
            <a:r>
              <a:rPr lang="en-US" sz="1600" dirty="0" smtClean="0"/>
              <a:t>A0</a:t>
            </a:r>
          </a:p>
          <a:p>
            <a:r>
              <a:rPr lang="en-US" sz="1600" dirty="0" smtClean="0"/>
              <a:t>RESET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CS</a:t>
            </a:r>
            <a:r>
              <a:rPr lang="en-US" sz="1600" baseline="30000" dirty="0" err="1" smtClean="0"/>
              <a:t>b</a:t>
            </a:r>
            <a:endParaRPr lang="en-US" sz="1600" baseline="30000" dirty="0"/>
          </a:p>
        </p:txBody>
      </p:sp>
      <p:sp>
        <p:nvSpPr>
          <p:cNvPr id="90" name="Oval 89"/>
          <p:cNvSpPr/>
          <p:nvPr/>
        </p:nvSpPr>
        <p:spPr>
          <a:xfrm>
            <a:off x="25146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14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itle 97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 of 8255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228600" y="1295400"/>
          <a:ext cx="3200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</a:t>
                      </a:r>
                      <a:r>
                        <a:rPr lang="en-US" baseline="30000" dirty="0" err="1" smtClean="0"/>
                        <a:t>b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B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C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Ports &amp; Modes in 8255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1752600"/>
            <a:ext cx="4038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D7    D6     D5     D4    D3    D2    D1    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2971800"/>
            <a:ext cx="15240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BSR Mode</a:t>
            </a:r>
          </a:p>
          <a:p>
            <a:r>
              <a:rPr lang="en-US" dirty="0" smtClean="0"/>
              <a:t>Bit Set/Reset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800" y="1371600"/>
            <a:ext cx="7620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8255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066800" y="1447800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66800" y="1751012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66800" y="20574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66800" y="2284412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66800" y="2513012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66800" y="2743200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66800" y="3046412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6800" y="2743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68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</a:t>
            </a:r>
            <a:r>
              <a:rPr lang="en-US" baseline="-25000" dirty="0" smtClean="0"/>
              <a:t>U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668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40" name="Right Brace 39"/>
          <p:cNvSpPr/>
          <p:nvPr/>
        </p:nvSpPr>
        <p:spPr>
          <a:xfrm>
            <a:off x="1676400" y="1905000"/>
            <a:ext cx="198119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45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10200" y="3048000"/>
            <a:ext cx="11430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I/O Mode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38600" y="3810000"/>
            <a:ext cx="12954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 0</a:t>
            </a:r>
          </a:p>
          <a:p>
            <a:r>
              <a:rPr lang="en-US" dirty="0" smtClean="0"/>
              <a:t>Simple I/O for Ports</a:t>
            </a:r>
          </a:p>
          <a:p>
            <a:r>
              <a:rPr lang="en-US" dirty="0" smtClean="0"/>
              <a:t>A, B &amp; 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10200" y="3810000"/>
            <a:ext cx="14478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 1</a:t>
            </a:r>
          </a:p>
          <a:p>
            <a:r>
              <a:rPr lang="en-US" dirty="0" smtClean="0"/>
              <a:t>HS mode </a:t>
            </a:r>
          </a:p>
          <a:p>
            <a:r>
              <a:rPr lang="en-US" dirty="0" smtClean="0"/>
              <a:t>for Ports</a:t>
            </a:r>
          </a:p>
          <a:p>
            <a:r>
              <a:rPr lang="en-US" dirty="0" smtClean="0"/>
              <a:t> A and/or  B </a:t>
            </a:r>
          </a:p>
          <a:p>
            <a:endParaRPr lang="en-US" dirty="0" smtClean="0"/>
          </a:p>
          <a:p>
            <a:r>
              <a:rPr lang="en-US" dirty="0" smtClean="0"/>
              <a:t>Port C bits are used for </a:t>
            </a:r>
          </a:p>
          <a:p>
            <a:r>
              <a:rPr lang="en-US" dirty="0" smtClean="0"/>
              <a:t>HS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34200" y="3822680"/>
            <a:ext cx="20574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 2</a:t>
            </a:r>
          </a:p>
          <a:p>
            <a:r>
              <a:rPr lang="en-US" dirty="0" smtClean="0"/>
              <a:t>Bidirectional</a:t>
            </a:r>
          </a:p>
          <a:p>
            <a:r>
              <a:rPr lang="en-US" dirty="0" smtClean="0"/>
              <a:t>Data mode for Port</a:t>
            </a:r>
          </a:p>
          <a:p>
            <a:r>
              <a:rPr lang="en-US" dirty="0" smtClean="0"/>
              <a:t> A</a:t>
            </a:r>
          </a:p>
          <a:p>
            <a:endParaRPr lang="en-US" dirty="0" smtClean="0"/>
          </a:p>
          <a:p>
            <a:r>
              <a:rPr lang="en-US" dirty="0" smtClean="0"/>
              <a:t> B can in mode 0/1</a:t>
            </a:r>
          </a:p>
          <a:p>
            <a:endParaRPr lang="en-US" dirty="0" smtClean="0"/>
          </a:p>
          <a:p>
            <a:r>
              <a:rPr lang="en-US" dirty="0" smtClean="0"/>
              <a:t>Port C bits are used for  HS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810000"/>
            <a:ext cx="15240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BSR Mode</a:t>
            </a:r>
          </a:p>
          <a:p>
            <a:r>
              <a:rPr lang="en-US" dirty="0" smtClean="0"/>
              <a:t>Bit Set/Reset</a:t>
            </a:r>
          </a:p>
          <a:p>
            <a:endParaRPr lang="en-US" dirty="0" smtClean="0"/>
          </a:p>
          <a:p>
            <a:r>
              <a:rPr lang="en-US" dirty="0" smtClean="0"/>
              <a:t>For Port C</a:t>
            </a:r>
          </a:p>
          <a:p>
            <a:r>
              <a:rPr lang="en-US" dirty="0" smtClean="0"/>
              <a:t>No Effect on </a:t>
            </a:r>
          </a:p>
          <a:p>
            <a:r>
              <a:rPr lang="en-US" dirty="0" smtClean="0"/>
              <a:t>   I/O Mode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1000" y="205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cxnSp>
        <p:nvCxnSpPr>
          <p:cNvPr id="52" name="Elbow Connector 51"/>
          <p:cNvCxnSpPr>
            <a:stCxn id="50" idx="2"/>
            <a:endCxn id="27" idx="0"/>
          </p:cNvCxnSpPr>
          <p:nvPr/>
        </p:nvCxnSpPr>
        <p:spPr>
          <a:xfrm rot="5400000">
            <a:off x="3461266" y="1937266"/>
            <a:ext cx="545068" cy="15240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42" idx="0"/>
          </p:cNvCxnSpPr>
          <p:nvPr/>
        </p:nvCxnSpPr>
        <p:spPr>
          <a:xfrm rot="16200000" flipH="1">
            <a:off x="4928116" y="1994416"/>
            <a:ext cx="621268" cy="14859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2" idx="2"/>
            <a:endCxn id="43" idx="0"/>
          </p:cNvCxnSpPr>
          <p:nvPr/>
        </p:nvCxnSpPr>
        <p:spPr>
          <a:xfrm rot="5400000">
            <a:off x="5137666" y="2965966"/>
            <a:ext cx="392668" cy="1295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0"/>
          </p:cNvCxnSpPr>
          <p:nvPr/>
        </p:nvCxnSpPr>
        <p:spPr>
          <a:xfrm rot="16200000" flipH="1">
            <a:off x="5861566" y="3537466"/>
            <a:ext cx="392668" cy="152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2" idx="2"/>
            <a:endCxn id="45" idx="0"/>
          </p:cNvCxnSpPr>
          <p:nvPr/>
        </p:nvCxnSpPr>
        <p:spPr>
          <a:xfrm rot="16200000" flipH="1">
            <a:off x="6769626" y="2629406"/>
            <a:ext cx="405348" cy="19812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087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Ports &amp; Modes in 8255 : Control </a:t>
            </a:r>
            <a:r>
              <a:rPr lang="en-US" sz="32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register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1638" y="1555750"/>
            <a:ext cx="8369300" cy="4910138"/>
            <a:chOff x="253" y="980"/>
            <a:chExt cx="5272" cy="3093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2721" y="1561"/>
              <a:ext cx="2804" cy="10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1492" y="2668"/>
              <a:ext cx="3244" cy="107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253" y="1013"/>
              <a:ext cx="3995" cy="3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dirty="0"/>
                <a:t> 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US" sz="1400" dirty="0"/>
                <a:t> D7             D6           </a:t>
              </a:r>
              <a:r>
                <a:rPr lang="en-US" sz="1400" dirty="0" smtClean="0"/>
                <a:t>   </a:t>
              </a:r>
              <a:r>
                <a:rPr lang="en-US" sz="1400" dirty="0"/>
                <a:t>D5              </a:t>
              </a:r>
              <a:r>
                <a:rPr lang="en-US" sz="1400" dirty="0" smtClean="0"/>
                <a:t>     D4                  </a:t>
              </a:r>
              <a:r>
                <a:rPr lang="en-US" sz="1400" dirty="0"/>
                <a:t>D3            </a:t>
              </a:r>
              <a:r>
                <a:rPr lang="en-US" sz="1400" dirty="0" smtClean="0"/>
                <a:t>     </a:t>
              </a:r>
              <a:r>
                <a:rPr lang="en-US" sz="1400" dirty="0"/>
                <a:t>D2            D1             D0</a:t>
              </a:r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713" y="1008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155" y="101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1676" y="101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2266" y="101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2774" y="101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3282" y="101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3758" y="1013"/>
              <a:ext cx="0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313" y="980"/>
              <a:ext cx="3935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/>
                <a:t> 7               6             5                4             </a:t>
              </a:r>
              <a:r>
                <a:rPr lang="en-US" sz="1600" dirty="0" smtClean="0"/>
                <a:t>     </a:t>
              </a:r>
              <a:r>
                <a:rPr lang="en-US" sz="1600" dirty="0"/>
                <a:t>3         </a:t>
              </a:r>
              <a:r>
                <a:rPr lang="en-US" sz="1600" dirty="0" smtClean="0"/>
                <a:t>        </a:t>
              </a:r>
              <a:r>
                <a:rPr lang="en-US" sz="1600" dirty="0"/>
                <a:t>2            1            </a:t>
              </a:r>
              <a:r>
                <a:rPr lang="en-US" sz="1600" dirty="0" smtClean="0"/>
                <a:t> 0</a:t>
              </a:r>
              <a:endParaRPr lang="en-US" sz="1600" dirty="0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 flipH="1">
              <a:off x="2010" y="1423"/>
              <a:ext cx="0" cy="1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 flipV="1">
              <a:off x="2010" y="3121"/>
              <a:ext cx="3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Text Box 17"/>
            <p:cNvSpPr txBox="1">
              <a:spLocks noChangeArrowheads="1"/>
            </p:cNvSpPr>
            <p:nvPr/>
          </p:nvSpPr>
          <p:spPr bwMode="auto">
            <a:xfrm>
              <a:off x="2301" y="3044"/>
              <a:ext cx="1813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dirty="0"/>
                <a:t>Port A – 1 Input  0 output</a:t>
              </a:r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1177" y="1785"/>
              <a:ext cx="0" cy="1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 flipV="1">
              <a:off x="1175" y="3491"/>
              <a:ext cx="3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1586" y="3295"/>
              <a:ext cx="183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dirty="0"/>
                <a:t>Mode select:  00 mode 0; </a:t>
              </a:r>
            </a:p>
            <a:p>
              <a:pPr eaLnBrk="0" hangingPunct="0"/>
              <a:r>
                <a:rPr lang="en-US" sz="2000" dirty="0"/>
                <a:t>01 mode 1;     </a:t>
              </a:r>
              <a:r>
                <a:rPr lang="en-US" sz="2000" dirty="0" smtClean="0"/>
                <a:t>1x </a:t>
              </a:r>
              <a:r>
                <a:rPr lang="en-US" sz="2000" dirty="0"/>
                <a:t>mode 2  </a:t>
              </a:r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>
              <a:off x="506" y="1407"/>
              <a:ext cx="0" cy="2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275" y="3641"/>
              <a:ext cx="1189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1 – mode select </a:t>
              </a:r>
            </a:p>
            <a:p>
              <a:pPr eaLnBrk="0" hangingPunct="0"/>
              <a:r>
                <a:rPr lang="en-US" sz="2000"/>
                <a:t>0 – bit set/reset</a:t>
              </a:r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>
              <a:off x="962" y="1395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>
              <a:off x="1462" y="1410"/>
              <a:ext cx="0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25"/>
            <p:cNvSpPr>
              <a:spLocks noChangeShapeType="1"/>
            </p:cNvSpPr>
            <p:nvPr/>
          </p:nvSpPr>
          <p:spPr bwMode="auto">
            <a:xfrm>
              <a:off x="962" y="1773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>
              <a:off x="2553" y="1410"/>
              <a:ext cx="0" cy="1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Text Box 27"/>
            <p:cNvSpPr txBox="1">
              <a:spLocks noChangeArrowheads="1"/>
            </p:cNvSpPr>
            <p:nvPr/>
          </p:nvSpPr>
          <p:spPr bwMode="auto">
            <a:xfrm>
              <a:off x="2731" y="2774"/>
              <a:ext cx="21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Port C(U) – 1 Input  0 output</a:t>
              </a:r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2553" y="289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3023" y="1410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 flipH="1">
              <a:off x="3493" y="1410"/>
              <a:ext cx="0" cy="6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 flipH="1">
              <a:off x="4008" y="1410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Text Box 32"/>
            <p:cNvSpPr txBox="1">
              <a:spLocks noChangeArrowheads="1"/>
            </p:cNvSpPr>
            <p:nvPr/>
          </p:nvSpPr>
          <p:spPr bwMode="auto">
            <a:xfrm>
              <a:off x="3001" y="2328"/>
              <a:ext cx="241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Mode select: 0 mode 0; 1 mode 1  </a:t>
              </a:r>
            </a:p>
          </p:txBody>
        </p: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3421" y="2061"/>
              <a:ext cx="184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Port B – 1 Input  0 output</a:t>
              </a:r>
            </a:p>
          </p:txBody>
        </p:sp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3955" y="1596"/>
              <a:ext cx="1430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Port C(L) – 1 Input  0 output</a:t>
              </a:r>
            </a:p>
          </p:txBody>
        </p: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975" y="3737"/>
              <a:ext cx="75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Group A</a:t>
              </a:r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4759" y="1316"/>
              <a:ext cx="75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Group 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I/O port Addressing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0" y="914400"/>
            <a:ext cx="6248400" cy="3505200"/>
            <a:chOff x="152400" y="1828800"/>
            <a:chExt cx="5334000" cy="3981483"/>
          </a:xfrm>
        </p:grpSpPr>
        <p:sp>
          <p:nvSpPr>
            <p:cNvPr id="4" name="Rectangle 3"/>
            <p:cNvSpPr/>
            <p:nvPr/>
          </p:nvSpPr>
          <p:spPr>
            <a:xfrm>
              <a:off x="2743200" y="1905000"/>
              <a:ext cx="1371600" cy="304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8255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00" y="2743200"/>
              <a:ext cx="685800" cy="220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</a:t>
              </a:r>
              <a:r>
                <a:rPr lang="en-US" baseline="30000" dirty="0" err="1" smtClean="0"/>
                <a:t>b</a:t>
              </a:r>
              <a:endParaRPr lang="en-US" baseline="30000" dirty="0" smtClean="0"/>
            </a:p>
            <a:p>
              <a:endParaRPr lang="en-US" dirty="0" smtClean="0"/>
            </a:p>
            <a:p>
              <a:r>
                <a:rPr lang="en-US" dirty="0" smtClean="0"/>
                <a:t>A1</a:t>
              </a:r>
            </a:p>
            <a:p>
              <a:r>
                <a:rPr lang="en-US" dirty="0" smtClean="0"/>
                <a:t>A0</a:t>
              </a:r>
            </a:p>
            <a:p>
              <a:endParaRPr lang="en-US" dirty="0" smtClean="0"/>
            </a:p>
            <a:p>
              <a:r>
                <a:rPr lang="en-US" dirty="0" err="1" smtClean="0"/>
                <a:t>RD</a:t>
              </a:r>
              <a:r>
                <a:rPr lang="en-US" baseline="30000" dirty="0" err="1" smtClean="0"/>
                <a:t>b</a:t>
              </a:r>
              <a:endParaRPr lang="en-US" baseline="30000" dirty="0" smtClean="0"/>
            </a:p>
            <a:p>
              <a:r>
                <a:rPr lang="en-US" dirty="0" err="1" smtClean="0"/>
                <a:t>WR</a:t>
              </a:r>
              <a:r>
                <a:rPr lang="en-US" baseline="30000" dirty="0" err="1" smtClean="0"/>
                <a:t>b</a:t>
              </a:r>
              <a:endParaRPr lang="en-US" baseline="30000" dirty="0"/>
            </a:p>
          </p:txBody>
        </p:sp>
        <p:sp>
          <p:nvSpPr>
            <p:cNvPr id="6" name="Flowchart: Delay 5"/>
            <p:cNvSpPr/>
            <p:nvPr/>
          </p:nvSpPr>
          <p:spPr>
            <a:xfrm>
              <a:off x="1143000" y="2209006"/>
              <a:ext cx="609600" cy="1219200"/>
            </a:xfrm>
            <a:prstGeom prst="flowChartDelay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752600" y="2666206"/>
              <a:ext cx="152400" cy="228600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667000" y="2895600"/>
              <a:ext cx="76200" cy="152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667000" y="4191000"/>
              <a:ext cx="76200" cy="152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667000" y="4495800"/>
              <a:ext cx="76200" cy="1524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066800" y="2361406"/>
              <a:ext cx="76200" cy="152400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66800" y="2590006"/>
              <a:ext cx="76200" cy="152400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66800" y="2818606"/>
              <a:ext cx="76200" cy="152400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1066800" y="3047206"/>
              <a:ext cx="76200" cy="152400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6800" y="3275806"/>
              <a:ext cx="76200" cy="152400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33400" y="2209006"/>
              <a:ext cx="609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3400" y="2436018"/>
              <a:ext cx="609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3400" y="2664618"/>
              <a:ext cx="609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3400" y="2893218"/>
              <a:ext cx="609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400" y="3121818"/>
              <a:ext cx="609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3350418"/>
              <a:ext cx="6096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89706" y="2780506"/>
              <a:ext cx="19050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1981200"/>
              <a:ext cx="914400" cy="17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A7</a:t>
              </a:r>
            </a:p>
            <a:p>
              <a:r>
                <a:rPr lang="en-US" sz="1600" dirty="0" smtClean="0"/>
                <a:t>A6</a:t>
              </a:r>
            </a:p>
            <a:p>
              <a:r>
                <a:rPr lang="en-US" sz="1600" dirty="0" smtClean="0"/>
                <a:t>A5</a:t>
              </a:r>
            </a:p>
            <a:p>
              <a:r>
                <a:rPr lang="en-US" sz="1600" dirty="0" smtClean="0"/>
                <a:t>A4</a:t>
              </a:r>
            </a:p>
            <a:p>
              <a:r>
                <a:rPr lang="en-US" sz="1600" dirty="0" smtClean="0"/>
                <a:t>A3</a:t>
              </a:r>
            </a:p>
            <a:p>
              <a:r>
                <a:rPr lang="en-US" sz="1600" dirty="0" smtClean="0"/>
                <a:t>A2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00" y="3352800"/>
              <a:ext cx="838200" cy="160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A1</a:t>
              </a:r>
            </a:p>
            <a:p>
              <a:r>
                <a:rPr lang="en-US" dirty="0" smtClean="0"/>
                <a:t>A0</a:t>
              </a:r>
            </a:p>
            <a:p>
              <a:endParaRPr lang="en-US" dirty="0" smtClean="0"/>
            </a:p>
            <a:p>
              <a:r>
                <a:rPr lang="en-US" dirty="0" err="1" smtClean="0"/>
                <a:t>IOR</a:t>
              </a:r>
              <a:r>
                <a:rPr lang="en-US" baseline="30000" dirty="0" err="1" smtClean="0"/>
                <a:t>b</a:t>
              </a:r>
              <a:endParaRPr lang="en-US" baseline="30000" dirty="0" smtClean="0"/>
            </a:p>
            <a:p>
              <a:r>
                <a:rPr lang="en-US" dirty="0" err="1" smtClean="0"/>
                <a:t>IOW</a:t>
              </a:r>
              <a:r>
                <a:rPr lang="en-US" baseline="30000" dirty="0" err="1" smtClean="0"/>
                <a:t>b</a:t>
              </a:r>
              <a:endParaRPr lang="en-US" baseline="30000" dirty="0"/>
            </a:p>
          </p:txBody>
        </p:sp>
        <p:cxnSp>
          <p:nvCxnSpPr>
            <p:cNvPr id="29" name="Shape 28"/>
            <p:cNvCxnSpPr>
              <a:endCxn id="8" idx="2"/>
            </p:cNvCxnSpPr>
            <p:nvPr/>
          </p:nvCxnSpPr>
          <p:spPr>
            <a:xfrm>
              <a:off x="1905000" y="2743200"/>
              <a:ext cx="762000" cy="2286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57400" y="3505200"/>
              <a:ext cx="6858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57400" y="3808412"/>
              <a:ext cx="6858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9" idx="2"/>
            </p:cNvCxnSpPr>
            <p:nvPr/>
          </p:nvCxnSpPr>
          <p:spPr>
            <a:xfrm>
              <a:off x="2286000" y="4267200"/>
              <a:ext cx="3810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62200" y="4570412"/>
              <a:ext cx="3048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76600" y="4583668"/>
              <a:ext cx="838200" cy="40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  <a:endParaRPr lang="en-US" dirty="0"/>
            </a:p>
          </p:txBody>
        </p:sp>
        <p:cxnSp>
          <p:nvCxnSpPr>
            <p:cNvPr id="39" name="Shape 38"/>
            <p:cNvCxnSpPr>
              <a:stCxn id="37" idx="2"/>
            </p:cNvCxnSpPr>
            <p:nvPr/>
          </p:nvCxnSpPr>
          <p:spPr>
            <a:xfrm rot="5400000">
              <a:off x="2543193" y="4421760"/>
              <a:ext cx="590515" cy="171449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76400" y="5410199"/>
              <a:ext cx="838200" cy="40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14800" y="2209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14800" y="2513012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14800" y="32766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14800" y="3579812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114800" y="42672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14800" y="4570412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114800" y="2209799"/>
              <a:ext cx="1371600" cy="40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A=80H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8600" y="3288268"/>
              <a:ext cx="1371600" cy="40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C=82H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14800" y="4202668"/>
              <a:ext cx="1371600" cy="40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B=81H</a:t>
              </a:r>
              <a:endParaRPr lang="en-US" dirty="0"/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5800" y="4505960"/>
          <a:ext cx="7620000" cy="212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62200"/>
                <a:gridCol w="14478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</a:t>
                      </a:r>
                      <a:r>
                        <a:rPr lang="en-US" baseline="30000" dirty="0" err="1" smtClean="0"/>
                        <a:t>b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   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r>
                        <a:rPr lang="en-US" baseline="0" dirty="0" smtClean="0"/>
                        <a:t>  A6  A5  A4  A3  A2 </a:t>
                      </a:r>
                    </a:p>
                    <a:p>
                      <a:r>
                        <a:rPr lang="en-US" baseline="0" dirty="0" smtClean="0"/>
                        <a:t>1      0     0     0    0    0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   A0</a:t>
                      </a:r>
                    </a:p>
                    <a:p>
                      <a:r>
                        <a:rPr lang="en-US" dirty="0" smtClean="0"/>
                        <a:t>0        0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= 80H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=81H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=82H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=83H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 Register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352800" y="1066800"/>
            <a:ext cx="762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CRW</a:t>
            </a:r>
          </a:p>
          <a:p>
            <a:pPr algn="ctr"/>
            <a:r>
              <a:rPr lang="en-US" dirty="0" smtClean="0"/>
              <a:t>83H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4663"/>
            <a:ext cx="7772400" cy="9017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Ports</a:t>
            </a:r>
            <a:endParaRPr lang="en-US" sz="48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624013"/>
            <a:ext cx="7869237" cy="4548187"/>
          </a:xfrm>
        </p:spPr>
        <p:txBody>
          <a:bodyPr>
            <a:normAutofit/>
          </a:bodyPr>
          <a:lstStyle/>
          <a:p>
            <a:r>
              <a:rPr lang="en-US" sz="2800" dirty="0"/>
              <a:t>Control register controls the overall operation of 8255</a:t>
            </a:r>
          </a:p>
          <a:p>
            <a:r>
              <a:rPr lang="en-US" sz="2800" dirty="0"/>
              <a:t>All three ports A, B and C are grouped into two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3429000"/>
            <a:ext cx="6677025" cy="2667000"/>
            <a:chOff x="911" y="2507"/>
            <a:chExt cx="3767" cy="1241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01" y="2507"/>
              <a:ext cx="1877" cy="8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lang="en-US" b="1"/>
                <a:t>Group B</a:t>
              </a:r>
            </a:p>
            <a:p>
              <a:pPr eaLnBrk="0" hangingPunct="0"/>
              <a:endParaRPr lang="en-US" b="1"/>
            </a:p>
            <a:p>
              <a:pPr eaLnBrk="0" hangingPunct="0"/>
              <a:endParaRPr lang="en-US" b="1"/>
            </a:p>
            <a:p>
              <a:pPr eaLnBrk="0" hangingPunct="0"/>
              <a:r>
                <a:rPr lang="en-US" b="1"/>
                <a:t>                 </a:t>
              </a: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911" y="2507"/>
              <a:ext cx="1877" cy="8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/>
              <a:r>
                <a:rPr lang="en-US" b="1"/>
                <a:t>Group A</a:t>
              </a:r>
            </a:p>
            <a:p>
              <a:pPr eaLnBrk="0" hangingPunct="0"/>
              <a:endParaRPr lang="en-US" b="1"/>
            </a:p>
            <a:p>
              <a:pPr eaLnBrk="0" hangingPunct="0"/>
              <a:endParaRPr lang="en-US" b="1"/>
            </a:p>
            <a:p>
              <a:pPr eaLnBrk="0" hangingPunct="0"/>
              <a:endParaRPr lang="en-US" b="1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911" y="2806"/>
              <a:ext cx="1043" cy="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b="1"/>
                <a:t>Port A</a:t>
              </a: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1967" y="2806"/>
              <a:ext cx="821" cy="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 eaLnBrk="0" hangingPunct="0"/>
              <a:r>
                <a:rPr lang="en-US" b="1"/>
                <a:t>    Upper  C</a:t>
              </a: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635" y="2806"/>
              <a:ext cx="1043" cy="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b="1"/>
                <a:t>Port B</a:t>
              </a:r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2801" y="2806"/>
              <a:ext cx="821" cy="2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just" eaLnBrk="0" hangingPunct="0"/>
              <a:r>
                <a:rPr lang="en-US" b="1"/>
                <a:t>    Lower  C</a:t>
              </a:r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auto">
            <a:xfrm>
              <a:off x="1237" y="3063"/>
              <a:ext cx="417" cy="685"/>
            </a:xfrm>
            <a:prstGeom prst="downArrow">
              <a:avLst>
                <a:gd name="adj1" fmla="val 50000"/>
                <a:gd name="adj2" fmla="val 410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64524" name="AutoShape 12"/>
            <p:cNvSpPr>
              <a:spLocks noChangeArrowheads="1"/>
            </p:cNvSpPr>
            <p:nvPr/>
          </p:nvSpPr>
          <p:spPr bwMode="auto">
            <a:xfrm>
              <a:off x="3935" y="3063"/>
              <a:ext cx="417" cy="685"/>
            </a:xfrm>
            <a:prstGeom prst="downArrow">
              <a:avLst>
                <a:gd name="adj1" fmla="val 50000"/>
                <a:gd name="adj2" fmla="val 410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64525" name="AutoShape 13"/>
            <p:cNvSpPr>
              <a:spLocks noChangeArrowheads="1"/>
            </p:cNvSpPr>
            <p:nvPr/>
          </p:nvSpPr>
          <p:spPr bwMode="auto">
            <a:xfrm>
              <a:off x="3062" y="3063"/>
              <a:ext cx="299" cy="685"/>
            </a:xfrm>
            <a:prstGeom prst="downArrow">
              <a:avLst>
                <a:gd name="adj1" fmla="val 50000"/>
                <a:gd name="adj2" fmla="val 57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  <p:sp>
          <p:nvSpPr>
            <p:cNvPr id="64526" name="AutoShape 14"/>
            <p:cNvSpPr>
              <a:spLocks noChangeArrowheads="1"/>
            </p:cNvSpPr>
            <p:nvPr/>
          </p:nvSpPr>
          <p:spPr bwMode="auto">
            <a:xfrm>
              <a:off x="2215" y="3063"/>
              <a:ext cx="300" cy="685"/>
            </a:xfrm>
            <a:prstGeom prst="downArrow">
              <a:avLst>
                <a:gd name="adj1" fmla="val 50000"/>
                <a:gd name="adj2" fmla="val 570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486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Operation modes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503363"/>
            <a:ext cx="8037512" cy="466883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8255 has three modes:</a:t>
            </a:r>
          </a:p>
          <a:p>
            <a:pPr algn="just">
              <a:buFontTx/>
              <a:buNone/>
            </a:pPr>
            <a:r>
              <a:rPr lang="en-US" dirty="0"/>
              <a:t>	- </a:t>
            </a:r>
            <a:r>
              <a:rPr lang="en-US" dirty="0" smtClean="0"/>
              <a:t>Mode </a:t>
            </a:r>
            <a:r>
              <a:rPr lang="en-US" dirty="0"/>
              <a:t>0: basic input-output</a:t>
            </a:r>
          </a:p>
          <a:p>
            <a:pPr algn="just">
              <a:buFontTx/>
              <a:buNone/>
            </a:pPr>
            <a:r>
              <a:rPr lang="en-US" dirty="0"/>
              <a:t>	- </a:t>
            </a:r>
            <a:r>
              <a:rPr lang="en-US" dirty="0" smtClean="0"/>
              <a:t>Mode </a:t>
            </a:r>
            <a:r>
              <a:rPr lang="en-US" dirty="0"/>
              <a:t>1: </a:t>
            </a:r>
            <a:r>
              <a:rPr lang="en-US" dirty="0" err="1" smtClean="0"/>
              <a:t>Strobbed</a:t>
            </a:r>
            <a:r>
              <a:rPr lang="en-US" dirty="0" smtClean="0"/>
              <a:t> </a:t>
            </a:r>
            <a:r>
              <a:rPr lang="en-US" dirty="0"/>
              <a:t>input-output</a:t>
            </a:r>
          </a:p>
          <a:p>
            <a:pPr algn="just">
              <a:buFontTx/>
              <a:buNone/>
            </a:pPr>
            <a:r>
              <a:rPr lang="en-US" dirty="0"/>
              <a:t>	- </a:t>
            </a:r>
            <a:r>
              <a:rPr lang="en-US" dirty="0" smtClean="0"/>
              <a:t>Mode </a:t>
            </a:r>
            <a:r>
              <a:rPr lang="en-US" dirty="0"/>
              <a:t>2: </a:t>
            </a:r>
            <a:r>
              <a:rPr lang="en-US" dirty="0" err="1" smtClean="0"/>
              <a:t>Strobbed</a:t>
            </a:r>
            <a:r>
              <a:rPr lang="en-US" dirty="0" smtClean="0"/>
              <a:t> bi-</a:t>
            </a:r>
            <a:r>
              <a:rPr lang="en-US" dirty="0" err="1" smtClean="0"/>
              <a:t>directinal</a:t>
            </a:r>
            <a:r>
              <a:rPr lang="en-US" dirty="0" smtClean="0"/>
              <a:t> </a:t>
            </a:r>
            <a:r>
              <a:rPr lang="en-US" dirty="0"/>
              <a:t>bus I/O</a:t>
            </a:r>
          </a:p>
          <a:p>
            <a:pPr algn="just"/>
            <a:r>
              <a:rPr lang="en-US" dirty="0"/>
              <a:t>In mode 0</a:t>
            </a:r>
          </a:p>
          <a:p>
            <a:pPr algn="just">
              <a:buFontTx/>
              <a:buNone/>
            </a:pPr>
            <a:r>
              <a:rPr lang="en-US" dirty="0"/>
              <a:t>	- </a:t>
            </a:r>
            <a:r>
              <a:rPr lang="en-US" dirty="0" smtClean="0"/>
              <a:t>Two </a:t>
            </a:r>
            <a:r>
              <a:rPr lang="en-US" dirty="0"/>
              <a:t>8-bit ports and two 4-bit ports</a:t>
            </a:r>
          </a:p>
          <a:p>
            <a:pPr algn="just">
              <a:buFontTx/>
              <a:buNone/>
            </a:pPr>
            <a:r>
              <a:rPr lang="en-US" dirty="0"/>
              <a:t>	- </a:t>
            </a:r>
            <a:r>
              <a:rPr lang="en-US" dirty="0" smtClean="0"/>
              <a:t>Any </a:t>
            </a:r>
            <a:r>
              <a:rPr lang="en-US" dirty="0"/>
              <a:t>port can be input or output</a:t>
            </a:r>
          </a:p>
          <a:p>
            <a:pPr algn="just">
              <a:buFontTx/>
              <a:buNone/>
            </a:pPr>
            <a:r>
              <a:rPr lang="en-US" dirty="0"/>
              <a:t>	- Outputs are latched, inputs are not latched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7652</TotalTime>
  <Words>2046</Words>
  <Application>Microsoft Office PowerPoint</Application>
  <PresentationFormat>On-screen Show (4:3)</PresentationFormat>
  <Paragraphs>956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Peripheral Interface Device  (8255 modes and examples) </vt:lpstr>
      <vt:lpstr>Hierarchy of I/O Control Devices</vt:lpstr>
      <vt:lpstr>Outline</vt:lpstr>
      <vt:lpstr>Block Diagram of 8255</vt:lpstr>
      <vt:lpstr>Ports &amp; Modes in 8255 </vt:lpstr>
      <vt:lpstr>Ports &amp; Modes in 8255 : Control register</vt:lpstr>
      <vt:lpstr>I/O port Addressing</vt:lpstr>
      <vt:lpstr>Ports</vt:lpstr>
      <vt:lpstr>Operation modes</vt:lpstr>
      <vt:lpstr>Operation modes</vt:lpstr>
      <vt:lpstr>BSR (Bit Set or Reset Mode)</vt:lpstr>
      <vt:lpstr>BSR Mode example</vt:lpstr>
      <vt:lpstr>8255: Mode 0</vt:lpstr>
      <vt:lpstr>8255: Mode 0, Example 1</vt:lpstr>
      <vt:lpstr>Interface Circuit </vt:lpstr>
      <vt:lpstr>Interface Program</vt:lpstr>
      <vt:lpstr>8255: Mode 0, Example 2</vt:lpstr>
      <vt:lpstr>8255: Mode 0, Example 2</vt:lpstr>
      <vt:lpstr>Interface Circuit</vt:lpstr>
      <vt:lpstr>Interface control</vt:lpstr>
      <vt:lpstr>Interface Program to do Temp. Control </vt:lpstr>
      <vt:lpstr>8255: Mode 1</vt:lpstr>
      <vt:lpstr>8255: Mode 1: Input Control signal </vt:lpstr>
      <vt:lpstr>8255: Mode 1, Example</vt:lpstr>
      <vt:lpstr>Interface Circuit</vt:lpstr>
      <vt:lpstr>Interface Program</vt:lpstr>
      <vt:lpstr>8255: Mode 2: Bi-directional Data transfer</vt:lpstr>
      <vt:lpstr>Bi-directional Data transfer between two MPU</vt:lpstr>
      <vt:lpstr>Data Transfer From Mater to Slave</vt:lpstr>
      <vt:lpstr>Data Transfer From Slave to master</vt:lpstr>
      <vt:lpstr>Interface Circuit</vt:lpstr>
      <vt:lpstr>Control word Mode 2</vt:lpstr>
      <vt:lpstr>Interface program: Master &amp; Slaves</vt:lpstr>
      <vt:lpstr>Introduction to Interrupt controller 8259A </vt:lpstr>
      <vt:lpstr>Reference </vt:lpstr>
      <vt:lpstr>Thanks</vt:lpstr>
    </vt:vector>
  </TitlesOfParts>
  <Company>iitg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Architecture  &amp;  Its Assembly language programming</dc:title>
  <dc:creator>asahu</dc:creator>
  <cp:lastModifiedBy>Javed Sir</cp:lastModifiedBy>
  <cp:revision>560</cp:revision>
  <dcterms:created xsi:type="dcterms:W3CDTF">2010-08-03T12:41:21Z</dcterms:created>
  <dcterms:modified xsi:type="dcterms:W3CDTF">2016-05-02T09:30:48Z</dcterms:modified>
</cp:coreProperties>
</file>