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321" r:id="rId4"/>
    <p:sldId id="312" r:id="rId5"/>
    <p:sldId id="322" r:id="rId6"/>
    <p:sldId id="323" r:id="rId7"/>
    <p:sldId id="324" r:id="rId8"/>
    <p:sldId id="258" r:id="rId9"/>
    <p:sldId id="259" r:id="rId10"/>
    <p:sldId id="260" r:id="rId11"/>
    <p:sldId id="261" r:id="rId12"/>
    <p:sldId id="262" r:id="rId13"/>
    <p:sldId id="313" r:id="rId14"/>
    <p:sldId id="314" r:id="rId15"/>
    <p:sldId id="315" r:id="rId16"/>
    <p:sldId id="264" r:id="rId17"/>
    <p:sldId id="265" r:id="rId18"/>
    <p:sldId id="266" r:id="rId19"/>
    <p:sldId id="283" r:id="rId20"/>
    <p:sldId id="316" r:id="rId21"/>
    <p:sldId id="268" r:id="rId22"/>
    <p:sldId id="317" r:id="rId23"/>
    <p:sldId id="318" r:id="rId24"/>
    <p:sldId id="319" r:id="rId25"/>
    <p:sldId id="267" r:id="rId26"/>
    <p:sldId id="320" r:id="rId27"/>
    <p:sldId id="280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4B181-5522-8113-8601-603DA89344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B31728-BA08-EAC8-B776-2BD6805029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1A33C2-AF0D-1BEA-1ADB-D5D53158E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9A89D-DCF6-4E74-A3DE-2FBE77372B5A}" type="datetimeFigureOut">
              <a:rPr lang="en-AU" smtClean="0"/>
              <a:t>13/05/2024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E981F-77F6-0A56-4CFC-A36597E5B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F78CD-B06E-18B5-2DF0-BEE43EDFC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C8AB8-73E2-4225-B01D-9BD124A739A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260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FA908-6DF9-7BD3-5620-941CCF782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492AB2-154E-541F-252A-F3602ACB73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5C08A8-473C-4744-5651-DDC348B11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9A89D-DCF6-4E74-A3DE-2FBE77372B5A}" type="datetimeFigureOut">
              <a:rPr lang="en-AU" smtClean="0"/>
              <a:t>13/05/2024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1E616-C460-25FA-10E0-04C879D1B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9A9F6-EE6C-6061-A878-47B9A85C4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C8AB8-73E2-4225-B01D-9BD124A739A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26557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D356EE-8098-D1FF-6557-1C5E9FFB45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87E453-7515-73DF-1453-38AD0DEEB6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DFB9E-7928-7427-E90D-24D32A2A4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9A89D-DCF6-4E74-A3DE-2FBE77372B5A}" type="datetimeFigureOut">
              <a:rPr lang="en-AU" smtClean="0"/>
              <a:t>13/05/2024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9B99C-C30E-5245-BA2C-8FB3EFA2A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D04CA-E96C-983F-F12E-130D43EAA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C8AB8-73E2-4225-B01D-9BD124A739A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15722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87746-0538-17BA-5F16-D395CA9C9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4E040-72F6-24B0-AFE4-172959627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20AED-BAB4-CB8A-3007-DF2623783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9A89D-DCF6-4E74-A3DE-2FBE77372B5A}" type="datetimeFigureOut">
              <a:rPr lang="en-AU" smtClean="0"/>
              <a:t>13/05/2024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FEA4EE-7E81-FFD9-3761-E26198C08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768CC4-7AE3-9E9C-EBC9-CCD97D037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C8AB8-73E2-4225-B01D-9BD124A739A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3547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2827F-E84C-950B-E823-83EB4D1E5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FD16F9-886C-8A53-BE86-3DCCD41BD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9737B-3B80-05B1-C247-3B6CCF35A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9A89D-DCF6-4E74-A3DE-2FBE77372B5A}" type="datetimeFigureOut">
              <a:rPr lang="en-AU" smtClean="0"/>
              <a:t>13/05/2024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165C8-B80A-96F9-4F00-1B3F23883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D11FA-CCF3-3367-92CD-13BBEC480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C8AB8-73E2-4225-B01D-9BD124A739A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45245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9F997-F472-7454-326A-D85A01663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9BDDA-EE19-0F6B-6867-D5F64E1BF1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D888A2-AC18-3849-6DA0-2F5C196AA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2C4E13-FEE4-A6F6-0418-9FDC9BB1F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9A89D-DCF6-4E74-A3DE-2FBE77372B5A}" type="datetimeFigureOut">
              <a:rPr lang="en-AU" smtClean="0"/>
              <a:t>13/05/2024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08D313-00F0-724D-6F51-37A439DB9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609516-2E9F-83AB-9665-BE83793DA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C8AB8-73E2-4225-B01D-9BD124A739A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7495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4DF89-EC84-E3D7-DEA4-D6B83144D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A0C527-B705-476C-3EF4-33EB856675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F7831D-FB50-47E9-3852-AC9499D524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CA0DF1-BCB8-8304-4B52-0EBB5BA657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B9A932-80B5-B751-73DA-B3F1F3188B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599262-A285-06C5-F29A-7132C2657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9A89D-DCF6-4E74-A3DE-2FBE77372B5A}" type="datetimeFigureOut">
              <a:rPr lang="en-AU" smtClean="0"/>
              <a:t>13/05/2024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0991BE-8BDC-E6B7-200C-87FD92B30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B4B807-7F21-441F-5C2C-4C71B6A3A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C8AB8-73E2-4225-B01D-9BD124A739A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02208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FC21D-635B-5B28-6D55-DC33610CD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A9E080-18B4-C73B-6C3C-E3B17B639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9A89D-DCF6-4E74-A3DE-2FBE77372B5A}" type="datetimeFigureOut">
              <a:rPr lang="en-AU" smtClean="0"/>
              <a:t>13/05/2024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144B20-30D9-341A-E563-9A1F5E8AD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5DBA4D-2AFD-FEED-9844-188452BA0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C8AB8-73E2-4225-B01D-9BD124A739A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17801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09166D-5DDC-B999-9414-93E55C7A7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9A89D-DCF6-4E74-A3DE-2FBE77372B5A}" type="datetimeFigureOut">
              <a:rPr lang="en-AU" smtClean="0"/>
              <a:t>13/05/2024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6DDD6F-0EA2-B0ED-87B5-FC9D451D2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E567DF-FF87-3012-FD16-113D0083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C8AB8-73E2-4225-B01D-9BD124A739A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2352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5FDDA-0A19-67C3-D167-31CDD757A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908A6-228B-2CB6-2304-564A0CC85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BFC225-3555-28B7-6681-1D3D1B7BE2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5EC5F0-F427-E044-9FC3-2BD678DBD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9A89D-DCF6-4E74-A3DE-2FBE77372B5A}" type="datetimeFigureOut">
              <a:rPr lang="en-AU" smtClean="0"/>
              <a:t>13/05/2024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5D32D3-D309-F1BC-4815-06828EA77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9CE113-C6F3-D3C6-FBA4-409CFAF60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C8AB8-73E2-4225-B01D-9BD124A739A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24756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5737B-D7FF-FBC0-723C-1E5EEE099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89A273-E5C1-2292-2E63-7497F0F275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127029-68FF-DC73-A5D6-801A81B32E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3F1AEB-514C-BD91-EBF4-DCD3B760F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9A89D-DCF6-4E74-A3DE-2FBE77372B5A}" type="datetimeFigureOut">
              <a:rPr lang="en-AU" smtClean="0"/>
              <a:t>13/05/2024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EBDED4-D973-9E96-8089-4E8F87DA4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76F750-5BDB-4E00-72D6-9F79045CF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C8AB8-73E2-4225-B01D-9BD124A739A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41305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73DE13-4EB4-F95D-61E0-815E05FB5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17B704-8672-156C-B206-261A651F4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AE0FC4-4961-1275-7E91-2FBB6E1091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9A89D-DCF6-4E74-A3DE-2FBE77372B5A}" type="datetimeFigureOut">
              <a:rPr lang="en-AU" smtClean="0"/>
              <a:t>13/05/2024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88898B-9A5E-4400-8253-096690A9D5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BD94F-87CC-F319-784E-A4B9A90CDD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C8AB8-73E2-4225-B01D-9BD124A739A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64521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DF811-DC09-2C07-FA88-9868E3DEF4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Syntax Analysis</a:t>
            </a:r>
            <a:br>
              <a:rPr lang="en-US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Part III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526572-4C5C-E2CF-DF2A-F87F356113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CHAPTER 4</a:t>
            </a:r>
          </a:p>
        </p:txBody>
      </p:sp>
    </p:spTree>
    <p:extLst>
      <p:ext uri="{BB962C8B-B14F-4D97-AF65-F5344CB8AC3E}">
        <p14:creationId xmlns:p14="http://schemas.microsoft.com/office/powerpoint/2010/main" val="3941006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IN" dirty="0"/>
              <a:t>BASIC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Scan input string left to right, try to detect .&gt; and put a pointer on its location.</a:t>
            </a:r>
          </a:p>
          <a:p>
            <a:r>
              <a:rPr lang="en-IN" dirty="0"/>
              <a:t>Now scan backwards till reaching &lt;.</a:t>
            </a:r>
          </a:p>
          <a:p>
            <a:r>
              <a:rPr lang="en-IN" dirty="0"/>
              <a:t>String between &lt;. And .&gt; is our handle.</a:t>
            </a:r>
          </a:p>
          <a:p>
            <a:r>
              <a:rPr lang="en-IN" dirty="0"/>
              <a:t>Replace handle by the head of the respective production.</a:t>
            </a:r>
          </a:p>
          <a:p>
            <a:r>
              <a:rPr lang="en-IN" dirty="0"/>
              <a:t>REPEAT until reaching start symbol.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38348" y="1357298"/>
            <a:ext cx="7786742" cy="492922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8348" y="274638"/>
            <a:ext cx="7786742" cy="101122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IN" dirty="0"/>
              <a:t>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5538" y="1071546"/>
            <a:ext cx="7258072" cy="5500726"/>
          </a:xfrm>
        </p:spPr>
        <p:txBody>
          <a:bodyPr>
            <a:noAutofit/>
          </a:bodyPr>
          <a:lstStyle/>
          <a:p>
            <a:pPr>
              <a:spcBef>
                <a:spcPts val="100"/>
              </a:spcBef>
              <a:buNone/>
            </a:pPr>
            <a:r>
              <a:rPr lang="en-IN" sz="1800" b="1" dirty="0">
                <a:latin typeface="+mj-lt"/>
              </a:rPr>
              <a:t>		</a:t>
            </a:r>
          </a:p>
          <a:p>
            <a:pPr>
              <a:spcBef>
                <a:spcPts val="100"/>
              </a:spcBef>
              <a:buNone/>
            </a:pPr>
            <a:r>
              <a:rPr lang="en-IN" sz="1800" b="1" dirty="0">
                <a:latin typeface="+mj-lt"/>
              </a:rPr>
              <a:t>		</a:t>
            </a:r>
            <a:r>
              <a:rPr lang="en-IN" sz="1800" dirty="0">
                <a:latin typeface="+mj-lt"/>
              </a:rPr>
              <a:t>w </a:t>
            </a:r>
            <a:r>
              <a:rPr lang="en-IN" sz="1800" dirty="0">
                <a:latin typeface="+mj-lt"/>
                <a:sym typeface="Wingdings" pitchFamily="2" charset="2"/>
              </a:rPr>
              <a:t></a:t>
            </a:r>
            <a:r>
              <a:rPr lang="en-IN" sz="1800" dirty="0">
                <a:latin typeface="+mj-lt"/>
              </a:rPr>
              <a:t> input</a:t>
            </a:r>
          </a:p>
          <a:p>
            <a:pPr>
              <a:spcBef>
                <a:spcPts val="100"/>
              </a:spcBef>
              <a:buNone/>
            </a:pPr>
            <a:r>
              <a:rPr lang="en-IN" sz="1800" dirty="0">
                <a:latin typeface="+mj-lt"/>
              </a:rPr>
              <a:t>		a </a:t>
            </a:r>
            <a:r>
              <a:rPr lang="en-IN" sz="1800" dirty="0">
                <a:latin typeface="+mj-lt"/>
                <a:sym typeface="Wingdings" pitchFamily="2" charset="2"/>
              </a:rPr>
              <a:t> input symbol</a:t>
            </a:r>
          </a:p>
          <a:p>
            <a:pPr>
              <a:spcBef>
                <a:spcPts val="100"/>
              </a:spcBef>
              <a:buNone/>
            </a:pPr>
            <a:r>
              <a:rPr lang="en-IN" sz="1800" dirty="0">
                <a:latin typeface="+mj-lt"/>
                <a:sym typeface="Wingdings" pitchFamily="2" charset="2"/>
              </a:rPr>
              <a:t>		b  stack top</a:t>
            </a:r>
          </a:p>
          <a:p>
            <a:pPr>
              <a:spcBef>
                <a:spcPts val="100"/>
              </a:spcBef>
              <a:buNone/>
            </a:pPr>
            <a:r>
              <a:rPr lang="en-IN" sz="1800" dirty="0">
                <a:latin typeface="+mj-lt"/>
                <a:sym typeface="Wingdings" pitchFamily="2" charset="2"/>
              </a:rPr>
              <a:t>		Repeat</a:t>
            </a:r>
          </a:p>
          <a:p>
            <a:pPr>
              <a:spcBef>
                <a:spcPts val="100"/>
              </a:spcBef>
              <a:buNone/>
            </a:pPr>
            <a:r>
              <a:rPr lang="en-IN" sz="1800" dirty="0">
                <a:latin typeface="+mj-lt"/>
                <a:sym typeface="Wingdings" pitchFamily="2" charset="2"/>
              </a:rPr>
              <a:t>		{</a:t>
            </a:r>
          </a:p>
          <a:p>
            <a:pPr>
              <a:spcBef>
                <a:spcPts val="100"/>
              </a:spcBef>
              <a:buNone/>
            </a:pPr>
            <a:r>
              <a:rPr lang="en-IN" sz="1800" dirty="0">
                <a:latin typeface="+mj-lt"/>
                <a:sym typeface="Wingdings" pitchFamily="2" charset="2"/>
              </a:rPr>
              <a:t>			if(a is $ and b is $)</a:t>
            </a:r>
          </a:p>
          <a:p>
            <a:pPr>
              <a:spcBef>
                <a:spcPts val="100"/>
              </a:spcBef>
              <a:buNone/>
            </a:pPr>
            <a:r>
              <a:rPr lang="en-IN" sz="1800" dirty="0">
                <a:latin typeface="+mj-lt"/>
                <a:sym typeface="Wingdings" pitchFamily="2" charset="2"/>
              </a:rPr>
              <a:t>				return</a:t>
            </a:r>
          </a:p>
          <a:p>
            <a:pPr>
              <a:spcBef>
                <a:spcPts val="100"/>
              </a:spcBef>
              <a:buNone/>
            </a:pPr>
            <a:r>
              <a:rPr lang="en-IN" sz="1800" dirty="0">
                <a:latin typeface="+mj-lt"/>
                <a:sym typeface="Wingdings" pitchFamily="2" charset="2"/>
              </a:rPr>
              <a:t>			if(a .&gt; b)</a:t>
            </a:r>
          </a:p>
          <a:p>
            <a:pPr>
              <a:spcBef>
                <a:spcPts val="100"/>
              </a:spcBef>
              <a:buNone/>
            </a:pPr>
            <a:r>
              <a:rPr lang="en-IN" sz="1800" dirty="0">
                <a:latin typeface="+mj-lt"/>
                <a:sym typeface="Wingdings" pitchFamily="2" charset="2"/>
              </a:rPr>
              <a:t>				push a into stack</a:t>
            </a:r>
          </a:p>
          <a:p>
            <a:pPr>
              <a:spcBef>
                <a:spcPts val="100"/>
              </a:spcBef>
              <a:buNone/>
            </a:pPr>
            <a:r>
              <a:rPr lang="en-IN" sz="1800" dirty="0">
                <a:latin typeface="+mj-lt"/>
                <a:sym typeface="Wingdings" pitchFamily="2" charset="2"/>
              </a:rPr>
              <a:t>				move input pointer</a:t>
            </a:r>
          </a:p>
          <a:p>
            <a:pPr>
              <a:spcBef>
                <a:spcPts val="100"/>
              </a:spcBef>
              <a:buNone/>
            </a:pPr>
            <a:r>
              <a:rPr lang="en-IN" sz="1800" dirty="0">
                <a:latin typeface="+mj-lt"/>
                <a:sym typeface="Wingdings" pitchFamily="2" charset="2"/>
              </a:rPr>
              <a:t>			else if(a &lt;. b)</a:t>
            </a:r>
          </a:p>
          <a:p>
            <a:pPr>
              <a:spcBef>
                <a:spcPts val="100"/>
              </a:spcBef>
              <a:buNone/>
            </a:pPr>
            <a:r>
              <a:rPr lang="en-IN" sz="1800" dirty="0">
                <a:latin typeface="+mj-lt"/>
                <a:sym typeface="Wingdings" pitchFamily="2" charset="2"/>
              </a:rPr>
              <a:t>				c  pop stack</a:t>
            </a:r>
          </a:p>
          <a:p>
            <a:pPr>
              <a:spcBef>
                <a:spcPts val="100"/>
              </a:spcBef>
              <a:buNone/>
            </a:pPr>
            <a:r>
              <a:rPr lang="en-IN" sz="1800" dirty="0">
                <a:latin typeface="+mj-lt"/>
                <a:sym typeface="Wingdings" pitchFamily="2" charset="2"/>
              </a:rPr>
              <a:t>				until(c .&gt; b)</a:t>
            </a:r>
          </a:p>
          <a:p>
            <a:pPr>
              <a:spcBef>
                <a:spcPts val="100"/>
              </a:spcBef>
              <a:buNone/>
            </a:pPr>
            <a:r>
              <a:rPr lang="en-IN" sz="1800" dirty="0">
                <a:latin typeface="+mj-lt"/>
                <a:sym typeface="Wingdings" pitchFamily="2" charset="2"/>
              </a:rPr>
              <a:t>			else</a:t>
            </a:r>
          </a:p>
          <a:p>
            <a:pPr>
              <a:spcBef>
                <a:spcPts val="100"/>
              </a:spcBef>
              <a:buNone/>
            </a:pPr>
            <a:r>
              <a:rPr lang="en-IN" sz="1800" dirty="0">
                <a:latin typeface="+mj-lt"/>
                <a:sym typeface="Wingdings" pitchFamily="2" charset="2"/>
              </a:rPr>
              <a:t>				error()</a:t>
            </a:r>
          </a:p>
          <a:p>
            <a:pPr>
              <a:spcBef>
                <a:spcPts val="100"/>
              </a:spcBef>
              <a:buNone/>
            </a:pPr>
            <a:r>
              <a:rPr lang="en-IN" sz="1800" dirty="0">
                <a:latin typeface="+mj-lt"/>
                <a:sym typeface="Wingdings" pitchFamily="2" charset="2"/>
              </a:rPr>
              <a:t>		}</a:t>
            </a:r>
            <a:endParaRPr lang="en-IN" sz="1800" dirty="0">
              <a:latin typeface="+mj-l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2596" y="285728"/>
            <a:ext cx="8229600" cy="79690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IN" dirty="0"/>
              <a:t>EXAMPLE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952596" y="1285860"/>
          <a:ext cx="8229600" cy="44500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STACK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INPUT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ACTION/REMARK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$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dirty="0"/>
                        <a:t>id + id * id$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$ &lt;. 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$ 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dirty="0"/>
                        <a:t>+ id * id$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id &gt;. 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$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dirty="0"/>
                        <a:t>+ id * id$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$ &lt;. 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$ 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dirty="0"/>
                        <a:t>id * id$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+ &lt;. 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$ + 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baseline="0" dirty="0"/>
                        <a:t>* id</a:t>
                      </a:r>
                      <a:r>
                        <a:rPr lang="en-IN" dirty="0"/>
                        <a:t>$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id .&gt; 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$ 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dirty="0"/>
                        <a:t>* id$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+ &lt;. 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$ +</a:t>
                      </a:r>
                      <a:r>
                        <a:rPr lang="en-IN" baseline="0" dirty="0"/>
                        <a:t> *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dirty="0"/>
                        <a:t>id$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* &lt;. 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$ + * 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dirty="0"/>
                        <a:t>$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id .&gt; $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$ + 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dirty="0"/>
                        <a:t>$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* .&gt; $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$</a:t>
                      </a:r>
                      <a:r>
                        <a:rPr lang="en-IN" baseline="0" dirty="0"/>
                        <a:t> +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dirty="0"/>
                        <a:t>$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+ .&gt; $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$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dirty="0"/>
                        <a:t>$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accept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01122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dirty="0"/>
              <a:t>PRECEDENCE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428737"/>
            <a:ext cx="8229600" cy="469742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Operator precedence parsers use </a:t>
            </a:r>
            <a:r>
              <a:rPr lang="en-US" b="1" dirty="0"/>
              <a:t>precedence functions</a:t>
            </a:r>
            <a:r>
              <a:rPr lang="en-US" dirty="0"/>
              <a:t> that map terminal symbols to integers.</a:t>
            </a:r>
          </a:p>
          <a:p>
            <a:endParaRPr lang="en-US" sz="800" dirty="0"/>
          </a:p>
          <a:p>
            <a:pPr algn="ctr">
              <a:buNone/>
            </a:pPr>
            <a:r>
              <a:rPr lang="en-US" sz="3400" b="1" u="sng" dirty="0"/>
              <a:t>Algorithm for Constructing Precedence Functions</a:t>
            </a:r>
          </a:p>
          <a:p>
            <a:pPr algn="ctr">
              <a:buNone/>
            </a:pPr>
            <a:endParaRPr lang="en-US" sz="500" b="1" u="sng" dirty="0"/>
          </a:p>
          <a:p>
            <a:pPr algn="ctr">
              <a:buNone/>
            </a:pPr>
            <a:endParaRPr lang="en-US" sz="800" b="1" u="sng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functions </a:t>
            </a:r>
            <a:r>
              <a:rPr lang="en-US" i="1" dirty="0"/>
              <a:t>f</a:t>
            </a:r>
            <a:r>
              <a:rPr lang="en-US" baseline="-25000" dirty="0"/>
              <a:t>a</a:t>
            </a:r>
            <a:r>
              <a:rPr lang="en-US" dirty="0"/>
              <a:t> for each grammar terminal </a:t>
            </a:r>
            <a:r>
              <a:rPr lang="en-US" i="1" dirty="0"/>
              <a:t>a</a:t>
            </a:r>
            <a:r>
              <a:rPr lang="en-US" dirty="0"/>
              <a:t> and for the end of string symbol.</a:t>
            </a:r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Partition the symbols in groups so that </a:t>
            </a:r>
            <a:r>
              <a:rPr lang="en-US" i="1" dirty="0"/>
              <a:t>f</a:t>
            </a:r>
            <a:r>
              <a:rPr lang="en-US" baseline="-25000" dirty="0"/>
              <a:t>a</a:t>
            </a:r>
            <a:r>
              <a:rPr lang="en-US" dirty="0"/>
              <a:t> and </a:t>
            </a:r>
            <a:r>
              <a:rPr lang="en-US" i="1" dirty="0"/>
              <a:t>g</a:t>
            </a:r>
            <a:r>
              <a:rPr lang="en-US" baseline="-25000" dirty="0"/>
              <a:t>b</a:t>
            </a:r>
            <a:r>
              <a:rPr lang="en-US" dirty="0"/>
              <a:t> are in the same group if </a:t>
            </a:r>
            <a:r>
              <a:rPr lang="en-US" i="1" dirty="0"/>
              <a:t>a</a:t>
            </a:r>
            <a:r>
              <a:rPr lang="en-US" dirty="0"/>
              <a:t> =· </a:t>
            </a:r>
            <a:r>
              <a:rPr lang="en-US" i="1" dirty="0"/>
              <a:t>b </a:t>
            </a:r>
            <a:r>
              <a:rPr lang="en-US" dirty="0"/>
              <a:t>(there can be symbols in the same group even if they are not connected by this relation).</a:t>
            </a:r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 directed graph whose nodes are in the groups, next for each symbols a and b do: place an edge from the group of </a:t>
            </a:r>
            <a:r>
              <a:rPr lang="en-US" i="1" dirty="0"/>
              <a:t>g</a:t>
            </a:r>
            <a:r>
              <a:rPr lang="en-US" baseline="-25000" dirty="0"/>
              <a:t>b</a:t>
            </a:r>
            <a:r>
              <a:rPr lang="en-US" dirty="0"/>
              <a:t> to the group of </a:t>
            </a:r>
            <a:r>
              <a:rPr lang="en-US" i="1" dirty="0"/>
              <a:t>f</a:t>
            </a:r>
            <a:r>
              <a:rPr lang="en-US" baseline="-25000" dirty="0"/>
              <a:t>a</a:t>
            </a:r>
            <a:r>
              <a:rPr lang="en-US" dirty="0"/>
              <a:t> if </a:t>
            </a:r>
            <a:r>
              <a:rPr lang="en-US" i="1" dirty="0"/>
              <a:t>a </a:t>
            </a:r>
            <a:r>
              <a:rPr lang="en-US" dirty="0"/>
              <a:t>&lt;· </a:t>
            </a:r>
            <a:r>
              <a:rPr lang="en-US" i="1" dirty="0"/>
              <a:t>b</a:t>
            </a:r>
            <a:r>
              <a:rPr lang="en-US" dirty="0"/>
              <a:t>, otherwise if </a:t>
            </a:r>
            <a:r>
              <a:rPr lang="en-US" i="1" dirty="0"/>
              <a:t>a </a:t>
            </a:r>
            <a:r>
              <a:rPr lang="en-US" dirty="0"/>
              <a:t>·&gt; </a:t>
            </a:r>
            <a:r>
              <a:rPr lang="en-US" i="1" dirty="0"/>
              <a:t>b </a:t>
            </a:r>
            <a:r>
              <a:rPr lang="en-US" dirty="0"/>
              <a:t>place an edge from the group of </a:t>
            </a:r>
            <a:r>
              <a:rPr lang="en-US" i="1" dirty="0"/>
              <a:t>f</a:t>
            </a:r>
            <a:r>
              <a:rPr lang="en-US" baseline="-25000" dirty="0"/>
              <a:t>a</a:t>
            </a:r>
            <a:r>
              <a:rPr lang="en-US" dirty="0"/>
              <a:t> to that of </a:t>
            </a:r>
            <a:r>
              <a:rPr lang="en-US" i="1" dirty="0"/>
              <a:t>g</a:t>
            </a:r>
            <a:r>
              <a:rPr lang="en-US" baseline="-25000" dirty="0"/>
              <a:t>b</a:t>
            </a:r>
            <a:r>
              <a:rPr lang="en-US" dirty="0"/>
              <a:t>.</a:t>
            </a:r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the constructed graph has a cycle then no precedence functions exist. When there are no cycles collect the length of the longest paths from the groups of </a:t>
            </a:r>
            <a:r>
              <a:rPr lang="en-US" i="1" dirty="0"/>
              <a:t>f</a:t>
            </a:r>
            <a:r>
              <a:rPr lang="en-US" baseline="-25000" dirty="0"/>
              <a:t>a</a:t>
            </a:r>
            <a:r>
              <a:rPr lang="en-US" dirty="0"/>
              <a:t> and </a:t>
            </a:r>
            <a:r>
              <a:rPr lang="en-US" i="1" dirty="0"/>
              <a:t>g</a:t>
            </a:r>
            <a:r>
              <a:rPr lang="en-US" baseline="-25000" dirty="0"/>
              <a:t>b</a:t>
            </a:r>
            <a:r>
              <a:rPr lang="en-US" dirty="0"/>
              <a:t> respectively.</a:t>
            </a:r>
            <a:endParaRPr lang="en-IN" dirty="0"/>
          </a:p>
          <a:p>
            <a:pPr marL="514350" indent="-514350">
              <a:buFont typeface="+mj-lt"/>
              <a:buAutoNum type="arabicPeriod"/>
            </a:pPr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1158" y="285728"/>
            <a:ext cx="8429684" cy="6357982"/>
          </a:xfrm>
        </p:spPr>
        <p:txBody>
          <a:bodyPr>
            <a:normAutofit/>
          </a:bodyPr>
          <a:lstStyle/>
          <a:p>
            <a:r>
              <a:rPr lang="en-IN" sz="2400" dirty="0"/>
              <a:t>Consider the following table:</a:t>
            </a:r>
          </a:p>
          <a:p>
            <a:endParaRPr lang="en-IN" dirty="0"/>
          </a:p>
          <a:p>
            <a:pPr>
              <a:buNone/>
            </a:pPr>
            <a:endParaRPr lang="en-IN" dirty="0"/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Resulting graph: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>
              <a:buNone/>
            </a:pPr>
            <a:endParaRPr lang="en-IN" dirty="0"/>
          </a:p>
          <a:p>
            <a:pPr>
              <a:buNone/>
            </a:pPr>
            <a:endParaRPr lang="en-IN" dirty="0"/>
          </a:p>
        </p:txBody>
      </p:sp>
      <p:sp>
        <p:nvSpPr>
          <p:cNvPr id="11" name="Oval 10"/>
          <p:cNvSpPr/>
          <p:nvPr/>
        </p:nvSpPr>
        <p:spPr>
          <a:xfrm>
            <a:off x="4738678" y="3071810"/>
            <a:ext cx="642942" cy="6429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100" dirty="0"/>
              <a:t>g</a:t>
            </a:r>
            <a:r>
              <a:rPr lang="en-IN" sz="2100" baseline="-25000" dirty="0"/>
              <a:t>id</a:t>
            </a:r>
            <a:endParaRPr lang="en-IN" sz="2100" dirty="0"/>
          </a:p>
        </p:txBody>
      </p:sp>
      <p:sp>
        <p:nvSpPr>
          <p:cNvPr id="15" name="Oval 14"/>
          <p:cNvSpPr/>
          <p:nvPr/>
        </p:nvSpPr>
        <p:spPr>
          <a:xfrm>
            <a:off x="4738678" y="4000504"/>
            <a:ext cx="642942" cy="6429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100" dirty="0"/>
              <a:t>f</a:t>
            </a:r>
            <a:r>
              <a:rPr lang="en-IN" sz="2100" baseline="-25000" dirty="0"/>
              <a:t>*</a:t>
            </a:r>
            <a:endParaRPr lang="en-IN" sz="2100" dirty="0"/>
          </a:p>
        </p:txBody>
      </p:sp>
      <p:sp>
        <p:nvSpPr>
          <p:cNvPr id="17" name="Oval 16"/>
          <p:cNvSpPr/>
          <p:nvPr/>
        </p:nvSpPr>
        <p:spPr>
          <a:xfrm>
            <a:off x="4738678" y="4929198"/>
            <a:ext cx="642942" cy="6429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100" dirty="0"/>
              <a:t>g</a:t>
            </a:r>
            <a:r>
              <a:rPr lang="en-IN" sz="2100" baseline="-25000" dirty="0"/>
              <a:t>+</a:t>
            </a:r>
            <a:endParaRPr lang="en-IN" sz="2100" dirty="0"/>
          </a:p>
        </p:txBody>
      </p:sp>
      <p:sp>
        <p:nvSpPr>
          <p:cNvPr id="20" name="Oval 19"/>
          <p:cNvSpPr/>
          <p:nvPr/>
        </p:nvSpPr>
        <p:spPr>
          <a:xfrm>
            <a:off x="4738678" y="5786454"/>
            <a:ext cx="642942" cy="6429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100" dirty="0"/>
              <a:t>f</a:t>
            </a:r>
            <a:r>
              <a:rPr lang="en-IN" sz="2100" baseline="-25000" dirty="0"/>
              <a:t>$</a:t>
            </a:r>
            <a:endParaRPr lang="en-IN" sz="2100" dirty="0"/>
          </a:p>
        </p:txBody>
      </p:sp>
      <p:sp>
        <p:nvSpPr>
          <p:cNvPr id="25" name="Oval 24"/>
          <p:cNvSpPr/>
          <p:nvPr/>
        </p:nvSpPr>
        <p:spPr>
          <a:xfrm>
            <a:off x="6953256" y="3071810"/>
            <a:ext cx="642942" cy="6429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100" dirty="0"/>
              <a:t>f</a:t>
            </a:r>
            <a:r>
              <a:rPr lang="en-IN" sz="2100" baseline="-25000" dirty="0"/>
              <a:t>id</a:t>
            </a:r>
            <a:endParaRPr lang="en-IN" sz="2100" dirty="0"/>
          </a:p>
        </p:txBody>
      </p:sp>
      <p:sp>
        <p:nvSpPr>
          <p:cNvPr id="26" name="Oval 25"/>
          <p:cNvSpPr/>
          <p:nvPr/>
        </p:nvSpPr>
        <p:spPr>
          <a:xfrm>
            <a:off x="6953256" y="4000504"/>
            <a:ext cx="642942" cy="6429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100" dirty="0"/>
              <a:t>g</a:t>
            </a:r>
            <a:r>
              <a:rPr lang="en-IN" sz="2100" baseline="-25000" dirty="0"/>
              <a:t>*</a:t>
            </a:r>
            <a:endParaRPr lang="en-IN" sz="2100" dirty="0"/>
          </a:p>
        </p:txBody>
      </p:sp>
      <p:sp>
        <p:nvSpPr>
          <p:cNvPr id="27" name="Oval 26"/>
          <p:cNvSpPr/>
          <p:nvPr/>
        </p:nvSpPr>
        <p:spPr>
          <a:xfrm>
            <a:off x="6953256" y="4929198"/>
            <a:ext cx="642942" cy="6429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100" dirty="0"/>
              <a:t>f</a:t>
            </a:r>
            <a:r>
              <a:rPr lang="en-IN" sz="2100" baseline="-25000" dirty="0"/>
              <a:t>+</a:t>
            </a:r>
            <a:endParaRPr lang="en-IN" sz="2100" dirty="0"/>
          </a:p>
        </p:txBody>
      </p:sp>
      <p:sp>
        <p:nvSpPr>
          <p:cNvPr id="28" name="Oval 27"/>
          <p:cNvSpPr/>
          <p:nvPr/>
        </p:nvSpPr>
        <p:spPr>
          <a:xfrm>
            <a:off x="6953256" y="5786454"/>
            <a:ext cx="642942" cy="6429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100" dirty="0"/>
              <a:t>g</a:t>
            </a:r>
            <a:r>
              <a:rPr lang="en-IN" sz="2100" baseline="-25000" dirty="0"/>
              <a:t>$</a:t>
            </a:r>
            <a:endParaRPr lang="en-IN" sz="2100" dirty="0"/>
          </a:p>
        </p:txBody>
      </p:sp>
      <p:cxnSp>
        <p:nvCxnSpPr>
          <p:cNvPr id="30" name="Straight Arrow Connector 29"/>
          <p:cNvCxnSpPr>
            <a:stCxn id="11" idx="5"/>
            <a:endCxn id="27" idx="1"/>
          </p:cNvCxnSpPr>
          <p:nvPr/>
        </p:nvCxnSpPr>
        <p:spPr>
          <a:xfrm rot="16200000" flipH="1">
            <a:off x="5466058" y="3442000"/>
            <a:ext cx="1402760" cy="1759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5" idx="3"/>
            <a:endCxn id="17" idx="7"/>
          </p:cNvCxnSpPr>
          <p:nvPr/>
        </p:nvCxnSpPr>
        <p:spPr>
          <a:xfrm rot="5400000">
            <a:off x="5466058" y="3442000"/>
            <a:ext cx="1402760" cy="1759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1" idx="4"/>
            <a:endCxn id="15" idx="0"/>
          </p:cNvCxnSpPr>
          <p:nvPr/>
        </p:nvCxnSpPr>
        <p:spPr>
          <a:xfrm rot="5400000">
            <a:off x="4917273" y="3857628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5" idx="4"/>
            <a:endCxn id="17" idx="0"/>
          </p:cNvCxnSpPr>
          <p:nvPr/>
        </p:nvCxnSpPr>
        <p:spPr>
          <a:xfrm rot="5400000">
            <a:off x="4917273" y="4786322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7" idx="4"/>
            <a:endCxn id="20" idx="0"/>
          </p:cNvCxnSpPr>
          <p:nvPr/>
        </p:nvCxnSpPr>
        <p:spPr>
          <a:xfrm rot="5400000">
            <a:off x="4952992" y="5679297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5" idx="4"/>
            <a:endCxn id="26" idx="0"/>
          </p:cNvCxnSpPr>
          <p:nvPr/>
        </p:nvCxnSpPr>
        <p:spPr>
          <a:xfrm rot="5400000">
            <a:off x="7131851" y="3857628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6" idx="4"/>
            <a:endCxn id="27" idx="0"/>
          </p:cNvCxnSpPr>
          <p:nvPr/>
        </p:nvCxnSpPr>
        <p:spPr>
          <a:xfrm rot="5400000">
            <a:off x="7131851" y="4786322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7" idx="4"/>
            <a:endCxn id="28" idx="0"/>
          </p:cNvCxnSpPr>
          <p:nvPr/>
        </p:nvCxnSpPr>
        <p:spPr>
          <a:xfrm rot="5400000">
            <a:off x="7167570" y="5679297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5" idx="6"/>
            <a:endCxn id="26" idx="2"/>
          </p:cNvCxnSpPr>
          <p:nvPr/>
        </p:nvCxnSpPr>
        <p:spPr>
          <a:xfrm>
            <a:off x="5381620" y="4321975"/>
            <a:ext cx="157163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27" idx="2"/>
            <a:endCxn id="17" idx="6"/>
          </p:cNvCxnSpPr>
          <p:nvPr/>
        </p:nvCxnSpPr>
        <p:spPr>
          <a:xfrm rot="10800000">
            <a:off x="5381620" y="5250669"/>
            <a:ext cx="157163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5" idx="5"/>
            <a:endCxn id="28" idx="1"/>
          </p:cNvCxnSpPr>
          <p:nvPr/>
        </p:nvCxnSpPr>
        <p:spPr>
          <a:xfrm rot="16200000" flipH="1">
            <a:off x="5501777" y="4334975"/>
            <a:ext cx="1331322" cy="1759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26" idx="3"/>
            <a:endCxn id="20" idx="7"/>
          </p:cNvCxnSpPr>
          <p:nvPr/>
        </p:nvCxnSpPr>
        <p:spPr>
          <a:xfrm rot="5400000">
            <a:off x="5501777" y="4334975"/>
            <a:ext cx="1331322" cy="1759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11" idx="2"/>
            <a:endCxn id="20" idx="2"/>
          </p:cNvCxnSpPr>
          <p:nvPr/>
        </p:nvCxnSpPr>
        <p:spPr>
          <a:xfrm rot="10800000" flipV="1">
            <a:off x="4738678" y="3393281"/>
            <a:ext cx="1588" cy="2714644"/>
          </a:xfrm>
          <a:prstGeom prst="bentConnector3">
            <a:avLst>
              <a:gd name="adj1" fmla="val 41770479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25" idx="6"/>
            <a:endCxn id="28" idx="6"/>
          </p:cNvCxnSpPr>
          <p:nvPr/>
        </p:nvCxnSpPr>
        <p:spPr>
          <a:xfrm>
            <a:off x="7596198" y="3393281"/>
            <a:ext cx="1588" cy="2714644"/>
          </a:xfrm>
          <a:prstGeom prst="bentConnector3">
            <a:avLst>
              <a:gd name="adj1" fmla="val 42714371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6" name="Picture 65" descr="prec_tab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28" y="928670"/>
            <a:ext cx="6572296" cy="166938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From the previous graph we extract the following precedence functions:</a:t>
            </a:r>
          </a:p>
          <a:p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4177036"/>
              </p:ext>
            </p:extLst>
          </p:nvPr>
        </p:nvGraphicFramePr>
        <p:xfrm>
          <a:off x="3095604" y="2928934"/>
          <a:ext cx="5760000" cy="118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id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+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*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$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IN" sz="2000" dirty="0"/>
                        <a:t>f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IN" sz="2000" dirty="0"/>
                        <a:t>g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>
            <a:extLst>
              <a:ext uri="{FF2B5EF4-FFF2-40B4-BE49-F238E27FC236}">
                <a16:creationId xmlns:a16="http://schemas.microsoft.com/office/drawing/2014/main" id="{CB0B15F5-AB18-5A7E-3563-F2179192F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D01-57EA-4A3E-9776-1900091F2944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93186" name="Rectangle 2">
            <a:extLst>
              <a:ext uri="{FF2B5EF4-FFF2-40B4-BE49-F238E27FC236}">
                <a16:creationId xmlns:a16="http://schemas.microsoft.com/office/drawing/2014/main" id="{647503D5-FCCC-282B-0FE9-694AB97762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Shift-Reduce Parsing</a:t>
            </a:r>
          </a:p>
        </p:txBody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31F62960-75C5-01BC-91FC-6C10EBDCC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1905001"/>
            <a:ext cx="144462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ym typeface="Symbol" panose="05050102010706020507" pitchFamily="18" charset="2"/>
              </a:rPr>
              <a:t>Grammar:</a:t>
            </a:r>
            <a:br>
              <a:rPr lang="en-US" altLang="en-US">
                <a:sym typeface="Symbol" panose="05050102010706020507" pitchFamily="18" charset="2"/>
              </a:rPr>
            </a:br>
            <a:r>
              <a:rPr lang="en-US" altLang="en-US" i="1">
                <a:sym typeface="Symbol" panose="05050102010706020507" pitchFamily="18" charset="2"/>
              </a:rPr>
              <a:t>S</a:t>
            </a:r>
            <a:r>
              <a:rPr lang="en-US" altLang="en-US">
                <a:sym typeface="Symbol" panose="05050102010706020507" pitchFamily="18" charset="2"/>
              </a:rPr>
              <a:t>  </a:t>
            </a:r>
            <a:r>
              <a:rPr lang="en-US" altLang="en-US" b="1">
                <a:sym typeface="Symbol" panose="05050102010706020507" pitchFamily="18" charset="2"/>
              </a:rPr>
              <a:t>a</a:t>
            </a:r>
            <a:r>
              <a:rPr lang="en-US" altLang="en-US">
                <a:sym typeface="Symbol" panose="05050102010706020507" pitchFamily="18" charset="2"/>
              </a:rPr>
              <a:t> </a:t>
            </a:r>
            <a:r>
              <a:rPr lang="en-US" altLang="en-US" i="1">
                <a:sym typeface="Symbol" panose="05050102010706020507" pitchFamily="18" charset="2"/>
              </a:rPr>
              <a:t>A B </a:t>
            </a:r>
            <a:r>
              <a:rPr lang="en-US" altLang="en-US" b="1">
                <a:sym typeface="Symbol" panose="05050102010706020507" pitchFamily="18" charset="2"/>
              </a:rPr>
              <a:t>e</a:t>
            </a:r>
            <a:br>
              <a:rPr lang="en-US" altLang="en-US" i="1">
                <a:sym typeface="Symbol" panose="05050102010706020507" pitchFamily="18" charset="2"/>
              </a:rPr>
            </a:br>
            <a:r>
              <a:rPr lang="en-US" altLang="en-US" i="1">
                <a:sym typeface="Symbol" panose="05050102010706020507" pitchFamily="18" charset="2"/>
              </a:rPr>
              <a:t>A</a:t>
            </a:r>
            <a:r>
              <a:rPr lang="en-US" altLang="en-US">
                <a:sym typeface="Symbol" panose="05050102010706020507" pitchFamily="18" charset="2"/>
              </a:rPr>
              <a:t>  </a:t>
            </a:r>
            <a:r>
              <a:rPr lang="en-US" altLang="en-US" i="1">
                <a:sym typeface="Symbol" panose="05050102010706020507" pitchFamily="18" charset="2"/>
              </a:rPr>
              <a:t>A</a:t>
            </a:r>
            <a:r>
              <a:rPr lang="en-US" altLang="en-US">
                <a:sym typeface="Symbol" panose="05050102010706020507" pitchFamily="18" charset="2"/>
              </a:rPr>
              <a:t> </a:t>
            </a:r>
            <a:r>
              <a:rPr lang="en-US" altLang="en-US" b="1">
                <a:sym typeface="Symbol" panose="05050102010706020507" pitchFamily="18" charset="2"/>
              </a:rPr>
              <a:t>b c </a:t>
            </a:r>
            <a:r>
              <a:rPr lang="en-US" altLang="en-US">
                <a:sym typeface="Symbol" panose="05050102010706020507" pitchFamily="18" charset="2"/>
              </a:rPr>
              <a:t>| </a:t>
            </a:r>
            <a:r>
              <a:rPr lang="en-US" altLang="en-US" b="1">
                <a:sym typeface="Symbol" panose="05050102010706020507" pitchFamily="18" charset="2"/>
              </a:rPr>
              <a:t>b</a:t>
            </a:r>
            <a:br>
              <a:rPr lang="en-US" altLang="en-US">
                <a:sym typeface="Symbol" panose="05050102010706020507" pitchFamily="18" charset="2"/>
              </a:rPr>
            </a:br>
            <a:r>
              <a:rPr lang="en-US" altLang="en-US" i="1">
                <a:sym typeface="Symbol" panose="05050102010706020507" pitchFamily="18" charset="2"/>
              </a:rPr>
              <a:t>B</a:t>
            </a:r>
            <a:r>
              <a:rPr lang="en-US" altLang="en-US">
                <a:sym typeface="Symbol" panose="05050102010706020507" pitchFamily="18" charset="2"/>
              </a:rPr>
              <a:t>  </a:t>
            </a:r>
            <a:r>
              <a:rPr lang="en-US" altLang="en-US" b="1">
                <a:sym typeface="Symbol" panose="05050102010706020507" pitchFamily="18" charset="2"/>
              </a:rPr>
              <a:t>d</a:t>
            </a:r>
            <a:endParaRPr lang="en-US" altLang="en-US">
              <a:sym typeface="Symbol" panose="05050102010706020507" pitchFamily="18" charset="2"/>
            </a:endParaRPr>
          </a:p>
        </p:txBody>
      </p:sp>
      <p:sp>
        <p:nvSpPr>
          <p:cNvPr id="93188" name="Rectangle 4">
            <a:extLst>
              <a:ext uri="{FF2B5EF4-FFF2-40B4-BE49-F238E27FC236}">
                <a16:creationId xmlns:a16="http://schemas.microsoft.com/office/drawing/2014/main" id="{44669C60-77C1-C7B3-7D7A-3935175C51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0901" y="1905000"/>
            <a:ext cx="2575129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ym typeface="Symbol" panose="05050102010706020507" pitchFamily="18" charset="2"/>
              </a:rPr>
              <a:t>Shift-reduce corresponds</a:t>
            </a:r>
            <a:br>
              <a:rPr lang="en-US" altLang="en-US">
                <a:sym typeface="Symbol" panose="05050102010706020507" pitchFamily="18" charset="2"/>
              </a:rPr>
            </a:br>
            <a:r>
              <a:rPr lang="en-US" altLang="en-US">
                <a:sym typeface="Symbol" panose="05050102010706020507" pitchFamily="18" charset="2"/>
              </a:rPr>
              <a:t>to a rightmost derivation:</a:t>
            </a:r>
            <a:br>
              <a:rPr lang="en-US" altLang="en-US">
                <a:sym typeface="Symbol" panose="05050102010706020507" pitchFamily="18" charset="2"/>
              </a:rPr>
            </a:br>
            <a:r>
              <a:rPr lang="en-US" altLang="en-US" i="1">
                <a:sym typeface="Symbol" panose="05050102010706020507" pitchFamily="18" charset="2"/>
              </a:rPr>
              <a:t>S</a:t>
            </a:r>
            <a:r>
              <a:rPr lang="en-US" altLang="en-US">
                <a:sym typeface="Symbol" panose="05050102010706020507" pitchFamily="18" charset="2"/>
              </a:rPr>
              <a:t> </a:t>
            </a:r>
            <a:r>
              <a:rPr lang="en-US" altLang="en-US" i="1" baseline="-25000">
                <a:sym typeface="Symbol" panose="05050102010706020507" pitchFamily="18" charset="2"/>
              </a:rPr>
              <a:t>rm</a:t>
            </a:r>
            <a:r>
              <a:rPr lang="en-US" altLang="en-US">
                <a:sym typeface="Symbol" panose="05050102010706020507" pitchFamily="18" charset="2"/>
              </a:rPr>
              <a:t> </a:t>
            </a:r>
            <a:r>
              <a:rPr lang="en-US" altLang="en-US" b="1">
                <a:sym typeface="Symbol" panose="05050102010706020507" pitchFamily="18" charset="2"/>
              </a:rPr>
              <a:t>a </a:t>
            </a:r>
            <a:r>
              <a:rPr lang="en-US" altLang="en-US" i="1">
                <a:sym typeface="Symbol" panose="05050102010706020507" pitchFamily="18" charset="2"/>
              </a:rPr>
              <a:t>A B </a:t>
            </a:r>
            <a:r>
              <a:rPr lang="en-US" altLang="en-US" b="1">
                <a:sym typeface="Symbol" panose="05050102010706020507" pitchFamily="18" charset="2"/>
              </a:rPr>
              <a:t>e</a:t>
            </a:r>
            <a:br>
              <a:rPr lang="en-US" altLang="en-US" b="1">
                <a:sym typeface="Symbol" panose="05050102010706020507" pitchFamily="18" charset="2"/>
              </a:rPr>
            </a:br>
            <a:r>
              <a:rPr lang="en-US" altLang="en-US">
                <a:sym typeface="Symbol" panose="05050102010706020507" pitchFamily="18" charset="2"/>
              </a:rPr>
              <a:t>   </a:t>
            </a:r>
            <a:r>
              <a:rPr lang="en-US" altLang="en-US" i="1" baseline="-25000">
                <a:sym typeface="Symbol" panose="05050102010706020507" pitchFamily="18" charset="2"/>
              </a:rPr>
              <a:t>rm</a:t>
            </a:r>
            <a:r>
              <a:rPr lang="en-US" altLang="en-US">
                <a:sym typeface="Symbol" panose="05050102010706020507" pitchFamily="18" charset="2"/>
              </a:rPr>
              <a:t> </a:t>
            </a:r>
            <a:r>
              <a:rPr lang="en-US" altLang="en-US" b="1">
                <a:sym typeface="Symbol" panose="05050102010706020507" pitchFamily="18" charset="2"/>
              </a:rPr>
              <a:t>a</a:t>
            </a:r>
            <a:r>
              <a:rPr lang="en-US" altLang="en-US">
                <a:sym typeface="Symbol" panose="05050102010706020507" pitchFamily="18" charset="2"/>
              </a:rPr>
              <a:t> </a:t>
            </a:r>
            <a:r>
              <a:rPr lang="en-US" altLang="en-US" i="1">
                <a:sym typeface="Symbol" panose="05050102010706020507" pitchFamily="18" charset="2"/>
              </a:rPr>
              <a:t>A </a:t>
            </a:r>
            <a:r>
              <a:rPr lang="en-US" altLang="en-US" b="1">
                <a:sym typeface="Symbol" panose="05050102010706020507" pitchFamily="18" charset="2"/>
              </a:rPr>
              <a:t>d e</a:t>
            </a:r>
            <a:br>
              <a:rPr lang="en-US" altLang="en-US" b="1">
                <a:sym typeface="Symbol" panose="05050102010706020507" pitchFamily="18" charset="2"/>
              </a:rPr>
            </a:br>
            <a:r>
              <a:rPr lang="en-US" altLang="en-US">
                <a:sym typeface="Symbol" panose="05050102010706020507" pitchFamily="18" charset="2"/>
              </a:rPr>
              <a:t>   </a:t>
            </a:r>
            <a:r>
              <a:rPr lang="en-US" altLang="en-US" i="1" baseline="-25000">
                <a:sym typeface="Symbol" panose="05050102010706020507" pitchFamily="18" charset="2"/>
              </a:rPr>
              <a:t>rm </a:t>
            </a:r>
            <a:r>
              <a:rPr lang="en-US" altLang="en-US" b="1">
                <a:sym typeface="Symbol" panose="05050102010706020507" pitchFamily="18" charset="2"/>
              </a:rPr>
              <a:t>a </a:t>
            </a:r>
            <a:r>
              <a:rPr lang="en-US" altLang="en-US" i="1">
                <a:sym typeface="Symbol" panose="05050102010706020507" pitchFamily="18" charset="2"/>
              </a:rPr>
              <a:t>A </a:t>
            </a:r>
            <a:r>
              <a:rPr lang="en-US" altLang="en-US" b="1">
                <a:sym typeface="Symbol" panose="05050102010706020507" pitchFamily="18" charset="2"/>
              </a:rPr>
              <a:t>b c d e</a:t>
            </a:r>
            <a:br>
              <a:rPr lang="en-US" altLang="en-US" b="1">
                <a:sym typeface="Symbol" panose="05050102010706020507" pitchFamily="18" charset="2"/>
              </a:rPr>
            </a:br>
            <a:r>
              <a:rPr lang="en-US" altLang="en-US" b="1">
                <a:sym typeface="Symbol" panose="05050102010706020507" pitchFamily="18" charset="2"/>
              </a:rPr>
              <a:t>  </a:t>
            </a:r>
            <a:r>
              <a:rPr lang="en-US" altLang="en-US">
                <a:sym typeface="Symbol" panose="05050102010706020507" pitchFamily="18" charset="2"/>
              </a:rPr>
              <a:t> </a:t>
            </a:r>
            <a:r>
              <a:rPr lang="en-US" altLang="en-US" i="1" baseline="-25000">
                <a:sym typeface="Symbol" panose="05050102010706020507" pitchFamily="18" charset="2"/>
              </a:rPr>
              <a:t>rm </a:t>
            </a:r>
            <a:r>
              <a:rPr lang="en-US" altLang="en-US" b="1">
                <a:sym typeface="Symbol" panose="05050102010706020507" pitchFamily="18" charset="2"/>
              </a:rPr>
              <a:t>a b b c d e</a:t>
            </a:r>
          </a:p>
        </p:txBody>
      </p:sp>
      <p:sp>
        <p:nvSpPr>
          <p:cNvPr id="93189" name="Rectangle 5">
            <a:extLst>
              <a:ext uri="{FF2B5EF4-FFF2-40B4-BE49-F238E27FC236}">
                <a16:creationId xmlns:a16="http://schemas.microsoft.com/office/drawing/2014/main" id="{2BCE5134-9A6F-58D3-F5B9-9CECE2D778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1908175"/>
            <a:ext cx="2174954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ym typeface="Symbol" panose="05050102010706020507" pitchFamily="18" charset="2"/>
              </a:rPr>
              <a:t>Reducing a sentence:</a:t>
            </a:r>
            <a:br>
              <a:rPr lang="en-US" altLang="en-US">
                <a:sym typeface="Symbol" panose="05050102010706020507" pitchFamily="18" charset="2"/>
              </a:rPr>
            </a:br>
            <a:r>
              <a:rPr lang="en-US" altLang="en-US" b="1">
                <a:sym typeface="Symbol" panose="05050102010706020507" pitchFamily="18" charset="2"/>
              </a:rPr>
              <a:t>a </a:t>
            </a:r>
            <a:r>
              <a:rPr lang="en-US" altLang="en-US" b="1" u="sng">
                <a:sym typeface="Symbol" panose="05050102010706020507" pitchFamily="18" charset="2"/>
              </a:rPr>
              <a:t>b</a:t>
            </a:r>
            <a:r>
              <a:rPr lang="en-US" altLang="en-US" b="1">
                <a:sym typeface="Symbol" panose="05050102010706020507" pitchFamily="18" charset="2"/>
              </a:rPr>
              <a:t> b c d e</a:t>
            </a:r>
            <a:br>
              <a:rPr lang="en-US" altLang="en-US" b="1">
                <a:sym typeface="Symbol" panose="05050102010706020507" pitchFamily="18" charset="2"/>
              </a:rPr>
            </a:br>
            <a:r>
              <a:rPr lang="en-US" altLang="en-US" b="1">
                <a:sym typeface="Symbol" panose="05050102010706020507" pitchFamily="18" charset="2"/>
              </a:rPr>
              <a:t>a </a:t>
            </a:r>
            <a:r>
              <a:rPr lang="en-US" altLang="en-US" i="1" u="sng">
                <a:sym typeface="Symbol" panose="05050102010706020507" pitchFamily="18" charset="2"/>
              </a:rPr>
              <a:t>A </a:t>
            </a:r>
            <a:r>
              <a:rPr lang="en-US" altLang="en-US" b="1" u="sng">
                <a:sym typeface="Symbol" panose="05050102010706020507" pitchFamily="18" charset="2"/>
              </a:rPr>
              <a:t>b c</a:t>
            </a:r>
            <a:r>
              <a:rPr lang="en-US" altLang="en-US" b="1">
                <a:sym typeface="Symbol" panose="05050102010706020507" pitchFamily="18" charset="2"/>
              </a:rPr>
              <a:t> d e</a:t>
            </a:r>
            <a:br>
              <a:rPr lang="en-US" altLang="en-US" b="1">
                <a:sym typeface="Symbol" panose="05050102010706020507" pitchFamily="18" charset="2"/>
              </a:rPr>
            </a:br>
            <a:r>
              <a:rPr lang="en-US" altLang="en-US" b="1">
                <a:sym typeface="Symbol" panose="05050102010706020507" pitchFamily="18" charset="2"/>
              </a:rPr>
              <a:t>a </a:t>
            </a:r>
            <a:r>
              <a:rPr lang="en-US" altLang="en-US" i="1">
                <a:sym typeface="Symbol" panose="05050102010706020507" pitchFamily="18" charset="2"/>
              </a:rPr>
              <a:t>A </a:t>
            </a:r>
            <a:r>
              <a:rPr lang="en-US" altLang="en-US" b="1" u="sng">
                <a:sym typeface="Symbol" panose="05050102010706020507" pitchFamily="18" charset="2"/>
              </a:rPr>
              <a:t>d</a:t>
            </a:r>
            <a:r>
              <a:rPr lang="en-US" altLang="en-US" b="1">
                <a:sym typeface="Symbol" panose="05050102010706020507" pitchFamily="18" charset="2"/>
              </a:rPr>
              <a:t> e</a:t>
            </a:r>
            <a:br>
              <a:rPr lang="en-US" altLang="en-US" b="1">
                <a:sym typeface="Symbol" panose="05050102010706020507" pitchFamily="18" charset="2"/>
              </a:rPr>
            </a:br>
            <a:r>
              <a:rPr lang="en-US" altLang="en-US" b="1" u="sng">
                <a:sym typeface="Symbol" panose="05050102010706020507" pitchFamily="18" charset="2"/>
              </a:rPr>
              <a:t>a </a:t>
            </a:r>
            <a:r>
              <a:rPr lang="en-US" altLang="en-US" i="1" u="sng">
                <a:sym typeface="Symbol" panose="05050102010706020507" pitchFamily="18" charset="2"/>
              </a:rPr>
              <a:t>A B</a:t>
            </a:r>
            <a:r>
              <a:rPr lang="en-US" altLang="en-US" b="1" i="1" u="sng">
                <a:sym typeface="Symbol" panose="05050102010706020507" pitchFamily="18" charset="2"/>
              </a:rPr>
              <a:t> </a:t>
            </a:r>
            <a:r>
              <a:rPr lang="en-US" altLang="en-US" b="1" u="sng">
                <a:sym typeface="Symbol" panose="05050102010706020507" pitchFamily="18" charset="2"/>
              </a:rPr>
              <a:t>e</a:t>
            </a:r>
            <a:br>
              <a:rPr lang="en-US" altLang="en-US" b="1">
                <a:sym typeface="Symbol" panose="05050102010706020507" pitchFamily="18" charset="2"/>
              </a:rPr>
            </a:br>
            <a:r>
              <a:rPr lang="en-US" altLang="en-US" i="1">
                <a:sym typeface="Symbol" panose="05050102010706020507" pitchFamily="18" charset="2"/>
              </a:rPr>
              <a:t>S</a:t>
            </a:r>
            <a:endParaRPr lang="en-US" altLang="en-US" b="1">
              <a:sym typeface="Symbol" panose="05050102010706020507" pitchFamily="18" charset="2"/>
            </a:endParaRPr>
          </a:p>
        </p:txBody>
      </p:sp>
      <p:sp>
        <p:nvSpPr>
          <p:cNvPr id="93190" name="Text Box 6">
            <a:extLst>
              <a:ext uri="{FF2B5EF4-FFF2-40B4-BE49-F238E27FC236}">
                <a16:creationId xmlns:a16="http://schemas.microsoft.com/office/drawing/2014/main" id="{DA4B55CF-56A0-8CD6-D217-803CAA0071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88450" y="4724400"/>
            <a:ext cx="28886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/>
              <a:t>S</a:t>
            </a:r>
            <a:endParaRPr lang="en-US" altLang="en-US"/>
          </a:p>
        </p:txBody>
      </p:sp>
      <p:sp>
        <p:nvSpPr>
          <p:cNvPr id="93194" name="Line 10">
            <a:extLst>
              <a:ext uri="{FF2B5EF4-FFF2-40B4-BE49-F238E27FC236}">
                <a16:creationId xmlns:a16="http://schemas.microsoft.com/office/drawing/2014/main" id="{D82DAAFD-C671-1830-4C26-F65741188F0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534400" y="5105400"/>
            <a:ext cx="762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93195" name="Line 11">
            <a:extLst>
              <a:ext uri="{FF2B5EF4-FFF2-40B4-BE49-F238E27FC236}">
                <a16:creationId xmlns:a16="http://schemas.microsoft.com/office/drawing/2014/main" id="{37BBAF2A-3B70-C044-D648-D8EB007609C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296400" y="5715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93196" name="Line 12">
            <a:extLst>
              <a:ext uri="{FF2B5EF4-FFF2-40B4-BE49-F238E27FC236}">
                <a16:creationId xmlns:a16="http://schemas.microsoft.com/office/drawing/2014/main" id="{244EE062-71A3-335E-8A70-DE1555272C47}"/>
              </a:ext>
            </a:extLst>
          </p:cNvPr>
          <p:cNvSpPr>
            <a:spLocks noChangeShapeType="1"/>
          </p:cNvSpPr>
          <p:nvPr/>
        </p:nvSpPr>
        <p:spPr bwMode="auto">
          <a:xfrm>
            <a:off x="9372600" y="5105400"/>
            <a:ext cx="685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93199" name="Text Box 15">
            <a:extLst>
              <a:ext uri="{FF2B5EF4-FFF2-40B4-BE49-F238E27FC236}">
                <a16:creationId xmlns:a16="http://schemas.microsoft.com/office/drawing/2014/main" id="{07ED50DE-E4A0-F12B-6379-D169E4A7D0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0" y="6248400"/>
            <a:ext cx="167385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a   b   b   c   d   e</a:t>
            </a:r>
            <a:endParaRPr lang="en-US" altLang="en-US"/>
          </a:p>
        </p:txBody>
      </p:sp>
      <p:sp>
        <p:nvSpPr>
          <p:cNvPr id="93200" name="Line 16">
            <a:extLst>
              <a:ext uri="{FF2B5EF4-FFF2-40B4-BE49-F238E27FC236}">
                <a16:creationId xmlns:a16="http://schemas.microsoft.com/office/drawing/2014/main" id="{D8AE3844-F4E5-D748-B68E-700AF91418E7}"/>
              </a:ext>
            </a:extLst>
          </p:cNvPr>
          <p:cNvSpPr>
            <a:spLocks noChangeShapeType="1"/>
          </p:cNvSpPr>
          <p:nvPr/>
        </p:nvSpPr>
        <p:spPr bwMode="auto">
          <a:xfrm>
            <a:off x="8915400" y="6172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93201" name="Text Box 17">
            <a:extLst>
              <a:ext uri="{FF2B5EF4-FFF2-40B4-BE49-F238E27FC236}">
                <a16:creationId xmlns:a16="http://schemas.microsoft.com/office/drawing/2014/main" id="{9E0869A2-3DC2-29AB-3BB2-B8AFA4C0AA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3000" y="5791200"/>
            <a:ext cx="3177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/>
              <a:t>A</a:t>
            </a:r>
            <a:endParaRPr lang="en-US" altLang="en-US"/>
          </a:p>
        </p:txBody>
      </p:sp>
      <p:sp>
        <p:nvSpPr>
          <p:cNvPr id="93202" name="Text Box 18">
            <a:extLst>
              <a:ext uri="{FF2B5EF4-FFF2-40B4-BE49-F238E27FC236}">
                <a16:creationId xmlns:a16="http://schemas.microsoft.com/office/drawing/2014/main" id="{F420BC45-4A57-B352-922C-BCCA6A765F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0" y="5334000"/>
            <a:ext cx="3177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/>
              <a:t>A</a:t>
            </a:r>
            <a:endParaRPr lang="en-US" altLang="en-US"/>
          </a:p>
        </p:txBody>
      </p:sp>
      <p:sp>
        <p:nvSpPr>
          <p:cNvPr id="93203" name="Text Box 19">
            <a:extLst>
              <a:ext uri="{FF2B5EF4-FFF2-40B4-BE49-F238E27FC236}">
                <a16:creationId xmlns:a16="http://schemas.microsoft.com/office/drawing/2014/main" id="{B95B0785-8B02-1326-7385-8E778601D1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0" y="5791200"/>
            <a:ext cx="3097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/>
              <a:t>B</a:t>
            </a:r>
            <a:endParaRPr lang="en-US" altLang="en-US"/>
          </a:p>
        </p:txBody>
      </p:sp>
      <p:sp>
        <p:nvSpPr>
          <p:cNvPr id="93204" name="Line 20">
            <a:extLst>
              <a:ext uri="{FF2B5EF4-FFF2-40B4-BE49-F238E27FC236}">
                <a16:creationId xmlns:a16="http://schemas.microsoft.com/office/drawing/2014/main" id="{A9B44042-3B50-E41A-155F-3C8DCC3F369D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58400" y="6172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93205" name="Line 21">
            <a:extLst>
              <a:ext uri="{FF2B5EF4-FFF2-40B4-BE49-F238E27FC236}">
                <a16:creationId xmlns:a16="http://schemas.microsoft.com/office/drawing/2014/main" id="{25BFD348-BBFC-F12E-2DD1-44CC2C5BCAF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296400" y="51054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93206" name="Line 22">
            <a:extLst>
              <a:ext uri="{FF2B5EF4-FFF2-40B4-BE49-F238E27FC236}">
                <a16:creationId xmlns:a16="http://schemas.microsoft.com/office/drawing/2014/main" id="{2DFD278E-48F2-9873-B7E4-D2682CC3B37C}"/>
              </a:ext>
            </a:extLst>
          </p:cNvPr>
          <p:cNvSpPr>
            <a:spLocks noChangeShapeType="1"/>
          </p:cNvSpPr>
          <p:nvPr/>
        </p:nvSpPr>
        <p:spPr bwMode="auto">
          <a:xfrm>
            <a:off x="8534400" y="5867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93207" name="Line 23">
            <a:extLst>
              <a:ext uri="{FF2B5EF4-FFF2-40B4-BE49-F238E27FC236}">
                <a16:creationId xmlns:a16="http://schemas.microsoft.com/office/drawing/2014/main" id="{50A64109-2FA8-AB78-9AF1-E6245EFC54F5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39400" y="5867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93208" name="Line 24">
            <a:extLst>
              <a:ext uri="{FF2B5EF4-FFF2-40B4-BE49-F238E27FC236}">
                <a16:creationId xmlns:a16="http://schemas.microsoft.com/office/drawing/2014/main" id="{55D0BA15-C4DB-1902-0DF3-2EE19FB27A86}"/>
              </a:ext>
            </a:extLst>
          </p:cNvPr>
          <p:cNvSpPr>
            <a:spLocks noChangeShapeType="1"/>
          </p:cNvSpPr>
          <p:nvPr/>
        </p:nvSpPr>
        <p:spPr bwMode="auto">
          <a:xfrm>
            <a:off x="9448800" y="5105400"/>
            <a:ext cx="990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93209" name="Line 25">
            <a:extLst>
              <a:ext uri="{FF2B5EF4-FFF2-40B4-BE49-F238E27FC236}">
                <a16:creationId xmlns:a16="http://schemas.microsoft.com/office/drawing/2014/main" id="{531B15AB-BAB5-8E08-E7F2-5F500C7024E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067800" y="57150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93210" name="Line 26">
            <a:extLst>
              <a:ext uri="{FF2B5EF4-FFF2-40B4-BE49-F238E27FC236}">
                <a16:creationId xmlns:a16="http://schemas.microsoft.com/office/drawing/2014/main" id="{B69423A1-7D77-F092-D568-8918BFC1A898}"/>
              </a:ext>
            </a:extLst>
          </p:cNvPr>
          <p:cNvSpPr>
            <a:spLocks noChangeShapeType="1"/>
          </p:cNvSpPr>
          <p:nvPr/>
        </p:nvSpPr>
        <p:spPr bwMode="auto">
          <a:xfrm>
            <a:off x="9372600" y="57150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93213" name="Line 29">
            <a:extLst>
              <a:ext uri="{FF2B5EF4-FFF2-40B4-BE49-F238E27FC236}">
                <a16:creationId xmlns:a16="http://schemas.microsoft.com/office/drawing/2014/main" id="{350FA122-33EC-46DC-579A-F997F946E44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37388" y="5715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93215" name="Text Box 31">
            <a:extLst>
              <a:ext uri="{FF2B5EF4-FFF2-40B4-BE49-F238E27FC236}">
                <a16:creationId xmlns:a16="http://schemas.microsoft.com/office/drawing/2014/main" id="{D39BAB4F-0406-585D-325F-2E93BCDBF1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2988" y="6248400"/>
            <a:ext cx="167385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a   b   b   c   d   e</a:t>
            </a:r>
            <a:endParaRPr lang="en-US" altLang="en-US"/>
          </a:p>
        </p:txBody>
      </p:sp>
      <p:sp>
        <p:nvSpPr>
          <p:cNvPr id="93216" name="Line 32">
            <a:extLst>
              <a:ext uri="{FF2B5EF4-FFF2-40B4-BE49-F238E27FC236}">
                <a16:creationId xmlns:a16="http://schemas.microsoft.com/office/drawing/2014/main" id="{3BBAF048-66CF-EFA5-D1D0-F5390A2696D6}"/>
              </a:ext>
            </a:extLst>
          </p:cNvPr>
          <p:cNvSpPr>
            <a:spLocks noChangeShapeType="1"/>
          </p:cNvSpPr>
          <p:nvPr/>
        </p:nvSpPr>
        <p:spPr bwMode="auto">
          <a:xfrm>
            <a:off x="6656388" y="6172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93217" name="Text Box 33">
            <a:extLst>
              <a:ext uri="{FF2B5EF4-FFF2-40B4-BE49-F238E27FC236}">
                <a16:creationId xmlns:a16="http://schemas.microsoft.com/office/drawing/2014/main" id="{F1222FF3-9DCC-2919-E40F-64A4239294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3988" y="5791200"/>
            <a:ext cx="3177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/>
              <a:t>A</a:t>
            </a:r>
            <a:endParaRPr lang="en-US" altLang="en-US"/>
          </a:p>
        </p:txBody>
      </p:sp>
      <p:sp>
        <p:nvSpPr>
          <p:cNvPr id="93218" name="Text Box 34">
            <a:extLst>
              <a:ext uri="{FF2B5EF4-FFF2-40B4-BE49-F238E27FC236}">
                <a16:creationId xmlns:a16="http://schemas.microsoft.com/office/drawing/2014/main" id="{90DE5912-858D-4F7E-4E86-C14866CF21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4988" y="5334000"/>
            <a:ext cx="3177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/>
              <a:t>A</a:t>
            </a:r>
            <a:endParaRPr lang="en-US" altLang="en-US"/>
          </a:p>
        </p:txBody>
      </p:sp>
      <p:sp>
        <p:nvSpPr>
          <p:cNvPr id="93219" name="Text Box 35">
            <a:extLst>
              <a:ext uri="{FF2B5EF4-FFF2-40B4-BE49-F238E27FC236}">
                <a16:creationId xmlns:a16="http://schemas.microsoft.com/office/drawing/2014/main" id="{A51C6CA4-A05B-4B08-FA6A-05AE96FE01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6988" y="5791200"/>
            <a:ext cx="3097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/>
              <a:t>B</a:t>
            </a:r>
            <a:endParaRPr lang="en-US" altLang="en-US"/>
          </a:p>
        </p:txBody>
      </p:sp>
      <p:sp>
        <p:nvSpPr>
          <p:cNvPr id="93220" name="Line 36">
            <a:extLst>
              <a:ext uri="{FF2B5EF4-FFF2-40B4-BE49-F238E27FC236}">
                <a16:creationId xmlns:a16="http://schemas.microsoft.com/office/drawing/2014/main" id="{9EF6058D-EBBC-EBAA-05E2-5428ACD0B63D}"/>
              </a:ext>
            </a:extLst>
          </p:cNvPr>
          <p:cNvSpPr>
            <a:spLocks noChangeShapeType="1"/>
          </p:cNvSpPr>
          <p:nvPr/>
        </p:nvSpPr>
        <p:spPr bwMode="auto">
          <a:xfrm>
            <a:off x="7799388" y="6172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93225" name="Line 41">
            <a:extLst>
              <a:ext uri="{FF2B5EF4-FFF2-40B4-BE49-F238E27FC236}">
                <a16:creationId xmlns:a16="http://schemas.microsoft.com/office/drawing/2014/main" id="{254B2B73-451B-82CA-006A-E4E69E15D76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08788" y="57150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93226" name="Line 42">
            <a:extLst>
              <a:ext uri="{FF2B5EF4-FFF2-40B4-BE49-F238E27FC236}">
                <a16:creationId xmlns:a16="http://schemas.microsoft.com/office/drawing/2014/main" id="{9AFEA3D6-F53F-626F-9491-A98F9B7684C4}"/>
              </a:ext>
            </a:extLst>
          </p:cNvPr>
          <p:cNvSpPr>
            <a:spLocks noChangeShapeType="1"/>
          </p:cNvSpPr>
          <p:nvPr/>
        </p:nvSpPr>
        <p:spPr bwMode="auto">
          <a:xfrm>
            <a:off x="7113588" y="57150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93229" name="Line 45">
            <a:extLst>
              <a:ext uri="{FF2B5EF4-FFF2-40B4-BE49-F238E27FC236}">
                <a16:creationId xmlns:a16="http://schemas.microsoft.com/office/drawing/2014/main" id="{48B8FE4C-290F-51BB-C2FE-8C7094D6794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51388" y="5715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93231" name="Text Box 47">
            <a:extLst>
              <a:ext uri="{FF2B5EF4-FFF2-40B4-BE49-F238E27FC236}">
                <a16:creationId xmlns:a16="http://schemas.microsoft.com/office/drawing/2014/main" id="{3CBF802C-0D00-771A-DD25-DDCD201F4C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6988" y="6248400"/>
            <a:ext cx="167385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a   b   b   c   d   e</a:t>
            </a:r>
            <a:endParaRPr lang="en-US" altLang="en-US"/>
          </a:p>
        </p:txBody>
      </p:sp>
      <p:sp>
        <p:nvSpPr>
          <p:cNvPr id="93232" name="Line 48">
            <a:extLst>
              <a:ext uri="{FF2B5EF4-FFF2-40B4-BE49-F238E27FC236}">
                <a16:creationId xmlns:a16="http://schemas.microsoft.com/office/drawing/2014/main" id="{3892C990-AD6F-8DD1-D8A6-4260DA52EBC7}"/>
              </a:ext>
            </a:extLst>
          </p:cNvPr>
          <p:cNvSpPr>
            <a:spLocks noChangeShapeType="1"/>
          </p:cNvSpPr>
          <p:nvPr/>
        </p:nvSpPr>
        <p:spPr bwMode="auto">
          <a:xfrm>
            <a:off x="4370388" y="6172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93233" name="Text Box 49">
            <a:extLst>
              <a:ext uri="{FF2B5EF4-FFF2-40B4-BE49-F238E27FC236}">
                <a16:creationId xmlns:a16="http://schemas.microsoft.com/office/drawing/2014/main" id="{3AB507B5-2C18-9425-45A0-31757FCA4A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7988" y="5791200"/>
            <a:ext cx="3177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/>
              <a:t>A</a:t>
            </a:r>
            <a:endParaRPr lang="en-US" altLang="en-US"/>
          </a:p>
        </p:txBody>
      </p:sp>
      <p:sp>
        <p:nvSpPr>
          <p:cNvPr id="93234" name="Text Box 50">
            <a:extLst>
              <a:ext uri="{FF2B5EF4-FFF2-40B4-BE49-F238E27FC236}">
                <a16:creationId xmlns:a16="http://schemas.microsoft.com/office/drawing/2014/main" id="{F873BA38-F517-8850-D6E5-5BEFC702D7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8988" y="5334000"/>
            <a:ext cx="3177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/>
              <a:t>A</a:t>
            </a:r>
            <a:endParaRPr lang="en-US" altLang="en-US"/>
          </a:p>
        </p:txBody>
      </p:sp>
      <p:sp>
        <p:nvSpPr>
          <p:cNvPr id="93241" name="Line 57">
            <a:extLst>
              <a:ext uri="{FF2B5EF4-FFF2-40B4-BE49-F238E27FC236}">
                <a16:creationId xmlns:a16="http://schemas.microsoft.com/office/drawing/2014/main" id="{3B15BA66-5E93-C2EA-9AE6-34D05C4394E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22788" y="57150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93242" name="Line 58">
            <a:extLst>
              <a:ext uri="{FF2B5EF4-FFF2-40B4-BE49-F238E27FC236}">
                <a16:creationId xmlns:a16="http://schemas.microsoft.com/office/drawing/2014/main" id="{B786E180-903D-6256-CC2C-37537D090442}"/>
              </a:ext>
            </a:extLst>
          </p:cNvPr>
          <p:cNvSpPr>
            <a:spLocks noChangeShapeType="1"/>
          </p:cNvSpPr>
          <p:nvPr/>
        </p:nvSpPr>
        <p:spPr bwMode="auto">
          <a:xfrm>
            <a:off x="4827588" y="57150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93247" name="Text Box 63">
            <a:extLst>
              <a:ext uri="{FF2B5EF4-FFF2-40B4-BE49-F238E27FC236}">
                <a16:creationId xmlns:a16="http://schemas.microsoft.com/office/drawing/2014/main" id="{2EAA4AAD-B41C-64B9-929C-A39DF188D1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6248400"/>
            <a:ext cx="167385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a   b   b   c   d   e</a:t>
            </a:r>
            <a:endParaRPr lang="en-US" altLang="en-US"/>
          </a:p>
        </p:txBody>
      </p:sp>
      <p:sp>
        <p:nvSpPr>
          <p:cNvPr id="93248" name="Line 64">
            <a:extLst>
              <a:ext uri="{FF2B5EF4-FFF2-40B4-BE49-F238E27FC236}">
                <a16:creationId xmlns:a16="http://schemas.microsoft.com/office/drawing/2014/main" id="{FBF08A6B-1E43-5D35-BC9F-A5918F3A3415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6172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93249" name="Text Box 65">
            <a:extLst>
              <a:ext uri="{FF2B5EF4-FFF2-40B4-BE49-F238E27FC236}">
                <a16:creationId xmlns:a16="http://schemas.microsoft.com/office/drawing/2014/main" id="{DFEA3AC7-2EAD-65C4-FD91-F590F7047F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791200"/>
            <a:ext cx="3177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/>
              <a:t>A</a:t>
            </a:r>
            <a:endParaRPr lang="en-US" altLang="en-US"/>
          </a:p>
        </p:txBody>
      </p:sp>
      <p:sp>
        <p:nvSpPr>
          <p:cNvPr id="93259" name="Line 75">
            <a:extLst>
              <a:ext uri="{FF2B5EF4-FFF2-40B4-BE49-F238E27FC236}">
                <a16:creationId xmlns:a16="http://schemas.microsoft.com/office/drawing/2014/main" id="{8CD9311F-25CB-57C4-17FA-B0EAA8405F3E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4343400"/>
            <a:ext cx="0" cy="24384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93260" name="Line 76">
            <a:extLst>
              <a:ext uri="{FF2B5EF4-FFF2-40B4-BE49-F238E27FC236}">
                <a16:creationId xmlns:a16="http://schemas.microsoft.com/office/drawing/2014/main" id="{5FDDFC7B-418E-1DB7-BFF4-CB8F1455B1C7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4343400"/>
            <a:ext cx="0" cy="24384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93261" name="Line 77">
            <a:extLst>
              <a:ext uri="{FF2B5EF4-FFF2-40B4-BE49-F238E27FC236}">
                <a16:creationId xmlns:a16="http://schemas.microsoft.com/office/drawing/2014/main" id="{E1A6FCB7-7117-9BB9-E75F-61ADEED55B8D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0" y="4343400"/>
            <a:ext cx="0" cy="24384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93262" name="AutoShape 78">
            <a:extLst>
              <a:ext uri="{FF2B5EF4-FFF2-40B4-BE49-F238E27FC236}">
                <a16:creationId xmlns:a16="http://schemas.microsoft.com/office/drawing/2014/main" id="{535A7F45-A997-A5E8-8892-353A5014E6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5105400"/>
            <a:ext cx="609600" cy="6096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93263" name="AutoShape 79">
            <a:extLst>
              <a:ext uri="{FF2B5EF4-FFF2-40B4-BE49-F238E27FC236}">
                <a16:creationId xmlns:a16="http://schemas.microsoft.com/office/drawing/2014/main" id="{DB386967-488F-BB68-F6F4-85C29AFC2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5105400"/>
            <a:ext cx="609600" cy="6096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93264" name="AutoShape 80">
            <a:extLst>
              <a:ext uri="{FF2B5EF4-FFF2-40B4-BE49-F238E27FC236}">
                <a16:creationId xmlns:a16="http://schemas.microsoft.com/office/drawing/2014/main" id="{3153784A-EFDB-B315-5698-C2B6A3F544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5105400"/>
            <a:ext cx="609600" cy="6096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93265" name="Text Box 81">
            <a:extLst>
              <a:ext uri="{FF2B5EF4-FFF2-40B4-BE49-F238E27FC236}">
                <a16:creationId xmlns:a16="http://schemas.microsoft.com/office/drawing/2014/main" id="{65B32957-D54B-C763-0E8E-76B3496CB8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9292" y="3657600"/>
            <a:ext cx="1692578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These match</a:t>
            </a:r>
            <a:br>
              <a:rPr lang="en-US" altLang="en-US"/>
            </a:br>
            <a:r>
              <a:rPr lang="en-US" altLang="en-US"/>
              <a:t>production’s</a:t>
            </a:r>
            <a:br>
              <a:rPr lang="en-US" altLang="en-US"/>
            </a:br>
            <a:r>
              <a:rPr lang="en-US" altLang="en-US"/>
              <a:t>right-hand sides</a:t>
            </a:r>
          </a:p>
        </p:txBody>
      </p:sp>
      <p:sp>
        <p:nvSpPr>
          <p:cNvPr id="93266" name="Line 82">
            <a:extLst>
              <a:ext uri="{FF2B5EF4-FFF2-40B4-BE49-F238E27FC236}">
                <a16:creationId xmlns:a16="http://schemas.microsoft.com/office/drawing/2014/main" id="{214C26BD-A8A4-C6E0-CC8A-E64D158939B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43200" y="2667000"/>
            <a:ext cx="1600200" cy="990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93267" name="Line 83">
            <a:extLst>
              <a:ext uri="{FF2B5EF4-FFF2-40B4-BE49-F238E27FC236}">
                <a16:creationId xmlns:a16="http://schemas.microsoft.com/office/drawing/2014/main" id="{CBC402B7-FD64-7BF4-5A6D-1C2620DF52A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71800" y="2971800"/>
            <a:ext cx="13716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93268" name="Line 84">
            <a:extLst>
              <a:ext uri="{FF2B5EF4-FFF2-40B4-BE49-F238E27FC236}">
                <a16:creationId xmlns:a16="http://schemas.microsoft.com/office/drawing/2014/main" id="{B0E4DA64-F994-3E5D-E046-CB178989627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76600" y="3352800"/>
            <a:ext cx="12954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93269" name="Line 85">
            <a:extLst>
              <a:ext uri="{FF2B5EF4-FFF2-40B4-BE49-F238E27FC236}">
                <a16:creationId xmlns:a16="http://schemas.microsoft.com/office/drawing/2014/main" id="{0F4AF23D-4438-3CCF-9AED-3820229256D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81400" y="3733800"/>
            <a:ext cx="53340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>
            <a:extLst>
              <a:ext uri="{FF2B5EF4-FFF2-40B4-BE49-F238E27FC236}">
                <a16:creationId xmlns:a16="http://schemas.microsoft.com/office/drawing/2014/main" id="{BC0D7AA7-A7CB-A8B1-D4DE-669CE9CE3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E8DF2-CFBC-4585-8FE1-15DB29410FAF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94210" name="Rectangle 2">
            <a:extLst>
              <a:ext uri="{FF2B5EF4-FFF2-40B4-BE49-F238E27FC236}">
                <a16:creationId xmlns:a16="http://schemas.microsoft.com/office/drawing/2014/main" id="{897525D3-12C0-AA36-32A6-16A34F3A45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Handles</a:t>
            </a:r>
          </a:p>
        </p:txBody>
      </p:sp>
      <p:sp>
        <p:nvSpPr>
          <p:cNvPr id="94212" name="Line 4">
            <a:extLst>
              <a:ext uri="{FF2B5EF4-FFF2-40B4-BE49-F238E27FC236}">
                <a16:creationId xmlns:a16="http://schemas.microsoft.com/office/drawing/2014/main" id="{2F72F009-D2E8-F563-46E0-7A1537E3D2B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724400" y="3489325"/>
            <a:ext cx="28956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94214" name="Text Box 6">
            <a:extLst>
              <a:ext uri="{FF2B5EF4-FFF2-40B4-BE49-F238E27FC236}">
                <a16:creationId xmlns:a16="http://schemas.microsoft.com/office/drawing/2014/main" id="{433619F6-1BEE-B738-D74E-75BAE0AFC1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1" y="3717925"/>
            <a:ext cx="85151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Handle</a:t>
            </a:r>
          </a:p>
        </p:txBody>
      </p:sp>
      <p:sp>
        <p:nvSpPr>
          <p:cNvPr id="94215" name="Rectangle 7">
            <a:extLst>
              <a:ext uri="{FF2B5EF4-FFF2-40B4-BE49-F238E27FC236}">
                <a16:creationId xmlns:a16="http://schemas.microsoft.com/office/drawing/2014/main" id="{151B4882-AE2B-FB54-D3EF-241E60C5BE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3108326"/>
            <a:ext cx="144462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ym typeface="Symbol" panose="05050102010706020507" pitchFamily="18" charset="2"/>
              </a:rPr>
              <a:t>Grammar:</a:t>
            </a:r>
            <a:br>
              <a:rPr lang="en-US" altLang="en-US">
                <a:sym typeface="Symbol" panose="05050102010706020507" pitchFamily="18" charset="2"/>
              </a:rPr>
            </a:br>
            <a:r>
              <a:rPr lang="en-US" altLang="en-US" i="1">
                <a:sym typeface="Symbol" panose="05050102010706020507" pitchFamily="18" charset="2"/>
              </a:rPr>
              <a:t>S</a:t>
            </a:r>
            <a:r>
              <a:rPr lang="en-US" altLang="en-US">
                <a:sym typeface="Symbol" panose="05050102010706020507" pitchFamily="18" charset="2"/>
              </a:rPr>
              <a:t>  </a:t>
            </a:r>
            <a:r>
              <a:rPr lang="en-US" altLang="en-US" b="1">
                <a:sym typeface="Symbol" panose="05050102010706020507" pitchFamily="18" charset="2"/>
              </a:rPr>
              <a:t>a</a:t>
            </a:r>
            <a:r>
              <a:rPr lang="en-US" altLang="en-US">
                <a:sym typeface="Symbol" panose="05050102010706020507" pitchFamily="18" charset="2"/>
              </a:rPr>
              <a:t> </a:t>
            </a:r>
            <a:r>
              <a:rPr lang="en-US" altLang="en-US" i="1">
                <a:sym typeface="Symbol" panose="05050102010706020507" pitchFamily="18" charset="2"/>
              </a:rPr>
              <a:t>A B </a:t>
            </a:r>
            <a:r>
              <a:rPr lang="en-US" altLang="en-US" b="1">
                <a:sym typeface="Symbol" panose="05050102010706020507" pitchFamily="18" charset="2"/>
              </a:rPr>
              <a:t>e</a:t>
            </a:r>
            <a:br>
              <a:rPr lang="en-US" altLang="en-US" i="1">
                <a:sym typeface="Symbol" panose="05050102010706020507" pitchFamily="18" charset="2"/>
              </a:rPr>
            </a:br>
            <a:r>
              <a:rPr lang="en-US" altLang="en-US" i="1">
                <a:sym typeface="Symbol" panose="05050102010706020507" pitchFamily="18" charset="2"/>
              </a:rPr>
              <a:t>A</a:t>
            </a:r>
            <a:r>
              <a:rPr lang="en-US" altLang="en-US">
                <a:sym typeface="Symbol" panose="05050102010706020507" pitchFamily="18" charset="2"/>
              </a:rPr>
              <a:t>  </a:t>
            </a:r>
            <a:r>
              <a:rPr lang="en-US" altLang="en-US" i="1">
                <a:sym typeface="Symbol" panose="05050102010706020507" pitchFamily="18" charset="2"/>
              </a:rPr>
              <a:t>A</a:t>
            </a:r>
            <a:r>
              <a:rPr lang="en-US" altLang="en-US">
                <a:sym typeface="Symbol" panose="05050102010706020507" pitchFamily="18" charset="2"/>
              </a:rPr>
              <a:t> </a:t>
            </a:r>
            <a:r>
              <a:rPr lang="en-US" altLang="en-US" b="1">
                <a:sym typeface="Symbol" panose="05050102010706020507" pitchFamily="18" charset="2"/>
              </a:rPr>
              <a:t>b c </a:t>
            </a:r>
            <a:r>
              <a:rPr lang="en-US" altLang="en-US">
                <a:sym typeface="Symbol" panose="05050102010706020507" pitchFamily="18" charset="2"/>
              </a:rPr>
              <a:t>| </a:t>
            </a:r>
            <a:r>
              <a:rPr lang="en-US" altLang="en-US" b="1">
                <a:sym typeface="Symbol" panose="05050102010706020507" pitchFamily="18" charset="2"/>
              </a:rPr>
              <a:t>b</a:t>
            </a:r>
            <a:br>
              <a:rPr lang="en-US" altLang="en-US">
                <a:sym typeface="Symbol" panose="05050102010706020507" pitchFamily="18" charset="2"/>
              </a:rPr>
            </a:br>
            <a:r>
              <a:rPr lang="en-US" altLang="en-US" i="1">
                <a:sym typeface="Symbol" panose="05050102010706020507" pitchFamily="18" charset="2"/>
              </a:rPr>
              <a:t>B</a:t>
            </a:r>
            <a:r>
              <a:rPr lang="en-US" altLang="en-US">
                <a:sym typeface="Symbol" panose="05050102010706020507" pitchFamily="18" charset="2"/>
              </a:rPr>
              <a:t>  </a:t>
            </a:r>
            <a:r>
              <a:rPr lang="en-US" altLang="en-US" b="1">
                <a:sym typeface="Symbol" panose="05050102010706020507" pitchFamily="18" charset="2"/>
              </a:rPr>
              <a:t>d</a:t>
            </a:r>
            <a:endParaRPr lang="en-US" altLang="en-US">
              <a:sym typeface="Symbol" panose="05050102010706020507" pitchFamily="18" charset="2"/>
            </a:endParaRPr>
          </a:p>
        </p:txBody>
      </p:sp>
      <p:sp>
        <p:nvSpPr>
          <p:cNvPr id="94216" name="Line 8">
            <a:extLst>
              <a:ext uri="{FF2B5EF4-FFF2-40B4-BE49-F238E27FC236}">
                <a16:creationId xmlns:a16="http://schemas.microsoft.com/office/drawing/2014/main" id="{821A016A-2B4F-2C3C-BCBE-1C851C87577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181600" y="3870325"/>
            <a:ext cx="2438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94217" name="Line 9">
            <a:extLst>
              <a:ext uri="{FF2B5EF4-FFF2-40B4-BE49-F238E27FC236}">
                <a16:creationId xmlns:a16="http://schemas.microsoft.com/office/drawing/2014/main" id="{FD03AE33-3E96-0BF5-DE16-5697660E1DF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53000" y="4022725"/>
            <a:ext cx="26670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94218" name="Line 10">
            <a:extLst>
              <a:ext uri="{FF2B5EF4-FFF2-40B4-BE49-F238E27FC236}">
                <a16:creationId xmlns:a16="http://schemas.microsoft.com/office/drawing/2014/main" id="{78BB43EF-B1B9-0EE7-5CBB-6405B6E8977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84776" y="4175125"/>
            <a:ext cx="2435225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94219" name="Text Box 11">
            <a:extLst>
              <a:ext uri="{FF2B5EF4-FFF2-40B4-BE49-F238E27FC236}">
                <a16:creationId xmlns:a16="http://schemas.microsoft.com/office/drawing/2014/main" id="{CC401469-35E3-16DE-9B7F-856C97120F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0783" y="1722439"/>
            <a:ext cx="7722499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800"/>
              <a:t>A </a:t>
            </a:r>
            <a:r>
              <a:rPr lang="en-US" altLang="en-US" sz="2800" i="1"/>
              <a:t>handle</a:t>
            </a:r>
            <a:r>
              <a:rPr lang="en-US" altLang="en-US" sz="2800"/>
              <a:t> is a substring of grammar symbols in a</a:t>
            </a:r>
            <a:br>
              <a:rPr lang="en-US" altLang="en-US" sz="2800"/>
            </a:br>
            <a:r>
              <a:rPr lang="en-US" altLang="en-US" sz="2800" i="1"/>
              <a:t>right-sentential form</a:t>
            </a:r>
            <a:r>
              <a:rPr lang="en-US" altLang="en-US" sz="2800"/>
              <a:t> that matches a right-hand side</a:t>
            </a:r>
            <a:br>
              <a:rPr lang="en-US" altLang="en-US" sz="2800"/>
            </a:br>
            <a:r>
              <a:rPr lang="en-US" altLang="en-US" sz="2800"/>
              <a:t>of a production</a:t>
            </a:r>
          </a:p>
        </p:txBody>
      </p:sp>
      <p:sp>
        <p:nvSpPr>
          <p:cNvPr id="94221" name="Line 13">
            <a:extLst>
              <a:ext uri="{FF2B5EF4-FFF2-40B4-BE49-F238E27FC236}">
                <a16:creationId xmlns:a16="http://schemas.microsoft.com/office/drawing/2014/main" id="{02CB5DCE-155E-7753-598D-622F8F3D775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291138" y="5791200"/>
            <a:ext cx="1109662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94222" name="Text Box 14">
            <a:extLst>
              <a:ext uri="{FF2B5EF4-FFF2-40B4-BE49-F238E27FC236}">
                <a16:creationId xmlns:a16="http://schemas.microsoft.com/office/drawing/2014/main" id="{24366A96-19F4-0C1E-9736-4A9F684080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7784" y="5410200"/>
            <a:ext cx="3077894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NOT a handle, because</a:t>
            </a:r>
            <a:br>
              <a:rPr lang="en-US" altLang="en-US"/>
            </a:br>
            <a:r>
              <a:rPr lang="en-US" altLang="en-US"/>
              <a:t>further reductions will fail</a:t>
            </a:r>
          </a:p>
          <a:p>
            <a:pPr algn="ctr"/>
            <a:r>
              <a:rPr lang="en-US" altLang="en-US"/>
              <a:t>(result is not a sentential form)</a:t>
            </a:r>
          </a:p>
        </p:txBody>
      </p:sp>
      <p:sp>
        <p:nvSpPr>
          <p:cNvPr id="94224" name="Rectangle 16">
            <a:extLst>
              <a:ext uri="{FF2B5EF4-FFF2-40B4-BE49-F238E27FC236}">
                <a16:creationId xmlns:a16="http://schemas.microsoft.com/office/drawing/2014/main" id="{C4CDE9F7-FDF3-89DD-9BFB-67E74D1067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2939" y="5029201"/>
            <a:ext cx="115448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ym typeface="Symbol" panose="05050102010706020507" pitchFamily="18" charset="2"/>
              </a:rPr>
              <a:t>a </a:t>
            </a:r>
            <a:r>
              <a:rPr lang="en-US" altLang="en-US" b="1" u="sng">
                <a:sym typeface="Symbol" panose="05050102010706020507" pitchFamily="18" charset="2"/>
              </a:rPr>
              <a:t>b</a:t>
            </a:r>
            <a:r>
              <a:rPr lang="en-US" altLang="en-US" b="1">
                <a:sym typeface="Symbol" panose="05050102010706020507" pitchFamily="18" charset="2"/>
              </a:rPr>
              <a:t> b c d e</a:t>
            </a:r>
            <a:br>
              <a:rPr lang="en-US" altLang="en-US" b="1">
                <a:sym typeface="Symbol" panose="05050102010706020507" pitchFamily="18" charset="2"/>
              </a:rPr>
            </a:br>
            <a:r>
              <a:rPr lang="en-US" altLang="en-US" b="1">
                <a:sym typeface="Symbol" panose="05050102010706020507" pitchFamily="18" charset="2"/>
              </a:rPr>
              <a:t>a </a:t>
            </a:r>
            <a:r>
              <a:rPr lang="en-US" altLang="en-US" i="1">
                <a:sym typeface="Symbol" panose="05050102010706020507" pitchFamily="18" charset="2"/>
              </a:rPr>
              <a:t>A </a:t>
            </a:r>
            <a:r>
              <a:rPr lang="en-US" altLang="en-US" b="1" u="sng">
                <a:sym typeface="Symbol" panose="05050102010706020507" pitchFamily="18" charset="2"/>
              </a:rPr>
              <a:t>b</a:t>
            </a:r>
            <a:r>
              <a:rPr lang="en-US" altLang="en-US" b="1">
                <a:sym typeface="Symbol" panose="05050102010706020507" pitchFamily="18" charset="2"/>
              </a:rPr>
              <a:t> c d e</a:t>
            </a:r>
            <a:br>
              <a:rPr lang="en-US" altLang="en-US" b="1">
                <a:sym typeface="Symbol" panose="05050102010706020507" pitchFamily="18" charset="2"/>
              </a:rPr>
            </a:br>
            <a:r>
              <a:rPr lang="en-US" altLang="en-US" b="1">
                <a:sym typeface="Symbol" panose="05050102010706020507" pitchFamily="18" charset="2"/>
              </a:rPr>
              <a:t>a </a:t>
            </a:r>
            <a:r>
              <a:rPr lang="en-US" altLang="en-US" i="1">
                <a:sym typeface="Symbol" panose="05050102010706020507" pitchFamily="18" charset="2"/>
              </a:rPr>
              <a:t>A A</a:t>
            </a:r>
            <a:r>
              <a:rPr lang="en-US" altLang="en-US" b="1">
                <a:sym typeface="Symbol" panose="05050102010706020507" pitchFamily="18" charset="2"/>
              </a:rPr>
              <a:t> e</a:t>
            </a:r>
            <a:br>
              <a:rPr lang="en-US" altLang="en-US" b="1">
                <a:sym typeface="Symbol" panose="05050102010706020507" pitchFamily="18" charset="2"/>
              </a:rPr>
            </a:br>
            <a:r>
              <a:rPr lang="en-US" altLang="en-US">
                <a:sym typeface="Symbol" panose="05050102010706020507" pitchFamily="18" charset="2"/>
              </a:rPr>
              <a:t>… ?</a:t>
            </a:r>
            <a:endParaRPr lang="en-US" altLang="en-US" b="1">
              <a:sym typeface="Symbol" panose="05050102010706020507" pitchFamily="18" charset="2"/>
            </a:endParaRPr>
          </a:p>
        </p:txBody>
      </p:sp>
      <p:sp>
        <p:nvSpPr>
          <p:cNvPr id="94225" name="Rectangle 17">
            <a:extLst>
              <a:ext uri="{FF2B5EF4-FFF2-40B4-BE49-F238E27FC236}">
                <a16:creationId xmlns:a16="http://schemas.microsoft.com/office/drawing/2014/main" id="{397B8683-F2BD-8ED6-42D1-D6B79DBB34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1" y="3111500"/>
            <a:ext cx="1154483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ym typeface="Symbol" panose="05050102010706020507" pitchFamily="18" charset="2"/>
              </a:rPr>
              <a:t>a </a:t>
            </a:r>
            <a:r>
              <a:rPr lang="en-US" altLang="en-US" b="1" u="sng">
                <a:sym typeface="Symbol" panose="05050102010706020507" pitchFamily="18" charset="2"/>
              </a:rPr>
              <a:t>b</a:t>
            </a:r>
            <a:r>
              <a:rPr lang="en-US" altLang="en-US" b="1">
                <a:sym typeface="Symbol" panose="05050102010706020507" pitchFamily="18" charset="2"/>
              </a:rPr>
              <a:t> b c d e</a:t>
            </a:r>
            <a:br>
              <a:rPr lang="en-US" altLang="en-US" b="1">
                <a:sym typeface="Symbol" panose="05050102010706020507" pitchFamily="18" charset="2"/>
              </a:rPr>
            </a:br>
            <a:r>
              <a:rPr lang="en-US" altLang="en-US" b="1">
                <a:sym typeface="Symbol" panose="05050102010706020507" pitchFamily="18" charset="2"/>
              </a:rPr>
              <a:t>a </a:t>
            </a:r>
            <a:r>
              <a:rPr lang="en-US" altLang="en-US" i="1" u="sng">
                <a:sym typeface="Symbol" panose="05050102010706020507" pitchFamily="18" charset="2"/>
              </a:rPr>
              <a:t>A </a:t>
            </a:r>
            <a:r>
              <a:rPr lang="en-US" altLang="en-US" b="1" u="sng">
                <a:sym typeface="Symbol" panose="05050102010706020507" pitchFamily="18" charset="2"/>
              </a:rPr>
              <a:t>b c</a:t>
            </a:r>
            <a:r>
              <a:rPr lang="en-US" altLang="en-US" b="1">
                <a:sym typeface="Symbol" panose="05050102010706020507" pitchFamily="18" charset="2"/>
              </a:rPr>
              <a:t> d e</a:t>
            </a:r>
            <a:br>
              <a:rPr lang="en-US" altLang="en-US" b="1">
                <a:sym typeface="Symbol" panose="05050102010706020507" pitchFamily="18" charset="2"/>
              </a:rPr>
            </a:br>
            <a:r>
              <a:rPr lang="en-US" altLang="en-US" b="1">
                <a:sym typeface="Symbol" panose="05050102010706020507" pitchFamily="18" charset="2"/>
              </a:rPr>
              <a:t>a </a:t>
            </a:r>
            <a:r>
              <a:rPr lang="en-US" altLang="en-US" i="1">
                <a:sym typeface="Symbol" panose="05050102010706020507" pitchFamily="18" charset="2"/>
              </a:rPr>
              <a:t>A </a:t>
            </a:r>
            <a:r>
              <a:rPr lang="en-US" altLang="en-US" b="1" u="sng">
                <a:sym typeface="Symbol" panose="05050102010706020507" pitchFamily="18" charset="2"/>
              </a:rPr>
              <a:t>d</a:t>
            </a:r>
            <a:r>
              <a:rPr lang="en-US" altLang="en-US" b="1">
                <a:sym typeface="Symbol" panose="05050102010706020507" pitchFamily="18" charset="2"/>
              </a:rPr>
              <a:t> e</a:t>
            </a:r>
            <a:br>
              <a:rPr lang="en-US" altLang="en-US" b="1">
                <a:sym typeface="Symbol" panose="05050102010706020507" pitchFamily="18" charset="2"/>
              </a:rPr>
            </a:br>
            <a:r>
              <a:rPr lang="en-US" altLang="en-US" b="1" u="sng">
                <a:sym typeface="Symbol" panose="05050102010706020507" pitchFamily="18" charset="2"/>
              </a:rPr>
              <a:t>a </a:t>
            </a:r>
            <a:r>
              <a:rPr lang="en-US" altLang="en-US" i="1" u="sng">
                <a:sym typeface="Symbol" panose="05050102010706020507" pitchFamily="18" charset="2"/>
              </a:rPr>
              <a:t>A B</a:t>
            </a:r>
            <a:r>
              <a:rPr lang="en-US" altLang="en-US" b="1" i="1" u="sng">
                <a:sym typeface="Symbol" panose="05050102010706020507" pitchFamily="18" charset="2"/>
              </a:rPr>
              <a:t> </a:t>
            </a:r>
            <a:r>
              <a:rPr lang="en-US" altLang="en-US" b="1" u="sng">
                <a:sym typeface="Symbol" panose="05050102010706020507" pitchFamily="18" charset="2"/>
              </a:rPr>
              <a:t>e</a:t>
            </a:r>
            <a:br>
              <a:rPr lang="en-US" altLang="en-US" b="1">
                <a:sym typeface="Symbol" panose="05050102010706020507" pitchFamily="18" charset="2"/>
              </a:rPr>
            </a:br>
            <a:r>
              <a:rPr lang="en-US" altLang="en-US" i="1">
                <a:sym typeface="Symbol" panose="05050102010706020507" pitchFamily="18" charset="2"/>
              </a:rPr>
              <a:t>S</a:t>
            </a:r>
            <a:endParaRPr lang="en-US" altLang="en-US" b="1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>
            <a:extLst>
              <a:ext uri="{FF2B5EF4-FFF2-40B4-BE49-F238E27FC236}">
                <a16:creationId xmlns:a16="http://schemas.microsoft.com/office/drawing/2014/main" id="{263B81B3-B390-7F1C-6471-FE399441C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5B3B6-B69D-4928-8AEF-FE7037A14110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95234" name="Rectangle 2">
            <a:extLst>
              <a:ext uri="{FF2B5EF4-FFF2-40B4-BE49-F238E27FC236}">
                <a16:creationId xmlns:a16="http://schemas.microsoft.com/office/drawing/2014/main" id="{0D0AD0E0-D89B-6694-A224-DBCF12AAF4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Stack Implementation of</a:t>
            </a:r>
            <a:br>
              <a:rPr lang="en-US" altLang="en-US"/>
            </a:br>
            <a:r>
              <a:rPr lang="en-US" altLang="en-US"/>
              <a:t>Shift-Reduce Parsing</a:t>
            </a:r>
          </a:p>
        </p:txBody>
      </p:sp>
      <p:sp>
        <p:nvSpPr>
          <p:cNvPr id="95235" name="Text Box 3">
            <a:extLst>
              <a:ext uri="{FF2B5EF4-FFF2-40B4-BE49-F238E27FC236}">
                <a16:creationId xmlns:a16="http://schemas.microsoft.com/office/drawing/2014/main" id="{41682E40-D833-AF1A-8F05-337EF03625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5014" y="2438400"/>
            <a:ext cx="1021433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Stack</a:t>
            </a:r>
          </a:p>
          <a:p>
            <a:r>
              <a:rPr lang="en-US" altLang="en-US" sz="2000" b="1"/>
              <a:t>$</a:t>
            </a:r>
            <a:br>
              <a:rPr lang="en-US" altLang="en-US" sz="2000" b="1"/>
            </a:br>
            <a:r>
              <a:rPr lang="en-US" altLang="en-US" sz="2000" b="1"/>
              <a:t>$</a:t>
            </a:r>
            <a:r>
              <a:rPr lang="en-US" altLang="en-US" sz="2000" b="1" u="sng"/>
              <a:t>id</a:t>
            </a:r>
            <a:endParaRPr lang="en-US" altLang="en-US" sz="2000"/>
          </a:p>
          <a:p>
            <a:r>
              <a:rPr lang="en-US" altLang="en-US" sz="2000" b="1"/>
              <a:t>$</a:t>
            </a:r>
            <a:r>
              <a:rPr lang="en-US" altLang="en-US" sz="2000" i="1"/>
              <a:t>E</a:t>
            </a:r>
            <a:br>
              <a:rPr lang="en-US" altLang="en-US" sz="2000" i="1"/>
            </a:br>
            <a:r>
              <a:rPr lang="en-US" altLang="en-US" sz="2000" b="1"/>
              <a:t>$</a:t>
            </a:r>
            <a:r>
              <a:rPr lang="en-US" altLang="en-US" sz="2000" i="1"/>
              <a:t>E</a:t>
            </a:r>
            <a:r>
              <a:rPr lang="en-US" altLang="en-US" sz="2000" b="1"/>
              <a:t>+</a:t>
            </a:r>
            <a:br>
              <a:rPr lang="en-US" altLang="en-US" sz="2000" i="1"/>
            </a:br>
            <a:r>
              <a:rPr lang="en-US" altLang="en-US" sz="2000" b="1"/>
              <a:t>$</a:t>
            </a:r>
            <a:r>
              <a:rPr lang="en-US" altLang="en-US" sz="2000" i="1"/>
              <a:t>E</a:t>
            </a:r>
            <a:r>
              <a:rPr lang="en-US" altLang="en-US" sz="2000" b="1" i="1"/>
              <a:t>+</a:t>
            </a:r>
            <a:r>
              <a:rPr lang="en-US" altLang="en-US" sz="2000" b="1" u="sng"/>
              <a:t>id</a:t>
            </a:r>
            <a:br>
              <a:rPr lang="en-US" altLang="en-US" sz="2000" i="1"/>
            </a:br>
            <a:r>
              <a:rPr lang="en-US" altLang="en-US" sz="2000" b="1"/>
              <a:t>$</a:t>
            </a:r>
            <a:r>
              <a:rPr lang="en-US" altLang="en-US" sz="2000" i="1"/>
              <a:t>E</a:t>
            </a:r>
            <a:r>
              <a:rPr lang="en-US" altLang="en-US" sz="2000" b="1"/>
              <a:t>+</a:t>
            </a:r>
            <a:r>
              <a:rPr lang="en-US" altLang="en-US" sz="2000" i="1"/>
              <a:t>E</a:t>
            </a:r>
            <a:br>
              <a:rPr lang="en-US" altLang="en-US" sz="2000" i="1"/>
            </a:br>
            <a:r>
              <a:rPr lang="en-US" altLang="en-US" sz="2000" b="1"/>
              <a:t>$</a:t>
            </a:r>
            <a:r>
              <a:rPr lang="en-US" altLang="en-US" sz="2000" i="1"/>
              <a:t>E</a:t>
            </a:r>
            <a:r>
              <a:rPr lang="en-US" altLang="en-US" sz="2000" b="1"/>
              <a:t>+</a:t>
            </a:r>
            <a:r>
              <a:rPr lang="en-US" altLang="en-US" sz="2000" i="1"/>
              <a:t>E</a:t>
            </a:r>
            <a:r>
              <a:rPr lang="en-US" altLang="en-US" sz="2000" b="1"/>
              <a:t>*</a:t>
            </a:r>
            <a:br>
              <a:rPr lang="en-US" altLang="en-US" sz="2000" i="1" baseline="-25000"/>
            </a:br>
            <a:r>
              <a:rPr lang="en-US" altLang="en-US" sz="2000" b="1"/>
              <a:t>$</a:t>
            </a:r>
            <a:r>
              <a:rPr lang="en-US" altLang="en-US" sz="2000" i="1"/>
              <a:t>E</a:t>
            </a:r>
            <a:r>
              <a:rPr lang="en-US" altLang="en-US" sz="2000" b="1"/>
              <a:t>+</a:t>
            </a:r>
            <a:r>
              <a:rPr lang="en-US" altLang="en-US" sz="2000" i="1"/>
              <a:t>E</a:t>
            </a:r>
            <a:r>
              <a:rPr lang="en-US" altLang="en-US" sz="2000" b="1"/>
              <a:t>*</a:t>
            </a:r>
            <a:r>
              <a:rPr lang="en-US" altLang="en-US" sz="2000" b="1" u="sng"/>
              <a:t>id</a:t>
            </a:r>
            <a:br>
              <a:rPr lang="en-US" altLang="en-US" sz="2000" i="1"/>
            </a:br>
            <a:r>
              <a:rPr lang="en-US" altLang="en-US" sz="2000" b="1"/>
              <a:t>$</a:t>
            </a:r>
            <a:r>
              <a:rPr lang="en-US" altLang="en-US" sz="2000" i="1"/>
              <a:t>E</a:t>
            </a:r>
            <a:r>
              <a:rPr lang="en-US" altLang="en-US" sz="2000" b="1"/>
              <a:t>+</a:t>
            </a:r>
            <a:r>
              <a:rPr lang="en-US" altLang="en-US" sz="2000" i="1" u="sng"/>
              <a:t>E</a:t>
            </a:r>
            <a:r>
              <a:rPr lang="en-US" altLang="en-US" sz="2000" b="1" u="sng"/>
              <a:t>*</a:t>
            </a:r>
            <a:r>
              <a:rPr lang="en-US" altLang="en-US" sz="2000" i="1" u="sng"/>
              <a:t>E</a:t>
            </a:r>
            <a:br>
              <a:rPr lang="en-US" altLang="en-US" sz="2000" i="1"/>
            </a:br>
            <a:r>
              <a:rPr lang="en-US" altLang="en-US" sz="2000" b="1"/>
              <a:t>$</a:t>
            </a:r>
            <a:r>
              <a:rPr lang="en-US" altLang="en-US" sz="2000" i="1" u="sng"/>
              <a:t>E</a:t>
            </a:r>
            <a:r>
              <a:rPr lang="en-US" altLang="en-US" sz="2000" b="1" u="sng"/>
              <a:t>+</a:t>
            </a:r>
            <a:r>
              <a:rPr lang="en-US" altLang="en-US" sz="2000" i="1" u="sng"/>
              <a:t>E</a:t>
            </a:r>
            <a:br>
              <a:rPr lang="en-US" altLang="en-US" sz="2000" i="1"/>
            </a:br>
            <a:r>
              <a:rPr lang="en-US" altLang="en-US" sz="2000" b="1"/>
              <a:t>$</a:t>
            </a:r>
            <a:r>
              <a:rPr lang="en-US" altLang="en-US" sz="2000" i="1"/>
              <a:t>E</a:t>
            </a:r>
            <a:endParaRPr lang="en-US" altLang="en-US" sz="2000" b="1"/>
          </a:p>
        </p:txBody>
      </p:sp>
      <p:sp>
        <p:nvSpPr>
          <p:cNvPr id="95236" name="Text Box 4">
            <a:extLst>
              <a:ext uri="{FF2B5EF4-FFF2-40B4-BE49-F238E27FC236}">
                <a16:creationId xmlns:a16="http://schemas.microsoft.com/office/drawing/2014/main" id="{76E4AC6F-371C-05E8-268A-AB6CE43C99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1976" y="2438401"/>
            <a:ext cx="1216025" cy="374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en-US" sz="2000"/>
              <a:t>Input</a:t>
            </a:r>
            <a:endParaRPr lang="en-US" altLang="en-US" sz="2000" b="1"/>
          </a:p>
          <a:p>
            <a:pPr algn="r"/>
            <a:r>
              <a:rPr lang="en-US" altLang="en-US" sz="2000" b="1"/>
              <a:t>id+id*id$</a:t>
            </a:r>
            <a:br>
              <a:rPr lang="en-US" altLang="en-US" sz="2000" b="1"/>
            </a:br>
            <a:r>
              <a:rPr lang="en-US" altLang="en-US" sz="2000" b="1"/>
              <a:t>+id*id$</a:t>
            </a:r>
            <a:br>
              <a:rPr lang="en-US" altLang="en-US" sz="2000" b="1"/>
            </a:br>
            <a:r>
              <a:rPr lang="en-US" altLang="en-US" sz="2000" b="1"/>
              <a:t>+id*id$</a:t>
            </a:r>
            <a:br>
              <a:rPr lang="en-US" altLang="en-US" sz="2000" b="1"/>
            </a:br>
            <a:r>
              <a:rPr lang="en-US" altLang="en-US" sz="2000" b="1"/>
              <a:t>id*id$</a:t>
            </a:r>
            <a:br>
              <a:rPr lang="en-US" altLang="en-US" sz="2000" b="1"/>
            </a:br>
            <a:r>
              <a:rPr lang="en-US" altLang="en-US" sz="2000" b="1"/>
              <a:t>*id$</a:t>
            </a:r>
            <a:br>
              <a:rPr lang="en-US" altLang="en-US" sz="2000" b="1"/>
            </a:br>
            <a:r>
              <a:rPr lang="en-US" altLang="en-US" sz="2000" b="1"/>
              <a:t>*id$</a:t>
            </a:r>
            <a:br>
              <a:rPr lang="en-US" altLang="en-US" sz="2000" b="1"/>
            </a:br>
            <a:r>
              <a:rPr lang="en-US" altLang="en-US" sz="2000" b="1"/>
              <a:t>id$</a:t>
            </a:r>
            <a:br>
              <a:rPr lang="en-US" altLang="en-US" sz="2000" b="1"/>
            </a:br>
            <a:r>
              <a:rPr lang="en-US" altLang="en-US" sz="2000" b="1"/>
              <a:t>$</a:t>
            </a:r>
            <a:br>
              <a:rPr lang="en-US" altLang="en-US" sz="2000" b="1"/>
            </a:br>
            <a:r>
              <a:rPr lang="en-US" altLang="en-US" sz="2000" b="1"/>
              <a:t>$</a:t>
            </a:r>
            <a:br>
              <a:rPr lang="en-US" altLang="en-US" sz="2000" b="1"/>
            </a:br>
            <a:r>
              <a:rPr lang="en-US" altLang="en-US" sz="2000" b="1"/>
              <a:t>$</a:t>
            </a:r>
            <a:br>
              <a:rPr lang="en-US" altLang="en-US" sz="2000" b="1"/>
            </a:br>
            <a:r>
              <a:rPr lang="en-US" altLang="en-US" sz="2000" b="1"/>
              <a:t>$</a:t>
            </a:r>
          </a:p>
        </p:txBody>
      </p:sp>
      <p:sp>
        <p:nvSpPr>
          <p:cNvPr id="95237" name="Text Box 5">
            <a:extLst>
              <a:ext uri="{FF2B5EF4-FFF2-40B4-BE49-F238E27FC236}">
                <a16:creationId xmlns:a16="http://schemas.microsoft.com/office/drawing/2014/main" id="{8F381059-7112-9216-8EC1-FEE3BCC253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2452689"/>
            <a:ext cx="2039938" cy="374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Action</a:t>
            </a:r>
            <a:br>
              <a:rPr lang="en-US" altLang="en-US" sz="2000"/>
            </a:br>
            <a:r>
              <a:rPr lang="en-US" altLang="en-US" sz="2000"/>
              <a:t>shift</a:t>
            </a:r>
            <a:br>
              <a:rPr lang="en-US" altLang="en-US" sz="2000"/>
            </a:br>
            <a:r>
              <a:rPr lang="en-US" altLang="en-US" sz="2000"/>
              <a:t>reduce </a:t>
            </a:r>
            <a:r>
              <a:rPr lang="en-US" altLang="en-US" sz="2000" i="1">
                <a:sym typeface="Symbol" panose="05050102010706020507" pitchFamily="18" charset="2"/>
              </a:rPr>
              <a:t>E</a:t>
            </a:r>
            <a:r>
              <a:rPr lang="en-US" altLang="en-US" sz="2000">
                <a:sym typeface="Symbol" panose="05050102010706020507" pitchFamily="18" charset="2"/>
              </a:rPr>
              <a:t>  </a:t>
            </a:r>
            <a:r>
              <a:rPr lang="en-US" altLang="en-US" sz="2000" b="1">
                <a:sym typeface="Symbol" panose="05050102010706020507" pitchFamily="18" charset="2"/>
              </a:rPr>
              <a:t>id</a:t>
            </a:r>
            <a:br>
              <a:rPr lang="en-US" altLang="en-US" sz="2000">
                <a:sym typeface="Symbol" panose="05050102010706020507" pitchFamily="18" charset="2"/>
              </a:rPr>
            </a:br>
            <a:r>
              <a:rPr lang="en-US" altLang="en-US" sz="2000">
                <a:sym typeface="Symbol" panose="05050102010706020507" pitchFamily="18" charset="2"/>
              </a:rPr>
              <a:t>shift</a:t>
            </a:r>
            <a:br>
              <a:rPr lang="en-US" altLang="en-US" sz="2000">
                <a:sym typeface="Symbol" panose="05050102010706020507" pitchFamily="18" charset="2"/>
              </a:rPr>
            </a:br>
            <a:r>
              <a:rPr lang="en-US" altLang="en-US" sz="2000">
                <a:sym typeface="Symbol" panose="05050102010706020507" pitchFamily="18" charset="2"/>
              </a:rPr>
              <a:t>shift</a:t>
            </a:r>
            <a:br>
              <a:rPr lang="en-US" altLang="en-US" sz="2000">
                <a:sym typeface="Symbol" panose="05050102010706020507" pitchFamily="18" charset="2"/>
              </a:rPr>
            </a:br>
            <a:r>
              <a:rPr lang="en-US" altLang="en-US" sz="2000">
                <a:sym typeface="Symbol" panose="05050102010706020507" pitchFamily="18" charset="2"/>
              </a:rPr>
              <a:t>reduce </a:t>
            </a:r>
            <a:r>
              <a:rPr lang="en-US" altLang="en-US" sz="2000" i="1">
                <a:sym typeface="Symbol" panose="05050102010706020507" pitchFamily="18" charset="2"/>
              </a:rPr>
              <a:t>E</a:t>
            </a:r>
            <a:r>
              <a:rPr lang="en-US" altLang="en-US" sz="2000">
                <a:sym typeface="Symbol" panose="05050102010706020507" pitchFamily="18" charset="2"/>
              </a:rPr>
              <a:t>  </a:t>
            </a:r>
            <a:r>
              <a:rPr lang="en-US" altLang="en-US" sz="2000" b="1">
                <a:sym typeface="Symbol" panose="05050102010706020507" pitchFamily="18" charset="2"/>
              </a:rPr>
              <a:t>id</a:t>
            </a:r>
            <a:br>
              <a:rPr lang="en-US" altLang="en-US" sz="2000" b="1">
                <a:sym typeface="Symbol" panose="05050102010706020507" pitchFamily="18" charset="2"/>
              </a:rPr>
            </a:br>
            <a:r>
              <a:rPr lang="en-US" altLang="en-US" sz="2000">
                <a:sym typeface="Symbol" panose="05050102010706020507" pitchFamily="18" charset="2"/>
              </a:rPr>
              <a:t>shift (or reduce?)</a:t>
            </a:r>
            <a:br>
              <a:rPr lang="en-US" altLang="en-US" sz="2000">
                <a:sym typeface="Symbol" panose="05050102010706020507" pitchFamily="18" charset="2"/>
              </a:rPr>
            </a:br>
            <a:r>
              <a:rPr lang="en-US" altLang="en-US" sz="2000">
                <a:sym typeface="Symbol" panose="05050102010706020507" pitchFamily="18" charset="2"/>
              </a:rPr>
              <a:t>shift</a:t>
            </a:r>
            <a:br>
              <a:rPr lang="en-US" altLang="en-US" sz="2000">
                <a:sym typeface="Symbol" panose="05050102010706020507" pitchFamily="18" charset="2"/>
              </a:rPr>
            </a:br>
            <a:r>
              <a:rPr lang="en-US" altLang="en-US" sz="2000">
                <a:sym typeface="Symbol" panose="05050102010706020507" pitchFamily="18" charset="2"/>
              </a:rPr>
              <a:t>reduce </a:t>
            </a:r>
            <a:r>
              <a:rPr lang="en-US" altLang="en-US" sz="2000" i="1">
                <a:sym typeface="Symbol" panose="05050102010706020507" pitchFamily="18" charset="2"/>
              </a:rPr>
              <a:t>E</a:t>
            </a:r>
            <a:r>
              <a:rPr lang="en-US" altLang="en-US" sz="2000">
                <a:sym typeface="Symbol" panose="05050102010706020507" pitchFamily="18" charset="2"/>
              </a:rPr>
              <a:t>  </a:t>
            </a:r>
            <a:r>
              <a:rPr lang="en-US" altLang="en-US" sz="2000" b="1">
                <a:sym typeface="Symbol" panose="05050102010706020507" pitchFamily="18" charset="2"/>
              </a:rPr>
              <a:t>id</a:t>
            </a:r>
            <a:br>
              <a:rPr lang="en-US" altLang="en-US" sz="2000" b="1">
                <a:sym typeface="Symbol" panose="05050102010706020507" pitchFamily="18" charset="2"/>
              </a:rPr>
            </a:br>
            <a:r>
              <a:rPr lang="en-US" altLang="en-US" sz="2000">
                <a:sym typeface="Symbol" panose="05050102010706020507" pitchFamily="18" charset="2"/>
              </a:rPr>
              <a:t>reduce </a:t>
            </a:r>
            <a:r>
              <a:rPr lang="en-US" altLang="en-US" sz="2000" i="1">
                <a:sym typeface="Symbol" panose="05050102010706020507" pitchFamily="18" charset="2"/>
              </a:rPr>
              <a:t>E</a:t>
            </a:r>
            <a:r>
              <a:rPr lang="en-US" altLang="en-US" sz="2000">
                <a:sym typeface="Symbol" panose="05050102010706020507" pitchFamily="18" charset="2"/>
              </a:rPr>
              <a:t>  </a:t>
            </a:r>
            <a:r>
              <a:rPr lang="en-US" altLang="en-US" sz="2000" i="1">
                <a:sym typeface="Symbol" panose="05050102010706020507" pitchFamily="18" charset="2"/>
              </a:rPr>
              <a:t>E </a:t>
            </a:r>
            <a:r>
              <a:rPr lang="en-US" altLang="en-US" sz="2000" b="1">
                <a:sym typeface="Symbol" panose="05050102010706020507" pitchFamily="18" charset="2"/>
              </a:rPr>
              <a:t>* </a:t>
            </a:r>
            <a:r>
              <a:rPr lang="en-US" altLang="en-US" sz="2000" i="1">
                <a:sym typeface="Symbol" panose="05050102010706020507" pitchFamily="18" charset="2"/>
              </a:rPr>
              <a:t>E</a:t>
            </a:r>
            <a:br>
              <a:rPr lang="en-US" altLang="en-US" sz="2000" i="1">
                <a:sym typeface="Symbol" panose="05050102010706020507" pitchFamily="18" charset="2"/>
              </a:rPr>
            </a:br>
            <a:r>
              <a:rPr lang="en-US" altLang="en-US" sz="2000">
                <a:sym typeface="Symbol" panose="05050102010706020507" pitchFamily="18" charset="2"/>
              </a:rPr>
              <a:t>reduce </a:t>
            </a:r>
            <a:r>
              <a:rPr lang="en-US" altLang="en-US" sz="2000" i="1">
                <a:sym typeface="Symbol" panose="05050102010706020507" pitchFamily="18" charset="2"/>
              </a:rPr>
              <a:t>E</a:t>
            </a:r>
            <a:r>
              <a:rPr lang="en-US" altLang="en-US" sz="2000">
                <a:sym typeface="Symbol" panose="05050102010706020507" pitchFamily="18" charset="2"/>
              </a:rPr>
              <a:t>  </a:t>
            </a:r>
            <a:r>
              <a:rPr lang="en-US" altLang="en-US" sz="2000" i="1">
                <a:sym typeface="Symbol" panose="05050102010706020507" pitchFamily="18" charset="2"/>
              </a:rPr>
              <a:t>E </a:t>
            </a:r>
            <a:r>
              <a:rPr lang="en-US" altLang="en-US" sz="2000" b="1">
                <a:sym typeface="Symbol" panose="05050102010706020507" pitchFamily="18" charset="2"/>
              </a:rPr>
              <a:t>+ </a:t>
            </a:r>
            <a:r>
              <a:rPr lang="en-US" altLang="en-US" sz="2000" i="1">
                <a:sym typeface="Symbol" panose="05050102010706020507" pitchFamily="18" charset="2"/>
              </a:rPr>
              <a:t>E</a:t>
            </a:r>
            <a:br>
              <a:rPr lang="en-US" altLang="en-US" sz="2000" i="1">
                <a:sym typeface="Symbol" panose="05050102010706020507" pitchFamily="18" charset="2"/>
              </a:rPr>
            </a:br>
            <a:r>
              <a:rPr lang="en-US" altLang="en-US" sz="2000">
                <a:sym typeface="Symbol" panose="05050102010706020507" pitchFamily="18" charset="2"/>
              </a:rPr>
              <a:t>accept</a:t>
            </a:r>
            <a:endParaRPr lang="en-US" altLang="en-US" sz="2000" i="1">
              <a:sym typeface="Symbol" panose="05050102010706020507" pitchFamily="18" charset="2"/>
            </a:endParaRPr>
          </a:p>
        </p:txBody>
      </p:sp>
      <p:sp>
        <p:nvSpPr>
          <p:cNvPr id="95238" name="Line 6">
            <a:extLst>
              <a:ext uri="{FF2B5EF4-FFF2-40B4-BE49-F238E27FC236}">
                <a16:creationId xmlns:a16="http://schemas.microsoft.com/office/drawing/2014/main" id="{76D444DA-8668-6FD1-108A-0AA4D342CB5B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2514601"/>
            <a:ext cx="0" cy="3687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95239" name="Line 7">
            <a:extLst>
              <a:ext uri="{FF2B5EF4-FFF2-40B4-BE49-F238E27FC236}">
                <a16:creationId xmlns:a16="http://schemas.microsoft.com/office/drawing/2014/main" id="{5699FC11-319E-44DF-11C5-0567D676211F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2514601"/>
            <a:ext cx="0" cy="3687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95240" name="Line 8">
            <a:extLst>
              <a:ext uri="{FF2B5EF4-FFF2-40B4-BE49-F238E27FC236}">
                <a16:creationId xmlns:a16="http://schemas.microsoft.com/office/drawing/2014/main" id="{3190BA97-E325-AAD3-AA95-22AE33A606BB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2819400"/>
            <a:ext cx="457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95241" name="Line 9">
            <a:extLst>
              <a:ext uri="{FF2B5EF4-FFF2-40B4-BE49-F238E27FC236}">
                <a16:creationId xmlns:a16="http://schemas.microsoft.com/office/drawing/2014/main" id="{E9698459-298E-379C-9204-E7006A1379B5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2514601"/>
            <a:ext cx="0" cy="3687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95242" name="Line 10">
            <a:extLst>
              <a:ext uri="{FF2B5EF4-FFF2-40B4-BE49-F238E27FC236}">
                <a16:creationId xmlns:a16="http://schemas.microsoft.com/office/drawing/2014/main" id="{29B030FE-B028-A798-B4C1-74E3E81F421F}"/>
              </a:ext>
            </a:extLst>
          </p:cNvPr>
          <p:cNvSpPr>
            <a:spLocks noChangeShapeType="1"/>
          </p:cNvSpPr>
          <p:nvPr/>
        </p:nvSpPr>
        <p:spPr bwMode="auto">
          <a:xfrm>
            <a:off x="9067800" y="2514601"/>
            <a:ext cx="0" cy="3687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95243" name="Line 11">
            <a:extLst>
              <a:ext uri="{FF2B5EF4-FFF2-40B4-BE49-F238E27FC236}">
                <a16:creationId xmlns:a16="http://schemas.microsoft.com/office/drawing/2014/main" id="{2ACC2BC3-E558-DF65-5542-4137327CD86A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2514600"/>
            <a:ext cx="457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95244" name="Line 12">
            <a:extLst>
              <a:ext uri="{FF2B5EF4-FFF2-40B4-BE49-F238E27FC236}">
                <a16:creationId xmlns:a16="http://schemas.microsoft.com/office/drawing/2014/main" id="{7DC13C34-CE6C-7765-CD5A-5D22E93157A6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6202363"/>
            <a:ext cx="457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95245" name="Rectangle 13">
            <a:extLst>
              <a:ext uri="{FF2B5EF4-FFF2-40B4-BE49-F238E27FC236}">
                <a16:creationId xmlns:a16="http://schemas.microsoft.com/office/drawing/2014/main" id="{E3F914AB-A215-188E-E1F0-6FFB1A36B1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2814" y="3352800"/>
            <a:ext cx="1138517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ym typeface="Symbol" panose="05050102010706020507" pitchFamily="18" charset="2"/>
              </a:rPr>
              <a:t>Grammar:</a:t>
            </a:r>
            <a:br>
              <a:rPr lang="en-US" altLang="en-US">
                <a:sym typeface="Symbol" panose="05050102010706020507" pitchFamily="18" charset="2"/>
              </a:rPr>
            </a:br>
            <a:r>
              <a:rPr lang="en-US" altLang="en-US" i="1">
                <a:sym typeface="Symbol" panose="05050102010706020507" pitchFamily="18" charset="2"/>
              </a:rPr>
              <a:t>E</a:t>
            </a:r>
            <a:r>
              <a:rPr lang="en-US" altLang="en-US">
                <a:sym typeface="Symbol" panose="05050102010706020507" pitchFamily="18" charset="2"/>
              </a:rPr>
              <a:t>  </a:t>
            </a:r>
            <a:r>
              <a:rPr lang="en-US" altLang="en-US" i="1">
                <a:sym typeface="Symbol" panose="05050102010706020507" pitchFamily="18" charset="2"/>
              </a:rPr>
              <a:t>E</a:t>
            </a:r>
            <a:r>
              <a:rPr lang="en-US" altLang="en-US">
                <a:sym typeface="Symbol" panose="05050102010706020507" pitchFamily="18" charset="2"/>
              </a:rPr>
              <a:t> </a:t>
            </a:r>
            <a:r>
              <a:rPr lang="en-US" altLang="en-US" b="1">
                <a:sym typeface="Symbol" panose="05050102010706020507" pitchFamily="18" charset="2"/>
              </a:rPr>
              <a:t>+</a:t>
            </a:r>
            <a:r>
              <a:rPr lang="en-US" altLang="en-US">
                <a:sym typeface="Symbol" panose="05050102010706020507" pitchFamily="18" charset="2"/>
              </a:rPr>
              <a:t> </a:t>
            </a:r>
            <a:r>
              <a:rPr lang="en-US" altLang="en-US" i="1">
                <a:sym typeface="Symbol" panose="05050102010706020507" pitchFamily="18" charset="2"/>
              </a:rPr>
              <a:t>E</a:t>
            </a:r>
            <a:br>
              <a:rPr lang="en-US" altLang="en-US" i="1">
                <a:sym typeface="Symbol" panose="05050102010706020507" pitchFamily="18" charset="2"/>
              </a:rPr>
            </a:br>
            <a:r>
              <a:rPr lang="en-US" altLang="en-US" i="1">
                <a:sym typeface="Symbol" panose="05050102010706020507" pitchFamily="18" charset="2"/>
              </a:rPr>
              <a:t>E </a:t>
            </a:r>
            <a:r>
              <a:rPr lang="en-US" altLang="en-US">
                <a:sym typeface="Symbol" panose="05050102010706020507" pitchFamily="18" charset="2"/>
              </a:rPr>
              <a:t> </a:t>
            </a:r>
            <a:r>
              <a:rPr lang="en-US" altLang="en-US" i="1">
                <a:sym typeface="Symbol" panose="05050102010706020507" pitchFamily="18" charset="2"/>
              </a:rPr>
              <a:t>E</a:t>
            </a:r>
            <a:r>
              <a:rPr lang="en-US" altLang="en-US">
                <a:sym typeface="Symbol" panose="05050102010706020507" pitchFamily="18" charset="2"/>
              </a:rPr>
              <a:t> </a:t>
            </a:r>
            <a:r>
              <a:rPr lang="en-US" altLang="en-US" b="1">
                <a:sym typeface="Symbol" panose="05050102010706020507" pitchFamily="18" charset="2"/>
              </a:rPr>
              <a:t>*</a:t>
            </a:r>
            <a:r>
              <a:rPr lang="en-US" altLang="en-US">
                <a:sym typeface="Symbol" panose="05050102010706020507" pitchFamily="18" charset="2"/>
              </a:rPr>
              <a:t> </a:t>
            </a:r>
            <a:r>
              <a:rPr lang="en-US" altLang="en-US" i="1">
                <a:sym typeface="Symbol" panose="05050102010706020507" pitchFamily="18" charset="2"/>
              </a:rPr>
              <a:t>E</a:t>
            </a:r>
            <a:br>
              <a:rPr lang="en-US" altLang="en-US">
                <a:sym typeface="Symbol" panose="05050102010706020507" pitchFamily="18" charset="2"/>
              </a:rPr>
            </a:br>
            <a:r>
              <a:rPr lang="en-US" altLang="en-US" i="1">
                <a:sym typeface="Symbol" panose="05050102010706020507" pitchFamily="18" charset="2"/>
              </a:rPr>
              <a:t>E</a:t>
            </a:r>
            <a:r>
              <a:rPr lang="en-US" altLang="en-US">
                <a:sym typeface="Symbol" panose="05050102010706020507" pitchFamily="18" charset="2"/>
              </a:rPr>
              <a:t>  </a:t>
            </a:r>
            <a:r>
              <a:rPr lang="en-US" altLang="en-US" b="1">
                <a:sym typeface="Symbol" panose="05050102010706020507" pitchFamily="18" charset="2"/>
              </a:rPr>
              <a:t>(</a:t>
            </a:r>
            <a:r>
              <a:rPr lang="en-US" altLang="en-US">
                <a:sym typeface="Symbol" panose="05050102010706020507" pitchFamily="18" charset="2"/>
              </a:rPr>
              <a:t> </a:t>
            </a:r>
            <a:r>
              <a:rPr lang="en-US" altLang="en-US" i="1">
                <a:sym typeface="Symbol" panose="05050102010706020507" pitchFamily="18" charset="2"/>
              </a:rPr>
              <a:t>E</a:t>
            </a:r>
            <a:r>
              <a:rPr lang="en-US" altLang="en-US">
                <a:sym typeface="Symbol" panose="05050102010706020507" pitchFamily="18" charset="2"/>
              </a:rPr>
              <a:t> </a:t>
            </a:r>
            <a:r>
              <a:rPr lang="en-US" altLang="en-US" b="1">
                <a:sym typeface="Symbol" panose="05050102010706020507" pitchFamily="18" charset="2"/>
              </a:rPr>
              <a:t>)</a:t>
            </a:r>
            <a:br>
              <a:rPr lang="en-US" altLang="en-US">
                <a:sym typeface="Symbol" panose="05050102010706020507" pitchFamily="18" charset="2"/>
              </a:rPr>
            </a:br>
            <a:r>
              <a:rPr lang="en-US" altLang="en-US" i="1">
                <a:sym typeface="Symbol" panose="05050102010706020507" pitchFamily="18" charset="2"/>
              </a:rPr>
              <a:t>E</a:t>
            </a:r>
            <a:r>
              <a:rPr lang="en-US" altLang="en-US">
                <a:sym typeface="Symbol" panose="05050102010706020507" pitchFamily="18" charset="2"/>
              </a:rPr>
              <a:t>  </a:t>
            </a:r>
            <a:r>
              <a:rPr lang="en-US" altLang="en-US" b="1">
                <a:sym typeface="Symbol" panose="05050102010706020507" pitchFamily="18" charset="2"/>
              </a:rPr>
              <a:t>id</a:t>
            </a:r>
            <a:endParaRPr lang="en-US" altLang="en-US">
              <a:sym typeface="Symbol" panose="05050102010706020507" pitchFamily="18" charset="2"/>
            </a:endParaRPr>
          </a:p>
        </p:txBody>
      </p:sp>
      <p:sp>
        <p:nvSpPr>
          <p:cNvPr id="95246" name="Text Box 14">
            <a:extLst>
              <a:ext uri="{FF2B5EF4-FFF2-40B4-BE49-F238E27FC236}">
                <a16:creationId xmlns:a16="http://schemas.microsoft.com/office/drawing/2014/main" id="{9BB8FA0B-A958-96C1-9967-61AAEAD059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9478" y="5638801"/>
            <a:ext cx="137409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Find handles</a:t>
            </a:r>
            <a:br>
              <a:rPr lang="en-US" altLang="en-US"/>
            </a:br>
            <a:r>
              <a:rPr lang="en-US" altLang="en-US"/>
              <a:t>to reduce</a:t>
            </a:r>
          </a:p>
        </p:txBody>
      </p:sp>
      <p:sp>
        <p:nvSpPr>
          <p:cNvPr id="95247" name="Line 15">
            <a:extLst>
              <a:ext uri="{FF2B5EF4-FFF2-40B4-BE49-F238E27FC236}">
                <a16:creationId xmlns:a16="http://schemas.microsoft.com/office/drawing/2014/main" id="{724990AD-8F54-9DD0-800A-4E2683A5D83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05200" y="5791200"/>
            <a:ext cx="1246188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95248" name="Line 16">
            <a:extLst>
              <a:ext uri="{FF2B5EF4-FFF2-40B4-BE49-F238E27FC236}">
                <a16:creationId xmlns:a16="http://schemas.microsoft.com/office/drawing/2014/main" id="{61F4EDE2-C5D9-8D0B-DCE3-D7DE72D6D0D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52800" y="3352800"/>
            <a:ext cx="1295400" cy="2362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95249" name="Line 17">
            <a:extLst>
              <a:ext uri="{FF2B5EF4-FFF2-40B4-BE49-F238E27FC236}">
                <a16:creationId xmlns:a16="http://schemas.microsoft.com/office/drawing/2014/main" id="{B5CB5EEA-2555-202B-1049-70FB82666C6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610600" y="3886200"/>
            <a:ext cx="6858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95250" name="Text Box 18">
            <a:extLst>
              <a:ext uri="{FF2B5EF4-FFF2-40B4-BE49-F238E27FC236}">
                <a16:creationId xmlns:a16="http://schemas.microsoft.com/office/drawing/2014/main" id="{CD1D1C94-36FA-A052-8AEA-AEE4B9018E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77613" y="3124200"/>
            <a:ext cx="107106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How to</a:t>
            </a:r>
            <a:br>
              <a:rPr lang="en-US" altLang="en-US"/>
            </a:br>
            <a:r>
              <a:rPr lang="en-US" altLang="en-US"/>
              <a:t>resolve</a:t>
            </a:r>
            <a:br>
              <a:rPr lang="en-US" altLang="en-US"/>
            </a:br>
            <a:r>
              <a:rPr lang="en-US" altLang="en-US"/>
              <a:t>conflicts?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7C7BF-9731-C147-C0A7-4E2F6DCF6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Conflicts in Shift-Reduce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8202D-CC78-25F5-7944-02421153E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E87448-1DF3-E335-8783-B4D7B8E88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45734"/>
            <a:ext cx="8439150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706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A34DD6E5-307F-673B-BD77-5C7DE0AD5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12022-69B0-4B71-A3B2-C1B8441B256C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92162" name="Rectangle 2">
            <a:extLst>
              <a:ext uri="{FF2B5EF4-FFF2-40B4-BE49-F238E27FC236}">
                <a16:creationId xmlns:a16="http://schemas.microsoft.com/office/drawing/2014/main" id="{B4467F9D-DD26-EC48-111E-B605213169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Bottom-Up Parsing</a:t>
            </a:r>
          </a:p>
        </p:txBody>
      </p:sp>
      <p:sp>
        <p:nvSpPr>
          <p:cNvPr id="92167" name="Rectangle 7">
            <a:extLst>
              <a:ext uri="{FF2B5EF4-FFF2-40B4-BE49-F238E27FC236}">
                <a16:creationId xmlns:a16="http://schemas.microsoft.com/office/drawing/2014/main" id="{8BF1D3E4-C362-EC6D-78E7-6A5926FE7E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en-US" dirty="0"/>
              <a:t>LR methods (Left-to-right, Right-most derivation)</a:t>
            </a:r>
          </a:p>
          <a:p>
            <a:pPr lvl="1"/>
            <a:r>
              <a:rPr lang="en-US" altLang="en-US" dirty="0"/>
              <a:t>SLR, Canonical LR, LALR</a:t>
            </a:r>
          </a:p>
          <a:p>
            <a:r>
              <a:rPr lang="en-US" altLang="en-US" dirty="0"/>
              <a:t>Other special cases:</a:t>
            </a:r>
          </a:p>
          <a:p>
            <a:pPr lvl="1"/>
            <a:r>
              <a:rPr lang="en-US" altLang="en-US" dirty="0"/>
              <a:t>Operator-precedence parsing</a:t>
            </a:r>
          </a:p>
          <a:p>
            <a:pPr lvl="1"/>
            <a:r>
              <a:rPr lang="en-US" altLang="en-US" dirty="0"/>
              <a:t>Shift-reduce parsing</a:t>
            </a:r>
          </a:p>
          <a:p>
            <a:pPr lvl="1"/>
            <a:endParaRPr lang="en-US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31B75-DC85-09D8-1FAC-A0467E241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Shift-Reduce Conflict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E77B0-2624-2784-E8C5-E6118FEFD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1F696E-6306-B08C-E05C-5F802E0BB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228" y="1847850"/>
            <a:ext cx="8086725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6890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>
            <a:extLst>
              <a:ext uri="{FF2B5EF4-FFF2-40B4-BE49-F238E27FC236}">
                <a16:creationId xmlns:a16="http://schemas.microsoft.com/office/drawing/2014/main" id="{24F0339E-5805-65F1-06A3-C5322168D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A50C-D6FC-443A-9DD3-9D38E70D7090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97282" name="Rectangle 2">
            <a:extLst>
              <a:ext uri="{FF2B5EF4-FFF2-40B4-BE49-F238E27FC236}">
                <a16:creationId xmlns:a16="http://schemas.microsoft.com/office/drawing/2014/main" id="{AF0F1D35-8999-E8A6-D543-14A59646EC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Shift-Reduce Parsing:</a:t>
            </a:r>
            <a:br>
              <a:rPr lang="en-US" altLang="en-US"/>
            </a:br>
            <a:r>
              <a:rPr lang="en-US" altLang="en-US"/>
              <a:t>Shift-Reduce Conflicts</a:t>
            </a:r>
          </a:p>
        </p:txBody>
      </p:sp>
      <p:sp>
        <p:nvSpPr>
          <p:cNvPr id="97283" name="Text Box 3">
            <a:extLst>
              <a:ext uri="{FF2B5EF4-FFF2-40B4-BE49-F238E27FC236}">
                <a16:creationId xmlns:a16="http://schemas.microsoft.com/office/drawing/2014/main" id="{4022E445-6C60-A84E-920F-5673AC262A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2213" y="2438401"/>
            <a:ext cx="154241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Stack</a:t>
            </a:r>
          </a:p>
          <a:p>
            <a:r>
              <a:rPr lang="en-US" altLang="en-US" sz="2000" b="1"/>
              <a:t>$</a:t>
            </a:r>
            <a:r>
              <a:rPr lang="en-US" altLang="en-US" sz="2000"/>
              <a:t>…</a:t>
            </a:r>
            <a:br>
              <a:rPr lang="en-US" altLang="en-US" sz="2000" b="1"/>
            </a:br>
            <a:r>
              <a:rPr lang="en-US" altLang="en-US" sz="2000" b="1"/>
              <a:t>$</a:t>
            </a:r>
            <a:r>
              <a:rPr lang="en-US" altLang="en-US" sz="2000"/>
              <a:t>…</a:t>
            </a:r>
            <a:r>
              <a:rPr lang="en-US" altLang="en-US" sz="2000" b="1"/>
              <a:t>if</a:t>
            </a:r>
            <a:r>
              <a:rPr lang="en-US" altLang="en-US" sz="2000"/>
              <a:t> </a:t>
            </a:r>
            <a:r>
              <a:rPr lang="en-US" altLang="en-US" sz="2000" i="1"/>
              <a:t>E</a:t>
            </a:r>
            <a:r>
              <a:rPr lang="en-US" altLang="en-US" sz="2000"/>
              <a:t> </a:t>
            </a:r>
            <a:r>
              <a:rPr lang="en-US" altLang="en-US" sz="2000" b="1"/>
              <a:t>then</a:t>
            </a:r>
            <a:r>
              <a:rPr lang="en-US" altLang="en-US" sz="2000"/>
              <a:t> </a:t>
            </a:r>
            <a:r>
              <a:rPr lang="en-US" altLang="en-US" sz="2000" i="1"/>
              <a:t>S</a:t>
            </a:r>
            <a:endParaRPr lang="en-US" altLang="en-US" sz="2000" b="1"/>
          </a:p>
        </p:txBody>
      </p:sp>
      <p:sp>
        <p:nvSpPr>
          <p:cNvPr id="97284" name="Text Box 4">
            <a:extLst>
              <a:ext uri="{FF2B5EF4-FFF2-40B4-BE49-F238E27FC236}">
                <a16:creationId xmlns:a16="http://schemas.microsoft.com/office/drawing/2014/main" id="{26D888E6-40A1-8127-0443-D0B14AAF4D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34616" y="2438401"/>
            <a:ext cx="915635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en-US" sz="2000"/>
              <a:t>Input</a:t>
            </a:r>
            <a:endParaRPr lang="en-US" altLang="en-US" sz="2000" b="1"/>
          </a:p>
          <a:p>
            <a:pPr algn="r"/>
            <a:r>
              <a:rPr lang="en-US" altLang="en-US" sz="2000"/>
              <a:t>…</a:t>
            </a:r>
            <a:r>
              <a:rPr lang="en-US" altLang="en-US" sz="2000" b="1"/>
              <a:t>$</a:t>
            </a:r>
            <a:br>
              <a:rPr lang="en-US" altLang="en-US" sz="2000" b="1"/>
            </a:br>
            <a:r>
              <a:rPr lang="en-US" altLang="en-US" sz="2000" b="1"/>
              <a:t>else</a:t>
            </a:r>
            <a:r>
              <a:rPr lang="en-US" altLang="en-US" sz="2000"/>
              <a:t>…</a:t>
            </a:r>
            <a:r>
              <a:rPr lang="en-US" altLang="en-US" sz="2000" b="1"/>
              <a:t>$</a:t>
            </a:r>
          </a:p>
        </p:txBody>
      </p:sp>
      <p:sp>
        <p:nvSpPr>
          <p:cNvPr id="97285" name="Text Box 5">
            <a:extLst>
              <a:ext uri="{FF2B5EF4-FFF2-40B4-BE49-F238E27FC236}">
                <a16:creationId xmlns:a16="http://schemas.microsoft.com/office/drawing/2014/main" id="{DD88E85C-0AEC-B5AB-02AE-71D575A290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0" y="2438401"/>
            <a:ext cx="1824346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Action</a:t>
            </a:r>
            <a:br>
              <a:rPr lang="en-US" altLang="en-US" sz="2000"/>
            </a:br>
            <a:r>
              <a:rPr lang="en-US" altLang="en-US" sz="2000"/>
              <a:t>…</a:t>
            </a:r>
            <a:br>
              <a:rPr lang="en-US" altLang="en-US" sz="2000"/>
            </a:br>
            <a:r>
              <a:rPr lang="en-US" altLang="en-US" sz="2000"/>
              <a:t>shift or reduce</a:t>
            </a:r>
            <a:r>
              <a:rPr lang="en-US" altLang="en-US" sz="2000">
                <a:sym typeface="Symbol" panose="05050102010706020507" pitchFamily="18" charset="2"/>
              </a:rPr>
              <a:t>?</a:t>
            </a:r>
          </a:p>
        </p:txBody>
      </p:sp>
      <p:sp>
        <p:nvSpPr>
          <p:cNvPr id="97286" name="Line 6">
            <a:extLst>
              <a:ext uri="{FF2B5EF4-FFF2-40B4-BE49-F238E27FC236}">
                <a16:creationId xmlns:a16="http://schemas.microsoft.com/office/drawing/2014/main" id="{A3FE92A1-44AE-6DD3-A97E-6BFC42ED0B18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600" y="2514601"/>
            <a:ext cx="0" cy="3687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97287" name="Line 7">
            <a:extLst>
              <a:ext uri="{FF2B5EF4-FFF2-40B4-BE49-F238E27FC236}">
                <a16:creationId xmlns:a16="http://schemas.microsoft.com/office/drawing/2014/main" id="{0992728E-6E1D-3097-DB33-169ED0D3077B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0" y="2514601"/>
            <a:ext cx="0" cy="3687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97288" name="Line 8">
            <a:extLst>
              <a:ext uri="{FF2B5EF4-FFF2-40B4-BE49-F238E27FC236}">
                <a16:creationId xmlns:a16="http://schemas.microsoft.com/office/drawing/2014/main" id="{0A0EEE32-FB59-3198-8EBD-8E1CFAD14C6E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2819400"/>
            <a:ext cx="518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97289" name="Line 9">
            <a:extLst>
              <a:ext uri="{FF2B5EF4-FFF2-40B4-BE49-F238E27FC236}">
                <a16:creationId xmlns:a16="http://schemas.microsoft.com/office/drawing/2014/main" id="{8C0E8C40-9336-FF76-9E60-686A08089123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2514601"/>
            <a:ext cx="0" cy="3687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97290" name="Line 10">
            <a:extLst>
              <a:ext uri="{FF2B5EF4-FFF2-40B4-BE49-F238E27FC236}">
                <a16:creationId xmlns:a16="http://schemas.microsoft.com/office/drawing/2014/main" id="{D37F2C62-39D4-B3BD-0479-EC4C406F1C75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34600" y="2514600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97291" name="Line 11">
            <a:extLst>
              <a:ext uri="{FF2B5EF4-FFF2-40B4-BE49-F238E27FC236}">
                <a16:creationId xmlns:a16="http://schemas.microsoft.com/office/drawing/2014/main" id="{01A31A4F-A71D-0663-222A-9808B582B881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2514600"/>
            <a:ext cx="518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97292" name="Line 12">
            <a:extLst>
              <a:ext uri="{FF2B5EF4-FFF2-40B4-BE49-F238E27FC236}">
                <a16:creationId xmlns:a16="http://schemas.microsoft.com/office/drawing/2014/main" id="{6432A955-F46C-E16D-702C-D381D20BF3A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53000" y="6172201"/>
            <a:ext cx="5181600" cy="30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97293" name="Rectangle 13">
            <a:extLst>
              <a:ext uri="{FF2B5EF4-FFF2-40B4-BE49-F238E27FC236}">
                <a16:creationId xmlns:a16="http://schemas.microsoft.com/office/drawing/2014/main" id="{262BB158-3C62-3BDC-E6B7-2D9E34A476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3352801"/>
            <a:ext cx="221092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ym typeface="Symbol" panose="05050102010706020507" pitchFamily="18" charset="2"/>
              </a:rPr>
              <a:t>Ambiguous grammar:</a:t>
            </a:r>
            <a:br>
              <a:rPr lang="en-US" altLang="en-US">
                <a:sym typeface="Symbol" panose="05050102010706020507" pitchFamily="18" charset="2"/>
              </a:rPr>
            </a:br>
            <a:r>
              <a:rPr lang="en-US" altLang="en-US" i="1">
                <a:sym typeface="Symbol" panose="05050102010706020507" pitchFamily="18" charset="2"/>
              </a:rPr>
              <a:t>S</a:t>
            </a:r>
            <a:r>
              <a:rPr lang="en-US" altLang="en-US">
                <a:sym typeface="Symbol" panose="05050102010706020507" pitchFamily="18" charset="2"/>
              </a:rPr>
              <a:t>  </a:t>
            </a:r>
            <a:r>
              <a:rPr lang="en-US" altLang="en-US" b="1">
                <a:sym typeface="Symbol" panose="05050102010706020507" pitchFamily="18" charset="2"/>
              </a:rPr>
              <a:t>if</a:t>
            </a:r>
            <a:r>
              <a:rPr lang="en-US" altLang="en-US">
                <a:sym typeface="Symbol" panose="05050102010706020507" pitchFamily="18" charset="2"/>
              </a:rPr>
              <a:t> </a:t>
            </a:r>
            <a:r>
              <a:rPr lang="en-US" altLang="en-US" i="1">
                <a:sym typeface="Symbol" panose="05050102010706020507" pitchFamily="18" charset="2"/>
              </a:rPr>
              <a:t>E</a:t>
            </a:r>
            <a:r>
              <a:rPr lang="en-US" altLang="en-US">
                <a:sym typeface="Symbol" panose="05050102010706020507" pitchFamily="18" charset="2"/>
              </a:rPr>
              <a:t> </a:t>
            </a:r>
            <a:r>
              <a:rPr lang="en-US" altLang="en-US" b="1">
                <a:sym typeface="Symbol" panose="05050102010706020507" pitchFamily="18" charset="2"/>
              </a:rPr>
              <a:t>then</a:t>
            </a:r>
            <a:r>
              <a:rPr lang="en-US" altLang="en-US">
                <a:sym typeface="Symbol" panose="05050102010706020507" pitchFamily="18" charset="2"/>
              </a:rPr>
              <a:t> </a:t>
            </a:r>
            <a:r>
              <a:rPr lang="en-US" altLang="en-US" i="1">
                <a:sym typeface="Symbol" panose="05050102010706020507" pitchFamily="18" charset="2"/>
              </a:rPr>
              <a:t>S</a:t>
            </a:r>
            <a:br>
              <a:rPr lang="en-US" altLang="en-US" i="1">
                <a:sym typeface="Symbol" panose="05050102010706020507" pitchFamily="18" charset="2"/>
              </a:rPr>
            </a:br>
            <a:r>
              <a:rPr lang="en-US" altLang="en-US">
                <a:sym typeface="Symbol" panose="05050102010706020507" pitchFamily="18" charset="2"/>
              </a:rPr>
              <a:t>      |</a:t>
            </a:r>
            <a:r>
              <a:rPr lang="en-US" altLang="en-US" i="1">
                <a:sym typeface="Symbol" panose="05050102010706020507" pitchFamily="18" charset="2"/>
              </a:rPr>
              <a:t> </a:t>
            </a:r>
            <a:r>
              <a:rPr lang="en-US" altLang="en-US" b="1">
                <a:sym typeface="Symbol" panose="05050102010706020507" pitchFamily="18" charset="2"/>
              </a:rPr>
              <a:t>if</a:t>
            </a:r>
            <a:r>
              <a:rPr lang="en-US" altLang="en-US">
                <a:sym typeface="Symbol" panose="05050102010706020507" pitchFamily="18" charset="2"/>
              </a:rPr>
              <a:t> </a:t>
            </a:r>
            <a:r>
              <a:rPr lang="en-US" altLang="en-US" i="1">
                <a:sym typeface="Symbol" panose="05050102010706020507" pitchFamily="18" charset="2"/>
              </a:rPr>
              <a:t>E</a:t>
            </a:r>
            <a:r>
              <a:rPr lang="en-US" altLang="en-US">
                <a:sym typeface="Symbol" panose="05050102010706020507" pitchFamily="18" charset="2"/>
              </a:rPr>
              <a:t> </a:t>
            </a:r>
            <a:r>
              <a:rPr lang="en-US" altLang="en-US" b="1">
                <a:sym typeface="Symbol" panose="05050102010706020507" pitchFamily="18" charset="2"/>
              </a:rPr>
              <a:t>then</a:t>
            </a:r>
            <a:r>
              <a:rPr lang="en-US" altLang="en-US">
                <a:sym typeface="Symbol" panose="05050102010706020507" pitchFamily="18" charset="2"/>
              </a:rPr>
              <a:t> </a:t>
            </a:r>
            <a:r>
              <a:rPr lang="en-US" altLang="en-US" i="1">
                <a:sym typeface="Symbol" panose="05050102010706020507" pitchFamily="18" charset="2"/>
              </a:rPr>
              <a:t>S</a:t>
            </a:r>
            <a:r>
              <a:rPr lang="en-US" altLang="en-US">
                <a:sym typeface="Symbol" panose="05050102010706020507" pitchFamily="18" charset="2"/>
              </a:rPr>
              <a:t> </a:t>
            </a:r>
            <a:r>
              <a:rPr lang="en-US" altLang="en-US" b="1">
                <a:sym typeface="Symbol" panose="05050102010706020507" pitchFamily="18" charset="2"/>
              </a:rPr>
              <a:t>else</a:t>
            </a:r>
            <a:r>
              <a:rPr lang="en-US" altLang="en-US">
                <a:sym typeface="Symbol" panose="05050102010706020507" pitchFamily="18" charset="2"/>
              </a:rPr>
              <a:t> </a:t>
            </a:r>
            <a:r>
              <a:rPr lang="en-US" altLang="en-US" i="1">
                <a:sym typeface="Symbol" panose="05050102010706020507" pitchFamily="18" charset="2"/>
              </a:rPr>
              <a:t>S</a:t>
            </a:r>
            <a:br>
              <a:rPr lang="en-US" altLang="en-US">
                <a:sym typeface="Symbol" panose="05050102010706020507" pitchFamily="18" charset="2"/>
              </a:rPr>
            </a:br>
            <a:r>
              <a:rPr lang="en-US" altLang="en-US">
                <a:sym typeface="Symbol" panose="05050102010706020507" pitchFamily="18" charset="2"/>
              </a:rPr>
              <a:t>      | </a:t>
            </a:r>
            <a:r>
              <a:rPr lang="en-US" altLang="en-US" b="1">
                <a:sym typeface="Symbol" panose="05050102010706020507" pitchFamily="18" charset="2"/>
              </a:rPr>
              <a:t>other</a:t>
            </a:r>
            <a:endParaRPr lang="en-US" altLang="en-US">
              <a:sym typeface="Symbol" panose="05050102010706020507" pitchFamily="18" charset="2"/>
            </a:endParaRPr>
          </a:p>
        </p:txBody>
      </p:sp>
      <p:sp>
        <p:nvSpPr>
          <p:cNvPr id="97294" name="Text Box 14">
            <a:extLst>
              <a:ext uri="{FF2B5EF4-FFF2-40B4-BE49-F238E27FC236}">
                <a16:creationId xmlns:a16="http://schemas.microsoft.com/office/drawing/2014/main" id="{2A7D7AD1-B981-1BFB-10FF-F00A316A90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3767" y="5289550"/>
            <a:ext cx="1853904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Resolve in favor</a:t>
            </a:r>
            <a:br>
              <a:rPr lang="en-US" altLang="en-US"/>
            </a:br>
            <a:r>
              <a:rPr lang="en-US" altLang="en-US"/>
              <a:t>of shift, so </a:t>
            </a:r>
            <a:r>
              <a:rPr lang="en-US" altLang="en-US" b="1"/>
              <a:t>else</a:t>
            </a:r>
            <a:br>
              <a:rPr lang="en-US" altLang="en-US"/>
            </a:br>
            <a:r>
              <a:rPr lang="en-US" altLang="en-US"/>
              <a:t>matches closest </a:t>
            </a:r>
            <a:r>
              <a:rPr lang="en-US" altLang="en-US" b="1"/>
              <a:t>if</a:t>
            </a:r>
            <a:endParaRPr lang="en-US" altLang="en-US"/>
          </a:p>
        </p:txBody>
      </p:sp>
      <p:sp>
        <p:nvSpPr>
          <p:cNvPr id="97295" name="Line 15">
            <a:extLst>
              <a:ext uri="{FF2B5EF4-FFF2-40B4-BE49-F238E27FC236}">
                <a16:creationId xmlns:a16="http://schemas.microsoft.com/office/drawing/2014/main" id="{D1F46F59-6DF2-F6E8-AB63-1B60F3A7F4A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43400" y="3429000"/>
            <a:ext cx="3124200" cy="1981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4762A-139E-2DF7-3A86-716C67F2A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Shift-Reduce Conflict (Example)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5CF65-32DC-3370-2278-09DD4907F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66B102-7220-54CC-5801-0AF63A9B5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034" y="1845734"/>
            <a:ext cx="2619375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8381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5C6C9-0322-1AE8-C049-EB0639BCF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Shift-Reduce Conflict (Example)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DE671-B98E-7741-D850-3ED6C0B93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3"/>
            <a:ext cx="10323389" cy="4321801"/>
          </a:xfrm>
        </p:spPr>
        <p:txBody>
          <a:bodyPr/>
          <a:lstStyle/>
          <a:p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4842F4-5D95-7D58-9BC4-A76774B1F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52445"/>
            <a:ext cx="6769846" cy="4125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0156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F2460-8DA1-EB79-C3FE-8A0AF40AC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Reduce-Reduce Conflict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646E2-D292-A42D-9896-F8D04FB9F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D54C42-8B3A-820E-350B-F8EF7C2FA4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" y="1845734"/>
            <a:ext cx="10058400" cy="2265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552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>
            <a:extLst>
              <a:ext uri="{FF2B5EF4-FFF2-40B4-BE49-F238E27FC236}">
                <a16:creationId xmlns:a16="http://schemas.microsoft.com/office/drawing/2014/main" id="{6C23523F-12CB-83BA-B5B3-9FD23BE73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96701-A12D-489E-B29A-B93759CB84FF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96258" name="Rectangle 2">
            <a:extLst>
              <a:ext uri="{FF2B5EF4-FFF2-40B4-BE49-F238E27FC236}">
                <a16:creationId xmlns:a16="http://schemas.microsoft.com/office/drawing/2014/main" id="{06021168-DD28-E592-6AA8-3E5B3D65D0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Shift-Reduce Parsing:</a:t>
            </a:r>
            <a:br>
              <a:rPr lang="en-US" altLang="en-US"/>
            </a:br>
            <a:r>
              <a:rPr lang="en-US" altLang="en-US"/>
              <a:t>Reduce-Reduce Conflicts</a:t>
            </a:r>
          </a:p>
        </p:txBody>
      </p:sp>
      <p:sp>
        <p:nvSpPr>
          <p:cNvPr id="96259" name="Text Box 3">
            <a:extLst>
              <a:ext uri="{FF2B5EF4-FFF2-40B4-BE49-F238E27FC236}">
                <a16:creationId xmlns:a16="http://schemas.microsoft.com/office/drawing/2014/main" id="{E307F1F6-03AF-727B-955E-E7D7F4CD9D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2213" y="2438401"/>
            <a:ext cx="747712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Stack</a:t>
            </a:r>
          </a:p>
          <a:p>
            <a:r>
              <a:rPr lang="en-US" altLang="en-US" sz="2000" b="1"/>
              <a:t>$</a:t>
            </a:r>
            <a:br>
              <a:rPr lang="en-US" altLang="en-US" sz="2000" b="1"/>
            </a:br>
            <a:r>
              <a:rPr lang="en-US" altLang="en-US" sz="2000" b="1"/>
              <a:t>$</a:t>
            </a:r>
            <a:r>
              <a:rPr lang="en-US" altLang="en-US" sz="2000" b="1" u="sng"/>
              <a:t>a</a:t>
            </a:r>
            <a:endParaRPr lang="en-US" altLang="en-US" sz="2000" b="1"/>
          </a:p>
        </p:txBody>
      </p:sp>
      <p:sp>
        <p:nvSpPr>
          <p:cNvPr id="96260" name="Text Box 4">
            <a:extLst>
              <a:ext uri="{FF2B5EF4-FFF2-40B4-BE49-F238E27FC236}">
                <a16:creationId xmlns:a16="http://schemas.microsoft.com/office/drawing/2014/main" id="{02681F84-37AA-D441-4BC3-8F8F626262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5894" y="2438401"/>
            <a:ext cx="739306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en-US" sz="2000"/>
              <a:t>Input</a:t>
            </a:r>
            <a:endParaRPr lang="en-US" altLang="en-US" sz="2000" b="1"/>
          </a:p>
          <a:p>
            <a:pPr algn="r"/>
            <a:r>
              <a:rPr lang="en-US" altLang="en-US" sz="2000" b="1"/>
              <a:t>aa$</a:t>
            </a:r>
            <a:br>
              <a:rPr lang="en-US" altLang="en-US" sz="2000" b="1"/>
            </a:br>
            <a:r>
              <a:rPr lang="en-US" altLang="en-US" sz="2000" b="1"/>
              <a:t>a$</a:t>
            </a:r>
          </a:p>
        </p:txBody>
      </p:sp>
      <p:sp>
        <p:nvSpPr>
          <p:cNvPr id="96261" name="Text Box 5">
            <a:extLst>
              <a:ext uri="{FF2B5EF4-FFF2-40B4-BE49-F238E27FC236}">
                <a16:creationId xmlns:a16="http://schemas.microsoft.com/office/drawing/2014/main" id="{7A4CC517-6A64-E237-2E64-A2EC6973AE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1" y="2452689"/>
            <a:ext cx="275907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Action</a:t>
            </a:r>
            <a:br>
              <a:rPr lang="en-US" altLang="en-US" sz="2000"/>
            </a:br>
            <a:r>
              <a:rPr lang="en-US" altLang="en-US" sz="2000"/>
              <a:t>shift</a:t>
            </a:r>
            <a:br>
              <a:rPr lang="en-US" altLang="en-US" sz="2000"/>
            </a:br>
            <a:r>
              <a:rPr lang="en-US" altLang="en-US" sz="2000"/>
              <a:t>reduce </a:t>
            </a:r>
            <a:r>
              <a:rPr lang="en-US" altLang="en-US" sz="2000" i="1">
                <a:sym typeface="Symbol" panose="05050102010706020507" pitchFamily="18" charset="2"/>
              </a:rPr>
              <a:t>A</a:t>
            </a:r>
            <a:r>
              <a:rPr lang="en-US" altLang="en-US" sz="2000">
                <a:sym typeface="Symbol" panose="05050102010706020507" pitchFamily="18" charset="2"/>
              </a:rPr>
              <a:t>  </a:t>
            </a:r>
            <a:r>
              <a:rPr lang="en-US" altLang="en-US" sz="2000" b="1">
                <a:sym typeface="Symbol" panose="05050102010706020507" pitchFamily="18" charset="2"/>
              </a:rPr>
              <a:t>a </a:t>
            </a:r>
            <a:r>
              <a:rPr lang="en-US" altLang="en-US" sz="2000" u="sng">
                <a:sym typeface="Symbol" panose="05050102010706020507" pitchFamily="18" charset="2"/>
              </a:rPr>
              <a:t>or</a:t>
            </a:r>
            <a:r>
              <a:rPr lang="en-US" altLang="en-US" sz="2000" b="1">
                <a:sym typeface="Symbol" panose="05050102010706020507" pitchFamily="18" charset="2"/>
              </a:rPr>
              <a:t> </a:t>
            </a:r>
            <a:r>
              <a:rPr lang="en-US" altLang="en-US" sz="2000" i="1">
                <a:sym typeface="Symbol" panose="05050102010706020507" pitchFamily="18" charset="2"/>
              </a:rPr>
              <a:t>B</a:t>
            </a:r>
            <a:r>
              <a:rPr lang="en-US" altLang="en-US" sz="2000">
                <a:sym typeface="Symbol" panose="05050102010706020507" pitchFamily="18" charset="2"/>
              </a:rPr>
              <a:t>  </a:t>
            </a:r>
            <a:r>
              <a:rPr lang="en-US" altLang="en-US" sz="2000" b="1">
                <a:sym typeface="Symbol" panose="05050102010706020507" pitchFamily="18" charset="2"/>
              </a:rPr>
              <a:t>a </a:t>
            </a:r>
            <a:r>
              <a:rPr lang="en-US" altLang="en-US" sz="2000">
                <a:sym typeface="Symbol" panose="05050102010706020507" pitchFamily="18" charset="2"/>
              </a:rPr>
              <a:t>?</a:t>
            </a:r>
          </a:p>
        </p:txBody>
      </p:sp>
      <p:sp>
        <p:nvSpPr>
          <p:cNvPr id="96262" name="Line 6">
            <a:extLst>
              <a:ext uri="{FF2B5EF4-FFF2-40B4-BE49-F238E27FC236}">
                <a16:creationId xmlns:a16="http://schemas.microsoft.com/office/drawing/2014/main" id="{7A25FB68-5B80-3968-FCC8-22A899497C9A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2514601"/>
            <a:ext cx="0" cy="3687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96263" name="Line 7">
            <a:extLst>
              <a:ext uri="{FF2B5EF4-FFF2-40B4-BE49-F238E27FC236}">
                <a16:creationId xmlns:a16="http://schemas.microsoft.com/office/drawing/2014/main" id="{B9A2F841-7F9C-642B-EEFC-083F7571B9DE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2514601"/>
            <a:ext cx="0" cy="3687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96264" name="Line 8">
            <a:extLst>
              <a:ext uri="{FF2B5EF4-FFF2-40B4-BE49-F238E27FC236}">
                <a16:creationId xmlns:a16="http://schemas.microsoft.com/office/drawing/2014/main" id="{39E33317-72ED-4528-F69D-E796C2487A4D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2819400"/>
            <a:ext cx="518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96265" name="Line 9">
            <a:extLst>
              <a:ext uri="{FF2B5EF4-FFF2-40B4-BE49-F238E27FC236}">
                <a16:creationId xmlns:a16="http://schemas.microsoft.com/office/drawing/2014/main" id="{A00CE763-5A1C-3538-EAFF-3C62CD8AAB11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2514601"/>
            <a:ext cx="0" cy="3687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96266" name="Line 10">
            <a:extLst>
              <a:ext uri="{FF2B5EF4-FFF2-40B4-BE49-F238E27FC236}">
                <a16:creationId xmlns:a16="http://schemas.microsoft.com/office/drawing/2014/main" id="{AC804C2D-7BEE-A2AE-9C8A-043F4BB8D627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34600" y="2514600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96267" name="Line 11">
            <a:extLst>
              <a:ext uri="{FF2B5EF4-FFF2-40B4-BE49-F238E27FC236}">
                <a16:creationId xmlns:a16="http://schemas.microsoft.com/office/drawing/2014/main" id="{5E451E63-009D-F80B-F533-A3F0216C9301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2514600"/>
            <a:ext cx="518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96268" name="Line 12">
            <a:extLst>
              <a:ext uri="{FF2B5EF4-FFF2-40B4-BE49-F238E27FC236}">
                <a16:creationId xmlns:a16="http://schemas.microsoft.com/office/drawing/2014/main" id="{DBE2F7BA-8BEF-30CC-D92D-A9C44DE7FE4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53000" y="6172201"/>
            <a:ext cx="5181600" cy="30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96269" name="Rectangle 13">
            <a:extLst>
              <a:ext uri="{FF2B5EF4-FFF2-40B4-BE49-F238E27FC236}">
                <a16:creationId xmlns:a16="http://schemas.microsoft.com/office/drawing/2014/main" id="{1C2C8DED-6057-368E-6111-9C76D097E8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1" y="3352801"/>
            <a:ext cx="113851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ym typeface="Symbol" panose="05050102010706020507" pitchFamily="18" charset="2"/>
              </a:rPr>
              <a:t>Grammar:</a:t>
            </a:r>
            <a:br>
              <a:rPr lang="en-US" altLang="en-US">
                <a:sym typeface="Symbol" panose="05050102010706020507" pitchFamily="18" charset="2"/>
              </a:rPr>
            </a:br>
            <a:r>
              <a:rPr lang="en-US" altLang="en-US" i="1">
                <a:sym typeface="Symbol" panose="05050102010706020507" pitchFamily="18" charset="2"/>
              </a:rPr>
              <a:t>C</a:t>
            </a:r>
            <a:r>
              <a:rPr lang="en-US" altLang="en-US">
                <a:sym typeface="Symbol" panose="05050102010706020507" pitchFamily="18" charset="2"/>
              </a:rPr>
              <a:t>  </a:t>
            </a:r>
            <a:r>
              <a:rPr lang="en-US" altLang="en-US" i="1">
                <a:sym typeface="Symbol" panose="05050102010706020507" pitchFamily="18" charset="2"/>
              </a:rPr>
              <a:t>A B</a:t>
            </a:r>
            <a:br>
              <a:rPr lang="en-US" altLang="en-US" i="1">
                <a:sym typeface="Symbol" panose="05050102010706020507" pitchFamily="18" charset="2"/>
              </a:rPr>
            </a:br>
            <a:r>
              <a:rPr lang="en-US" altLang="en-US" i="1">
                <a:sym typeface="Symbol" panose="05050102010706020507" pitchFamily="18" charset="2"/>
              </a:rPr>
              <a:t>A </a:t>
            </a:r>
            <a:r>
              <a:rPr lang="en-US" altLang="en-US">
                <a:sym typeface="Symbol" panose="05050102010706020507" pitchFamily="18" charset="2"/>
              </a:rPr>
              <a:t> </a:t>
            </a:r>
            <a:r>
              <a:rPr lang="en-US" altLang="en-US" b="1">
                <a:sym typeface="Symbol" panose="05050102010706020507" pitchFamily="18" charset="2"/>
              </a:rPr>
              <a:t>a</a:t>
            </a:r>
            <a:br>
              <a:rPr lang="en-US" altLang="en-US">
                <a:sym typeface="Symbol" panose="05050102010706020507" pitchFamily="18" charset="2"/>
              </a:rPr>
            </a:br>
            <a:r>
              <a:rPr lang="en-US" altLang="en-US" i="1">
                <a:sym typeface="Symbol" panose="05050102010706020507" pitchFamily="18" charset="2"/>
              </a:rPr>
              <a:t>B</a:t>
            </a:r>
            <a:r>
              <a:rPr lang="en-US" altLang="en-US">
                <a:sym typeface="Symbol" panose="05050102010706020507" pitchFamily="18" charset="2"/>
              </a:rPr>
              <a:t>  </a:t>
            </a:r>
            <a:r>
              <a:rPr lang="en-US" altLang="en-US" b="1">
                <a:sym typeface="Symbol" panose="05050102010706020507" pitchFamily="18" charset="2"/>
              </a:rPr>
              <a:t>a</a:t>
            </a:r>
            <a:endParaRPr lang="en-US" altLang="en-US">
              <a:sym typeface="Symbol" panose="05050102010706020507" pitchFamily="18" charset="2"/>
            </a:endParaRPr>
          </a:p>
        </p:txBody>
      </p:sp>
      <p:sp>
        <p:nvSpPr>
          <p:cNvPr id="96272" name="Text Box 16">
            <a:extLst>
              <a:ext uri="{FF2B5EF4-FFF2-40B4-BE49-F238E27FC236}">
                <a16:creationId xmlns:a16="http://schemas.microsoft.com/office/drawing/2014/main" id="{B4BF1875-61D6-0D79-E7C9-53EDDCAAFC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272" y="5289550"/>
            <a:ext cx="2318007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Resolve in favor</a:t>
            </a:r>
            <a:br>
              <a:rPr lang="en-US" altLang="en-US"/>
            </a:br>
            <a:r>
              <a:rPr lang="en-US" altLang="en-US"/>
              <a:t>of reduce </a:t>
            </a:r>
            <a:r>
              <a:rPr lang="en-US" altLang="en-US" i="1">
                <a:sym typeface="Symbol" panose="05050102010706020507" pitchFamily="18" charset="2"/>
              </a:rPr>
              <a:t>A</a:t>
            </a:r>
            <a:r>
              <a:rPr lang="en-US" altLang="en-US">
                <a:sym typeface="Symbol" panose="05050102010706020507" pitchFamily="18" charset="2"/>
              </a:rPr>
              <a:t>  </a:t>
            </a:r>
            <a:r>
              <a:rPr lang="en-US" altLang="en-US" b="1">
                <a:sym typeface="Symbol" panose="05050102010706020507" pitchFamily="18" charset="2"/>
              </a:rPr>
              <a:t>a</a:t>
            </a:r>
            <a:r>
              <a:rPr lang="en-US" altLang="en-US">
                <a:sym typeface="Symbol" panose="05050102010706020507" pitchFamily="18" charset="2"/>
              </a:rPr>
              <a:t>,</a:t>
            </a:r>
            <a:br>
              <a:rPr lang="en-US" altLang="en-US" b="1">
                <a:sym typeface="Symbol" panose="05050102010706020507" pitchFamily="18" charset="2"/>
              </a:rPr>
            </a:br>
            <a:r>
              <a:rPr lang="en-US" altLang="en-US">
                <a:sym typeface="Symbol" panose="05050102010706020507" pitchFamily="18" charset="2"/>
              </a:rPr>
              <a:t>otherwise we’re stuck!</a:t>
            </a:r>
            <a:endParaRPr lang="en-US" altLang="en-US" b="1">
              <a:sym typeface="Symbol" panose="05050102010706020507" pitchFamily="18" charset="2"/>
            </a:endParaRPr>
          </a:p>
        </p:txBody>
      </p:sp>
      <p:sp>
        <p:nvSpPr>
          <p:cNvPr id="96273" name="Line 17">
            <a:extLst>
              <a:ext uri="{FF2B5EF4-FFF2-40B4-BE49-F238E27FC236}">
                <a16:creationId xmlns:a16="http://schemas.microsoft.com/office/drawing/2014/main" id="{DBC56811-2007-8E1E-4610-6102B3F1498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43400" y="3429000"/>
            <a:ext cx="3124200" cy="1981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CA53-0B82-FA53-4086-A1FC4E677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Reduce-Reduce Conflict (Example)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69308-8872-8BD8-B342-2E9718242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C94EA5-EBF0-B399-3BE7-7663B8CEE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228290"/>
            <a:ext cx="25146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5463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2219A-8F3F-654F-DEB7-29352EB2A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51DAE-92F1-FF71-A52C-22459B169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AU" sz="4400" b="1" dirty="0"/>
          </a:p>
          <a:p>
            <a:pPr marL="0" indent="0" algn="ctr">
              <a:buNone/>
            </a:pPr>
            <a:r>
              <a:rPr lang="en-AU" sz="4400" b="1" dirty="0"/>
              <a:t>Thank you!!</a:t>
            </a:r>
          </a:p>
        </p:txBody>
      </p:sp>
    </p:spTree>
    <p:extLst>
      <p:ext uri="{BB962C8B-B14F-4D97-AF65-F5344CB8AC3E}">
        <p14:creationId xmlns:p14="http://schemas.microsoft.com/office/powerpoint/2010/main" val="2679399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72D4C-29B8-191C-A0C6-0379E0FA4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Contd</a:t>
            </a:r>
            <a:r>
              <a:rPr lang="en-AU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149D7-E97D-B6CB-C738-7010A0433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AU" dirty="0"/>
              <a:t>S -&gt; </a:t>
            </a:r>
            <a:r>
              <a:rPr lang="en-AU" dirty="0" err="1"/>
              <a:t>aABe</a:t>
            </a:r>
            <a:endParaRPr lang="en-AU" dirty="0"/>
          </a:p>
          <a:p>
            <a:pPr marL="0" indent="0">
              <a:buNone/>
            </a:pPr>
            <a:r>
              <a:rPr lang="en-AU" dirty="0"/>
              <a:t>A -&gt; </a:t>
            </a:r>
            <a:r>
              <a:rPr lang="en-AU" dirty="0" err="1"/>
              <a:t>Abc|b</a:t>
            </a:r>
            <a:endParaRPr lang="en-AU" dirty="0"/>
          </a:p>
          <a:p>
            <a:pPr marL="0" indent="0">
              <a:buNone/>
            </a:pPr>
            <a:r>
              <a:rPr lang="en-AU" dirty="0"/>
              <a:t>B -&gt; d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b="1" dirty="0" err="1"/>
              <a:t>a</a:t>
            </a:r>
            <a:r>
              <a:rPr lang="en-AU" b="1" dirty="0" err="1">
                <a:solidFill>
                  <a:srgbClr val="FF0000"/>
                </a:solidFill>
              </a:rPr>
              <a:t>b</a:t>
            </a:r>
            <a:r>
              <a:rPr lang="en-AU" b="1" dirty="0" err="1"/>
              <a:t>bcde</a:t>
            </a:r>
            <a:endParaRPr lang="en-AU" b="1" dirty="0"/>
          </a:p>
          <a:p>
            <a:pPr marL="0" indent="0">
              <a:buNone/>
            </a:pPr>
            <a:r>
              <a:rPr lang="en-AU" b="1" dirty="0" err="1"/>
              <a:t>a</a:t>
            </a:r>
            <a:r>
              <a:rPr lang="en-AU" b="1" dirty="0" err="1">
                <a:solidFill>
                  <a:srgbClr val="FF0000"/>
                </a:solidFill>
              </a:rPr>
              <a:t>Abc</a:t>
            </a:r>
            <a:r>
              <a:rPr lang="en-AU" b="1" dirty="0" err="1"/>
              <a:t>de</a:t>
            </a:r>
            <a:endParaRPr lang="en-AU" b="1" dirty="0"/>
          </a:p>
          <a:p>
            <a:pPr marL="0" indent="0">
              <a:buNone/>
            </a:pPr>
            <a:r>
              <a:rPr lang="en-AU" b="1" dirty="0" err="1"/>
              <a:t>a</a:t>
            </a:r>
            <a:r>
              <a:rPr lang="en-AU" b="1" dirty="0" err="1">
                <a:solidFill>
                  <a:srgbClr val="FF0000"/>
                </a:solidFill>
              </a:rPr>
              <a:t>A</a:t>
            </a:r>
            <a:r>
              <a:rPr lang="en-AU" b="1" dirty="0" err="1">
                <a:solidFill>
                  <a:srgbClr val="00B050"/>
                </a:solidFill>
              </a:rPr>
              <a:t>d</a:t>
            </a:r>
            <a:r>
              <a:rPr lang="en-AU" b="1" dirty="0" err="1"/>
              <a:t>e</a:t>
            </a:r>
            <a:endParaRPr lang="en-AU" b="1" dirty="0"/>
          </a:p>
          <a:p>
            <a:pPr marL="0" indent="0">
              <a:buNone/>
            </a:pPr>
            <a:r>
              <a:rPr lang="en-AU" b="1" dirty="0" err="1"/>
              <a:t>a</a:t>
            </a:r>
            <a:r>
              <a:rPr lang="en-AU" b="1" dirty="0" err="1">
                <a:solidFill>
                  <a:srgbClr val="FF0000"/>
                </a:solidFill>
              </a:rPr>
              <a:t>A</a:t>
            </a:r>
            <a:r>
              <a:rPr lang="en-AU" b="1" dirty="0" err="1">
                <a:solidFill>
                  <a:srgbClr val="00B050"/>
                </a:solidFill>
              </a:rPr>
              <a:t>B</a:t>
            </a:r>
            <a:r>
              <a:rPr lang="en-AU" b="1" dirty="0" err="1"/>
              <a:t>e</a:t>
            </a:r>
            <a:endParaRPr lang="en-AU" b="1" dirty="0"/>
          </a:p>
          <a:p>
            <a:pPr marL="0" indent="0">
              <a:buNone/>
            </a:pPr>
            <a:r>
              <a:rPr lang="en-AU" b="1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384555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IN" dirty="0"/>
              <a:t>OPERATOR GRAMMAR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No Ɛ-transition.</a:t>
            </a:r>
          </a:p>
          <a:p>
            <a:r>
              <a:rPr lang="en-IN" dirty="0"/>
              <a:t>No two adjacent non-terminals.</a:t>
            </a:r>
          </a:p>
          <a:p>
            <a:pPr>
              <a:buNone/>
            </a:pPr>
            <a:r>
              <a:rPr lang="en-IN" dirty="0"/>
              <a:t>	</a:t>
            </a:r>
            <a:r>
              <a:rPr lang="en-IN" dirty="0" err="1"/>
              <a:t>Eg</a:t>
            </a:r>
            <a:r>
              <a:rPr lang="en-IN" dirty="0"/>
              <a:t>.</a:t>
            </a:r>
          </a:p>
          <a:p>
            <a:pPr>
              <a:buNone/>
            </a:pPr>
            <a:r>
              <a:rPr lang="en-IN" dirty="0"/>
              <a:t>		E </a:t>
            </a:r>
            <a:r>
              <a:rPr lang="en-IN" dirty="0">
                <a:sym typeface="Wingdings" pitchFamily="2" charset="2"/>
              </a:rPr>
              <a:t> E op E | id</a:t>
            </a:r>
          </a:p>
          <a:p>
            <a:pPr>
              <a:buNone/>
            </a:pPr>
            <a:r>
              <a:rPr lang="en-IN" dirty="0">
                <a:sym typeface="Wingdings" pitchFamily="2" charset="2"/>
              </a:rPr>
              <a:t>		op  + | *</a:t>
            </a:r>
          </a:p>
          <a:p>
            <a:pPr>
              <a:buNone/>
            </a:pPr>
            <a:r>
              <a:rPr lang="en-IN" dirty="0">
                <a:sym typeface="Wingdings" pitchFamily="2" charset="2"/>
              </a:rPr>
              <a:t>		The above grammar is not an operator grammar but:</a:t>
            </a:r>
          </a:p>
          <a:p>
            <a:pPr>
              <a:buNone/>
            </a:pPr>
            <a:r>
              <a:rPr lang="en-IN" dirty="0">
                <a:sym typeface="Wingdings" pitchFamily="2" charset="2"/>
              </a:rPr>
              <a:t>		E  E + E | E* E | id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CE083-8F59-AA81-9098-A20840E50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Contd</a:t>
            </a:r>
            <a:r>
              <a:rPr lang="en-AU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452B1-972C-D997-DEBB-AC25B6635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b="1" dirty="0"/>
              <a:t>The following grammars are not operator grammar:</a:t>
            </a:r>
          </a:p>
          <a:p>
            <a:r>
              <a:rPr lang="en-AU" b="1" dirty="0"/>
              <a:t>A -&gt; </a:t>
            </a:r>
            <a:r>
              <a:rPr lang="el-G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endParaRPr lang="en-A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A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-&gt; BC</a:t>
            </a:r>
          </a:p>
          <a:p>
            <a:r>
              <a:rPr lang="en-A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-&gt; BCD</a:t>
            </a:r>
          </a:p>
          <a:p>
            <a:r>
              <a:rPr lang="en-A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-&gt; E+E|E*E|</a:t>
            </a:r>
            <a:r>
              <a:rPr lang="en-AU" b="1" dirty="0"/>
              <a:t> </a:t>
            </a:r>
            <a:r>
              <a:rPr lang="el-G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endParaRPr lang="en-A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A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A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 grammar:</a:t>
            </a:r>
          </a:p>
          <a:p>
            <a:r>
              <a:rPr lang="en-A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-&gt; E+E|E*</a:t>
            </a:r>
            <a:r>
              <a:rPr lang="en-A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E|id</a:t>
            </a:r>
            <a:endParaRPr lang="en-A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2410945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D3F2C-BFF6-31C4-7247-F3FBA68C3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Contd</a:t>
            </a:r>
            <a:r>
              <a:rPr lang="en-AU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23D01-F9D4-E59A-A01C-3FEA9341B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Consider the following grammar:</a:t>
            </a:r>
          </a:p>
          <a:p>
            <a:r>
              <a:rPr lang="en-AU" dirty="0"/>
              <a:t>S-&gt;</a:t>
            </a:r>
            <a:r>
              <a:rPr lang="en-AU" dirty="0" err="1"/>
              <a:t>SAS|a</a:t>
            </a:r>
            <a:endParaRPr lang="en-AU" dirty="0"/>
          </a:p>
          <a:p>
            <a:r>
              <a:rPr lang="en-AU" dirty="0"/>
              <a:t>A-&gt; </a:t>
            </a:r>
            <a:r>
              <a:rPr lang="en-AU" dirty="0" err="1"/>
              <a:t>bSb|b</a:t>
            </a: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Check the above grammar for operator grammar:</a:t>
            </a:r>
          </a:p>
          <a:p>
            <a:pPr marL="0" indent="0">
              <a:buNone/>
            </a:pPr>
            <a:r>
              <a:rPr lang="en-AU" dirty="0"/>
              <a:t>S -&gt; </a:t>
            </a:r>
            <a:r>
              <a:rPr lang="en-AU" dirty="0" err="1"/>
              <a:t>SbSbS|SbS|a</a:t>
            </a:r>
            <a:endParaRPr lang="en-AU" dirty="0"/>
          </a:p>
          <a:p>
            <a:pPr marL="0" indent="0">
              <a:buNone/>
            </a:pPr>
            <a:r>
              <a:rPr lang="en-AU" dirty="0"/>
              <a:t>A-&gt; </a:t>
            </a:r>
            <a:r>
              <a:rPr lang="en-AU" dirty="0" err="1"/>
              <a:t>bSb|b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56958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FC008-27FC-975A-79B4-943F17532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r>
              <a:rPr lang="en-AU" dirty="0" err="1"/>
              <a:t>Contd</a:t>
            </a:r>
            <a:r>
              <a:rPr lang="en-AU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AE778-FD19-BB72-0A9E-0698F5B9A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996778"/>
            <a:ext cx="11098427" cy="5642919"/>
          </a:xfrm>
        </p:spPr>
        <p:txBody>
          <a:bodyPr>
            <a:normAutofit fontScale="55000" lnSpcReduction="20000"/>
          </a:bodyPr>
          <a:lstStyle/>
          <a:p>
            <a:r>
              <a:rPr lang="en-AU" b="1" dirty="0"/>
              <a:t>Consider the following grammar:</a:t>
            </a:r>
          </a:p>
          <a:p>
            <a:pPr marL="0" indent="0">
              <a:buNone/>
            </a:pPr>
            <a:r>
              <a:rPr lang="en-AU" b="1" dirty="0"/>
              <a:t>P-&gt; SR|S</a:t>
            </a:r>
            <a:br>
              <a:rPr lang="en-AU" b="1" dirty="0"/>
            </a:br>
            <a:r>
              <a:rPr lang="en-AU" b="1" dirty="0"/>
              <a:t>R -&gt; </a:t>
            </a:r>
            <a:r>
              <a:rPr lang="en-AU" b="1" dirty="0" err="1"/>
              <a:t>bSR|bS</a:t>
            </a:r>
            <a:endParaRPr lang="en-AU" b="1" dirty="0"/>
          </a:p>
          <a:p>
            <a:pPr marL="0" indent="0">
              <a:buNone/>
            </a:pPr>
            <a:r>
              <a:rPr lang="en-AU" b="1" dirty="0"/>
              <a:t>S -&gt; </a:t>
            </a:r>
            <a:r>
              <a:rPr lang="en-AU" b="1" dirty="0" err="1"/>
              <a:t>WbS|W</a:t>
            </a:r>
            <a:endParaRPr lang="en-AU" b="1" dirty="0"/>
          </a:p>
          <a:p>
            <a:pPr marL="0" indent="0">
              <a:buNone/>
            </a:pPr>
            <a:r>
              <a:rPr lang="en-AU" b="1" dirty="0"/>
              <a:t>W -&gt; L*W|L</a:t>
            </a:r>
          </a:p>
          <a:p>
            <a:pPr marL="0" indent="0">
              <a:buNone/>
            </a:pPr>
            <a:r>
              <a:rPr lang="en-AU" b="1" dirty="0"/>
              <a:t>L -&gt;id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b="1" dirty="0"/>
              <a:t>Convert the following to operator grammar:</a:t>
            </a:r>
          </a:p>
          <a:p>
            <a:pPr marL="0" indent="0">
              <a:buNone/>
            </a:pPr>
            <a:r>
              <a:rPr lang="en-AU" dirty="0"/>
              <a:t>P -&gt; </a:t>
            </a:r>
            <a:r>
              <a:rPr lang="en-AU" dirty="0" err="1"/>
              <a:t>SbP|SbS|S</a:t>
            </a:r>
            <a:endParaRPr lang="en-AU" dirty="0"/>
          </a:p>
          <a:p>
            <a:pPr marL="0" indent="0">
              <a:buNone/>
            </a:pPr>
            <a:r>
              <a:rPr lang="en-AU" dirty="0"/>
              <a:t>R -&gt;</a:t>
            </a:r>
            <a:r>
              <a:rPr lang="en-AU" dirty="0" err="1"/>
              <a:t>bP|bS</a:t>
            </a:r>
            <a:endParaRPr lang="en-AU" dirty="0"/>
          </a:p>
          <a:p>
            <a:pPr marL="0" indent="0">
              <a:buNone/>
            </a:pPr>
            <a:r>
              <a:rPr lang="en-AU" dirty="0"/>
              <a:t>S -&gt; </a:t>
            </a:r>
            <a:r>
              <a:rPr lang="en-AU" dirty="0" err="1"/>
              <a:t>WbS|W</a:t>
            </a:r>
            <a:endParaRPr lang="en-AU" dirty="0"/>
          </a:p>
          <a:p>
            <a:pPr marL="0" indent="0">
              <a:buNone/>
            </a:pPr>
            <a:r>
              <a:rPr lang="en-AU" dirty="0"/>
              <a:t>W -&gt; L*W|L</a:t>
            </a:r>
          </a:p>
          <a:p>
            <a:pPr marL="0" indent="0">
              <a:buNone/>
            </a:pPr>
            <a:r>
              <a:rPr lang="en-AU" dirty="0"/>
              <a:t>L -&gt;id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b="1" dirty="0"/>
              <a:t>In the above grammar, R is useless. Therefore R will be eliminated</a:t>
            </a:r>
          </a:p>
          <a:p>
            <a:pPr marL="0" indent="0">
              <a:buNone/>
            </a:pPr>
            <a:r>
              <a:rPr lang="en-AU" dirty="0"/>
              <a:t>P -&gt; </a:t>
            </a:r>
            <a:r>
              <a:rPr lang="en-AU" dirty="0" err="1"/>
              <a:t>SbP|SbS|S</a:t>
            </a:r>
            <a:endParaRPr lang="en-AU" dirty="0"/>
          </a:p>
          <a:p>
            <a:pPr marL="0" indent="0">
              <a:buNone/>
            </a:pPr>
            <a:r>
              <a:rPr lang="en-AU" dirty="0"/>
              <a:t>S -&gt; </a:t>
            </a:r>
            <a:r>
              <a:rPr lang="en-AU" dirty="0" err="1"/>
              <a:t>WbS|W</a:t>
            </a:r>
            <a:endParaRPr lang="en-AU" dirty="0"/>
          </a:p>
          <a:p>
            <a:pPr marL="0" indent="0">
              <a:buNone/>
            </a:pPr>
            <a:r>
              <a:rPr lang="en-AU" dirty="0"/>
              <a:t>W -&gt; L*W|L</a:t>
            </a:r>
          </a:p>
          <a:p>
            <a:pPr marL="0" indent="0">
              <a:buNone/>
            </a:pPr>
            <a:r>
              <a:rPr lang="en-AU" dirty="0"/>
              <a:t>L -&gt;id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57214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dirty="0"/>
              <a:t>OPERATOR PRECEDENCE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2596" y="1428737"/>
            <a:ext cx="8229600" cy="4525963"/>
          </a:xfrm>
        </p:spPr>
        <p:txBody>
          <a:bodyPr>
            <a:normAutofit/>
          </a:bodyPr>
          <a:lstStyle/>
          <a:p>
            <a:endParaRPr lang="en-IN" dirty="0"/>
          </a:p>
          <a:p>
            <a:r>
              <a:rPr lang="en-IN" dirty="0"/>
              <a:t>If a has higher precedence over b;	a .&gt; b</a:t>
            </a:r>
          </a:p>
          <a:p>
            <a:r>
              <a:rPr lang="en-IN" dirty="0"/>
              <a:t>If a has lower precedence over b;		a &lt;. b</a:t>
            </a:r>
          </a:p>
          <a:p>
            <a:r>
              <a:rPr lang="en-IN" dirty="0"/>
              <a:t>If a and b have equal precedence;	a =. b</a:t>
            </a:r>
          </a:p>
          <a:p>
            <a:pPr>
              <a:buNone/>
            </a:pPr>
            <a:r>
              <a:rPr lang="en-IN" dirty="0"/>
              <a:t>Note:</a:t>
            </a:r>
          </a:p>
          <a:p>
            <a:pPr lvl="1"/>
            <a:r>
              <a:rPr lang="en-US" dirty="0">
                <a:sym typeface="Symbol" pitchFamily="18" charset="2"/>
              </a:rPr>
              <a:t>id has higher precedence than any other symbol</a:t>
            </a:r>
          </a:p>
          <a:p>
            <a:pPr lvl="1"/>
            <a:r>
              <a:rPr lang="en-US" dirty="0">
                <a:sym typeface="Symbol" pitchFamily="18" charset="2"/>
              </a:rPr>
              <a:t>$ has lowest precedence.</a:t>
            </a:r>
          </a:p>
          <a:p>
            <a:pPr lvl="1"/>
            <a:r>
              <a:rPr lang="en-IN" dirty="0"/>
              <a:t>if two operators have equal precedence, then we check the </a:t>
            </a:r>
            <a:r>
              <a:rPr lang="en-IN" b="1" dirty="0" err="1"/>
              <a:t>Associativity</a:t>
            </a:r>
            <a:r>
              <a:rPr lang="en-IN" b="1" dirty="0"/>
              <a:t> </a:t>
            </a:r>
            <a:r>
              <a:rPr lang="en-IN" dirty="0"/>
              <a:t>of that particular operator.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2596" y="714356"/>
            <a:ext cx="8229600" cy="11430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IN" dirty="0"/>
              <a:t>PRECEDENCE TABLE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4871187"/>
              </p:ext>
            </p:extLst>
          </p:nvPr>
        </p:nvGraphicFramePr>
        <p:xfrm>
          <a:off x="1952596" y="2514584"/>
          <a:ext cx="8229600" cy="19812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$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.&gt;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.&gt;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.&gt;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&lt;.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.&gt;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&lt;.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.&gt;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&lt;.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.&gt;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.&gt;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.&gt;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$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&lt;.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&lt;.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&lt;.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2095472" y="500063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IN" sz="2800" dirty="0">
                <a:latin typeface="+mj-lt"/>
                <a:ea typeface="+mj-ea"/>
                <a:cs typeface="+mj-cs"/>
              </a:rPr>
              <a:t>Example:	w=	$id + id * id$</a:t>
            </a:r>
          </a:p>
          <a:p>
            <a:pPr>
              <a:spcBef>
                <a:spcPct val="0"/>
              </a:spcBef>
              <a:defRPr/>
            </a:pPr>
            <a:r>
              <a:rPr lang="en-IN" sz="2800" dirty="0">
                <a:latin typeface="+mj-lt"/>
                <a:ea typeface="+mj-ea"/>
                <a:cs typeface="+mj-cs"/>
              </a:rPr>
              <a:t>		$&lt;.id.&gt;+&lt;.id.&gt;*&lt;.id.&gt;$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2033</TotalTime>
  <Words>1452</Words>
  <Application>Microsoft Office PowerPoint</Application>
  <PresentationFormat>Widescreen</PresentationFormat>
  <Paragraphs>288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Syntax Analysis Part III</vt:lpstr>
      <vt:lpstr>Bottom-Up Parsing</vt:lpstr>
      <vt:lpstr>Contd…</vt:lpstr>
      <vt:lpstr>OPERATOR GRAMMAR</vt:lpstr>
      <vt:lpstr>Contd…</vt:lpstr>
      <vt:lpstr>Contd…</vt:lpstr>
      <vt:lpstr>Contd…</vt:lpstr>
      <vt:lpstr>OPERATOR PRECEDENCE</vt:lpstr>
      <vt:lpstr>PRECEDENCE TABLE</vt:lpstr>
      <vt:lpstr>BASIC PRINCIPLE</vt:lpstr>
      <vt:lpstr>ALGORITHM</vt:lpstr>
      <vt:lpstr>EXAMPLE</vt:lpstr>
      <vt:lpstr>PRECEDENCE FUNCTIONS</vt:lpstr>
      <vt:lpstr>PowerPoint Presentation</vt:lpstr>
      <vt:lpstr>PowerPoint Presentation</vt:lpstr>
      <vt:lpstr>Shift-Reduce Parsing</vt:lpstr>
      <vt:lpstr>Handles</vt:lpstr>
      <vt:lpstr>Stack Implementation of Shift-Reduce Parsing</vt:lpstr>
      <vt:lpstr>Conflicts in Shift-Reduce Parsing</vt:lpstr>
      <vt:lpstr>Shift-Reduce Conflict</vt:lpstr>
      <vt:lpstr>Shift-Reduce Parsing: Shift-Reduce Conflicts</vt:lpstr>
      <vt:lpstr>Shift-Reduce Conflict (Example)</vt:lpstr>
      <vt:lpstr>Shift-Reduce Conflict (Example)</vt:lpstr>
      <vt:lpstr>Reduce-Reduce Conflict</vt:lpstr>
      <vt:lpstr>Shift-Reduce Parsing: Reduce-Reduce Conflicts</vt:lpstr>
      <vt:lpstr>Reduce-Reduce Conflict (Example)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Syntax Analysis Part III</dc:title>
  <dc:creator>Nazia Majadi</dc:creator>
  <cp:lastModifiedBy>Nazia Majadi</cp:lastModifiedBy>
  <cp:revision>5</cp:revision>
  <dcterms:created xsi:type="dcterms:W3CDTF">2023-05-13T19:12:17Z</dcterms:created>
  <dcterms:modified xsi:type="dcterms:W3CDTF">2024-05-14T03:05:52Z</dcterms:modified>
</cp:coreProperties>
</file>