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36"/>
  </p:notesMasterIdLst>
  <p:sldIdLst>
    <p:sldId id="418" r:id="rId2"/>
    <p:sldId id="535" r:id="rId3"/>
    <p:sldId id="533" r:id="rId4"/>
    <p:sldId id="534" r:id="rId5"/>
    <p:sldId id="537" r:id="rId6"/>
    <p:sldId id="541" r:id="rId7"/>
    <p:sldId id="562" r:id="rId8"/>
    <p:sldId id="563" r:id="rId9"/>
    <p:sldId id="539" r:id="rId10"/>
    <p:sldId id="540" r:id="rId11"/>
    <p:sldId id="542" r:id="rId12"/>
    <p:sldId id="547" r:id="rId13"/>
    <p:sldId id="548" r:id="rId14"/>
    <p:sldId id="543" r:id="rId15"/>
    <p:sldId id="544" r:id="rId16"/>
    <p:sldId id="549" r:id="rId17"/>
    <p:sldId id="545" r:id="rId18"/>
    <p:sldId id="566" r:id="rId19"/>
    <p:sldId id="568" r:id="rId20"/>
    <p:sldId id="569" r:id="rId21"/>
    <p:sldId id="565" r:id="rId22"/>
    <p:sldId id="570" r:id="rId23"/>
    <p:sldId id="555" r:id="rId24"/>
    <p:sldId id="546" r:id="rId25"/>
    <p:sldId id="551" r:id="rId26"/>
    <p:sldId id="552" r:id="rId27"/>
    <p:sldId id="553" r:id="rId28"/>
    <p:sldId id="536" r:id="rId29"/>
    <p:sldId id="558" r:id="rId30"/>
    <p:sldId id="559" r:id="rId31"/>
    <p:sldId id="303" r:id="rId32"/>
    <p:sldId id="560" r:id="rId33"/>
    <p:sldId id="335" r:id="rId34"/>
    <p:sldId id="56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80261" autoAdjust="0"/>
  </p:normalViewPr>
  <p:slideViewPr>
    <p:cSldViewPr snapToGrid="0">
      <p:cViewPr varScale="1">
        <p:scale>
          <a:sx n="70" d="100"/>
          <a:sy n="70" d="100"/>
        </p:scale>
        <p:origin x="4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1854958"/>
            <a:ext cx="9564914" cy="1323439"/>
          </a:xfrm>
          <a:prstGeom prst="rect">
            <a:avLst/>
          </a:prstGeom>
          <a:noFill/>
        </p:spPr>
        <p:txBody>
          <a:bodyPr wrap="square" rtlCol="0">
            <a:spAutoFit/>
          </a:bodyPr>
          <a:lstStyle/>
          <a:p>
            <a:pPr algn="ctr"/>
            <a:r>
              <a:rPr lang="en-US" sz="4000" dirty="0" smtClean="0"/>
              <a:t>CSTE 3207</a:t>
            </a:r>
          </a:p>
          <a:p>
            <a:pPr algn="ctr"/>
            <a:r>
              <a:rPr lang="en-US" sz="4000" dirty="0" smtClean="0"/>
              <a:t>Session: </a:t>
            </a:r>
            <a:r>
              <a:rPr lang="en-US" sz="4000" dirty="0" smtClean="0"/>
              <a:t>2020-21</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10</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a:t>
            </a:r>
            <a:r>
              <a:rPr lang="en-US" sz="4000" dirty="0" smtClean="0"/>
              <a:t>Development</a:t>
            </a:r>
            <a:endParaRPr lang="en-US" sz="4000" dirty="0">
              <a:solidFill>
                <a:srgbClr val="FF0000"/>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5381" t="2431" r="8613"/>
          <a:stretch/>
        </p:blipFill>
        <p:spPr>
          <a:xfrm rot="16200000">
            <a:off x="3338697" y="-1972148"/>
            <a:ext cx="5536193" cy="12178420"/>
          </a:xfrm>
          <a:prstGeom prst="rect">
            <a:avLst/>
          </a:prstGeom>
        </p:spPr>
      </p:pic>
    </p:spTree>
    <p:extLst>
      <p:ext uri="{BB962C8B-B14F-4D97-AF65-F5344CB8AC3E}">
        <p14:creationId xmlns:p14="http://schemas.microsoft.com/office/powerpoint/2010/main" val="304320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11</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479834" y="1638678"/>
            <a:ext cx="11371152"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smtClean="0"/>
              <a:t>1960: Invention of LASER (light source)- powerful coherent light source –Free space optical communication links have been implemented (limited)- </a:t>
            </a:r>
            <a:r>
              <a:rPr lang="en-US" sz="2800" dirty="0"/>
              <a:t>possibility of modulation at high frequency for the optical communication</a:t>
            </a:r>
            <a:r>
              <a:rPr lang="en-US" sz="2800" dirty="0" smtClean="0"/>
              <a:t>.</a:t>
            </a:r>
          </a:p>
          <a:p>
            <a:pPr marL="285750" indent="-285750" algn="just">
              <a:buFont typeface="Arial" panose="020B0604020202020204" pitchFamily="34" charset="0"/>
              <a:buChar char="•"/>
            </a:pPr>
            <a:r>
              <a:rPr lang="en-US" sz="2800" dirty="0" smtClean="0"/>
              <a:t>Study of </a:t>
            </a:r>
            <a:r>
              <a:rPr lang="en-US" sz="2800" u="sng" dirty="0" smtClean="0"/>
              <a:t>optical components </a:t>
            </a:r>
            <a:r>
              <a:rPr lang="en-US" sz="2800" dirty="0" smtClean="0"/>
              <a:t>to achieve reliable information transfer using a light wave carrier. </a:t>
            </a:r>
          </a:p>
          <a:p>
            <a:pPr marL="285750" indent="-285750" algn="just">
              <a:buFont typeface="Arial" panose="020B0604020202020204" pitchFamily="34" charset="0"/>
              <a:buChar char="•"/>
            </a:pPr>
            <a:r>
              <a:rPr lang="en-US" sz="2800" dirty="0" smtClean="0"/>
              <a:t>1966: Kao and </a:t>
            </a:r>
            <a:r>
              <a:rPr lang="en-US" sz="2800" dirty="0" err="1" smtClean="0"/>
              <a:t>Hockham</a:t>
            </a:r>
            <a:r>
              <a:rPr lang="en-US" sz="2800" dirty="0" smtClean="0"/>
              <a:t> and </a:t>
            </a:r>
            <a:r>
              <a:rPr lang="en-US" sz="2800" dirty="0" err="1" smtClean="0"/>
              <a:t>Werts</a:t>
            </a:r>
            <a:r>
              <a:rPr lang="en-US" sz="2800" dirty="0" smtClean="0"/>
              <a:t>: Proposal for optical communication via dielectric medium/ waveguide/ optical fiber- fabricated from glass to avoid degradation of the optical signal by the atmosphere were made. </a:t>
            </a:r>
            <a:endParaRPr lang="en-US" sz="2800" dirty="0"/>
          </a:p>
        </p:txBody>
      </p:sp>
    </p:spTree>
    <p:extLst>
      <p:ext uri="{BB962C8B-B14F-4D97-AF65-F5344CB8AC3E}">
        <p14:creationId xmlns:p14="http://schemas.microsoft.com/office/powerpoint/2010/main" val="17911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12</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079204"/>
            <a:ext cx="11371152" cy="5693866"/>
          </a:xfrm>
          <a:prstGeom prst="rect">
            <a:avLst/>
          </a:prstGeom>
          <a:noFill/>
        </p:spPr>
        <p:txBody>
          <a:bodyPr wrap="square" rtlCol="0">
            <a:spAutoFit/>
          </a:bodyPr>
          <a:lstStyle/>
          <a:p>
            <a:pPr algn="just"/>
            <a:r>
              <a:rPr lang="en-US" sz="2800" u="sng" dirty="0" smtClean="0"/>
              <a:t>Problems finding:</a:t>
            </a:r>
          </a:p>
          <a:p>
            <a:pPr marL="285750" indent="-285750" algn="just">
              <a:buFont typeface="Arial" panose="020B0604020202020204" pitchFamily="34" charset="0"/>
              <a:buChar char="•"/>
            </a:pPr>
            <a:r>
              <a:rPr lang="en-US" sz="2800" dirty="0" smtClean="0"/>
              <a:t>Initially OF shows high attenuation 1000dB/km compared to coaxial cable 5 to 10 dB/km.</a:t>
            </a:r>
          </a:p>
          <a:p>
            <a:pPr marL="285750" indent="-285750" algn="just">
              <a:buFont typeface="Arial" panose="020B0604020202020204" pitchFamily="34" charset="0"/>
              <a:buChar char="•"/>
            </a:pPr>
            <a:r>
              <a:rPr lang="en-US" sz="2800" dirty="0" smtClean="0"/>
              <a:t>Jointing the fiber cables.</a:t>
            </a:r>
          </a:p>
          <a:p>
            <a:pPr marL="285750" indent="-285750" algn="just">
              <a:buFont typeface="Arial" panose="020B0604020202020204" pitchFamily="34" charset="0"/>
              <a:buChar char="•"/>
            </a:pPr>
            <a:r>
              <a:rPr lang="en-US" sz="2800" dirty="0" smtClean="0"/>
              <a:t>Continuous research findings (after 10 years)- attenuation 5 dB/km and suitable low loss jointing techniques.</a:t>
            </a:r>
          </a:p>
          <a:p>
            <a:pPr algn="just"/>
            <a:endParaRPr lang="en-US" sz="2800" dirty="0" smtClean="0"/>
          </a:p>
          <a:p>
            <a:pPr algn="just"/>
            <a:r>
              <a:rPr lang="en-US" sz="2800" dirty="0" smtClean="0"/>
              <a:t>Since optical frequencies are accompanied by extremely small wavelengths the development  of all these optical components essentially required a new technology.</a:t>
            </a:r>
          </a:p>
          <a:p>
            <a:pPr marL="285750" indent="-285750" algn="just">
              <a:buFont typeface="Arial" panose="020B0604020202020204" pitchFamily="34" charset="0"/>
              <a:buChar char="•"/>
            </a:pPr>
            <a:r>
              <a:rPr lang="en-US" sz="2800" dirty="0" smtClean="0"/>
              <a:t>Semiconductor optical source (injection LASERs and LED) and detectors (photodiode, phototransistors) are designed and fabricated that are compatible in size with optical fibers.</a:t>
            </a:r>
            <a:endParaRPr lang="en-US" sz="2800" dirty="0"/>
          </a:p>
        </p:txBody>
      </p:sp>
    </p:spTree>
    <p:extLst>
      <p:ext uri="{BB962C8B-B14F-4D97-AF65-F5344CB8AC3E}">
        <p14:creationId xmlns:p14="http://schemas.microsoft.com/office/powerpoint/2010/main" val="419858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13</a:t>
            </a:fld>
            <a:endParaRPr lang="en-US"/>
          </a:p>
        </p:txBody>
      </p:sp>
      <p:sp>
        <p:nvSpPr>
          <p:cNvPr id="4" name="TextBox 3"/>
          <p:cNvSpPr txBox="1"/>
          <p:nvPr/>
        </p:nvSpPr>
        <p:spPr>
          <a:xfrm>
            <a:off x="561315" y="156506"/>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864392"/>
            <a:ext cx="11371152" cy="6124754"/>
          </a:xfrm>
          <a:prstGeom prst="rect">
            <a:avLst/>
          </a:prstGeom>
          <a:noFill/>
        </p:spPr>
        <p:txBody>
          <a:bodyPr wrap="square" rtlCol="0">
            <a:spAutoFit/>
          </a:bodyPr>
          <a:lstStyle/>
          <a:p>
            <a:pPr algn="just"/>
            <a:r>
              <a:rPr lang="en-US" sz="2800" u="sng" dirty="0" smtClean="0"/>
              <a:t>Problems finding:</a:t>
            </a:r>
          </a:p>
          <a:p>
            <a:pPr marL="285750" indent="-285750" algn="just">
              <a:buFont typeface="Arial" panose="020B0604020202020204" pitchFamily="34" charset="0"/>
              <a:buChar char="•"/>
            </a:pPr>
            <a:r>
              <a:rPr lang="en-US" sz="2800" dirty="0" smtClean="0"/>
              <a:t>Initially semiconductor LASER exhibits low lifetimes (few hours).</a:t>
            </a:r>
          </a:p>
          <a:p>
            <a:pPr algn="just"/>
            <a:r>
              <a:rPr lang="en-US" sz="2800" dirty="0" smtClean="0"/>
              <a:t>Advancement of device structure exhibits lifetimes greater than 1000 hours to 7000 hours (1973-1977).</a:t>
            </a:r>
          </a:p>
          <a:p>
            <a:pPr marL="457200" indent="-457200" algn="just">
              <a:buFont typeface="Arial" panose="020B0604020202020204" pitchFamily="34" charset="0"/>
              <a:buChar char="•"/>
            </a:pPr>
            <a:r>
              <a:rPr lang="en-US" sz="2800" dirty="0" smtClean="0"/>
              <a:t>Devices (LASER) fabricated from alloys of gallium-arsenide (</a:t>
            </a:r>
            <a:r>
              <a:rPr lang="en-US" sz="2800" dirty="0" err="1" smtClean="0"/>
              <a:t>AlGaAs</a:t>
            </a:r>
            <a:r>
              <a:rPr lang="en-US" sz="2800" dirty="0" smtClean="0"/>
              <a:t>).</a:t>
            </a:r>
          </a:p>
          <a:p>
            <a:pPr marL="457200" indent="-457200" algn="just">
              <a:buFont typeface="Arial" panose="020B0604020202020204" pitchFamily="34" charset="0"/>
              <a:buChar char="•"/>
            </a:pPr>
            <a:r>
              <a:rPr lang="en-US" sz="2800" dirty="0" smtClean="0"/>
              <a:t> Light emission in near infrared region (wavelength: 0.8 and 0.9 micrometer)</a:t>
            </a:r>
          </a:p>
          <a:p>
            <a:pPr algn="just"/>
            <a:endParaRPr lang="en-US" sz="2800" dirty="0" smtClean="0"/>
          </a:p>
          <a:p>
            <a:pPr algn="just"/>
            <a:r>
              <a:rPr lang="en-US" sz="2800" dirty="0" smtClean="0"/>
              <a:t>Wavelength range was extended to 1.1 to 1.6 micrometer by the use of other semiconductor alloys to take advantage of enhanced performance characteristics displayed by optical fibers over this range.</a:t>
            </a:r>
            <a:endParaRPr lang="en-US" sz="2800" dirty="0"/>
          </a:p>
        </p:txBody>
      </p:sp>
    </p:spTree>
    <p:extLst>
      <p:ext uri="{BB962C8B-B14F-4D97-AF65-F5344CB8AC3E}">
        <p14:creationId xmlns:p14="http://schemas.microsoft.com/office/powerpoint/2010/main" val="118440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14</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321806"/>
            <a:ext cx="11371152"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smtClean="0"/>
              <a:t>For the longer wavelength region 1.3 and 1.55 micrometer, semiconductor LASERs and also the simpler structured LEDs based on the quaternary alloys </a:t>
            </a:r>
            <a:r>
              <a:rPr lang="en-US" sz="2800" dirty="0" err="1" smtClean="0"/>
              <a:t>InGaAsP</a:t>
            </a:r>
            <a:r>
              <a:rPr lang="en-US" sz="2800" dirty="0" smtClean="0"/>
              <a:t> grown lattice matched to </a:t>
            </a:r>
            <a:r>
              <a:rPr lang="en-US" sz="2800" dirty="0" err="1" smtClean="0"/>
              <a:t>InP</a:t>
            </a:r>
            <a:r>
              <a:rPr lang="en-US" sz="2800" dirty="0" smtClean="0"/>
              <a:t> substrate (base material) have been available late 1980s </a:t>
            </a:r>
            <a:r>
              <a:rPr lang="en-US" sz="2800" dirty="0"/>
              <a:t>-</a:t>
            </a:r>
            <a:r>
              <a:rPr lang="en-US" sz="2800" dirty="0" smtClean="0"/>
              <a:t>lifetime 25 years(operated at 10 degree C) former and 100 </a:t>
            </a:r>
            <a:r>
              <a:rPr lang="en-US" sz="2800" dirty="0"/>
              <a:t>years </a:t>
            </a:r>
            <a:r>
              <a:rPr lang="en-US" sz="2800" dirty="0" smtClean="0"/>
              <a:t>(</a:t>
            </a:r>
            <a:r>
              <a:rPr lang="en-US" sz="2800" dirty="0"/>
              <a:t>operated at </a:t>
            </a:r>
            <a:r>
              <a:rPr lang="en-US" sz="2800" dirty="0" smtClean="0"/>
              <a:t>70 </a:t>
            </a:r>
            <a:r>
              <a:rPr lang="en-US" sz="2800" dirty="0"/>
              <a:t>degree C</a:t>
            </a:r>
            <a:r>
              <a:rPr lang="en-US" sz="2800" dirty="0" smtClean="0"/>
              <a:t>) later device types. </a:t>
            </a:r>
          </a:p>
          <a:p>
            <a:pPr algn="just"/>
            <a:endParaRPr lang="en-US" sz="2800" dirty="0" smtClean="0"/>
          </a:p>
          <a:p>
            <a:pPr algn="just"/>
            <a:r>
              <a:rPr lang="en-US" sz="2800" dirty="0" smtClean="0"/>
              <a:t>Material growth and fabrication technology for telecommunication application is now mature.</a:t>
            </a:r>
            <a:endParaRPr lang="en-US" sz="2800" dirty="0"/>
          </a:p>
        </p:txBody>
      </p:sp>
    </p:spTree>
    <p:extLst>
      <p:ext uri="{BB962C8B-B14F-4D97-AF65-F5344CB8AC3E}">
        <p14:creationId xmlns:p14="http://schemas.microsoft.com/office/powerpoint/2010/main" val="245989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15</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321806"/>
            <a:ext cx="11371152" cy="3970318"/>
          </a:xfrm>
          <a:prstGeom prst="rect">
            <a:avLst/>
          </a:prstGeom>
          <a:noFill/>
        </p:spPr>
        <p:txBody>
          <a:bodyPr wrap="square" rtlCol="0">
            <a:spAutoFit/>
          </a:bodyPr>
          <a:lstStyle/>
          <a:p>
            <a:pPr algn="just"/>
            <a:r>
              <a:rPr lang="en-US" sz="2800" u="sng" dirty="0" smtClean="0"/>
              <a:t>Single mode fiber:</a:t>
            </a:r>
          </a:p>
          <a:p>
            <a:pPr marL="285750" indent="-285750" algn="just">
              <a:buFont typeface="Arial" panose="020B0604020202020204" pitchFamily="34" charset="0"/>
              <a:buChar char="•"/>
            </a:pPr>
            <a:r>
              <a:rPr lang="en-US" sz="2800" dirty="0" smtClean="0"/>
              <a:t>direct modulation of commercial semiconductor lasers at 2.5 </a:t>
            </a:r>
            <a:r>
              <a:rPr lang="en-US" sz="2800" dirty="0" err="1" smtClean="0"/>
              <a:t>Gbit</a:t>
            </a:r>
            <a:r>
              <a:rPr lang="en-US" sz="2800" dirty="0" smtClean="0"/>
              <a:t>/s over single mode fiber transmission </a:t>
            </a:r>
            <a:r>
              <a:rPr lang="en-US" sz="2800" dirty="0" err="1" smtClean="0"/>
              <a:t>upto</a:t>
            </a:r>
            <a:r>
              <a:rPr lang="en-US" sz="2800" dirty="0" smtClean="0"/>
              <a:t> 200km at a wavelength of 1.55µm and extended </a:t>
            </a:r>
            <a:r>
              <a:rPr lang="en-US" sz="2800" dirty="0" err="1" smtClean="0"/>
              <a:t>upto</a:t>
            </a:r>
            <a:r>
              <a:rPr lang="en-US" sz="2800" dirty="0" smtClean="0"/>
              <a:t> 10 </a:t>
            </a:r>
            <a:r>
              <a:rPr lang="en-US" sz="2800" dirty="0" err="1" smtClean="0"/>
              <a:t>Gbit</a:t>
            </a:r>
            <a:r>
              <a:rPr lang="en-US" sz="2800" dirty="0" smtClean="0"/>
              <a:t>/s. Recent research and development has focused on 40Gbit/s where external laser modulation is required using Mach-</a:t>
            </a:r>
            <a:r>
              <a:rPr lang="en-US" sz="2800" dirty="0" err="1" smtClean="0"/>
              <a:t>Zehnder</a:t>
            </a:r>
            <a:r>
              <a:rPr lang="en-US" sz="2800" dirty="0" smtClean="0"/>
              <a:t> or </a:t>
            </a:r>
            <a:r>
              <a:rPr lang="en-US" sz="2800" dirty="0" err="1" smtClean="0"/>
              <a:t>electroabsorption</a:t>
            </a:r>
            <a:r>
              <a:rPr lang="en-US" sz="2800" dirty="0" smtClean="0"/>
              <a:t> modulator- </a:t>
            </a:r>
            <a:r>
              <a:rPr lang="en-US" sz="2800" dirty="0"/>
              <a:t>wavelength </a:t>
            </a:r>
            <a:r>
              <a:rPr lang="en-US" sz="2800" dirty="0" smtClean="0"/>
              <a:t>1.3µm where fiber </a:t>
            </a:r>
            <a:r>
              <a:rPr lang="en-US" sz="2800" dirty="0" err="1" smtClean="0"/>
              <a:t>intramodal</a:t>
            </a:r>
            <a:r>
              <a:rPr lang="en-US" sz="2800" dirty="0" smtClean="0"/>
              <a:t> dispersion is minimized and transmission BW is maximized for the single mode fiber. </a:t>
            </a:r>
            <a:endParaRPr lang="en-US" sz="2800" dirty="0"/>
          </a:p>
        </p:txBody>
      </p:sp>
    </p:spTree>
    <p:extLst>
      <p:ext uri="{BB962C8B-B14F-4D97-AF65-F5344CB8AC3E}">
        <p14:creationId xmlns:p14="http://schemas.microsoft.com/office/powerpoint/2010/main" val="116468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16</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321806"/>
            <a:ext cx="11371152" cy="4832092"/>
          </a:xfrm>
          <a:prstGeom prst="rect">
            <a:avLst/>
          </a:prstGeom>
          <a:noFill/>
        </p:spPr>
        <p:txBody>
          <a:bodyPr wrap="square" rtlCol="0">
            <a:spAutoFit/>
          </a:bodyPr>
          <a:lstStyle/>
          <a:p>
            <a:pPr algn="just"/>
            <a:r>
              <a:rPr lang="en-US" sz="2800" dirty="0" smtClean="0"/>
              <a:t>Fiber type quickly came to dominate system application within telecommunication.</a:t>
            </a:r>
          </a:p>
          <a:p>
            <a:pPr algn="just"/>
            <a:endParaRPr lang="en-US" sz="2800" u="sng" dirty="0" smtClean="0"/>
          </a:p>
          <a:p>
            <a:pPr marL="285750" indent="-285750" algn="just">
              <a:buFont typeface="Arial" panose="020B0604020202020204" pitchFamily="34" charset="0"/>
              <a:buChar char="•"/>
            </a:pPr>
            <a:r>
              <a:rPr lang="en-US" sz="2800" dirty="0" smtClean="0"/>
              <a:t>1982: initial field trial demonstration</a:t>
            </a:r>
          </a:p>
          <a:p>
            <a:pPr marL="285750" indent="-285750" algn="just">
              <a:buFont typeface="Arial" panose="020B0604020202020204" pitchFamily="34" charset="0"/>
              <a:buChar char="•"/>
            </a:pPr>
            <a:r>
              <a:rPr lang="en-US" sz="2800" dirty="0" smtClean="0"/>
              <a:t>2002: silica glass fiber losses 0.1484 dB/km were reported at 1.57 µm. But chromatic dispersion is greater at this wavelength thus limiting the maximum BW for single mode fiber.</a:t>
            </a:r>
          </a:p>
          <a:p>
            <a:pPr marL="285750" indent="-285750" algn="just">
              <a:buFont typeface="Arial" panose="020B0604020202020204" pitchFamily="34" charset="0"/>
              <a:buChar char="•"/>
            </a:pPr>
            <a:r>
              <a:rPr lang="en-US" sz="2800" dirty="0" smtClean="0"/>
              <a:t>Very low loss and </a:t>
            </a:r>
            <a:r>
              <a:rPr lang="en-US" sz="2800" dirty="0"/>
              <a:t>low dispersion at </a:t>
            </a:r>
            <a:r>
              <a:rPr lang="en-US" sz="2800" dirty="0" smtClean="0"/>
              <a:t>1.55µm with the advanced single mode fiber structures commercially available : namely- low water peak fiber and nonzero dispersion shifted fiber.</a:t>
            </a:r>
            <a:endParaRPr lang="en-US" sz="2800" dirty="0"/>
          </a:p>
        </p:txBody>
      </p:sp>
    </p:spTree>
    <p:extLst>
      <p:ext uri="{BB962C8B-B14F-4D97-AF65-F5344CB8AC3E}">
        <p14:creationId xmlns:p14="http://schemas.microsoft.com/office/powerpoint/2010/main" val="25496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17</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321806"/>
            <a:ext cx="11371152"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Recent years: application of fluoride fibers for even longer wavelength in the </a:t>
            </a:r>
            <a:r>
              <a:rPr lang="en-US" sz="2400" dirty="0"/>
              <a:t>mid infrared (2-5 µm</a:t>
            </a:r>
            <a:r>
              <a:rPr lang="en-US" sz="2400" dirty="0" smtClean="0"/>
              <a:t>) and the far infrared (8-12 </a:t>
            </a:r>
            <a:r>
              <a:rPr lang="en-US" sz="2400" dirty="0"/>
              <a:t>µm</a:t>
            </a:r>
            <a:r>
              <a:rPr lang="en-US" sz="2400" dirty="0" smtClean="0"/>
              <a:t>) regions have declined due to their failure to demonstrate practically. Theoretically predicted extremely low fiber losses combined with the </a:t>
            </a:r>
            <a:r>
              <a:rPr lang="en-US" sz="2400" u="sng" dirty="0" smtClean="0"/>
              <a:t>emergence of optical amplifiers </a:t>
            </a:r>
            <a:r>
              <a:rPr lang="en-US" sz="2400" dirty="0" smtClean="0"/>
              <a:t>suitable for use with silica based fibers.</a:t>
            </a:r>
          </a:p>
          <a:p>
            <a:pPr marL="285750" indent="-285750" algn="just">
              <a:buFont typeface="Arial" panose="020B0604020202020204" pitchFamily="34" charset="0"/>
              <a:buChar char="•"/>
            </a:pPr>
            <a:r>
              <a:rPr lang="en-US" sz="2400" u="sng" dirty="0" smtClean="0"/>
              <a:t>Photonic crystal fiber (phenomena of photonic </a:t>
            </a:r>
            <a:r>
              <a:rPr lang="en-US" sz="2400" u="sng" dirty="0" err="1" smtClean="0"/>
              <a:t>bandgaps</a:t>
            </a:r>
            <a:r>
              <a:rPr lang="en-US" sz="2400" dirty="0" smtClean="0"/>
              <a:t>): shows unusual property, they only transmit a single mode light- new single mode fiber type which can carry more optical power than a conventional one. Further class a large hollow core fiber provide dispersion compensation on long haul fiber links- </a:t>
            </a:r>
            <a:r>
              <a:rPr lang="en-US" sz="2400" dirty="0" smtClean="0">
                <a:solidFill>
                  <a:srgbClr val="FF0000"/>
                </a:solidFill>
              </a:rPr>
              <a:t>not commercially available.</a:t>
            </a:r>
          </a:p>
          <a:p>
            <a:pPr algn="just"/>
            <a:endParaRPr lang="en-US" sz="2400" dirty="0" smtClean="0"/>
          </a:p>
          <a:p>
            <a:pPr marL="285750" indent="-285750" algn="just">
              <a:buFont typeface="Arial" panose="020B0604020202020204" pitchFamily="34" charset="0"/>
              <a:buChar char="•"/>
            </a:pPr>
            <a:r>
              <a:rPr lang="en-US" sz="2400" dirty="0" smtClean="0"/>
              <a:t>Conventional fiber components: splices, connector, couplers etc.</a:t>
            </a:r>
          </a:p>
          <a:p>
            <a:pPr marL="285750" indent="-285750" algn="just">
              <a:buFont typeface="Arial" panose="020B0604020202020204" pitchFamily="34" charset="0"/>
              <a:buChar char="•"/>
            </a:pPr>
            <a:r>
              <a:rPr lang="en-US" sz="2400" dirty="0" smtClean="0"/>
              <a:t>Active optoelectronic devices: sources, detectors, amplifiers etc.</a:t>
            </a:r>
            <a:endParaRPr lang="en-US" sz="2400" dirty="0"/>
          </a:p>
        </p:txBody>
      </p:sp>
    </p:spTree>
    <p:extLst>
      <p:ext uri="{BB962C8B-B14F-4D97-AF65-F5344CB8AC3E}">
        <p14:creationId xmlns:p14="http://schemas.microsoft.com/office/powerpoint/2010/main" val="134916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786110" cy="4525962"/>
          </a:xfrm>
        </p:spPr>
      </p:pic>
      <p:sp>
        <p:nvSpPr>
          <p:cNvPr id="3" name="Slide Number Placeholder 2"/>
          <p:cNvSpPr>
            <a:spLocks noGrp="1"/>
          </p:cNvSpPr>
          <p:nvPr>
            <p:ph type="sldNum" sz="quarter" idx="12"/>
          </p:nvPr>
        </p:nvSpPr>
        <p:spPr/>
        <p:txBody>
          <a:bodyPr/>
          <a:lstStyle/>
          <a:p>
            <a:fld id="{4975AE14-5157-40EE-903F-4A617FD70239}" type="slidenum">
              <a:rPr lang="en-US" smtClean="0"/>
              <a:pPr/>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110" y="0"/>
            <a:ext cx="4802411" cy="45013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968" y="4549576"/>
            <a:ext cx="7964032" cy="22580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28303"/>
            <a:ext cx="4227968" cy="2329697"/>
          </a:xfrm>
          <a:prstGeom prst="rect">
            <a:avLst/>
          </a:prstGeom>
        </p:spPr>
      </p:pic>
    </p:spTree>
    <p:extLst>
      <p:ext uri="{BB962C8B-B14F-4D97-AF65-F5344CB8AC3E}">
        <p14:creationId xmlns:p14="http://schemas.microsoft.com/office/powerpoint/2010/main" val="409314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90382"/>
            <a:ext cx="10972800" cy="4525963"/>
          </a:xfrm>
        </p:spPr>
        <p:txBody>
          <a:bodyPr>
            <a:normAutofit fontScale="92500"/>
          </a:bodyPr>
          <a:lstStyle/>
          <a:p>
            <a:r>
              <a:rPr lang="en-US" dirty="0"/>
              <a:t>O</a:t>
            </a:r>
            <a:r>
              <a:rPr lang="en-US" dirty="0" smtClean="0"/>
              <a:t>ptical </a:t>
            </a:r>
            <a:r>
              <a:rPr lang="en-US" dirty="0"/>
              <a:t>fibers where light is guided based on a photonic </a:t>
            </a:r>
            <a:r>
              <a:rPr lang="en-US" dirty="0" err="1"/>
              <a:t>bandgap</a:t>
            </a:r>
            <a:r>
              <a:rPr lang="en-US" dirty="0"/>
              <a:t> </a:t>
            </a:r>
            <a:r>
              <a:rPr lang="en-US" dirty="0" smtClean="0"/>
              <a:t>effect.</a:t>
            </a:r>
          </a:p>
          <a:p>
            <a:r>
              <a:rPr lang="en-US" dirty="0"/>
              <a:t>The conceptually simplest kind of realization is a kind of two-dimensional Bragg mirror</a:t>
            </a:r>
            <a:r>
              <a:rPr lang="en-US" dirty="0" smtClean="0"/>
              <a:t>. </a:t>
            </a:r>
          </a:p>
          <a:p>
            <a:r>
              <a:rPr lang="en-US" i="1" dirty="0"/>
              <a:t>Bragg fibers</a:t>
            </a:r>
            <a:r>
              <a:rPr lang="en-US" dirty="0"/>
              <a:t>, was based on </a:t>
            </a:r>
            <a:r>
              <a:rPr lang="en-US" u="sng" dirty="0"/>
              <a:t>concentric rings with different refractive </a:t>
            </a:r>
            <a:r>
              <a:rPr lang="en-US" u="sng" dirty="0" smtClean="0"/>
              <a:t>index.</a:t>
            </a:r>
            <a:r>
              <a:rPr lang="en-US" dirty="0" smtClean="0"/>
              <a:t> </a:t>
            </a:r>
            <a:r>
              <a:rPr lang="en-US" dirty="0"/>
              <a:t>Later, a special type of </a:t>
            </a:r>
            <a:r>
              <a:rPr lang="en-US" b="1" dirty="0"/>
              <a:t>photonic crystal fiber</a:t>
            </a:r>
            <a:r>
              <a:rPr lang="en-US" dirty="0"/>
              <a:t> has been developed, which also implements guidance with a photonic </a:t>
            </a:r>
            <a:r>
              <a:rPr lang="en-US" dirty="0" err="1" smtClean="0"/>
              <a:t>bandgap</a:t>
            </a:r>
            <a:r>
              <a:rPr lang="en-US" dirty="0" smtClean="0"/>
              <a:t>, but </a:t>
            </a:r>
            <a:r>
              <a:rPr lang="en-US" dirty="0"/>
              <a:t>in this case based on </a:t>
            </a:r>
            <a:r>
              <a:rPr lang="en-US" u="sng" dirty="0"/>
              <a:t>tiny air holes</a:t>
            </a:r>
            <a:r>
              <a:rPr lang="en-US" u="sng" dirty="0" smtClean="0"/>
              <a:t>.</a:t>
            </a:r>
          </a:p>
          <a:p>
            <a:r>
              <a:rPr lang="en-US" dirty="0"/>
              <a:t>The refractive index of the core itself can be lower than that of the </a:t>
            </a:r>
            <a:r>
              <a:rPr lang="en-US" b="1" dirty="0"/>
              <a:t>cladding</a:t>
            </a:r>
            <a:r>
              <a:rPr lang="en-US" dirty="0"/>
              <a:t> structure. The core can even be hollow (→ </a:t>
            </a:r>
            <a:r>
              <a:rPr lang="en-US" b="1" i="1" dirty="0"/>
              <a:t>hollow-core fibers</a:t>
            </a:r>
            <a:r>
              <a:rPr lang="en-US" dirty="0"/>
              <a:t>), so that its refractive index is that of air (close to 1).</a:t>
            </a:r>
            <a:endParaRPr lang="en-US" u="sng" dirty="0"/>
          </a:p>
        </p:txBody>
      </p:sp>
      <p:sp>
        <p:nvSpPr>
          <p:cNvPr id="3" name="Slide Number Placeholder 2"/>
          <p:cNvSpPr>
            <a:spLocks noGrp="1"/>
          </p:cNvSpPr>
          <p:nvPr>
            <p:ph type="sldNum" sz="quarter" idx="12"/>
          </p:nvPr>
        </p:nvSpPr>
        <p:spPr/>
        <p:txBody>
          <a:bodyPr/>
          <a:lstStyle/>
          <a:p>
            <a:fld id="{4975AE14-5157-40EE-903F-4A617FD70239}" type="slidenum">
              <a:rPr lang="en-US" smtClean="0"/>
              <a:pPr/>
              <a:t>19</a:t>
            </a:fld>
            <a:endParaRPr lang="en-US"/>
          </a:p>
        </p:txBody>
      </p:sp>
      <p:sp>
        <p:nvSpPr>
          <p:cNvPr id="4" name="Title 3"/>
          <p:cNvSpPr>
            <a:spLocks noGrp="1"/>
          </p:cNvSpPr>
          <p:nvPr>
            <p:ph type="title"/>
          </p:nvPr>
        </p:nvSpPr>
        <p:spPr/>
        <p:txBody>
          <a:bodyPr>
            <a:normAutofit fontScale="90000"/>
          </a:bodyPr>
          <a:lstStyle/>
          <a:p>
            <a:r>
              <a:rPr lang="en-US" sz="4400" dirty="0"/>
              <a:t>Photonic Crystal fiber/Photonic </a:t>
            </a:r>
            <a:r>
              <a:rPr lang="en-US" sz="4400" dirty="0" err="1"/>
              <a:t>Bandgap</a:t>
            </a:r>
            <a:endParaRPr lang="en-US" sz="4400" dirty="0"/>
          </a:p>
        </p:txBody>
      </p:sp>
    </p:spTree>
    <p:extLst>
      <p:ext uri="{BB962C8B-B14F-4D97-AF65-F5344CB8AC3E}">
        <p14:creationId xmlns:p14="http://schemas.microsoft.com/office/powerpoint/2010/main" val="259892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2253311"/>
            <a:ext cx="9564914" cy="707886"/>
          </a:xfrm>
          <a:prstGeom prst="rect">
            <a:avLst/>
          </a:prstGeom>
          <a:noFill/>
        </p:spPr>
        <p:txBody>
          <a:bodyPr wrap="square" rtlCol="0">
            <a:spAutoFit/>
          </a:bodyPr>
          <a:lstStyle/>
          <a:p>
            <a:pPr algn="ctr"/>
            <a:r>
              <a:rPr lang="en-US" sz="4000" dirty="0" smtClean="0"/>
              <a:t>Optical Fiber Communication</a:t>
            </a:r>
            <a:endParaRPr lang="en-US" sz="4000" dirty="0"/>
          </a:p>
        </p:txBody>
      </p:sp>
    </p:spTree>
    <p:extLst>
      <p:ext uri="{BB962C8B-B14F-4D97-AF65-F5344CB8AC3E}">
        <p14:creationId xmlns:p14="http://schemas.microsoft.com/office/powerpoint/2010/main" val="529200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As most of the light is then propagating in air rather than in glass (</a:t>
            </a:r>
            <a:r>
              <a:rPr lang="en-US" i="1" dirty="0"/>
              <a:t>air-guiding fibers</a:t>
            </a:r>
            <a:r>
              <a:rPr lang="en-US" dirty="0" smtClean="0"/>
              <a:t>).</a:t>
            </a:r>
          </a:p>
          <a:p>
            <a:r>
              <a:rPr lang="en-US" dirty="0"/>
              <a:t>However, photonic </a:t>
            </a:r>
            <a:r>
              <a:rPr lang="en-US" dirty="0" err="1"/>
              <a:t>bandgap</a:t>
            </a:r>
            <a:r>
              <a:rPr lang="en-US" dirty="0"/>
              <a:t> fibers are generally more difficult to produce due to their tight fabrication tolerances, have a limited bandwidth for low-loss transmission, and often exhibit relatively high propagation losses. It is also substantially more difficult to understand and model their propagation characteristics, compared to index-guiding fibers.</a:t>
            </a:r>
            <a:endParaRPr lang="en-US" u="sng" dirty="0"/>
          </a:p>
        </p:txBody>
      </p:sp>
      <p:sp>
        <p:nvSpPr>
          <p:cNvPr id="3" name="Slide Number Placeholder 2"/>
          <p:cNvSpPr>
            <a:spLocks noGrp="1"/>
          </p:cNvSpPr>
          <p:nvPr>
            <p:ph type="sldNum" sz="quarter" idx="12"/>
          </p:nvPr>
        </p:nvSpPr>
        <p:spPr/>
        <p:txBody>
          <a:bodyPr/>
          <a:lstStyle/>
          <a:p>
            <a:fld id="{4975AE14-5157-40EE-903F-4A617FD70239}" type="slidenum">
              <a:rPr lang="en-US" smtClean="0"/>
              <a:pPr/>
              <a:t>20</a:t>
            </a:fld>
            <a:endParaRPr lang="en-US"/>
          </a:p>
        </p:txBody>
      </p:sp>
      <p:sp>
        <p:nvSpPr>
          <p:cNvPr id="4" name="Title 3"/>
          <p:cNvSpPr>
            <a:spLocks noGrp="1"/>
          </p:cNvSpPr>
          <p:nvPr>
            <p:ph type="title"/>
          </p:nvPr>
        </p:nvSpPr>
        <p:spPr/>
        <p:txBody>
          <a:bodyPr>
            <a:normAutofit fontScale="90000"/>
          </a:bodyPr>
          <a:lstStyle/>
          <a:p>
            <a:r>
              <a:rPr lang="en-US" sz="4400" dirty="0"/>
              <a:t>Photonic Crystal fiber/Photonic </a:t>
            </a:r>
            <a:r>
              <a:rPr lang="en-US" sz="4400" dirty="0" err="1"/>
              <a:t>Bandgap</a:t>
            </a:r>
            <a:endParaRPr lang="en-US" sz="4400" dirty="0"/>
          </a:p>
        </p:txBody>
      </p:sp>
    </p:spTree>
    <p:extLst>
      <p:ext uri="{BB962C8B-B14F-4D97-AF65-F5344CB8AC3E}">
        <p14:creationId xmlns:p14="http://schemas.microsoft.com/office/powerpoint/2010/main" val="28927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481329"/>
            <a:ext cx="11259493" cy="4525963"/>
          </a:xfrm>
        </p:spPr>
        <p:txBody>
          <a:bodyPr/>
          <a:lstStyle/>
          <a:p>
            <a:endParaRPr lang="en-US" dirty="0" smtClean="0"/>
          </a:p>
          <a:p>
            <a:r>
              <a:rPr lang="en-US" dirty="0" smtClean="0"/>
              <a:t>The </a:t>
            </a:r>
            <a:r>
              <a:rPr lang="en-US" dirty="0"/>
              <a:t>lowest reported attenuation of solid core photonic crystal fiber is 0.37 </a:t>
            </a:r>
            <a:r>
              <a:rPr lang="en-US" dirty="0" smtClean="0"/>
              <a:t>dB/km,</a:t>
            </a:r>
            <a:r>
              <a:rPr lang="en-US" dirty="0"/>
              <a:t> and for hollow core is 1.2 </a:t>
            </a:r>
            <a:r>
              <a:rPr lang="en-US" dirty="0" smtClean="0"/>
              <a:t>dB/km.</a:t>
            </a:r>
          </a:p>
          <a:p>
            <a:r>
              <a:rPr lang="en-US" sz="2800" dirty="0"/>
              <a:t>PCF is now finding applications in </a:t>
            </a:r>
            <a:r>
              <a:rPr lang="en-US" sz="2800" dirty="0" smtClean="0"/>
              <a:t>fiber-optic communications</a:t>
            </a:r>
            <a:r>
              <a:rPr lang="en-US" sz="2800" dirty="0"/>
              <a:t>, fiber lasers, nonlinear devices, high-power transmission, highly sensitive gas sensors, and other areas.</a:t>
            </a:r>
            <a:endParaRPr lang="en-US" dirty="0"/>
          </a:p>
        </p:txBody>
      </p:sp>
      <p:sp>
        <p:nvSpPr>
          <p:cNvPr id="3" name="Slide Number Placeholder 2"/>
          <p:cNvSpPr>
            <a:spLocks noGrp="1"/>
          </p:cNvSpPr>
          <p:nvPr>
            <p:ph type="sldNum" sz="quarter" idx="12"/>
          </p:nvPr>
        </p:nvSpPr>
        <p:spPr/>
        <p:txBody>
          <a:bodyPr/>
          <a:lstStyle/>
          <a:p>
            <a:fld id="{4975AE14-5157-40EE-903F-4A617FD70239}" type="slidenum">
              <a:rPr lang="en-US" smtClean="0"/>
              <a:pPr/>
              <a:t>21</a:t>
            </a:fld>
            <a:endParaRPr lang="en-US"/>
          </a:p>
        </p:txBody>
      </p:sp>
      <p:sp>
        <p:nvSpPr>
          <p:cNvPr id="4" name="Title 3"/>
          <p:cNvSpPr>
            <a:spLocks noGrp="1"/>
          </p:cNvSpPr>
          <p:nvPr>
            <p:ph type="title"/>
          </p:nvPr>
        </p:nvSpPr>
        <p:spPr/>
        <p:txBody>
          <a:bodyPr>
            <a:normAutofit fontScale="90000"/>
          </a:bodyPr>
          <a:lstStyle/>
          <a:p>
            <a:r>
              <a:rPr lang="en-US" sz="4400" dirty="0"/>
              <a:t>Photonic Crystal fiber/Photonic </a:t>
            </a:r>
            <a:r>
              <a:rPr lang="en-US" sz="4400" dirty="0" err="1"/>
              <a:t>Bandgap</a:t>
            </a:r>
            <a:endParaRPr lang="en-US" sz="4400" dirty="0"/>
          </a:p>
        </p:txBody>
      </p:sp>
    </p:spTree>
    <p:extLst>
      <p:ext uri="{BB962C8B-B14F-4D97-AF65-F5344CB8AC3E}">
        <p14:creationId xmlns:p14="http://schemas.microsoft.com/office/powerpoint/2010/main" val="382729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22</a:t>
            </a:fld>
            <a:endParaRPr lang="en-US"/>
          </a:p>
        </p:txBody>
      </p:sp>
      <p:sp>
        <p:nvSpPr>
          <p:cNvPr id="4" name="TextBox 3"/>
          <p:cNvSpPr txBox="1"/>
          <p:nvPr/>
        </p:nvSpPr>
        <p:spPr>
          <a:xfrm>
            <a:off x="1258432" y="2447033"/>
            <a:ext cx="9564914" cy="707886"/>
          </a:xfrm>
          <a:prstGeom prst="rect">
            <a:avLst/>
          </a:prstGeom>
          <a:noFill/>
        </p:spPr>
        <p:txBody>
          <a:bodyPr wrap="square" rtlCol="0">
            <a:spAutoFit/>
          </a:bodyPr>
          <a:lstStyle/>
          <a:p>
            <a:pPr algn="ctr"/>
            <a:r>
              <a:rPr lang="en-US" sz="4000" dirty="0"/>
              <a:t>SEA ME WE-4</a:t>
            </a:r>
          </a:p>
        </p:txBody>
      </p:sp>
    </p:spTree>
    <p:extLst>
      <p:ext uri="{BB962C8B-B14F-4D97-AF65-F5344CB8AC3E}">
        <p14:creationId xmlns:p14="http://schemas.microsoft.com/office/powerpoint/2010/main" val="46867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23</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SEA ME WE-4</a:t>
            </a:r>
          </a:p>
        </p:txBody>
      </p:sp>
      <p:sp>
        <p:nvSpPr>
          <p:cNvPr id="8" name="TextBox 7"/>
          <p:cNvSpPr txBox="1"/>
          <p:nvPr/>
        </p:nvSpPr>
        <p:spPr>
          <a:xfrm>
            <a:off x="561315" y="1321806"/>
            <a:ext cx="11371152" cy="5632311"/>
          </a:xfrm>
          <a:prstGeom prst="rect">
            <a:avLst/>
          </a:prstGeom>
          <a:noFill/>
        </p:spPr>
        <p:txBody>
          <a:bodyPr wrap="square" rtlCol="0">
            <a:spAutoFit/>
          </a:bodyPr>
          <a:lstStyle/>
          <a:p>
            <a:pPr algn="just"/>
            <a:r>
              <a:rPr lang="en-US" sz="2400" b="1" dirty="0"/>
              <a:t>South East Asia–Middle East–Western Europe 4</a:t>
            </a:r>
            <a:r>
              <a:rPr lang="en-US" sz="2400" dirty="0"/>
              <a:t> (</a:t>
            </a:r>
            <a:r>
              <a:rPr lang="en-US" sz="2400" b="1" dirty="0"/>
              <a:t>SEA-ME-WE </a:t>
            </a:r>
            <a:r>
              <a:rPr lang="en-US" sz="2400" b="1" dirty="0" smtClean="0"/>
              <a:t>4, SMW4</a:t>
            </a:r>
            <a:r>
              <a:rPr lang="en-US" sz="2400" dirty="0" smtClean="0"/>
              <a:t>) </a:t>
            </a:r>
            <a:r>
              <a:rPr lang="en-US" sz="2400" dirty="0"/>
              <a:t>is an optical </a:t>
            </a:r>
            <a:r>
              <a:rPr lang="en-US" sz="2400" dirty="0" smtClean="0"/>
              <a:t>fiber</a:t>
            </a:r>
            <a:r>
              <a:rPr lang="en-US" sz="2400" dirty="0"/>
              <a:t> submarine communications cable system that carries telecommunications </a:t>
            </a:r>
            <a:r>
              <a:rPr lang="en-US" sz="2400" dirty="0" smtClean="0"/>
              <a:t>between </a:t>
            </a:r>
            <a:r>
              <a:rPr lang="en-US" sz="2400" dirty="0"/>
              <a:t>Singapore, Malaysia, Thailand, Bangladesh, India, Sri Lanka, Pakistan, United Arab Emirates, Saudi Arabia, Egypt, Italy, Tunisia, Algeria and France. It is intended to be a complement to, rather than a replacement for, the SEA-ME-WE 3 cable</a:t>
            </a:r>
            <a:r>
              <a:rPr lang="en-US" sz="2400" dirty="0" smtClean="0"/>
              <a:t>. </a:t>
            </a:r>
            <a:r>
              <a:rPr lang="en-US" sz="2400" dirty="0"/>
              <a:t>The cable is approximately </a:t>
            </a:r>
            <a:r>
              <a:rPr lang="en-US" sz="2400" u="sng" dirty="0"/>
              <a:t>18,800 </a:t>
            </a:r>
            <a:r>
              <a:rPr lang="en-US" sz="2400" u="sng" dirty="0" smtClean="0"/>
              <a:t>kilometers </a:t>
            </a:r>
            <a:r>
              <a:rPr lang="en-US" sz="2400" dirty="0"/>
              <a:t>long, and provides the primary Internet backbone between South East Asia, the Indian subcontinent, the Middle East and </a:t>
            </a:r>
            <a:r>
              <a:rPr lang="en-US" sz="2400" dirty="0" smtClean="0"/>
              <a:t>Europe. </a:t>
            </a:r>
          </a:p>
          <a:p>
            <a:pPr algn="just"/>
            <a:r>
              <a:rPr lang="en-US" sz="2400" dirty="0" smtClean="0"/>
              <a:t>The </a:t>
            </a:r>
            <a:r>
              <a:rPr lang="en-US" sz="2400" dirty="0"/>
              <a:t>SMW4 cable system consists of two fiber pairs, with </a:t>
            </a:r>
            <a:r>
              <a:rPr lang="en-US" sz="2400" dirty="0" smtClean="0"/>
              <a:t>initial </a:t>
            </a:r>
            <a:r>
              <a:rPr lang="en-US" sz="2400" dirty="0"/>
              <a:t>design capacity of </a:t>
            </a:r>
            <a:r>
              <a:rPr lang="en-US" sz="2400" u="sng" dirty="0"/>
              <a:t>1.28Tbps</a:t>
            </a:r>
            <a:r>
              <a:rPr lang="en-US" sz="2400" dirty="0"/>
              <a:t>, upgraded to 4.6Tbps in 2015</a:t>
            </a:r>
            <a:r>
              <a:rPr lang="en-US" sz="2400" dirty="0" smtClean="0"/>
              <a:t>.</a:t>
            </a:r>
          </a:p>
          <a:p>
            <a:pPr algn="just"/>
            <a:r>
              <a:rPr lang="en-US" sz="2400" dirty="0" smtClean="0"/>
              <a:t>The </a:t>
            </a:r>
            <a:r>
              <a:rPr lang="en-US" sz="2400" dirty="0"/>
              <a:t>SMW4 cable system was ready for service on December 13, 2005</a:t>
            </a:r>
            <a:r>
              <a:rPr lang="en-US" sz="2400" dirty="0" smtClean="0"/>
              <a:t>.</a:t>
            </a:r>
          </a:p>
          <a:p>
            <a:pPr algn="just"/>
            <a:r>
              <a:rPr lang="en-US" sz="2400" dirty="0" smtClean="0"/>
              <a:t>The </a:t>
            </a:r>
            <a:r>
              <a:rPr lang="en-US" sz="2400" dirty="0"/>
              <a:t>SMW4 project costs about US$500 million, supplier by ASN and Fujitsu jointly.</a:t>
            </a:r>
          </a:p>
          <a:p>
            <a:pPr algn="just"/>
            <a:endParaRPr lang="en-US" sz="2400" dirty="0"/>
          </a:p>
        </p:txBody>
      </p:sp>
    </p:spTree>
    <p:extLst>
      <p:ext uri="{BB962C8B-B14F-4D97-AF65-F5344CB8AC3E}">
        <p14:creationId xmlns:p14="http://schemas.microsoft.com/office/powerpoint/2010/main" val="110725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24</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smtClean="0"/>
              <a:t>SEA ME WE-4</a:t>
            </a:r>
            <a:endParaRPr lang="en-US" sz="4000" dirty="0"/>
          </a:p>
        </p:txBody>
      </p:sp>
      <p:pic>
        <p:nvPicPr>
          <p:cNvPr id="2" name="Picture 1"/>
          <p:cNvPicPr>
            <a:picLocks noChangeAspect="1"/>
          </p:cNvPicPr>
          <p:nvPr/>
        </p:nvPicPr>
        <p:blipFill rotWithShape="1">
          <a:blip r:embed="rId2"/>
          <a:srcRect l="2562" t="20561" r="40935" b="15957"/>
          <a:stretch/>
        </p:blipFill>
        <p:spPr>
          <a:xfrm>
            <a:off x="742383" y="1063569"/>
            <a:ext cx="10787313" cy="5794431"/>
          </a:xfrm>
          <a:prstGeom prst="rect">
            <a:avLst/>
          </a:prstGeom>
        </p:spPr>
      </p:pic>
    </p:spTree>
    <p:extLst>
      <p:ext uri="{BB962C8B-B14F-4D97-AF65-F5344CB8AC3E}">
        <p14:creationId xmlns:p14="http://schemas.microsoft.com/office/powerpoint/2010/main" val="189511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25</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SEA ME WE-4</a:t>
            </a:r>
          </a:p>
        </p:txBody>
      </p:sp>
      <p:sp>
        <p:nvSpPr>
          <p:cNvPr id="8" name="TextBox 7"/>
          <p:cNvSpPr txBox="1"/>
          <p:nvPr/>
        </p:nvSpPr>
        <p:spPr>
          <a:xfrm>
            <a:off x="932509" y="1010245"/>
            <a:ext cx="9560458" cy="5847755"/>
          </a:xfrm>
          <a:prstGeom prst="rect">
            <a:avLst/>
          </a:prstGeom>
          <a:noFill/>
        </p:spPr>
        <p:txBody>
          <a:bodyPr wrap="square" rtlCol="0">
            <a:spAutoFit/>
          </a:bodyPr>
          <a:lstStyle/>
          <a:p>
            <a:pPr algn="just"/>
            <a:r>
              <a:rPr lang="en-US" sz="2200" u="sng" dirty="0"/>
              <a:t>The SMW4 Consortium comprises 16 telecom operators</a:t>
            </a:r>
            <a:r>
              <a:rPr lang="en-US" sz="2200" dirty="0"/>
              <a:t>:</a:t>
            </a:r>
          </a:p>
          <a:p>
            <a:pPr algn="just"/>
            <a:r>
              <a:rPr lang="en-US" sz="2200" dirty="0" err="1"/>
              <a:t>Algérie</a:t>
            </a:r>
            <a:r>
              <a:rPr lang="en-US" sz="2200" dirty="0"/>
              <a:t> </a:t>
            </a:r>
            <a:r>
              <a:rPr lang="en-US" sz="2200" dirty="0" err="1"/>
              <a:t>Télécom</a:t>
            </a:r>
            <a:r>
              <a:rPr lang="en-US" sz="2200" dirty="0"/>
              <a:t>, Algeria</a:t>
            </a:r>
          </a:p>
          <a:p>
            <a:pPr algn="just"/>
            <a:r>
              <a:rPr lang="en-US" sz="2200" dirty="0"/>
              <a:t>Bharti </a:t>
            </a:r>
            <a:r>
              <a:rPr lang="en-US" sz="2200" dirty="0" err="1"/>
              <a:t>Infotel</a:t>
            </a:r>
            <a:r>
              <a:rPr lang="en-US" sz="2200" dirty="0"/>
              <a:t> Limited, India</a:t>
            </a:r>
          </a:p>
          <a:p>
            <a:pPr algn="just"/>
            <a:r>
              <a:rPr lang="en-US" sz="2200" dirty="0">
                <a:solidFill>
                  <a:srgbClr val="FF0000"/>
                </a:solidFill>
              </a:rPr>
              <a:t>Bangladesh</a:t>
            </a:r>
            <a:r>
              <a:rPr lang="en-US" sz="2200" dirty="0"/>
              <a:t> </a:t>
            </a:r>
            <a:r>
              <a:rPr lang="en-US" sz="2200" dirty="0">
                <a:solidFill>
                  <a:srgbClr val="FF0000"/>
                </a:solidFill>
              </a:rPr>
              <a:t>Submarine</a:t>
            </a:r>
            <a:r>
              <a:rPr lang="en-US" sz="2200" dirty="0"/>
              <a:t> </a:t>
            </a:r>
            <a:r>
              <a:rPr lang="en-US" sz="2200" dirty="0">
                <a:solidFill>
                  <a:srgbClr val="FF0000"/>
                </a:solidFill>
              </a:rPr>
              <a:t>Cable Company Limited (BSCCL),</a:t>
            </a:r>
            <a:r>
              <a:rPr lang="en-US" sz="2200" dirty="0"/>
              <a:t> </a:t>
            </a:r>
            <a:r>
              <a:rPr lang="en-US" sz="2200" dirty="0">
                <a:solidFill>
                  <a:srgbClr val="FF0000"/>
                </a:solidFill>
              </a:rPr>
              <a:t>Bangladesh</a:t>
            </a:r>
          </a:p>
          <a:p>
            <a:pPr algn="just"/>
            <a:r>
              <a:rPr lang="en-US" sz="2200" dirty="0"/>
              <a:t>CAT Telecom Public Company Limited, Thailand</a:t>
            </a:r>
          </a:p>
          <a:p>
            <a:pPr algn="just"/>
            <a:r>
              <a:rPr lang="en-US" sz="2200" dirty="0"/>
              <a:t>Emirates Telecommunication Corporation (ETISALAT), UAE</a:t>
            </a:r>
          </a:p>
          <a:p>
            <a:pPr algn="just"/>
            <a:r>
              <a:rPr lang="en-US" sz="2200" dirty="0"/>
              <a:t>France Telecom, France</a:t>
            </a:r>
          </a:p>
          <a:p>
            <a:pPr algn="just"/>
            <a:r>
              <a:rPr lang="en-US" sz="2200" dirty="0"/>
              <a:t>MCI, United States</a:t>
            </a:r>
          </a:p>
          <a:p>
            <a:pPr algn="just"/>
            <a:r>
              <a:rPr lang="en-US" sz="2200" dirty="0"/>
              <a:t>Pakistan Telecommunication Company Limited, Pakistan</a:t>
            </a:r>
          </a:p>
          <a:p>
            <a:pPr algn="just"/>
            <a:r>
              <a:rPr lang="en-US" sz="2200" dirty="0"/>
              <a:t>Singapore Telecommunications Limited (SingTel), Singapore</a:t>
            </a:r>
          </a:p>
          <a:p>
            <a:pPr algn="just"/>
            <a:r>
              <a:rPr lang="en-US" sz="2200" dirty="0"/>
              <a:t>Sri Lanka Telecom PLC (SLT), Sri Lanka</a:t>
            </a:r>
          </a:p>
          <a:p>
            <a:pPr algn="just"/>
            <a:r>
              <a:rPr lang="en-US" sz="2200" dirty="0"/>
              <a:t>Saudi Telecom Company (STC), Saudi Arabia</a:t>
            </a:r>
          </a:p>
          <a:p>
            <a:pPr algn="just"/>
            <a:r>
              <a:rPr lang="en-US" sz="2200" dirty="0"/>
              <a:t>Telecom Egypt (TE), Egypt</a:t>
            </a:r>
          </a:p>
          <a:p>
            <a:pPr algn="just"/>
            <a:r>
              <a:rPr lang="en-US" sz="2200" dirty="0"/>
              <a:t>Telecom Italia Sparkle </a:t>
            </a:r>
            <a:r>
              <a:rPr lang="en-US" sz="2200" dirty="0" err="1"/>
              <a:t>S.p.A</a:t>
            </a:r>
            <a:r>
              <a:rPr lang="en-US" sz="2200" dirty="0"/>
              <a:t>., Italy</a:t>
            </a:r>
          </a:p>
          <a:p>
            <a:pPr algn="just"/>
            <a:r>
              <a:rPr lang="en-US" sz="2200" dirty="0"/>
              <a:t>Telekom Malaysia </a:t>
            </a:r>
            <a:r>
              <a:rPr lang="en-US" sz="2200" dirty="0" err="1"/>
              <a:t>Berhad</a:t>
            </a:r>
            <a:r>
              <a:rPr lang="en-US" sz="2200" dirty="0"/>
              <a:t> (TM), Malaysia</a:t>
            </a:r>
          </a:p>
          <a:p>
            <a:pPr algn="just"/>
            <a:r>
              <a:rPr lang="en-US" sz="2200" dirty="0" err="1"/>
              <a:t>Tunisie</a:t>
            </a:r>
            <a:r>
              <a:rPr lang="en-US" sz="2200" dirty="0"/>
              <a:t> Telecom, Tunisia</a:t>
            </a:r>
          </a:p>
          <a:p>
            <a:pPr algn="just"/>
            <a:r>
              <a:rPr lang="en-US" sz="2200" dirty="0"/>
              <a:t>Tata Communications, </a:t>
            </a:r>
            <a:r>
              <a:rPr lang="en-US" sz="2200" dirty="0" smtClean="0"/>
              <a:t>India</a:t>
            </a:r>
            <a:endParaRPr lang="en-US" sz="2200" dirty="0"/>
          </a:p>
        </p:txBody>
      </p:sp>
    </p:spTree>
    <p:extLst>
      <p:ext uri="{BB962C8B-B14F-4D97-AF65-F5344CB8AC3E}">
        <p14:creationId xmlns:p14="http://schemas.microsoft.com/office/powerpoint/2010/main" val="832682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26</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SEA ME WE-4</a:t>
            </a:r>
          </a:p>
        </p:txBody>
      </p:sp>
      <p:sp>
        <p:nvSpPr>
          <p:cNvPr id="8" name="TextBox 7"/>
          <p:cNvSpPr txBox="1"/>
          <p:nvPr/>
        </p:nvSpPr>
        <p:spPr>
          <a:xfrm>
            <a:off x="1681645" y="1611516"/>
            <a:ext cx="7324253" cy="2677656"/>
          </a:xfrm>
          <a:prstGeom prst="rect">
            <a:avLst/>
          </a:prstGeom>
          <a:noFill/>
        </p:spPr>
        <p:txBody>
          <a:bodyPr wrap="square" rtlCol="0">
            <a:spAutoFit/>
          </a:bodyPr>
          <a:lstStyle/>
          <a:p>
            <a:r>
              <a:rPr lang="en-US" sz="2400" u="sng" dirty="0"/>
              <a:t>The SMW4 cable system has </a:t>
            </a:r>
            <a:r>
              <a:rPr lang="en-US" sz="2400" u="sng" dirty="0">
                <a:solidFill>
                  <a:srgbClr val="FF0000"/>
                </a:solidFill>
              </a:rPr>
              <a:t>4 segments</a:t>
            </a:r>
            <a:r>
              <a:rPr lang="en-US" sz="2400" dirty="0" smtClean="0"/>
              <a:t>:</a:t>
            </a:r>
          </a:p>
          <a:p>
            <a:endParaRPr lang="en-US" sz="2400" dirty="0"/>
          </a:p>
          <a:p>
            <a:r>
              <a:rPr lang="en-US" sz="2400" dirty="0"/>
              <a:t>S1 - </a:t>
            </a:r>
            <a:r>
              <a:rPr lang="en-US" sz="2400" dirty="0" err="1"/>
              <a:t>Tuas</a:t>
            </a:r>
            <a:r>
              <a:rPr lang="en-US" sz="2400" dirty="0"/>
              <a:t> to Mumbai</a:t>
            </a:r>
          </a:p>
          <a:p>
            <a:r>
              <a:rPr lang="en-US" sz="2400" dirty="0"/>
              <a:t>S2 - Mumbai to Suez</a:t>
            </a:r>
          </a:p>
          <a:p>
            <a:r>
              <a:rPr lang="en-US" sz="2400" dirty="0"/>
              <a:t>S3 - Suez to Alexandria</a:t>
            </a:r>
          </a:p>
          <a:p>
            <a:r>
              <a:rPr lang="en-US" sz="2400" dirty="0"/>
              <a:t>S4 - Alexandria to Marseille</a:t>
            </a:r>
          </a:p>
          <a:p>
            <a:pPr algn="just"/>
            <a:endParaRPr lang="en-US" sz="2400" dirty="0"/>
          </a:p>
        </p:txBody>
      </p:sp>
    </p:spTree>
    <p:extLst>
      <p:ext uri="{BB962C8B-B14F-4D97-AF65-F5344CB8AC3E}">
        <p14:creationId xmlns:p14="http://schemas.microsoft.com/office/powerpoint/2010/main" val="2854310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27</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SEA ME WE-4</a:t>
            </a:r>
          </a:p>
        </p:txBody>
      </p:sp>
      <p:sp>
        <p:nvSpPr>
          <p:cNvPr id="8" name="TextBox 7"/>
          <p:cNvSpPr txBox="1"/>
          <p:nvPr/>
        </p:nvSpPr>
        <p:spPr>
          <a:xfrm>
            <a:off x="697117" y="1063569"/>
            <a:ext cx="10230416" cy="5909310"/>
          </a:xfrm>
          <a:prstGeom prst="rect">
            <a:avLst/>
          </a:prstGeom>
          <a:noFill/>
        </p:spPr>
        <p:txBody>
          <a:bodyPr wrap="square" rtlCol="0">
            <a:spAutoFit/>
          </a:bodyPr>
          <a:lstStyle/>
          <a:p>
            <a:r>
              <a:rPr lang="en-US" sz="2100" u="sng" dirty="0" smtClean="0"/>
              <a:t>The </a:t>
            </a:r>
            <a:r>
              <a:rPr lang="en-US" sz="2100" u="sng" dirty="0"/>
              <a:t>SMW4 cable system lands at the following </a:t>
            </a:r>
            <a:r>
              <a:rPr lang="en-US" sz="2100" u="sng" dirty="0">
                <a:solidFill>
                  <a:srgbClr val="FF0000"/>
                </a:solidFill>
              </a:rPr>
              <a:t>17 cable landing stations</a:t>
            </a:r>
            <a:r>
              <a:rPr lang="en-US" sz="2100" dirty="0"/>
              <a:t>:</a:t>
            </a:r>
          </a:p>
          <a:p>
            <a:r>
              <a:rPr lang="en-US" sz="2100" dirty="0"/>
              <a:t>Marseille, France</a:t>
            </a:r>
          </a:p>
          <a:p>
            <a:r>
              <a:rPr lang="en-US" sz="2100" dirty="0"/>
              <a:t>Annaba, Algeria</a:t>
            </a:r>
          </a:p>
          <a:p>
            <a:r>
              <a:rPr lang="en-US" sz="2100" dirty="0"/>
              <a:t>Bizerte, Tunisia</a:t>
            </a:r>
          </a:p>
          <a:p>
            <a:r>
              <a:rPr lang="en-US" sz="2100" dirty="0"/>
              <a:t>Palermo, Italy</a:t>
            </a:r>
          </a:p>
          <a:p>
            <a:r>
              <a:rPr lang="en-US" sz="2100" dirty="0"/>
              <a:t>Alexandria, Egypt</a:t>
            </a:r>
          </a:p>
          <a:p>
            <a:r>
              <a:rPr lang="en-US" sz="2100" dirty="0"/>
              <a:t>Cairo, Egypt (overland)</a:t>
            </a:r>
          </a:p>
          <a:p>
            <a:r>
              <a:rPr lang="en-US" sz="2100" dirty="0"/>
              <a:t>Suez, Egypt (overland</a:t>
            </a:r>
          </a:p>
          <a:p>
            <a:r>
              <a:rPr lang="en-US" sz="2100" dirty="0"/>
              <a:t>Jeddah, Saudi Arabia</a:t>
            </a:r>
          </a:p>
          <a:p>
            <a:r>
              <a:rPr lang="en-US" sz="2100" dirty="0"/>
              <a:t>Fujairah, United Arab Emirates</a:t>
            </a:r>
          </a:p>
          <a:p>
            <a:r>
              <a:rPr lang="en-US" sz="2100" dirty="0"/>
              <a:t>Karachi, Pakistan</a:t>
            </a:r>
          </a:p>
          <a:p>
            <a:r>
              <a:rPr lang="en-US" sz="2100" dirty="0"/>
              <a:t>Mumbai, India</a:t>
            </a:r>
          </a:p>
          <a:p>
            <a:r>
              <a:rPr lang="en-US" sz="2100" dirty="0"/>
              <a:t>Colombo, Sri Lanka</a:t>
            </a:r>
          </a:p>
          <a:p>
            <a:r>
              <a:rPr lang="en-US" sz="2100" dirty="0"/>
              <a:t>Chennai, India</a:t>
            </a:r>
          </a:p>
          <a:p>
            <a:r>
              <a:rPr lang="en-US" sz="2100" dirty="0">
                <a:solidFill>
                  <a:srgbClr val="FF0000"/>
                </a:solidFill>
              </a:rPr>
              <a:t>Cox's Bazar, Bangladesh</a:t>
            </a:r>
          </a:p>
          <a:p>
            <a:r>
              <a:rPr lang="en-US" sz="2100" dirty="0" err="1"/>
              <a:t>Satun</a:t>
            </a:r>
            <a:r>
              <a:rPr lang="en-US" sz="2100" dirty="0"/>
              <a:t>, Thailand</a:t>
            </a:r>
          </a:p>
          <a:p>
            <a:r>
              <a:rPr lang="en-US" sz="2100" dirty="0"/>
              <a:t>Melaka, Malaysia</a:t>
            </a:r>
          </a:p>
          <a:p>
            <a:r>
              <a:rPr lang="en-US" sz="2100" dirty="0" err="1"/>
              <a:t>Tuas</a:t>
            </a:r>
            <a:r>
              <a:rPr lang="en-US" sz="2100" dirty="0"/>
              <a:t>, Singapore</a:t>
            </a:r>
          </a:p>
        </p:txBody>
      </p:sp>
    </p:spTree>
    <p:extLst>
      <p:ext uri="{BB962C8B-B14F-4D97-AF65-F5344CB8AC3E}">
        <p14:creationId xmlns:p14="http://schemas.microsoft.com/office/powerpoint/2010/main" val="379923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2253311"/>
            <a:ext cx="9564914" cy="707886"/>
          </a:xfrm>
          <a:prstGeom prst="rect">
            <a:avLst/>
          </a:prstGeom>
          <a:noFill/>
        </p:spPr>
        <p:txBody>
          <a:bodyPr wrap="square" rtlCol="0">
            <a:spAutoFit/>
          </a:bodyPr>
          <a:lstStyle/>
          <a:p>
            <a:r>
              <a:rPr lang="en-US" sz="4000" dirty="0" smtClean="0"/>
              <a:t>General </a:t>
            </a:r>
            <a:r>
              <a:rPr lang="en-US" sz="4000" i="1" dirty="0" err="1" smtClean="0"/>
              <a:t>vs</a:t>
            </a:r>
            <a:r>
              <a:rPr lang="en-US" sz="4000" dirty="0" smtClean="0"/>
              <a:t> OF Communication System</a:t>
            </a:r>
            <a:endParaRPr lang="en-US" sz="4000" dirty="0"/>
          </a:p>
        </p:txBody>
      </p:sp>
    </p:spTree>
    <p:extLst>
      <p:ext uri="{BB962C8B-B14F-4D97-AF65-F5344CB8AC3E}">
        <p14:creationId xmlns:p14="http://schemas.microsoft.com/office/powerpoint/2010/main" val="2809185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29</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310" t="4818" r="3432" b="12673"/>
          <a:stretch/>
        </p:blipFill>
        <p:spPr>
          <a:xfrm rot="10800000">
            <a:off x="474811" y="34616"/>
            <a:ext cx="11298725" cy="6823384"/>
          </a:xfrm>
          <a:prstGeom prst="rect">
            <a:avLst/>
          </a:prstGeom>
        </p:spPr>
      </p:pic>
    </p:spTree>
    <p:extLst>
      <p:ext uri="{BB962C8B-B14F-4D97-AF65-F5344CB8AC3E}">
        <p14:creationId xmlns:p14="http://schemas.microsoft.com/office/powerpoint/2010/main" val="81411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3</a:t>
            </a:fld>
            <a:endParaRPr lang="en-US"/>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rotWithShape="1">
          <a:blip r:embed="rId2"/>
          <a:srcRect l="14824" t="18566" r="20551" b="10113"/>
          <a:stretch/>
        </p:blipFill>
        <p:spPr>
          <a:xfrm>
            <a:off x="18110" y="-37427"/>
            <a:ext cx="12173889" cy="6895427"/>
          </a:xfrm>
          <a:prstGeom prst="rect">
            <a:avLst/>
          </a:prstGeom>
        </p:spPr>
      </p:pic>
    </p:spTree>
    <p:extLst>
      <p:ext uri="{BB962C8B-B14F-4D97-AF65-F5344CB8AC3E}">
        <p14:creationId xmlns:p14="http://schemas.microsoft.com/office/powerpoint/2010/main" val="1460195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30</a:t>
            </a:fld>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399" t="39274" r="8285" b="17822"/>
          <a:stretch/>
        </p:blipFill>
        <p:spPr>
          <a:xfrm rot="10800000">
            <a:off x="0" y="1258431"/>
            <a:ext cx="12175658" cy="4436198"/>
          </a:xfrm>
          <a:prstGeom prst="rect">
            <a:avLst/>
          </a:prstGeom>
        </p:spPr>
      </p:pic>
      <p:sp>
        <p:nvSpPr>
          <p:cNvPr id="4" name="TextBox 3"/>
          <p:cNvSpPr txBox="1"/>
          <p:nvPr/>
        </p:nvSpPr>
        <p:spPr>
          <a:xfrm>
            <a:off x="870806" y="64423"/>
            <a:ext cx="9564914" cy="707886"/>
          </a:xfrm>
          <a:prstGeom prst="rect">
            <a:avLst/>
          </a:prstGeom>
          <a:noFill/>
        </p:spPr>
        <p:txBody>
          <a:bodyPr wrap="square" rtlCol="0">
            <a:spAutoFit/>
          </a:bodyPr>
          <a:lstStyle/>
          <a:p>
            <a:r>
              <a:rPr lang="en-US" sz="4000" dirty="0" smtClean="0"/>
              <a:t>General </a:t>
            </a:r>
            <a:r>
              <a:rPr lang="en-US" sz="4000" i="1" dirty="0" err="1" smtClean="0"/>
              <a:t>vs</a:t>
            </a:r>
            <a:r>
              <a:rPr lang="en-US" sz="4000" dirty="0" smtClean="0"/>
              <a:t> OF Communication System</a:t>
            </a:r>
            <a:endParaRPr lang="en-US" sz="4000" dirty="0"/>
          </a:p>
        </p:txBody>
      </p:sp>
    </p:spTree>
    <p:extLst>
      <p:ext uri="{BB962C8B-B14F-4D97-AF65-F5344CB8AC3E}">
        <p14:creationId xmlns:p14="http://schemas.microsoft.com/office/powerpoint/2010/main" val="1776620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31</a:t>
            </a:fld>
            <a:endParaRPr lang="en-US"/>
          </a:p>
        </p:txBody>
      </p:sp>
      <p:sp>
        <p:nvSpPr>
          <p:cNvPr id="4" name="TextBox 3"/>
          <p:cNvSpPr txBox="1"/>
          <p:nvPr/>
        </p:nvSpPr>
        <p:spPr>
          <a:xfrm>
            <a:off x="1111703" y="346629"/>
            <a:ext cx="9564914" cy="707886"/>
          </a:xfrm>
          <a:prstGeom prst="rect">
            <a:avLst/>
          </a:prstGeom>
          <a:noFill/>
        </p:spPr>
        <p:txBody>
          <a:bodyPr wrap="square" rtlCol="0">
            <a:spAutoFit/>
          </a:bodyPr>
          <a:lstStyle/>
          <a:p>
            <a:r>
              <a:rPr lang="en-US" sz="4000" dirty="0" smtClean="0"/>
              <a:t>Need for OF Communication System</a:t>
            </a:r>
            <a:endParaRPr lang="en-US" sz="4000" dirty="0"/>
          </a:p>
        </p:txBody>
      </p:sp>
      <p:sp>
        <p:nvSpPr>
          <p:cNvPr id="7" name="TextBox 6"/>
          <p:cNvSpPr txBox="1"/>
          <p:nvPr/>
        </p:nvSpPr>
        <p:spPr>
          <a:xfrm>
            <a:off x="651850" y="1486004"/>
            <a:ext cx="11262511" cy="4093428"/>
          </a:xfrm>
          <a:prstGeom prst="rect">
            <a:avLst/>
          </a:prstGeom>
          <a:noFill/>
        </p:spPr>
        <p:txBody>
          <a:bodyPr wrap="square" rtlCol="0">
            <a:spAutoFit/>
          </a:bodyPr>
          <a:lstStyle/>
          <a:p>
            <a:pPr algn="just"/>
            <a:r>
              <a:rPr lang="en-US" sz="2600" dirty="0"/>
              <a:t>Fiber is preferred over electrical cabling </a:t>
            </a:r>
            <a:r>
              <a:rPr lang="en-US" sz="2600" dirty="0" smtClean="0"/>
              <a:t>due </a:t>
            </a:r>
            <a:r>
              <a:rPr lang="en-US" sz="2600" dirty="0"/>
              <a:t>to lower attenuation and interference </a:t>
            </a:r>
            <a:r>
              <a:rPr lang="en-US" sz="2600" dirty="0" smtClean="0"/>
              <a:t>when</a:t>
            </a:r>
            <a:r>
              <a:rPr lang="en-US" sz="2600" dirty="0"/>
              <a:t> </a:t>
            </a:r>
            <a:r>
              <a:rPr lang="en-US" sz="2600" b="1" dirty="0"/>
              <a:t>high bandwidth, long distance, or immunity to electromagnetic interference</a:t>
            </a:r>
            <a:r>
              <a:rPr lang="en-US" sz="2600" dirty="0"/>
              <a:t> is required. </a:t>
            </a:r>
            <a:endParaRPr lang="en-US" sz="2600" dirty="0" smtClean="0"/>
          </a:p>
          <a:p>
            <a:pPr algn="just"/>
            <a:r>
              <a:rPr lang="en-US" sz="2600" dirty="0" smtClean="0"/>
              <a:t>This </a:t>
            </a:r>
            <a:r>
              <a:rPr lang="en-US" sz="2600" dirty="0"/>
              <a:t>type of communication can transmit voice, video, and telemetry through local area networks or across long distances</a:t>
            </a:r>
            <a:r>
              <a:rPr lang="en-US" sz="2600" dirty="0" smtClean="0"/>
              <a:t>.</a:t>
            </a:r>
          </a:p>
          <a:p>
            <a:pPr algn="just"/>
            <a:r>
              <a:rPr lang="en-US" sz="2600" dirty="0"/>
              <a:t>Optical fiber is used by many telecommunications companies to transmit telephone signals, internet communication, and cable television signals. Researchers at Bell Labs have reached a record bandwidth–distance product of over 100 </a:t>
            </a:r>
            <a:r>
              <a:rPr lang="en-US" sz="2600" dirty="0" err="1"/>
              <a:t>petabit</a:t>
            </a:r>
            <a:r>
              <a:rPr lang="en-US" sz="2600" dirty="0"/>
              <a:t> × kilometers per second using fiber-optic communication.</a:t>
            </a:r>
            <a:endParaRPr lang="en-US" sz="26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32</a:t>
            </a:fld>
            <a:endParaRPr lang="en-US"/>
          </a:p>
        </p:txBody>
      </p:sp>
      <p:sp>
        <p:nvSpPr>
          <p:cNvPr id="4" name="TextBox 3"/>
          <p:cNvSpPr txBox="1"/>
          <p:nvPr/>
        </p:nvSpPr>
        <p:spPr>
          <a:xfrm>
            <a:off x="1111703" y="346629"/>
            <a:ext cx="9564914" cy="707886"/>
          </a:xfrm>
          <a:prstGeom prst="rect">
            <a:avLst/>
          </a:prstGeom>
          <a:noFill/>
        </p:spPr>
        <p:txBody>
          <a:bodyPr wrap="square" rtlCol="0">
            <a:spAutoFit/>
          </a:bodyPr>
          <a:lstStyle/>
          <a:p>
            <a:r>
              <a:rPr lang="en-US" sz="4000" dirty="0" smtClean="0"/>
              <a:t>Need for OF Communication System</a:t>
            </a:r>
            <a:endParaRPr lang="en-US" sz="4000" dirty="0"/>
          </a:p>
        </p:txBody>
      </p:sp>
      <p:sp>
        <p:nvSpPr>
          <p:cNvPr id="7" name="TextBox 6"/>
          <p:cNvSpPr txBox="1"/>
          <p:nvPr/>
        </p:nvSpPr>
        <p:spPr>
          <a:xfrm>
            <a:off x="534155" y="1265972"/>
            <a:ext cx="11307778" cy="4031873"/>
          </a:xfrm>
          <a:prstGeom prst="rect">
            <a:avLst/>
          </a:prstGeom>
          <a:noFill/>
        </p:spPr>
        <p:txBody>
          <a:bodyPr wrap="square" rtlCol="0">
            <a:spAutoFit/>
          </a:bodyPr>
          <a:lstStyle/>
          <a:p>
            <a:pPr algn="just"/>
            <a:r>
              <a:rPr lang="en-US" sz="2800" dirty="0" smtClean="0"/>
              <a:t>It </a:t>
            </a:r>
            <a:r>
              <a:rPr lang="en-US" sz="2800" dirty="0"/>
              <a:t>is also </a:t>
            </a:r>
            <a:r>
              <a:rPr lang="en-US" sz="2800" dirty="0" smtClean="0"/>
              <a:t>need for other </a:t>
            </a:r>
            <a:r>
              <a:rPr lang="en-US" sz="2800" dirty="0"/>
              <a:t>industries, including medical, defense, government, industrial and commercial. </a:t>
            </a:r>
            <a:endParaRPr lang="en-US" sz="2800" dirty="0" smtClean="0"/>
          </a:p>
          <a:p>
            <a:pPr algn="just"/>
            <a:r>
              <a:rPr lang="en-US" sz="2800" dirty="0" smtClean="0"/>
              <a:t>In </a:t>
            </a:r>
            <a:r>
              <a:rPr lang="en-US" sz="2800" dirty="0"/>
              <a:t>addition to serving the purposes of telecommunications, it is used as light guides, for imaging tools, lasers, hydrophones for seismic waves, SONAR, and as sensors to measure pressure and temperature</a:t>
            </a:r>
            <a:r>
              <a:rPr lang="en-US" sz="2800" dirty="0" smtClean="0"/>
              <a:t>.</a:t>
            </a:r>
          </a:p>
          <a:p>
            <a:pPr algn="just"/>
            <a:r>
              <a:rPr lang="en-US" sz="2200" dirty="0" smtClean="0"/>
              <a:t>Note: By </a:t>
            </a:r>
            <a:r>
              <a:rPr lang="en-US" sz="2200" dirty="0"/>
              <a:t>2002, an intercontinental network of 250,000 km of submarine communications cable with a capacity of 2.56 Tb/s was </a:t>
            </a:r>
            <a:r>
              <a:rPr lang="en-US" sz="2200" dirty="0" smtClean="0"/>
              <a:t>completed.</a:t>
            </a:r>
          </a:p>
          <a:p>
            <a:pPr algn="just"/>
            <a:r>
              <a:rPr lang="en-US" sz="2200" dirty="0"/>
              <a:t>By </a:t>
            </a:r>
            <a:r>
              <a:rPr lang="en-US" sz="2200" dirty="0">
                <a:solidFill>
                  <a:srgbClr val="FF0000"/>
                </a:solidFill>
              </a:rPr>
              <a:t>2020, over 5 billion kilometers </a:t>
            </a:r>
            <a:r>
              <a:rPr lang="en-US" sz="2200" dirty="0"/>
              <a:t>of fiber-optic cable has been deployed around the globe</a:t>
            </a:r>
            <a:r>
              <a:rPr lang="en-US" sz="2200" dirty="0" smtClean="0"/>
              <a:t>.</a:t>
            </a:r>
            <a:endParaRPr lang="en-US" sz="2200" dirty="0"/>
          </a:p>
        </p:txBody>
      </p:sp>
    </p:spTree>
    <p:extLst>
      <p:ext uri="{BB962C8B-B14F-4D97-AF65-F5344CB8AC3E}">
        <p14:creationId xmlns:p14="http://schemas.microsoft.com/office/powerpoint/2010/main" val="82404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33</a:t>
            </a:fld>
            <a:endParaRPr lang="en-US"/>
          </a:p>
        </p:txBody>
      </p:sp>
      <p:sp>
        <p:nvSpPr>
          <p:cNvPr id="4" name="TextBox 3"/>
          <p:cNvSpPr txBox="1"/>
          <p:nvPr/>
        </p:nvSpPr>
        <p:spPr>
          <a:xfrm>
            <a:off x="942992" y="255800"/>
            <a:ext cx="11074384" cy="707886"/>
          </a:xfrm>
          <a:prstGeom prst="rect">
            <a:avLst/>
          </a:prstGeom>
          <a:noFill/>
        </p:spPr>
        <p:txBody>
          <a:bodyPr wrap="square" rtlCol="0">
            <a:spAutoFit/>
          </a:bodyPr>
          <a:lstStyle/>
          <a:p>
            <a:r>
              <a:rPr lang="en-US" sz="4000" dirty="0" smtClean="0"/>
              <a:t>Satellite </a:t>
            </a:r>
            <a:r>
              <a:rPr lang="en-US" sz="4000" i="1" dirty="0" err="1" smtClean="0"/>
              <a:t>vs</a:t>
            </a:r>
            <a:r>
              <a:rPr lang="en-US" sz="4000" dirty="0" smtClean="0"/>
              <a:t> OF Communication System</a:t>
            </a:r>
            <a:endParaRPr lang="en-US" sz="4000" dirty="0"/>
          </a:p>
        </p:txBody>
      </p:sp>
      <p:sp>
        <p:nvSpPr>
          <p:cNvPr id="2" name="Rectangle 1"/>
          <p:cNvSpPr/>
          <p:nvPr/>
        </p:nvSpPr>
        <p:spPr>
          <a:xfrm>
            <a:off x="570368" y="1010245"/>
            <a:ext cx="11353045" cy="5847755"/>
          </a:xfrm>
          <a:prstGeom prst="rect">
            <a:avLst/>
          </a:prstGeom>
        </p:spPr>
        <p:txBody>
          <a:bodyPr wrap="square">
            <a:spAutoFit/>
          </a:bodyPr>
          <a:lstStyle/>
          <a:p>
            <a:pPr algn="just"/>
            <a:r>
              <a:rPr lang="en-US" sz="2200" dirty="0">
                <a:solidFill>
                  <a:srgbClr val="000000"/>
                </a:solidFill>
                <a:latin typeface="+mj-lt"/>
              </a:rPr>
              <a:t>Terrain</a:t>
            </a:r>
          </a:p>
          <a:p>
            <a:pPr algn="just"/>
            <a:r>
              <a:rPr lang="en-US" sz="2200" dirty="0">
                <a:solidFill>
                  <a:srgbClr val="000000"/>
                </a:solidFill>
                <a:latin typeface="+mj-lt"/>
              </a:rPr>
              <a:t>Satellite communication is best suited for rough terrains, poorly connected areas and places where it is difficult to lay wires.</a:t>
            </a:r>
          </a:p>
          <a:p>
            <a:pPr algn="just"/>
            <a:r>
              <a:rPr lang="en-US" sz="2200" dirty="0">
                <a:solidFill>
                  <a:srgbClr val="000000"/>
                </a:solidFill>
                <a:latin typeface="+mj-lt"/>
              </a:rPr>
              <a:t>On the other hand, fibers are suited for urban areas with good infrastructures, where it is convenient to lay communication lines</a:t>
            </a:r>
            <a:r>
              <a:rPr lang="en-US" sz="2200" dirty="0" smtClean="0">
                <a:solidFill>
                  <a:srgbClr val="000000"/>
                </a:solidFill>
                <a:latin typeface="+mj-lt"/>
              </a:rPr>
              <a:t>.</a:t>
            </a:r>
          </a:p>
          <a:p>
            <a:pPr algn="just"/>
            <a:r>
              <a:rPr lang="en-US" sz="2200" dirty="0">
                <a:latin typeface="+mj-lt"/>
              </a:rPr>
              <a:t>Bandwidth</a:t>
            </a:r>
          </a:p>
          <a:p>
            <a:pPr algn="just"/>
            <a:r>
              <a:rPr lang="en-US" sz="2200" dirty="0">
                <a:latin typeface="+mj-lt"/>
              </a:rPr>
              <a:t>Fiber optic promises extremely higher bandwidth with negligible electromagnetic interference. Satellites have lesser bandwidth and are prone to interferences.</a:t>
            </a:r>
          </a:p>
          <a:p>
            <a:pPr algn="just"/>
            <a:r>
              <a:rPr lang="en-US" sz="2200" dirty="0">
                <a:latin typeface="+mj-lt"/>
              </a:rPr>
              <a:t>Data Rate and Delay</a:t>
            </a:r>
          </a:p>
          <a:p>
            <a:pPr algn="just"/>
            <a:r>
              <a:rPr lang="en-US" sz="2200" dirty="0">
                <a:latin typeface="+mj-lt"/>
              </a:rPr>
              <a:t>The data rates in fiber optics are high with minimal propagation delays.</a:t>
            </a:r>
          </a:p>
          <a:p>
            <a:pPr algn="just"/>
            <a:r>
              <a:rPr lang="en-US" sz="2200" dirty="0">
                <a:latin typeface="+mj-lt"/>
              </a:rPr>
              <a:t>Data rates in satellite communications are much lower. The large distance from the earth to the satellites introduces inadvertent delays in transfer.</a:t>
            </a:r>
          </a:p>
          <a:p>
            <a:pPr algn="just"/>
            <a:r>
              <a:rPr lang="en-US" sz="2200" dirty="0">
                <a:latin typeface="+mj-lt"/>
              </a:rPr>
              <a:t>Broadcasting</a:t>
            </a:r>
          </a:p>
          <a:p>
            <a:pPr algn="just"/>
            <a:r>
              <a:rPr lang="en-US" sz="2200" dirty="0">
                <a:latin typeface="+mj-lt"/>
              </a:rPr>
              <a:t>Satellites are inherently designed for broadcasting. Messages sent by a satellite can be received by thousands of ground stations simultaneously.</a:t>
            </a:r>
          </a:p>
          <a:p>
            <a:pPr algn="just"/>
            <a:r>
              <a:rPr lang="en-US" sz="2200" dirty="0">
                <a:latin typeface="+mj-lt"/>
              </a:rPr>
              <a:t>Broadcasting by fiber optic cables consumes a lot of bandwidth.</a:t>
            </a:r>
          </a:p>
          <a:p>
            <a:pPr algn="just"/>
            <a:endParaRPr lang="en-US" sz="2200" b="0" i="0" dirty="0">
              <a:solidFill>
                <a:srgbClr val="000000"/>
              </a:solidFill>
              <a:effectLst/>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34</a:t>
            </a:fld>
            <a:endParaRPr lang="en-US"/>
          </a:p>
        </p:txBody>
      </p:sp>
      <p:sp>
        <p:nvSpPr>
          <p:cNvPr id="4" name="TextBox 3"/>
          <p:cNvSpPr txBox="1"/>
          <p:nvPr/>
        </p:nvSpPr>
        <p:spPr>
          <a:xfrm>
            <a:off x="942992" y="255800"/>
            <a:ext cx="11074384" cy="707886"/>
          </a:xfrm>
          <a:prstGeom prst="rect">
            <a:avLst/>
          </a:prstGeom>
          <a:noFill/>
        </p:spPr>
        <p:txBody>
          <a:bodyPr wrap="square" rtlCol="0">
            <a:spAutoFit/>
          </a:bodyPr>
          <a:lstStyle/>
          <a:p>
            <a:r>
              <a:rPr lang="en-US" sz="4000" dirty="0" smtClean="0"/>
              <a:t>Satellite </a:t>
            </a:r>
            <a:r>
              <a:rPr lang="en-US" sz="4000" i="1" dirty="0" err="1" smtClean="0"/>
              <a:t>vs</a:t>
            </a:r>
            <a:r>
              <a:rPr lang="en-US" sz="4000" dirty="0" smtClean="0"/>
              <a:t> OF Communication System</a:t>
            </a:r>
            <a:endParaRPr lang="en-US" sz="4000" dirty="0"/>
          </a:p>
        </p:txBody>
      </p:sp>
      <p:sp>
        <p:nvSpPr>
          <p:cNvPr id="2" name="Rectangle 1"/>
          <p:cNvSpPr/>
          <p:nvPr/>
        </p:nvSpPr>
        <p:spPr>
          <a:xfrm>
            <a:off x="582850" y="1073424"/>
            <a:ext cx="11353045" cy="5632311"/>
          </a:xfrm>
          <a:prstGeom prst="rect">
            <a:avLst/>
          </a:prstGeom>
        </p:spPr>
        <p:txBody>
          <a:bodyPr wrap="square">
            <a:spAutoFit/>
          </a:bodyPr>
          <a:lstStyle/>
          <a:p>
            <a:pPr algn="just"/>
            <a:r>
              <a:rPr lang="en-US" sz="2000" dirty="0"/>
              <a:t>Mobility</a:t>
            </a:r>
          </a:p>
          <a:p>
            <a:pPr algn="just"/>
            <a:r>
              <a:rPr lang="en-US" sz="2000" dirty="0"/>
              <a:t>Fiber optics is immobile by design and their usage is limited within fixed locations.</a:t>
            </a:r>
          </a:p>
          <a:p>
            <a:pPr algn="just"/>
            <a:r>
              <a:rPr lang="en-US" sz="2000" dirty="0"/>
              <a:t>Satellite communication facilitates mobile communications.</a:t>
            </a:r>
          </a:p>
          <a:p>
            <a:pPr algn="just"/>
            <a:r>
              <a:rPr lang="en-US" sz="2000" dirty="0"/>
              <a:t>Reliability</a:t>
            </a:r>
          </a:p>
          <a:p>
            <a:pPr algn="just"/>
            <a:r>
              <a:rPr lang="en-US" sz="2000" dirty="0"/>
              <a:t>Communication using fiber optics is more reliable than satellites and is less prone to errors.</a:t>
            </a:r>
          </a:p>
          <a:p>
            <a:pPr algn="just"/>
            <a:r>
              <a:rPr lang="en-US" sz="2000" dirty="0"/>
              <a:t>Cost</a:t>
            </a:r>
          </a:p>
          <a:p>
            <a:pPr algn="just"/>
            <a:r>
              <a:rPr lang="en-US" sz="2000" dirty="0"/>
              <a:t>Cost of fiber cable depends upon distance between the links and number of points. The cost of satellites is independent of distance between the stations, i.e. the cost will be same for 5km and 5000km. Satellites have higher recurring costs than fibers</a:t>
            </a:r>
            <a:r>
              <a:rPr lang="en-US" sz="2000" dirty="0" smtClean="0"/>
              <a:t>.</a:t>
            </a:r>
          </a:p>
          <a:p>
            <a:pPr algn="just"/>
            <a:r>
              <a:rPr lang="en-US" sz="2000" dirty="0"/>
              <a:t>Areas of Usage</a:t>
            </a:r>
          </a:p>
          <a:p>
            <a:pPr algn="just"/>
            <a:r>
              <a:rPr lang="en-US" sz="2000" dirty="0"/>
              <a:t>Minimal delays in communications make fiber optics suitable for real time communications. They are used for fixed, point – to – point locations requiring high bandwidth. They are also used in landlines, Gigabit LANs, cable TV networks, Internet communications etc.</a:t>
            </a:r>
          </a:p>
          <a:p>
            <a:pPr algn="just"/>
            <a:r>
              <a:rPr lang="en-US" sz="2000" dirty="0"/>
              <a:t>Satellites </a:t>
            </a:r>
            <a:r>
              <a:rPr lang="en-US" sz="2000" dirty="0" smtClean="0"/>
              <a:t>are </a:t>
            </a:r>
            <a:r>
              <a:rPr lang="en-US" sz="2000" dirty="0"/>
              <a:t>for broadcasting. So, they are used for TV and radio services. They are also suitable for communication in terrains where it is not feasible to lay communication lines.</a:t>
            </a:r>
          </a:p>
          <a:p>
            <a:pPr algn="just"/>
            <a:endParaRPr lang="en-US" sz="2000" dirty="0"/>
          </a:p>
        </p:txBody>
      </p:sp>
    </p:spTree>
    <p:extLst>
      <p:ext uri="{BB962C8B-B14F-4D97-AF65-F5344CB8AC3E}">
        <p14:creationId xmlns:p14="http://schemas.microsoft.com/office/powerpoint/2010/main" val="276735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6477" y="515046"/>
            <a:ext cx="9564914" cy="707886"/>
          </a:xfrm>
          <a:prstGeom prst="rect">
            <a:avLst/>
          </a:prstGeom>
          <a:noFill/>
        </p:spPr>
        <p:txBody>
          <a:bodyPr wrap="square" rtlCol="0">
            <a:spAutoFit/>
          </a:bodyPr>
          <a:lstStyle/>
          <a:p>
            <a:r>
              <a:rPr lang="en-US" sz="4000" dirty="0" smtClean="0"/>
              <a:t>Outline</a:t>
            </a:r>
            <a:endParaRPr lang="en-US" sz="4000" dirty="0"/>
          </a:p>
        </p:txBody>
      </p:sp>
      <p:sp>
        <p:nvSpPr>
          <p:cNvPr id="2" name="TextBox 1"/>
          <p:cNvSpPr txBox="1"/>
          <p:nvPr/>
        </p:nvSpPr>
        <p:spPr>
          <a:xfrm>
            <a:off x="1096477" y="1756372"/>
            <a:ext cx="1057344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Historical development</a:t>
            </a:r>
          </a:p>
          <a:p>
            <a:pPr marL="285750" indent="-285750">
              <a:buFont typeface="Arial" panose="020B0604020202020204" pitchFamily="34" charset="0"/>
              <a:buChar char="•"/>
            </a:pPr>
            <a:r>
              <a:rPr lang="en-US" sz="2800" dirty="0" smtClean="0"/>
              <a:t>SEA ME WE-4</a:t>
            </a:r>
          </a:p>
          <a:p>
            <a:pPr marL="285750" indent="-285750">
              <a:buFont typeface="Arial" panose="020B0604020202020204" pitchFamily="34" charset="0"/>
              <a:buChar char="•"/>
            </a:pPr>
            <a:r>
              <a:rPr lang="en-US" sz="2800" dirty="0" smtClean="0"/>
              <a:t>General Communication </a:t>
            </a:r>
            <a:r>
              <a:rPr lang="en-US" sz="2800" i="1" dirty="0" err="1" smtClean="0"/>
              <a:t>vs</a:t>
            </a:r>
            <a:r>
              <a:rPr lang="en-US" sz="2800" dirty="0" smtClean="0"/>
              <a:t> Optical Fiber Communication</a:t>
            </a:r>
          </a:p>
          <a:p>
            <a:pPr marL="285750" indent="-285750">
              <a:buFont typeface="Arial" panose="020B0604020202020204" pitchFamily="34" charset="0"/>
              <a:buChar char="•"/>
            </a:pPr>
            <a:r>
              <a:rPr lang="en-US" sz="2800" dirty="0" smtClean="0"/>
              <a:t>Need</a:t>
            </a:r>
          </a:p>
          <a:p>
            <a:pPr marL="285750" indent="-285750">
              <a:buFont typeface="Arial" panose="020B0604020202020204" pitchFamily="34" charset="0"/>
              <a:buChar char="•"/>
            </a:pPr>
            <a:r>
              <a:rPr lang="en-US" sz="2800" dirty="0" smtClean="0"/>
              <a:t>Satellite </a:t>
            </a:r>
            <a:r>
              <a:rPr lang="en-US" sz="2800" dirty="0"/>
              <a:t>Communication </a:t>
            </a:r>
            <a:r>
              <a:rPr lang="en-US" sz="2800" i="1" dirty="0" err="1"/>
              <a:t>vs</a:t>
            </a:r>
            <a:r>
              <a:rPr lang="en-US" sz="2800" dirty="0"/>
              <a:t> Optical Fiber Communication</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873418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2253311"/>
            <a:ext cx="9564914" cy="707886"/>
          </a:xfrm>
          <a:prstGeom prst="rect">
            <a:avLst/>
          </a:prstGeom>
          <a:noFill/>
        </p:spPr>
        <p:txBody>
          <a:bodyPr wrap="square" rtlCol="0">
            <a:spAutoFit/>
          </a:bodyPr>
          <a:lstStyle/>
          <a:p>
            <a:pPr algn="ctr"/>
            <a:r>
              <a:rPr lang="en-US" sz="4000" dirty="0" smtClean="0"/>
              <a:t>Historical Development</a:t>
            </a:r>
            <a:endParaRPr lang="en-US" sz="4000" dirty="0"/>
          </a:p>
        </p:txBody>
      </p:sp>
    </p:spTree>
    <p:extLst>
      <p:ext uri="{BB962C8B-B14F-4D97-AF65-F5344CB8AC3E}">
        <p14:creationId xmlns:p14="http://schemas.microsoft.com/office/powerpoint/2010/main" val="2385930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6</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321806"/>
            <a:ext cx="11371152" cy="4832092"/>
          </a:xfrm>
          <a:prstGeom prst="rect">
            <a:avLst/>
          </a:prstGeom>
          <a:noFill/>
        </p:spPr>
        <p:txBody>
          <a:bodyPr wrap="square" rtlCol="0">
            <a:spAutoFit/>
          </a:bodyPr>
          <a:lstStyle/>
          <a:p>
            <a:pPr marL="285750" indent="-285750" algn="just">
              <a:buFont typeface="Arial" panose="020B0604020202020204" pitchFamily="34" charset="0"/>
              <a:buChar char="•"/>
            </a:pPr>
            <a:r>
              <a:rPr lang="en-US" sz="2800" u="sng" dirty="0" smtClean="0"/>
              <a:t>Limited information transfer: </a:t>
            </a:r>
            <a:r>
              <a:rPr lang="en-US" sz="2800" dirty="0" smtClean="0"/>
              <a:t>signal fires, reflecting mirrors, signaling lamps           use of visible optical carrier waves or light for communication. </a:t>
            </a:r>
          </a:p>
          <a:p>
            <a:pPr marL="285750" indent="-285750" algn="just">
              <a:buFont typeface="Arial" panose="020B0604020202020204" pitchFamily="34" charset="0"/>
              <a:buChar char="•"/>
            </a:pPr>
            <a:r>
              <a:rPr lang="en-US" sz="2800" u="sng" dirty="0" smtClean="0"/>
              <a:t>1880 Alexander </a:t>
            </a:r>
            <a:r>
              <a:rPr lang="en-US" sz="2800" u="sng" dirty="0"/>
              <a:t>G</a:t>
            </a:r>
            <a:r>
              <a:rPr lang="en-US" sz="2800" u="sng" dirty="0" smtClean="0"/>
              <a:t>raham Bell</a:t>
            </a:r>
            <a:r>
              <a:rPr lang="en-US" sz="2800" dirty="0" smtClean="0"/>
              <a:t>: </a:t>
            </a:r>
            <a:r>
              <a:rPr lang="en-US" sz="2800" u="sng" dirty="0" smtClean="0">
                <a:solidFill>
                  <a:srgbClr val="0070C0"/>
                </a:solidFill>
              </a:rPr>
              <a:t>Proposed </a:t>
            </a:r>
            <a:r>
              <a:rPr lang="en-US" sz="2800" u="sng" dirty="0" err="1" smtClean="0">
                <a:solidFill>
                  <a:srgbClr val="0070C0"/>
                </a:solidFill>
              </a:rPr>
              <a:t>photophone</a:t>
            </a:r>
            <a:r>
              <a:rPr lang="en-US" sz="2800" dirty="0" err="1" smtClean="0"/>
              <a:t>:Invention</a:t>
            </a:r>
            <a:r>
              <a:rPr lang="en-US" sz="2800" dirty="0" smtClean="0"/>
              <a:t> of telephone modulated sunlight with a diaphragm giving speech transmission over a distance of 200m.</a:t>
            </a:r>
          </a:p>
          <a:p>
            <a:pPr marL="457200" indent="-457200" algn="just">
              <a:buFont typeface="Arial" panose="020B0604020202020204" pitchFamily="34" charset="0"/>
              <a:buChar char="•"/>
            </a:pPr>
            <a:r>
              <a:rPr lang="en-US" sz="2800" u="sng" dirty="0" smtClean="0"/>
              <a:t>Early part of 20</a:t>
            </a:r>
            <a:r>
              <a:rPr lang="en-US" sz="2800" u="sng" baseline="30000" dirty="0" smtClean="0"/>
              <a:t>th</a:t>
            </a:r>
            <a:r>
              <a:rPr lang="en-US" sz="2800" u="sng" dirty="0" smtClean="0"/>
              <a:t> century</a:t>
            </a:r>
            <a:r>
              <a:rPr lang="en-US" sz="2800" dirty="0" smtClean="0"/>
              <a:t>: Limited to mobile low capacity communication links. Low capacity because lack of suitable light source, light transmission problem through atmosphere due to fog, rain, snow, dust, atmospheric turbulence. Radio and microwave less affected by the atmospheric conditions.</a:t>
            </a:r>
            <a:endParaRPr lang="en-US" sz="2800" dirty="0"/>
          </a:p>
        </p:txBody>
      </p:sp>
      <p:sp>
        <p:nvSpPr>
          <p:cNvPr id="9" name="Right Arrow 8"/>
          <p:cNvSpPr/>
          <p:nvPr/>
        </p:nvSpPr>
        <p:spPr>
          <a:xfrm>
            <a:off x="4128308" y="1967743"/>
            <a:ext cx="651850" cy="135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23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7</a:t>
            </a:fld>
            <a:endParaRPr lang="en-US"/>
          </a:p>
        </p:txBody>
      </p:sp>
      <p:sp>
        <p:nvSpPr>
          <p:cNvPr id="4" name="Title 3"/>
          <p:cNvSpPr>
            <a:spLocks noGrp="1"/>
          </p:cNvSpPr>
          <p:nvPr>
            <p:ph type="title"/>
          </p:nvPr>
        </p:nvSpPr>
        <p:spPr/>
        <p:txBody>
          <a:bodyPr/>
          <a:lstStyle/>
          <a:p>
            <a:pPr algn="r"/>
            <a:r>
              <a:rPr lang="en-US" dirty="0" smtClean="0"/>
              <a:t>Bell’s </a:t>
            </a:r>
            <a:r>
              <a:rPr lang="en-US" dirty="0" err="1" smtClean="0"/>
              <a:t>Photophone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1052" y="1787289"/>
            <a:ext cx="6760948" cy="5070711"/>
          </a:xfrm>
          <a:prstGeom prst="rect">
            <a:avLst/>
          </a:prstGeom>
        </p:spPr>
      </p:pic>
      <p:pic>
        <p:nvPicPr>
          <p:cNvPr id="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431052" cy="4016066"/>
          </a:xfrm>
        </p:spPr>
      </p:pic>
    </p:spTree>
    <p:extLst>
      <p:ext uri="{BB962C8B-B14F-4D97-AF65-F5344CB8AC3E}">
        <p14:creationId xmlns:p14="http://schemas.microsoft.com/office/powerpoint/2010/main" val="202504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8</a:t>
            </a:fld>
            <a:endParaRPr lang="en-US"/>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0136"/>
            <a:ext cx="9297909" cy="6187864"/>
          </a:xfrm>
          <a:prstGeom prst="rect">
            <a:avLst/>
          </a:prstGeom>
        </p:spPr>
      </p:pic>
      <p:sp>
        <p:nvSpPr>
          <p:cNvPr id="8" name="Title 3"/>
          <p:cNvSpPr>
            <a:spLocks noGrp="1"/>
          </p:cNvSpPr>
          <p:nvPr>
            <p:ph type="title"/>
          </p:nvPr>
        </p:nvSpPr>
        <p:spPr>
          <a:xfrm>
            <a:off x="1169514" y="-166628"/>
            <a:ext cx="10972800" cy="1143000"/>
          </a:xfrm>
        </p:spPr>
        <p:txBody>
          <a:bodyPr/>
          <a:lstStyle/>
          <a:p>
            <a:pPr algn="r"/>
            <a:r>
              <a:rPr lang="en-US" dirty="0" smtClean="0"/>
              <a:t>Bell’s </a:t>
            </a:r>
            <a:r>
              <a:rPr lang="en-US" dirty="0" err="1" smtClean="0"/>
              <a:t>Photophone</a:t>
            </a:r>
            <a:endParaRPr lang="en-US" dirty="0"/>
          </a:p>
        </p:txBody>
      </p:sp>
    </p:spTree>
    <p:extLst>
      <p:ext uri="{BB962C8B-B14F-4D97-AF65-F5344CB8AC3E}">
        <p14:creationId xmlns:p14="http://schemas.microsoft.com/office/powerpoint/2010/main" val="371676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9</a:t>
            </a:fld>
            <a:endParaRPr lang="en-US"/>
          </a:p>
        </p:txBody>
      </p:sp>
      <p:sp>
        <p:nvSpPr>
          <p:cNvPr id="4" name="TextBox 3"/>
          <p:cNvSpPr txBox="1"/>
          <p:nvPr/>
        </p:nvSpPr>
        <p:spPr>
          <a:xfrm>
            <a:off x="561315" y="355683"/>
            <a:ext cx="9564914" cy="707886"/>
          </a:xfrm>
          <a:prstGeom prst="rect">
            <a:avLst/>
          </a:prstGeom>
          <a:noFill/>
        </p:spPr>
        <p:txBody>
          <a:bodyPr wrap="square" rtlCol="0">
            <a:spAutoFit/>
          </a:bodyPr>
          <a:lstStyle/>
          <a:p>
            <a:r>
              <a:rPr lang="en-US" sz="4000" dirty="0"/>
              <a:t>Historical Development</a:t>
            </a:r>
          </a:p>
        </p:txBody>
      </p:sp>
      <p:sp>
        <p:nvSpPr>
          <p:cNvPr id="8" name="TextBox 7"/>
          <p:cNvSpPr txBox="1"/>
          <p:nvPr/>
        </p:nvSpPr>
        <p:spPr>
          <a:xfrm>
            <a:off x="561315" y="1321806"/>
            <a:ext cx="11371152"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smtClean="0"/>
              <a:t>Limited amount of information transfer: Information carrying capacity is directly related to the bandwidth (BW) or frequency extent of modulated carrier. Theoretically, the greater the carrier frequency the larger the available transmission BW and thus the information </a:t>
            </a:r>
            <a:r>
              <a:rPr lang="en-US" sz="2800" dirty="0"/>
              <a:t>carrying </a:t>
            </a:r>
            <a:r>
              <a:rPr lang="en-US" sz="2800" dirty="0" smtClean="0"/>
              <a:t>capacity. For this reason radio communication was developed to higher frequencies (VHF, UHF) and even more microwave, millimeter wave transmission.</a:t>
            </a:r>
          </a:p>
          <a:p>
            <a:pPr marL="285750" indent="-285750" algn="just">
              <a:buFont typeface="Arial" panose="020B0604020202020204" pitchFamily="34" charset="0"/>
              <a:buChar char="•"/>
            </a:pPr>
            <a:endParaRPr lang="en-US" sz="2800" dirty="0"/>
          </a:p>
          <a:p>
            <a:pPr marL="285750" indent="-285750" algn="just">
              <a:buFont typeface="Arial" panose="020B0604020202020204" pitchFamily="34" charset="0"/>
              <a:buChar char="•"/>
            </a:pPr>
            <a:r>
              <a:rPr lang="en-US" sz="2800" dirty="0" smtClean="0"/>
              <a:t>Communication at optical frequencies increase the BW by a factor of 10</a:t>
            </a:r>
            <a:r>
              <a:rPr lang="en-US" sz="2800" baseline="30000" dirty="0" smtClean="0"/>
              <a:t>4</a:t>
            </a:r>
            <a:r>
              <a:rPr lang="en-US" sz="2800" dirty="0" smtClean="0"/>
              <a:t> over microwave transmission.</a:t>
            </a:r>
            <a:endParaRPr lang="en-US" sz="2800" dirty="0"/>
          </a:p>
        </p:txBody>
      </p:sp>
    </p:spTree>
    <p:extLst>
      <p:ext uri="{BB962C8B-B14F-4D97-AF65-F5344CB8AC3E}">
        <p14:creationId xmlns:p14="http://schemas.microsoft.com/office/powerpoint/2010/main" val="3758226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7035</TotalTime>
  <Words>1450</Words>
  <Application>Microsoft Office PowerPoint</Application>
  <PresentationFormat>Widescreen</PresentationFormat>
  <Paragraphs>186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Bell’s Photophone</vt:lpstr>
      <vt:lpstr>Bell’s Photophone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Photonic Crystal fiber/Photonic Bandgap</vt:lpstr>
      <vt:lpstr>Photonic Crystal fiber/Photonic Bandgap</vt:lpstr>
      <vt:lpstr>Photonic Crystal fiber/Photonic Bandgap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633</cp:revision>
  <dcterms:created xsi:type="dcterms:W3CDTF">2015-03-05T10:33:53Z</dcterms:created>
  <dcterms:modified xsi:type="dcterms:W3CDTF">2025-01-13T10:38:25Z</dcterms:modified>
</cp:coreProperties>
</file>