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8" r:id="rId3"/>
    <p:sldId id="261" r:id="rId4"/>
    <p:sldId id="264" r:id="rId5"/>
    <p:sldId id="263" r:id="rId6"/>
    <p:sldId id="267" r:id="rId7"/>
    <p:sldId id="265" r:id="rId8"/>
    <p:sldId id="266"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8" r:id="rId28"/>
    <p:sldId id="287" r:id="rId29"/>
    <p:sldId id="28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89E9DB-0C68-4655-97AA-760510170F7E}"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ADDD0-E66D-4AF6-A7FC-D1F68643279D}" type="slidenum">
              <a:rPr lang="en-US" smtClean="0"/>
              <a:t>‹#›</a:t>
            </a:fld>
            <a:endParaRPr lang="en-US"/>
          </a:p>
        </p:txBody>
      </p:sp>
    </p:spTree>
    <p:extLst>
      <p:ext uri="{BB962C8B-B14F-4D97-AF65-F5344CB8AC3E}">
        <p14:creationId xmlns:p14="http://schemas.microsoft.com/office/powerpoint/2010/main" val="189167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89E9DB-0C68-4655-97AA-760510170F7E}"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ADDD0-E66D-4AF6-A7FC-D1F68643279D}" type="slidenum">
              <a:rPr lang="en-US" smtClean="0"/>
              <a:t>‹#›</a:t>
            </a:fld>
            <a:endParaRPr lang="en-US"/>
          </a:p>
        </p:txBody>
      </p:sp>
    </p:spTree>
    <p:extLst>
      <p:ext uri="{BB962C8B-B14F-4D97-AF65-F5344CB8AC3E}">
        <p14:creationId xmlns:p14="http://schemas.microsoft.com/office/powerpoint/2010/main" val="1389372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89E9DB-0C68-4655-97AA-760510170F7E}"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ADDD0-E66D-4AF6-A7FC-D1F68643279D}" type="slidenum">
              <a:rPr lang="en-US" smtClean="0"/>
              <a:t>‹#›</a:t>
            </a:fld>
            <a:endParaRPr lang="en-US"/>
          </a:p>
        </p:txBody>
      </p:sp>
    </p:spTree>
    <p:extLst>
      <p:ext uri="{BB962C8B-B14F-4D97-AF65-F5344CB8AC3E}">
        <p14:creationId xmlns:p14="http://schemas.microsoft.com/office/powerpoint/2010/main" val="2248279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89E9DB-0C68-4655-97AA-760510170F7E}"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ADDD0-E66D-4AF6-A7FC-D1F68643279D}" type="slidenum">
              <a:rPr lang="en-US" smtClean="0"/>
              <a:t>‹#›</a:t>
            </a:fld>
            <a:endParaRPr lang="en-US"/>
          </a:p>
        </p:txBody>
      </p:sp>
    </p:spTree>
    <p:extLst>
      <p:ext uri="{BB962C8B-B14F-4D97-AF65-F5344CB8AC3E}">
        <p14:creationId xmlns:p14="http://schemas.microsoft.com/office/powerpoint/2010/main" val="1797241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89E9DB-0C68-4655-97AA-760510170F7E}"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ADDD0-E66D-4AF6-A7FC-D1F68643279D}" type="slidenum">
              <a:rPr lang="en-US" smtClean="0"/>
              <a:t>‹#›</a:t>
            </a:fld>
            <a:endParaRPr lang="en-US"/>
          </a:p>
        </p:txBody>
      </p:sp>
    </p:spTree>
    <p:extLst>
      <p:ext uri="{BB962C8B-B14F-4D97-AF65-F5344CB8AC3E}">
        <p14:creationId xmlns:p14="http://schemas.microsoft.com/office/powerpoint/2010/main" val="1219747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89E9DB-0C68-4655-97AA-760510170F7E}"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6ADDD0-E66D-4AF6-A7FC-D1F68643279D}" type="slidenum">
              <a:rPr lang="en-US" smtClean="0"/>
              <a:t>‹#›</a:t>
            </a:fld>
            <a:endParaRPr lang="en-US"/>
          </a:p>
        </p:txBody>
      </p:sp>
    </p:spTree>
    <p:extLst>
      <p:ext uri="{BB962C8B-B14F-4D97-AF65-F5344CB8AC3E}">
        <p14:creationId xmlns:p14="http://schemas.microsoft.com/office/powerpoint/2010/main" val="238286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89E9DB-0C68-4655-97AA-760510170F7E}" type="datetimeFigureOut">
              <a:rPr lang="en-US" smtClean="0"/>
              <a:t>9/20/2023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6ADDD0-E66D-4AF6-A7FC-D1F68643279D}" type="slidenum">
              <a:rPr lang="en-US" smtClean="0"/>
              <a:t>‹#›</a:t>
            </a:fld>
            <a:endParaRPr lang="en-US"/>
          </a:p>
        </p:txBody>
      </p:sp>
    </p:spTree>
    <p:extLst>
      <p:ext uri="{BB962C8B-B14F-4D97-AF65-F5344CB8AC3E}">
        <p14:creationId xmlns:p14="http://schemas.microsoft.com/office/powerpoint/2010/main" val="20070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89E9DB-0C68-4655-97AA-760510170F7E}" type="datetimeFigureOut">
              <a:rPr lang="en-US" smtClean="0"/>
              <a:t>9/20/2023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6ADDD0-E66D-4AF6-A7FC-D1F68643279D}" type="slidenum">
              <a:rPr lang="en-US" smtClean="0"/>
              <a:t>‹#›</a:t>
            </a:fld>
            <a:endParaRPr lang="en-US"/>
          </a:p>
        </p:txBody>
      </p:sp>
    </p:spTree>
    <p:extLst>
      <p:ext uri="{BB962C8B-B14F-4D97-AF65-F5344CB8AC3E}">
        <p14:creationId xmlns:p14="http://schemas.microsoft.com/office/powerpoint/2010/main" val="254746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89E9DB-0C68-4655-97AA-760510170F7E}" type="datetimeFigureOut">
              <a:rPr lang="en-US" smtClean="0"/>
              <a:t>9/20/2023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6ADDD0-E66D-4AF6-A7FC-D1F68643279D}" type="slidenum">
              <a:rPr lang="en-US" smtClean="0"/>
              <a:t>‹#›</a:t>
            </a:fld>
            <a:endParaRPr lang="en-US"/>
          </a:p>
        </p:txBody>
      </p:sp>
    </p:spTree>
    <p:extLst>
      <p:ext uri="{BB962C8B-B14F-4D97-AF65-F5344CB8AC3E}">
        <p14:creationId xmlns:p14="http://schemas.microsoft.com/office/powerpoint/2010/main" val="1792962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89E9DB-0C68-4655-97AA-760510170F7E}"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6ADDD0-E66D-4AF6-A7FC-D1F68643279D}" type="slidenum">
              <a:rPr lang="en-US" smtClean="0"/>
              <a:t>‹#›</a:t>
            </a:fld>
            <a:endParaRPr lang="en-US"/>
          </a:p>
        </p:txBody>
      </p:sp>
    </p:spTree>
    <p:extLst>
      <p:ext uri="{BB962C8B-B14F-4D97-AF65-F5344CB8AC3E}">
        <p14:creationId xmlns:p14="http://schemas.microsoft.com/office/powerpoint/2010/main" val="3553905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89E9DB-0C68-4655-97AA-760510170F7E}"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6ADDD0-E66D-4AF6-A7FC-D1F68643279D}" type="slidenum">
              <a:rPr lang="en-US" smtClean="0"/>
              <a:t>‹#›</a:t>
            </a:fld>
            <a:endParaRPr lang="en-US"/>
          </a:p>
        </p:txBody>
      </p:sp>
    </p:spTree>
    <p:extLst>
      <p:ext uri="{BB962C8B-B14F-4D97-AF65-F5344CB8AC3E}">
        <p14:creationId xmlns:p14="http://schemas.microsoft.com/office/powerpoint/2010/main" val="1229576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89E9DB-0C68-4655-97AA-760510170F7E}" type="datetimeFigureOut">
              <a:rPr lang="en-US" smtClean="0"/>
              <a:t>9/20/2023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6ADDD0-E66D-4AF6-A7FC-D1F68643279D}" type="slidenum">
              <a:rPr lang="en-US" smtClean="0"/>
              <a:t>‹#›</a:t>
            </a:fld>
            <a:endParaRPr lang="en-US"/>
          </a:p>
        </p:txBody>
      </p:sp>
    </p:spTree>
    <p:extLst>
      <p:ext uri="{BB962C8B-B14F-4D97-AF65-F5344CB8AC3E}">
        <p14:creationId xmlns:p14="http://schemas.microsoft.com/office/powerpoint/2010/main" val="1740293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658368"/>
            <a:ext cx="9144000" cy="5769864"/>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CSTE 2201: Object Oriented Programming with JAVA.</a:t>
            </a:r>
          </a:p>
          <a:p>
            <a:pPr algn="l"/>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1960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Java Fundamentals</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What was once an irritating but low-priority problem had become a high profile necessity.</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By 1993 it become obvious to members of the Java design team that the problems of portability frequently encountered when creating the code of embedded controllers are also found when attempting to create code for the Internet.</a:t>
            </a:r>
          </a:p>
          <a:p>
            <a:pPr marL="457200" indent="-457200" algn="just">
              <a:buFont typeface="Arial" panose="020B0604020202020204" pitchFamily="34" charset="0"/>
              <a:buChar char="•"/>
            </a:pPr>
            <a:r>
              <a:rPr lang="en-US" sz="3200" dirty="0" smtClean="0">
                <a:solidFill>
                  <a:schemeClr val="accent2">
                    <a:lumMod val="75000"/>
                  </a:schemeClr>
                </a:solidFill>
                <a:latin typeface="Times New Roman" panose="02020603050405020304" pitchFamily="18" charset="0"/>
                <a:cs typeface="Times New Roman" panose="02020603050405020304" pitchFamily="18" charset="0"/>
              </a:rPr>
              <a:t>This realization caused the focus of Java to switch from consumer electronics to Internet Programming</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6237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Java Fundamentals</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So, although it was the desire for an architecture-neutral programming language that provided the initial spark, it was the ultimately led to Java’s large-scale success.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515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Java Fundamentals</a:t>
            </a:r>
          </a:p>
          <a:p>
            <a:pPr algn="l"/>
            <a:r>
              <a:rPr lang="en-US" sz="3200" dirty="0" smtClean="0">
                <a:solidFill>
                  <a:schemeClr val="accent6"/>
                </a:solidFill>
                <a:latin typeface="Times New Roman" panose="02020603050405020304" pitchFamily="18" charset="0"/>
                <a:cs typeface="Times New Roman" panose="02020603050405020304" pitchFamily="18" charset="0"/>
              </a:rPr>
              <a:t>Java’s Lineage: C and C++ </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From C, Java inherits its syntax.</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Java’s object model is adapted from C++.</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Java’s relationship to C and C++ is important for many reasons.</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First, at the time of Java’s creation, many programmers were familiar with C and C++ syntax.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08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Java Fundamentals</a:t>
            </a:r>
          </a:p>
          <a:p>
            <a:pPr algn="l"/>
            <a:r>
              <a:rPr lang="en-US" sz="3200" dirty="0" smtClean="0">
                <a:solidFill>
                  <a:schemeClr val="accent6"/>
                </a:solidFill>
                <a:latin typeface="Times New Roman" panose="02020603050405020304" pitchFamily="18" charset="0"/>
                <a:cs typeface="Times New Roman" panose="02020603050405020304" pitchFamily="18" charset="0"/>
              </a:rPr>
              <a:t>How Java Impacted the Internet: </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Java had a profound impact on the Internet.</a:t>
            </a:r>
          </a:p>
          <a:p>
            <a:pPr marL="457200" indent="-457200" algn="just">
              <a:buFont typeface="Arial" panose="020B0604020202020204" pitchFamily="34" charset="0"/>
              <a:buChar char="•"/>
            </a:pPr>
            <a:r>
              <a:rPr lang="en-US" sz="3200" dirty="0" smtClean="0">
                <a:solidFill>
                  <a:schemeClr val="accent2"/>
                </a:solidFill>
                <a:latin typeface="Times New Roman" panose="02020603050405020304" pitchFamily="18" charset="0"/>
                <a:cs typeface="Times New Roman" panose="02020603050405020304" pitchFamily="18" charset="0"/>
              </a:rPr>
              <a:t>First,</a:t>
            </a:r>
            <a:r>
              <a:rPr lang="en-US" sz="3200" dirty="0" smtClean="0">
                <a:latin typeface="Times New Roman" panose="02020603050405020304" pitchFamily="18" charset="0"/>
                <a:cs typeface="Times New Roman" panose="02020603050405020304" pitchFamily="18" charset="0"/>
              </a:rPr>
              <a:t> the creation of Java simplified Internet Programming.</a:t>
            </a:r>
          </a:p>
          <a:p>
            <a:pPr marL="457200" indent="-457200" algn="just">
              <a:buFont typeface="Arial" panose="020B0604020202020204" pitchFamily="34" charset="0"/>
              <a:buChar char="•"/>
            </a:pPr>
            <a:r>
              <a:rPr lang="en-US" sz="3200" dirty="0" smtClean="0">
                <a:solidFill>
                  <a:schemeClr val="accent2"/>
                </a:solidFill>
                <a:latin typeface="Times New Roman" panose="02020603050405020304" pitchFamily="18" charset="0"/>
                <a:cs typeface="Times New Roman" panose="02020603050405020304" pitchFamily="18" charset="0"/>
              </a:rPr>
              <a:t>Second,</a:t>
            </a:r>
            <a:r>
              <a:rPr lang="en-US" sz="3200" dirty="0" smtClean="0">
                <a:latin typeface="Times New Roman" panose="02020603050405020304" pitchFamily="18" charset="0"/>
                <a:cs typeface="Times New Roman" panose="02020603050405020304" pitchFamily="18" charset="0"/>
              </a:rPr>
              <a:t> Java innovated a new type of networked program called the applet that changed the way the online world through about content.</a:t>
            </a:r>
          </a:p>
          <a:p>
            <a:pPr marL="457200" indent="-457200" algn="just">
              <a:buFont typeface="Arial" panose="020B0604020202020204" pitchFamily="34" charset="0"/>
              <a:buChar char="•"/>
            </a:pPr>
            <a:r>
              <a:rPr lang="en-US" sz="3200" dirty="0" smtClean="0">
                <a:solidFill>
                  <a:schemeClr val="accent2"/>
                </a:solidFill>
                <a:latin typeface="Times New Roman" panose="02020603050405020304" pitchFamily="18" charset="0"/>
                <a:cs typeface="Times New Roman" panose="02020603050405020304" pitchFamily="18" charset="0"/>
              </a:rPr>
              <a:t>Finally</a:t>
            </a:r>
            <a:r>
              <a:rPr lang="en-US" sz="3200" dirty="0" smtClean="0">
                <a:latin typeface="Times New Roman" panose="02020603050405020304" pitchFamily="18" charset="0"/>
                <a:cs typeface="Times New Roman" panose="02020603050405020304" pitchFamily="18" charset="0"/>
              </a:rPr>
              <a:t>, Java addressed some of thorniest issues associated with the Internet: </a:t>
            </a:r>
            <a:r>
              <a:rPr lang="en-US" sz="3200" dirty="0" smtClean="0">
                <a:solidFill>
                  <a:schemeClr val="accent2"/>
                </a:solidFill>
                <a:latin typeface="Times New Roman" panose="02020603050405020304" pitchFamily="18" charset="0"/>
                <a:cs typeface="Times New Roman" panose="02020603050405020304" pitchFamily="18" charset="0"/>
              </a:rPr>
              <a:t>portability</a:t>
            </a:r>
            <a:r>
              <a:rPr lang="en-US" sz="3200" dirty="0" smtClean="0">
                <a:latin typeface="Times New Roman" panose="02020603050405020304" pitchFamily="18" charset="0"/>
                <a:cs typeface="Times New Roman" panose="02020603050405020304" pitchFamily="18" charset="0"/>
              </a:rPr>
              <a:t> and </a:t>
            </a:r>
            <a:r>
              <a:rPr lang="en-US" sz="3200" dirty="0" smtClean="0">
                <a:solidFill>
                  <a:schemeClr val="accent2"/>
                </a:solidFill>
                <a:latin typeface="Times New Roman" panose="02020603050405020304" pitchFamily="18" charset="0"/>
                <a:cs typeface="Times New Roman" panose="02020603050405020304" pitchFamily="18" charset="0"/>
              </a:rPr>
              <a:t>security</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83007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Java Fundamentals</a:t>
            </a:r>
          </a:p>
          <a:p>
            <a:pPr algn="l"/>
            <a:r>
              <a:rPr lang="en-US" sz="3200" dirty="0" smtClean="0">
                <a:solidFill>
                  <a:schemeClr val="accent6"/>
                </a:solidFill>
                <a:latin typeface="Times New Roman" panose="02020603050405020304" pitchFamily="18" charset="0"/>
                <a:cs typeface="Times New Roman" panose="02020603050405020304" pitchFamily="18" charset="0"/>
              </a:rPr>
              <a:t>Java Simplified web-based programming: </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Java’s ability to create portable, cross-platform programs.</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Java support networking program.</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Its library of ready-to-use functionality enabled programmers to easily write program that accessed or made use of the Internet.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2950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lnSpcReduction="10000"/>
          </a:bodyPr>
          <a:lstStyle/>
          <a:p>
            <a:r>
              <a:rPr lang="en-US" sz="4000" dirty="0" smtClean="0">
                <a:solidFill>
                  <a:schemeClr val="accent6"/>
                </a:solidFill>
                <a:latin typeface="Times New Roman" panose="02020603050405020304" pitchFamily="18" charset="0"/>
                <a:cs typeface="Times New Roman" panose="02020603050405020304" pitchFamily="18" charset="0"/>
              </a:rPr>
              <a:t>Java Fundamentals</a:t>
            </a:r>
          </a:p>
          <a:p>
            <a:pPr algn="l"/>
            <a:r>
              <a:rPr lang="en-US" sz="3200" dirty="0" smtClean="0">
                <a:solidFill>
                  <a:schemeClr val="accent6"/>
                </a:solidFill>
                <a:latin typeface="Times New Roman" panose="02020603050405020304" pitchFamily="18" charset="0"/>
                <a:cs typeface="Times New Roman" panose="02020603050405020304" pitchFamily="18" charset="0"/>
              </a:rPr>
              <a:t>Java Applets: </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At the time of Java’s creation, one of the exciting features was the applet.</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An applet is a special kind of Java program that is designed to be transmitted over the Internet and automatically executed inside a Java-compatible web browser.</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In early days of Java, applets were a crucial part of Java programming.</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JDK 9 began their phase-out process. Finally, applet support was removed by SDK 11.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5871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Java Fundamentals</a:t>
            </a:r>
          </a:p>
          <a:p>
            <a:pPr algn="l"/>
            <a:r>
              <a:rPr lang="en-US" sz="3200" dirty="0" smtClean="0">
                <a:solidFill>
                  <a:schemeClr val="accent6"/>
                </a:solidFill>
                <a:latin typeface="Times New Roman" panose="02020603050405020304" pitchFamily="18" charset="0"/>
                <a:cs typeface="Times New Roman" panose="02020603050405020304" pitchFamily="18" charset="0"/>
              </a:rPr>
              <a:t>Security: </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A program that downloads and executes on the client computer must be prevented from doing harm.</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Java addressed these problems in an effective and elegant way.</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47686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Java Fundamentals</a:t>
            </a:r>
          </a:p>
          <a:p>
            <a:pPr algn="l"/>
            <a:r>
              <a:rPr lang="en-US" sz="3200" dirty="0" smtClean="0">
                <a:solidFill>
                  <a:schemeClr val="accent6"/>
                </a:solidFill>
                <a:latin typeface="Times New Roman" panose="02020603050405020304" pitchFamily="18" charset="0"/>
                <a:cs typeface="Times New Roman" panose="02020603050405020304" pitchFamily="18" charset="0"/>
              </a:rPr>
              <a:t>Portability: </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Portability is a major aspect of the Internet because there are many different types of computers and operating systems connected to it.</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Java programs apply a mechanism that allows the same application to be downloaded and executed by wide variety of CPUs, operating system and browser is required.</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70196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Java Fundamentals</a:t>
            </a:r>
          </a:p>
          <a:p>
            <a:pPr algn="l"/>
            <a:r>
              <a:rPr lang="en-US" sz="3200" dirty="0" smtClean="0">
                <a:solidFill>
                  <a:schemeClr val="accent6"/>
                </a:solidFill>
                <a:latin typeface="Times New Roman" panose="02020603050405020304" pitchFamily="18" charset="0"/>
                <a:cs typeface="Times New Roman" panose="02020603050405020304" pitchFamily="18" charset="0"/>
              </a:rPr>
              <a:t>Java’s Magic: The </a:t>
            </a:r>
            <a:r>
              <a:rPr lang="en-US" sz="3200" dirty="0" err="1" smtClean="0">
                <a:solidFill>
                  <a:schemeClr val="accent6"/>
                </a:solidFill>
                <a:latin typeface="Times New Roman" panose="02020603050405020304" pitchFamily="18" charset="0"/>
                <a:cs typeface="Times New Roman" panose="02020603050405020304" pitchFamily="18" charset="0"/>
              </a:rPr>
              <a:t>Bytecode</a:t>
            </a:r>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US" sz="3200" dirty="0" err="1" smtClean="0">
                <a:latin typeface="Times New Roman" panose="02020603050405020304" pitchFamily="18" charset="0"/>
                <a:cs typeface="Times New Roman" panose="02020603050405020304" pitchFamily="18" charset="0"/>
              </a:rPr>
              <a:t>Bytecode</a:t>
            </a:r>
            <a:r>
              <a:rPr lang="en-US" sz="3200" dirty="0" smtClean="0">
                <a:latin typeface="Times New Roman" panose="02020603050405020304" pitchFamily="18" charset="0"/>
                <a:cs typeface="Times New Roman" panose="02020603050405020304" pitchFamily="18" charset="0"/>
              </a:rPr>
              <a:t> is highly optimized set of instructions designed to be executed by what is called the Java Virtual Machine (JVM), which is the part of the Java Runtime Environment (JRE).</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Translating Java program into </a:t>
            </a:r>
            <a:r>
              <a:rPr lang="en-US" sz="3200" dirty="0" err="1" smtClean="0">
                <a:latin typeface="Times New Roman" panose="02020603050405020304" pitchFamily="18" charset="0"/>
                <a:cs typeface="Times New Roman" panose="02020603050405020304" pitchFamily="18" charset="0"/>
              </a:rPr>
              <a:t>bytecode</a:t>
            </a:r>
            <a:r>
              <a:rPr lang="en-US" sz="3200" dirty="0" smtClean="0">
                <a:latin typeface="Times New Roman" panose="02020603050405020304" pitchFamily="18" charset="0"/>
                <a:cs typeface="Times New Roman" panose="02020603050405020304" pitchFamily="18" charset="0"/>
              </a:rPr>
              <a:t> makes it much easier to run a program in a wide variety of environments because only the JRE needs to be implemented for each platform.</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Once a JRE exists for a given system, Java program can run on it.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078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Java Fundamentals</a:t>
            </a:r>
          </a:p>
          <a:p>
            <a:pPr algn="l"/>
            <a:r>
              <a:rPr lang="en-US" sz="3200" dirty="0" smtClean="0">
                <a:solidFill>
                  <a:schemeClr val="accent6"/>
                </a:solidFill>
                <a:latin typeface="Times New Roman" panose="02020603050405020304" pitchFamily="18" charset="0"/>
                <a:cs typeface="Times New Roman" panose="02020603050405020304" pitchFamily="18" charset="0"/>
              </a:rPr>
              <a:t>Java’s Magic: The </a:t>
            </a:r>
            <a:r>
              <a:rPr lang="en-US" sz="3200" dirty="0" err="1" smtClean="0">
                <a:solidFill>
                  <a:schemeClr val="accent6"/>
                </a:solidFill>
                <a:latin typeface="Times New Roman" panose="02020603050405020304" pitchFamily="18" charset="0"/>
                <a:cs typeface="Times New Roman" panose="02020603050405020304" pitchFamily="18" charset="0"/>
              </a:rPr>
              <a:t>Bytecode</a:t>
            </a:r>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The original JVM was designed as an </a:t>
            </a:r>
            <a:r>
              <a:rPr lang="en-US" sz="3200" b="1" i="1" dirty="0" smtClean="0">
                <a:latin typeface="Times New Roman" panose="02020603050405020304" pitchFamily="18" charset="0"/>
                <a:cs typeface="Times New Roman" panose="02020603050405020304" pitchFamily="18" charset="0"/>
              </a:rPr>
              <a:t>interpreter</a:t>
            </a:r>
            <a:r>
              <a:rPr lang="en-US" sz="3200" dirty="0" smtClean="0">
                <a:latin typeface="Times New Roman" panose="02020603050405020304" pitchFamily="18" charset="0"/>
                <a:cs typeface="Times New Roman" panose="02020603050405020304" pitchFamily="18" charset="0"/>
              </a:rPr>
              <a:t> for </a:t>
            </a:r>
            <a:r>
              <a:rPr lang="en-US" sz="3200" dirty="0" err="1" smtClean="0">
                <a:latin typeface="Times New Roman" panose="02020603050405020304" pitchFamily="18" charset="0"/>
                <a:cs typeface="Times New Roman" panose="02020603050405020304" pitchFamily="18" charset="0"/>
              </a:rPr>
              <a:t>bytecode</a:t>
            </a:r>
            <a:r>
              <a:rPr lang="en-US" sz="32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Although Java was designed as an interpreted languages, </a:t>
            </a:r>
            <a:r>
              <a:rPr lang="en-US" sz="3200" dirty="0">
                <a:latin typeface="Times New Roman" panose="02020603050405020304" pitchFamily="18" charset="0"/>
                <a:cs typeface="Times New Roman" panose="02020603050405020304" pitchFamily="18" charset="0"/>
              </a:rPr>
              <a:t>there is nothing about Java that prevents on-the-fly compilation of </a:t>
            </a:r>
            <a:r>
              <a:rPr lang="en-US" sz="3200" dirty="0" err="1">
                <a:latin typeface="Times New Roman" panose="02020603050405020304" pitchFamily="18" charset="0"/>
                <a:cs typeface="Times New Roman" panose="02020603050405020304" pitchFamily="18" charset="0"/>
              </a:rPr>
              <a:t>bytecode</a:t>
            </a:r>
            <a:r>
              <a:rPr lang="en-US" sz="3200" dirty="0">
                <a:latin typeface="Times New Roman" panose="02020603050405020304" pitchFamily="18" charset="0"/>
                <a:cs typeface="Times New Roman" panose="02020603050405020304" pitchFamily="18" charset="0"/>
              </a:rPr>
              <a:t> into native code in order to boost </a:t>
            </a:r>
            <a:r>
              <a:rPr lang="en-US" sz="3200" dirty="0" smtClean="0">
                <a:latin typeface="Times New Roman" panose="02020603050405020304" pitchFamily="18" charset="0"/>
                <a:cs typeface="Times New Roman" panose="02020603050405020304" pitchFamily="18" charset="0"/>
              </a:rPr>
              <a:t>performance.</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For this reason, the </a:t>
            </a:r>
            <a:r>
              <a:rPr lang="en-US" sz="3200" dirty="0" err="1">
                <a:latin typeface="Times New Roman" panose="02020603050405020304" pitchFamily="18" charset="0"/>
                <a:cs typeface="Times New Roman" panose="02020603050405020304" pitchFamily="18" charset="0"/>
              </a:rPr>
              <a:t>HotSpot</a:t>
            </a:r>
            <a:r>
              <a:rPr lang="en-US" sz="3200" dirty="0">
                <a:latin typeface="Times New Roman" panose="02020603050405020304" pitchFamily="18" charset="0"/>
                <a:cs typeface="Times New Roman" panose="02020603050405020304" pitchFamily="18" charset="0"/>
              </a:rPr>
              <a:t> JVM was introduced not long after Java’s initial </a:t>
            </a:r>
            <a:r>
              <a:rPr lang="en-US" sz="3200" dirty="0" smtClean="0">
                <a:latin typeface="Times New Roman" panose="02020603050405020304" pitchFamily="18" charset="0"/>
                <a:cs typeface="Times New Roman" panose="02020603050405020304" pitchFamily="18" charset="0"/>
              </a:rPr>
              <a:t>release.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53157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238897"/>
            <a:ext cx="9144000" cy="6189335"/>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What is Object Oriented Programming?</a:t>
            </a:r>
          </a:p>
          <a:p>
            <a:pPr marL="457200" indent="-457200" algn="l">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Object Oriented Programming </a:t>
            </a:r>
            <a:r>
              <a:rPr lang="en-US" sz="3200" dirty="0" smtClean="0">
                <a:solidFill>
                  <a:schemeClr val="accent2">
                    <a:lumMod val="75000"/>
                  </a:schemeClr>
                </a:solidFill>
                <a:latin typeface="Times New Roman" panose="02020603050405020304" pitchFamily="18" charset="0"/>
                <a:cs typeface="Times New Roman" panose="02020603050405020304" pitchFamily="18" charset="0"/>
              </a:rPr>
              <a:t>(OOP) </a:t>
            </a:r>
            <a:r>
              <a:rPr lang="en-US" sz="3200" dirty="0" smtClean="0">
                <a:latin typeface="Times New Roman" panose="02020603050405020304" pitchFamily="18" charset="0"/>
                <a:cs typeface="Times New Roman" panose="02020603050405020304" pitchFamily="18" charset="0"/>
              </a:rPr>
              <a:t>allows decomposition of a problem into a number of entities called </a:t>
            </a:r>
            <a:r>
              <a:rPr lang="en-US" sz="3200" i="1" dirty="0" smtClean="0">
                <a:solidFill>
                  <a:schemeClr val="accent2">
                    <a:lumMod val="75000"/>
                  </a:schemeClr>
                </a:solidFill>
                <a:latin typeface="Times New Roman" panose="02020603050405020304" pitchFamily="18" charset="0"/>
                <a:cs typeface="Times New Roman" panose="02020603050405020304" pitchFamily="18" charset="0"/>
              </a:rPr>
              <a:t>objects</a:t>
            </a:r>
            <a:r>
              <a:rPr lang="en-US" sz="3200" dirty="0" smtClean="0">
                <a:latin typeface="Times New Roman" panose="02020603050405020304" pitchFamily="18" charset="0"/>
                <a:cs typeface="Times New Roman" panose="02020603050405020304" pitchFamily="18" charset="0"/>
              </a:rPr>
              <a:t> and then builds data and functions around these objects.</a:t>
            </a:r>
          </a:p>
          <a:p>
            <a:pPr marL="457200" indent="-457200" algn="l">
              <a:buFont typeface="Arial" panose="020B0604020202020204" pitchFamily="34" charset="0"/>
              <a:buChar char="•"/>
            </a:pPr>
            <a:endParaRPr lang="en-US" sz="3200" dirty="0" smtClean="0">
              <a:latin typeface="Times New Roman" panose="02020603050405020304" pitchFamily="18" charset="0"/>
              <a:cs typeface="Times New Roman" panose="02020603050405020304" pitchFamily="18" charset="0"/>
            </a:endParaRPr>
          </a:p>
          <a:p>
            <a:pPr algn="l"/>
            <a:endParaRPr lang="en-US" sz="3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3316372" y="2714769"/>
            <a:ext cx="4139979" cy="3513037"/>
          </a:xfrm>
          <a:prstGeom prst="rect">
            <a:avLst/>
          </a:prstGeom>
        </p:spPr>
      </p:pic>
    </p:spTree>
    <p:extLst>
      <p:ext uri="{BB962C8B-B14F-4D97-AF65-F5344CB8AC3E}">
        <p14:creationId xmlns:p14="http://schemas.microsoft.com/office/powerpoint/2010/main" val="14180930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Java Fundamentals</a:t>
            </a:r>
          </a:p>
          <a:p>
            <a:pPr algn="l"/>
            <a:r>
              <a:rPr lang="en-US" sz="3200" dirty="0" smtClean="0">
                <a:solidFill>
                  <a:schemeClr val="accent6"/>
                </a:solidFill>
                <a:latin typeface="Times New Roman" panose="02020603050405020304" pitchFamily="18" charset="0"/>
                <a:cs typeface="Times New Roman" panose="02020603050405020304" pitchFamily="18" charset="0"/>
              </a:rPr>
              <a:t>Java’s Magic: The </a:t>
            </a:r>
            <a:r>
              <a:rPr lang="en-US" sz="3200" dirty="0" err="1" smtClean="0">
                <a:solidFill>
                  <a:schemeClr val="accent6"/>
                </a:solidFill>
                <a:latin typeface="Times New Roman" panose="02020603050405020304" pitchFamily="18" charset="0"/>
                <a:cs typeface="Times New Roman" panose="02020603050405020304" pitchFamily="18" charset="0"/>
              </a:rPr>
              <a:t>Bytecode</a:t>
            </a:r>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HotSpot</a:t>
            </a:r>
            <a:r>
              <a:rPr lang="en-US" sz="3200" dirty="0">
                <a:latin typeface="Times New Roman" panose="02020603050405020304" pitchFamily="18" charset="0"/>
                <a:cs typeface="Times New Roman" panose="02020603050405020304" pitchFamily="18" charset="0"/>
              </a:rPr>
              <a:t> includes a just-in-time (JIT) compiler for </a:t>
            </a:r>
            <a:r>
              <a:rPr lang="en-US" sz="3200" dirty="0" err="1">
                <a:latin typeface="Times New Roman" panose="02020603050405020304" pitchFamily="18" charset="0"/>
                <a:cs typeface="Times New Roman" panose="02020603050405020304" pitchFamily="18" charset="0"/>
              </a:rPr>
              <a:t>bytecode</a:t>
            </a:r>
            <a:r>
              <a:rPr lang="en-US" sz="3200" dirty="0">
                <a:latin typeface="Times New Roman" panose="02020603050405020304" pitchFamily="18" charset="0"/>
                <a:cs typeface="Times New Roman" panose="02020603050405020304" pitchFamily="18" charset="0"/>
              </a:rPr>
              <a:t>. </a:t>
            </a:r>
            <a:endParaRPr lang="en-US" sz="32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When a JIT compiler is part of the JVM, selected portions of </a:t>
            </a:r>
            <a:r>
              <a:rPr lang="en-US" sz="3200" dirty="0" err="1">
                <a:latin typeface="Times New Roman" panose="02020603050405020304" pitchFamily="18" charset="0"/>
                <a:cs typeface="Times New Roman" panose="02020603050405020304" pitchFamily="18" charset="0"/>
              </a:rPr>
              <a:t>bytecode</a:t>
            </a:r>
            <a:r>
              <a:rPr lang="en-US" sz="3200" dirty="0">
                <a:latin typeface="Times New Roman" panose="02020603050405020304" pitchFamily="18" charset="0"/>
                <a:cs typeface="Times New Roman" panose="02020603050405020304" pitchFamily="18" charset="0"/>
              </a:rPr>
              <a:t> are compiled into executable code in real time on a </a:t>
            </a:r>
            <a:r>
              <a:rPr lang="en-US" sz="3200" dirty="0" smtClean="0">
                <a:latin typeface="Times New Roman" panose="02020603050405020304" pitchFamily="18" charset="0"/>
                <a:cs typeface="Times New Roman" panose="02020603050405020304" pitchFamily="18" charset="0"/>
              </a:rPr>
              <a:t>piece-by-piece </a:t>
            </a:r>
            <a:r>
              <a:rPr lang="en-US" sz="3200" dirty="0">
                <a:latin typeface="Times New Roman" panose="02020603050405020304" pitchFamily="18" charset="0"/>
                <a:cs typeface="Times New Roman" panose="02020603050405020304" pitchFamily="18" charset="0"/>
              </a:rPr>
              <a:t>demand basis. </a:t>
            </a:r>
            <a:endParaRPr lang="en-US" sz="32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That </a:t>
            </a:r>
            <a:r>
              <a:rPr lang="en-US" sz="3200" dirty="0">
                <a:latin typeface="Times New Roman" panose="02020603050405020304" pitchFamily="18" charset="0"/>
                <a:cs typeface="Times New Roman" panose="02020603050405020304" pitchFamily="18" charset="0"/>
              </a:rPr>
              <a:t>is, a JIT compiler compiles code as it is needed during </a:t>
            </a:r>
            <a:r>
              <a:rPr lang="en-US" sz="3200" dirty="0" smtClean="0">
                <a:latin typeface="Times New Roman" panose="02020603050405020304" pitchFamily="18" charset="0"/>
                <a:cs typeface="Times New Roman" panose="02020603050405020304" pitchFamily="18" charset="0"/>
              </a:rPr>
              <a:t>execution.</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33999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Java Fundamentals</a:t>
            </a:r>
          </a:p>
          <a:p>
            <a:pPr algn="l"/>
            <a:r>
              <a:rPr lang="en-US" sz="3200" dirty="0" smtClean="0">
                <a:solidFill>
                  <a:schemeClr val="accent6"/>
                </a:solidFill>
                <a:latin typeface="Times New Roman" panose="02020603050405020304" pitchFamily="18" charset="0"/>
                <a:cs typeface="Times New Roman" panose="02020603050405020304" pitchFamily="18" charset="0"/>
              </a:rPr>
              <a:t>Object Oriented Programming: </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At the center of Java is object-oriented programming (OOP</a:t>
            </a:r>
            <a:r>
              <a:rPr lang="en-US" sz="32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To support the principles of object-oriented programming, all OOP languages, </a:t>
            </a:r>
            <a:r>
              <a:rPr lang="en-US" sz="3200" dirty="0">
                <a:solidFill>
                  <a:schemeClr val="accent2"/>
                </a:solidFill>
                <a:latin typeface="Times New Roman" panose="02020603050405020304" pitchFamily="18" charset="0"/>
                <a:cs typeface="Times New Roman" panose="02020603050405020304" pitchFamily="18" charset="0"/>
              </a:rPr>
              <a:t>including Java, have three traits in common</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encapsulation</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polymorphism</a:t>
            </a:r>
            <a:r>
              <a:rPr lang="en-US" sz="3200" dirty="0">
                <a:latin typeface="Times New Roman" panose="02020603050405020304" pitchFamily="18" charset="0"/>
                <a:cs typeface="Times New Roman" panose="02020603050405020304" pitchFamily="18" charset="0"/>
              </a:rPr>
              <a:t>, and </a:t>
            </a:r>
            <a:r>
              <a:rPr lang="en-US" sz="3200" b="1" dirty="0" smtClean="0">
                <a:latin typeface="Times New Roman" panose="02020603050405020304" pitchFamily="18" charset="0"/>
                <a:cs typeface="Times New Roman" panose="02020603050405020304" pitchFamily="18" charset="0"/>
              </a:rPr>
              <a:t>inheritance</a:t>
            </a:r>
            <a:r>
              <a:rPr lang="en-US" sz="32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786028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Java Fundamentals</a:t>
            </a:r>
          </a:p>
          <a:p>
            <a:pPr algn="l"/>
            <a:r>
              <a:rPr lang="en-US" sz="3200" dirty="0" smtClean="0">
                <a:solidFill>
                  <a:schemeClr val="accent6"/>
                </a:solidFill>
                <a:latin typeface="Times New Roman" panose="02020603050405020304" pitchFamily="18" charset="0"/>
                <a:cs typeface="Times New Roman" panose="02020603050405020304" pitchFamily="18" charset="0"/>
              </a:rPr>
              <a:t>The Java Development Kit: </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It is time to start writing Java programs.</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Before you can compile and run those programs, you must have a Java Development Kit (JDK</a:t>
            </a:r>
            <a:r>
              <a:rPr lang="en-US" sz="32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The </a:t>
            </a:r>
            <a:r>
              <a:rPr lang="en-US" sz="3200" dirty="0">
                <a:latin typeface="Times New Roman" panose="02020603050405020304" pitchFamily="18" charset="0"/>
                <a:cs typeface="Times New Roman" panose="02020603050405020304" pitchFamily="18" charset="0"/>
              </a:rPr>
              <a:t>current release of the JDK is JDK </a:t>
            </a:r>
            <a:r>
              <a:rPr lang="en-US" sz="3200" dirty="0" smtClean="0">
                <a:latin typeface="Times New Roman" panose="02020603050405020304" pitchFamily="18" charset="0"/>
                <a:cs typeface="Times New Roman" panose="02020603050405020304" pitchFamily="18" charset="0"/>
              </a:rPr>
              <a:t>20. </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This </a:t>
            </a:r>
            <a:r>
              <a:rPr lang="en-US" sz="3200" dirty="0">
                <a:latin typeface="Times New Roman" panose="02020603050405020304" pitchFamily="18" charset="0"/>
                <a:cs typeface="Times New Roman" panose="02020603050405020304" pitchFamily="18" charset="0"/>
              </a:rPr>
              <a:t>is the version for Java SE </a:t>
            </a:r>
            <a:r>
              <a:rPr lang="en-US" sz="3200" dirty="0" smtClean="0">
                <a:latin typeface="Times New Roman" panose="02020603050405020304" pitchFamily="18" charset="0"/>
                <a:cs typeface="Times New Roman" panose="02020603050405020304" pitchFamily="18" charset="0"/>
              </a:rPr>
              <a:t>20. </a:t>
            </a:r>
            <a:r>
              <a:rPr lang="en-US" sz="3200" dirty="0">
                <a:latin typeface="Times New Roman" panose="02020603050405020304" pitchFamily="18" charset="0"/>
                <a:cs typeface="Times New Roman" panose="02020603050405020304" pitchFamily="18" charset="0"/>
              </a:rPr>
              <a:t>(SE stands for Standard Edition</a:t>
            </a:r>
            <a:r>
              <a:rPr lang="en-US" sz="32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It </a:t>
            </a:r>
            <a:r>
              <a:rPr lang="en-US" sz="3200" dirty="0">
                <a:latin typeface="Times New Roman" panose="02020603050405020304" pitchFamily="18" charset="0"/>
                <a:cs typeface="Times New Roman" panose="02020603050405020304" pitchFamily="18" charset="0"/>
              </a:rPr>
              <a:t>is recommended that you use JDK 17 (or later) to compile and run the </a:t>
            </a:r>
            <a:r>
              <a:rPr lang="en-US" sz="3200" dirty="0" smtClean="0">
                <a:latin typeface="Times New Roman" panose="02020603050405020304" pitchFamily="18" charset="0"/>
                <a:cs typeface="Times New Roman" panose="02020603050405020304" pitchFamily="18" charset="0"/>
              </a:rPr>
              <a:t>example programs.</a:t>
            </a:r>
          </a:p>
        </p:txBody>
      </p:sp>
    </p:spTree>
    <p:extLst>
      <p:ext uri="{BB962C8B-B14F-4D97-AF65-F5344CB8AC3E}">
        <p14:creationId xmlns:p14="http://schemas.microsoft.com/office/powerpoint/2010/main" val="6932984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Java Fundamentals</a:t>
            </a:r>
          </a:p>
          <a:p>
            <a:pPr algn="l"/>
            <a:r>
              <a:rPr lang="en-US" sz="3200" dirty="0" smtClean="0">
                <a:solidFill>
                  <a:schemeClr val="accent6"/>
                </a:solidFill>
                <a:latin typeface="Times New Roman" panose="02020603050405020304" pitchFamily="18" charset="0"/>
                <a:cs typeface="Times New Roman" panose="02020603050405020304" pitchFamily="18" charset="0"/>
              </a:rPr>
              <a:t>The Java Development Kit: </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Install </a:t>
            </a:r>
            <a:r>
              <a:rPr lang="en-US" sz="3200" dirty="0">
                <a:latin typeface="Times New Roman" panose="02020603050405020304" pitchFamily="18" charset="0"/>
                <a:cs typeface="Times New Roman" panose="02020603050405020304" pitchFamily="18" charset="0"/>
              </a:rPr>
              <a:t>the JDK on your computer, be aware that for modern versions of Java, both Oracle JDKs and open source </a:t>
            </a:r>
            <a:r>
              <a:rPr lang="en-US" sz="3200" dirty="0" err="1">
                <a:latin typeface="Times New Roman" panose="02020603050405020304" pitchFamily="18" charset="0"/>
                <a:cs typeface="Times New Roman" panose="02020603050405020304" pitchFamily="18" charset="0"/>
              </a:rPr>
              <a:t>OpenJDKs</a:t>
            </a:r>
            <a:r>
              <a:rPr lang="en-US" sz="3200" dirty="0">
                <a:latin typeface="Times New Roman" panose="02020603050405020304" pitchFamily="18" charset="0"/>
                <a:cs typeface="Times New Roman" panose="02020603050405020304" pitchFamily="18" charset="0"/>
              </a:rPr>
              <a:t> are available for </a:t>
            </a:r>
            <a:r>
              <a:rPr lang="en-US" sz="3200" dirty="0" smtClean="0">
                <a:latin typeface="Times New Roman" panose="02020603050405020304" pitchFamily="18" charset="0"/>
                <a:cs typeface="Times New Roman" panose="02020603050405020304" pitchFamily="18" charset="0"/>
              </a:rPr>
              <a:t>download.</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 general, you should first find the JDK you want to use</a:t>
            </a:r>
            <a:r>
              <a:rPr lang="en-US" sz="32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For example, at the time of this writing, </a:t>
            </a:r>
            <a:r>
              <a:rPr lang="en-US" sz="3200" b="1" dirty="0">
                <a:latin typeface="Times New Roman" panose="02020603050405020304" pitchFamily="18" charset="0"/>
                <a:cs typeface="Times New Roman" panose="02020603050405020304" pitchFamily="18" charset="0"/>
              </a:rPr>
              <a:t>the Oracle JDK</a:t>
            </a:r>
            <a:r>
              <a:rPr lang="en-US" sz="3200" dirty="0">
                <a:latin typeface="Times New Roman" panose="02020603050405020304" pitchFamily="18" charset="0"/>
                <a:cs typeface="Times New Roman" panose="02020603050405020304" pitchFamily="18" charset="0"/>
              </a:rPr>
              <a:t> can be downloaded from </a:t>
            </a:r>
            <a:r>
              <a:rPr lang="en-US" sz="3200" b="1" dirty="0">
                <a:latin typeface="Times New Roman" panose="02020603050405020304" pitchFamily="18" charset="0"/>
                <a:cs typeface="Times New Roman" panose="02020603050405020304" pitchFamily="18" charset="0"/>
              </a:rPr>
              <a:t>www.oracle.com/java/technologies/downloads/</a:t>
            </a:r>
            <a:endParaRPr lang="en-US" sz="32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37375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lnSpcReduction="10000"/>
          </a:bodyPr>
          <a:lstStyle/>
          <a:p>
            <a:r>
              <a:rPr lang="en-US" sz="4000" dirty="0" smtClean="0">
                <a:solidFill>
                  <a:schemeClr val="accent6"/>
                </a:solidFill>
                <a:latin typeface="Times New Roman" panose="02020603050405020304" pitchFamily="18" charset="0"/>
                <a:cs typeface="Times New Roman" panose="02020603050405020304" pitchFamily="18" charset="0"/>
              </a:rPr>
              <a:t>Java Fundamentals</a:t>
            </a:r>
          </a:p>
          <a:p>
            <a:pPr algn="l"/>
            <a:r>
              <a:rPr lang="en-US" sz="3200" dirty="0" smtClean="0">
                <a:solidFill>
                  <a:schemeClr val="accent6"/>
                </a:solidFill>
                <a:latin typeface="Times New Roman" panose="02020603050405020304" pitchFamily="18" charset="0"/>
                <a:cs typeface="Times New Roman" panose="02020603050405020304" pitchFamily="18" charset="0"/>
              </a:rPr>
              <a:t>The Java Development Kit: </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Open </a:t>
            </a:r>
            <a:r>
              <a:rPr lang="en-US" sz="3200" dirty="0">
                <a:latin typeface="Times New Roman" panose="02020603050405020304" pitchFamily="18" charset="0"/>
                <a:cs typeface="Times New Roman" panose="02020603050405020304" pitchFamily="18" charset="0"/>
              </a:rPr>
              <a:t>source version is available at </a:t>
            </a:r>
            <a:r>
              <a:rPr lang="en-US" sz="3200" b="1" dirty="0" smtClean="0">
                <a:latin typeface="Times New Roman" panose="02020603050405020304" pitchFamily="18" charset="0"/>
                <a:cs typeface="Times New Roman" panose="02020603050405020304" pitchFamily="18" charset="0"/>
              </a:rPr>
              <a:t>jdk.java.net</a:t>
            </a:r>
          </a:p>
          <a:p>
            <a:pPr marL="457200" indent="-457200" algn="just">
              <a:buFont typeface="Arial" panose="020B0604020202020204" pitchFamily="34" charset="0"/>
              <a:buChar char="•"/>
            </a:pPr>
            <a:r>
              <a:rPr lang="en-US" sz="3200" dirty="0"/>
              <a:t>The </a:t>
            </a:r>
            <a:r>
              <a:rPr lang="en-US" sz="3200" dirty="0">
                <a:solidFill>
                  <a:schemeClr val="accent2"/>
                </a:solidFill>
              </a:rPr>
              <a:t>JDK supplies two primary programs</a:t>
            </a:r>
            <a:r>
              <a:rPr lang="en-US" sz="3200" dirty="0" smtClean="0"/>
              <a:t>.</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first is </a:t>
            </a:r>
            <a:r>
              <a:rPr lang="en-US" sz="3200" b="1" dirty="0" err="1">
                <a:latin typeface="Times New Roman" panose="02020603050405020304" pitchFamily="18" charset="0"/>
                <a:cs typeface="Times New Roman" panose="02020603050405020304" pitchFamily="18" charset="0"/>
              </a:rPr>
              <a:t>javac</a:t>
            </a:r>
            <a:r>
              <a:rPr lang="en-US" sz="3200" dirty="0">
                <a:latin typeface="Times New Roman" panose="02020603050405020304" pitchFamily="18" charset="0"/>
                <a:cs typeface="Times New Roman" panose="02020603050405020304" pitchFamily="18" charset="0"/>
              </a:rPr>
              <a:t>, which is the Java </a:t>
            </a:r>
            <a:r>
              <a:rPr lang="en-US" sz="3200" dirty="0" smtClean="0">
                <a:latin typeface="Times New Roman" panose="02020603050405020304" pitchFamily="18" charset="0"/>
                <a:cs typeface="Times New Roman" panose="02020603050405020304" pitchFamily="18" charset="0"/>
              </a:rPr>
              <a:t>compiler.</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second is </a:t>
            </a:r>
            <a:r>
              <a:rPr lang="en-US" sz="3200" b="1" dirty="0">
                <a:latin typeface="Times New Roman" panose="02020603050405020304" pitchFamily="18" charset="0"/>
                <a:cs typeface="Times New Roman" panose="02020603050405020304" pitchFamily="18" charset="0"/>
              </a:rPr>
              <a:t>java</a:t>
            </a:r>
            <a:r>
              <a:rPr lang="en-US" sz="3200" dirty="0">
                <a:latin typeface="Times New Roman" panose="02020603050405020304" pitchFamily="18" charset="0"/>
                <a:cs typeface="Times New Roman" panose="02020603050405020304" pitchFamily="18" charset="0"/>
              </a:rPr>
              <a:t>, which is the standard Java interpreter and is also referred to as the application launcher</a:t>
            </a:r>
            <a:r>
              <a:rPr lang="en-US" sz="32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One other point: The JDK runs in the command-prompt environment and uses command-line tools. It is not a windowed application. </a:t>
            </a:r>
            <a:r>
              <a:rPr lang="en-US" sz="3200" dirty="0">
                <a:solidFill>
                  <a:schemeClr val="accent2"/>
                </a:solidFill>
                <a:latin typeface="Times New Roman" panose="02020603050405020304" pitchFamily="18" charset="0"/>
                <a:cs typeface="Times New Roman" panose="02020603050405020304" pitchFamily="18" charset="0"/>
              </a:rPr>
              <a:t>It is also not an integrated development environment (IDE</a:t>
            </a:r>
            <a:r>
              <a:rPr lang="en-US" sz="3200" dirty="0" smtClean="0">
                <a:latin typeface="Times New Roman" panose="02020603050405020304" pitchFamily="18" charset="0"/>
                <a:cs typeface="Times New Roman" panose="02020603050405020304" pitchFamily="18" charset="0"/>
              </a:rPr>
              <a:t>).</a:t>
            </a:r>
            <a:endParaRPr lang="en-US" sz="32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41846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Java Fundamentals</a:t>
            </a:r>
          </a:p>
          <a:p>
            <a:pPr algn="l"/>
            <a:r>
              <a:rPr lang="en-US" sz="3200" dirty="0" smtClean="0">
                <a:solidFill>
                  <a:schemeClr val="accent6"/>
                </a:solidFill>
                <a:latin typeface="Times New Roman" panose="02020603050405020304" pitchFamily="18" charset="0"/>
                <a:cs typeface="Times New Roman" panose="02020603050405020304" pitchFamily="18" charset="0"/>
              </a:rPr>
              <a:t>A First Simple Program: </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Let’s start by compiling and running the short sample program shown here:</a:t>
            </a:r>
            <a:endParaRPr lang="en-US" sz="3200" b="1"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847335" y="2564670"/>
            <a:ext cx="7844982" cy="3608189"/>
          </a:xfrm>
          <a:prstGeom prst="rect">
            <a:avLst/>
          </a:prstGeom>
        </p:spPr>
      </p:pic>
    </p:spTree>
    <p:extLst>
      <p:ext uri="{BB962C8B-B14F-4D97-AF65-F5344CB8AC3E}">
        <p14:creationId xmlns:p14="http://schemas.microsoft.com/office/powerpoint/2010/main" val="16978143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Java Fundamentals</a:t>
            </a:r>
          </a:p>
          <a:p>
            <a:pPr algn="l"/>
            <a:r>
              <a:rPr lang="en-US" sz="3200" dirty="0" smtClean="0">
                <a:solidFill>
                  <a:schemeClr val="accent6"/>
                </a:solidFill>
                <a:latin typeface="Times New Roman" panose="02020603050405020304" pitchFamily="18" charset="0"/>
                <a:cs typeface="Times New Roman" panose="02020603050405020304" pitchFamily="18" charset="0"/>
              </a:rPr>
              <a:t>Compiling the Program</a:t>
            </a:r>
            <a:r>
              <a:rPr lang="en-US" sz="3200" dirty="0" smtClean="0">
                <a:solidFill>
                  <a:schemeClr val="accent6"/>
                </a:solidFill>
                <a:latin typeface="Times New Roman" panose="02020603050405020304" pitchFamily="18" charset="0"/>
                <a:cs typeface="Times New Roman" panose="02020603050405020304" pitchFamily="18" charset="0"/>
              </a:rPr>
              <a:t>: </a:t>
            </a:r>
            <a:endParaRPr lang="en-US" sz="3200" dirty="0" smtClean="0">
              <a:solidFill>
                <a:schemeClr val="accent6"/>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200" b="1"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48368" y="1677945"/>
            <a:ext cx="10311885" cy="4750287"/>
          </a:xfrm>
          <a:prstGeom prst="rect">
            <a:avLst/>
          </a:prstGeom>
        </p:spPr>
      </p:pic>
    </p:spTree>
    <p:extLst>
      <p:ext uri="{BB962C8B-B14F-4D97-AF65-F5344CB8AC3E}">
        <p14:creationId xmlns:p14="http://schemas.microsoft.com/office/powerpoint/2010/main" val="3551403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Java Fundamentals</a:t>
            </a:r>
          </a:p>
          <a:p>
            <a:pPr algn="l"/>
            <a:r>
              <a:rPr lang="en-US" sz="3200" dirty="0" smtClean="0">
                <a:solidFill>
                  <a:schemeClr val="accent6"/>
                </a:solidFill>
                <a:latin typeface="Times New Roman" panose="02020603050405020304" pitchFamily="18" charset="0"/>
                <a:cs typeface="Times New Roman" panose="02020603050405020304" pitchFamily="18" charset="0"/>
              </a:rPr>
              <a:t>Compiling the Program</a:t>
            </a:r>
            <a:r>
              <a:rPr lang="en-US" sz="3200" dirty="0" smtClean="0">
                <a:solidFill>
                  <a:schemeClr val="accent6"/>
                </a:solidFill>
                <a:latin typeface="Times New Roman" panose="02020603050405020304" pitchFamily="18" charset="0"/>
                <a:cs typeface="Times New Roman" panose="02020603050405020304" pitchFamily="18" charset="0"/>
              </a:rPr>
              <a:t>: </a:t>
            </a:r>
            <a:endParaRPr lang="en-US" sz="3200" dirty="0" smtClean="0">
              <a:solidFill>
                <a:schemeClr val="accent6"/>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200" b="1"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604401" y="1621953"/>
            <a:ext cx="11019773" cy="3724404"/>
          </a:xfrm>
          <a:prstGeom prst="rect">
            <a:avLst/>
          </a:prstGeom>
        </p:spPr>
      </p:pic>
    </p:spTree>
    <p:extLst>
      <p:ext uri="{BB962C8B-B14F-4D97-AF65-F5344CB8AC3E}">
        <p14:creationId xmlns:p14="http://schemas.microsoft.com/office/powerpoint/2010/main" val="26355646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Java Fundamentals</a:t>
            </a:r>
          </a:p>
          <a:p>
            <a:pPr algn="l"/>
            <a:r>
              <a:rPr lang="en-US" sz="3200" dirty="0" smtClean="0">
                <a:solidFill>
                  <a:schemeClr val="accent6"/>
                </a:solidFill>
                <a:latin typeface="Times New Roman" panose="02020603050405020304" pitchFamily="18" charset="0"/>
                <a:cs typeface="Times New Roman" panose="02020603050405020304" pitchFamily="18" charset="0"/>
              </a:rPr>
              <a:t>Compiling the Program</a:t>
            </a:r>
            <a:r>
              <a:rPr lang="en-US" sz="3200" dirty="0" smtClean="0">
                <a:solidFill>
                  <a:schemeClr val="accent6"/>
                </a:solidFill>
                <a:latin typeface="Times New Roman" panose="02020603050405020304" pitchFamily="18" charset="0"/>
                <a:cs typeface="Times New Roman" panose="02020603050405020304" pitchFamily="18" charset="0"/>
              </a:rPr>
              <a:t>: </a:t>
            </a:r>
            <a:endParaRPr lang="en-US" sz="3200" dirty="0" smtClean="0">
              <a:solidFill>
                <a:schemeClr val="accent6"/>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200" b="1"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817731" y="2014537"/>
            <a:ext cx="8543572" cy="646285"/>
          </a:xfrm>
          <a:prstGeom prst="rect">
            <a:avLst/>
          </a:prstGeom>
        </p:spPr>
      </p:pic>
      <p:pic>
        <p:nvPicPr>
          <p:cNvPr id="5" name="Picture 4"/>
          <p:cNvPicPr>
            <a:picLocks noChangeAspect="1"/>
          </p:cNvPicPr>
          <p:nvPr/>
        </p:nvPicPr>
        <p:blipFill>
          <a:blip r:embed="rId3"/>
          <a:stretch>
            <a:fillRect/>
          </a:stretch>
        </p:blipFill>
        <p:spPr>
          <a:xfrm>
            <a:off x="2047231" y="4742036"/>
            <a:ext cx="7514848" cy="406615"/>
          </a:xfrm>
          <a:prstGeom prst="rect">
            <a:avLst/>
          </a:prstGeom>
        </p:spPr>
      </p:pic>
      <p:pic>
        <p:nvPicPr>
          <p:cNvPr id="6" name="Picture 5"/>
          <p:cNvPicPr>
            <a:picLocks noChangeAspect="1"/>
          </p:cNvPicPr>
          <p:nvPr/>
        </p:nvPicPr>
        <p:blipFill>
          <a:blip r:embed="rId4"/>
          <a:stretch>
            <a:fillRect/>
          </a:stretch>
        </p:blipFill>
        <p:spPr>
          <a:xfrm>
            <a:off x="1944386" y="5351119"/>
            <a:ext cx="5708565" cy="414589"/>
          </a:xfrm>
          <a:prstGeom prst="rect">
            <a:avLst/>
          </a:prstGeom>
        </p:spPr>
      </p:pic>
      <p:pic>
        <p:nvPicPr>
          <p:cNvPr id="7" name="Picture 6"/>
          <p:cNvPicPr>
            <a:picLocks noChangeAspect="1"/>
          </p:cNvPicPr>
          <p:nvPr/>
        </p:nvPicPr>
        <p:blipFill>
          <a:blip r:embed="rId5"/>
          <a:stretch>
            <a:fillRect/>
          </a:stretch>
        </p:blipFill>
        <p:spPr>
          <a:xfrm>
            <a:off x="1944386" y="2975661"/>
            <a:ext cx="7350060" cy="426566"/>
          </a:xfrm>
          <a:prstGeom prst="rect">
            <a:avLst/>
          </a:prstGeom>
        </p:spPr>
      </p:pic>
      <p:pic>
        <p:nvPicPr>
          <p:cNvPr id="8" name="Picture 7"/>
          <p:cNvPicPr>
            <a:picLocks noChangeAspect="1"/>
          </p:cNvPicPr>
          <p:nvPr/>
        </p:nvPicPr>
        <p:blipFill>
          <a:blip r:embed="rId6"/>
          <a:stretch>
            <a:fillRect/>
          </a:stretch>
        </p:blipFill>
        <p:spPr>
          <a:xfrm>
            <a:off x="2275456" y="3468634"/>
            <a:ext cx="5579291" cy="388530"/>
          </a:xfrm>
          <a:prstGeom prst="rect">
            <a:avLst/>
          </a:prstGeom>
        </p:spPr>
      </p:pic>
      <p:pic>
        <p:nvPicPr>
          <p:cNvPr id="9" name="Picture 8"/>
          <p:cNvPicPr>
            <a:picLocks noChangeAspect="1"/>
          </p:cNvPicPr>
          <p:nvPr/>
        </p:nvPicPr>
        <p:blipFill>
          <a:blip r:embed="rId7"/>
          <a:stretch>
            <a:fillRect/>
          </a:stretch>
        </p:blipFill>
        <p:spPr>
          <a:xfrm>
            <a:off x="2583463" y="3878145"/>
            <a:ext cx="5917986" cy="480733"/>
          </a:xfrm>
          <a:prstGeom prst="rect">
            <a:avLst/>
          </a:prstGeom>
        </p:spPr>
      </p:pic>
    </p:spTree>
    <p:extLst>
      <p:ext uri="{BB962C8B-B14F-4D97-AF65-F5344CB8AC3E}">
        <p14:creationId xmlns:p14="http://schemas.microsoft.com/office/powerpoint/2010/main" val="3923277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74141"/>
            <a:ext cx="9144000" cy="6354091"/>
          </a:xfrm>
        </p:spPr>
        <p:txBody>
          <a:bodyPr>
            <a:normAutofit/>
          </a:bodyPr>
          <a:lstStyle/>
          <a:p>
            <a:pPr algn="l"/>
            <a:r>
              <a:rPr lang="en-US" sz="3200" dirty="0" smtClean="0">
                <a:solidFill>
                  <a:schemeClr val="accent6"/>
                </a:solidFill>
                <a:latin typeface="Times New Roman" panose="02020603050405020304" pitchFamily="18" charset="0"/>
                <a:cs typeface="Times New Roman" panose="02020603050405020304" pitchFamily="18" charset="0"/>
              </a:rPr>
              <a:t>Second Sample Program</a:t>
            </a:r>
            <a:r>
              <a:rPr lang="en-US" sz="3200" dirty="0" smtClean="0">
                <a:solidFill>
                  <a:schemeClr val="accent6"/>
                </a:solidFill>
                <a:latin typeface="Times New Roman" panose="02020603050405020304" pitchFamily="18" charset="0"/>
                <a:cs typeface="Times New Roman" panose="02020603050405020304" pitchFamily="18" charset="0"/>
              </a:rPr>
              <a:t>: </a:t>
            </a:r>
            <a:endParaRPr lang="en-US" sz="3200" dirty="0" smtClean="0">
              <a:solidFill>
                <a:schemeClr val="accent6"/>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200" b="1"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15895" y="536889"/>
            <a:ext cx="10628764" cy="6152235"/>
          </a:xfrm>
          <a:prstGeom prst="rect">
            <a:avLst/>
          </a:prstGeom>
        </p:spPr>
      </p:pic>
    </p:spTree>
    <p:extLst>
      <p:ext uri="{BB962C8B-B14F-4D97-AF65-F5344CB8AC3E}">
        <p14:creationId xmlns:p14="http://schemas.microsoft.com/office/powerpoint/2010/main" val="1310436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658368"/>
            <a:ext cx="9144000" cy="5769864"/>
          </a:xfrm>
        </p:spPr>
        <p:txBody>
          <a:bodyPr>
            <a:normAutofit/>
          </a:bodyPr>
          <a:lstStyle/>
          <a:p>
            <a:pPr algn="l"/>
            <a:r>
              <a:rPr lang="en-US" sz="4000" dirty="0" smtClean="0">
                <a:solidFill>
                  <a:schemeClr val="accent6"/>
                </a:solidFill>
                <a:latin typeface="Times New Roman" panose="02020603050405020304" pitchFamily="18" charset="0"/>
                <a:cs typeface="Times New Roman" panose="02020603050405020304" pitchFamily="18" charset="0"/>
              </a:rPr>
              <a:t>Reference Book:</a:t>
            </a:r>
          </a:p>
          <a:p>
            <a:pPr algn="l"/>
            <a:endParaRPr lang="en-US" sz="3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5133758" y="297479"/>
            <a:ext cx="5552530" cy="6130753"/>
          </a:xfrm>
          <a:prstGeom prst="rect">
            <a:avLst/>
          </a:prstGeom>
        </p:spPr>
      </p:pic>
    </p:spTree>
    <p:extLst>
      <p:ext uri="{BB962C8B-B14F-4D97-AF65-F5344CB8AC3E}">
        <p14:creationId xmlns:p14="http://schemas.microsoft.com/office/powerpoint/2010/main" val="483843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658368"/>
            <a:ext cx="9144000" cy="5769864"/>
          </a:xfrm>
        </p:spPr>
        <p:txBody>
          <a:bodyPr>
            <a:normAutofit/>
          </a:bodyPr>
          <a:lstStyle/>
          <a:p>
            <a:pPr algn="l"/>
            <a:r>
              <a:rPr lang="en-US" sz="4000" dirty="0" smtClean="0">
                <a:solidFill>
                  <a:schemeClr val="accent6"/>
                </a:solidFill>
                <a:latin typeface="Times New Roman" panose="02020603050405020304" pitchFamily="18" charset="0"/>
                <a:cs typeface="Times New Roman" panose="02020603050405020304" pitchFamily="18" charset="0"/>
              </a:rPr>
              <a:t>Reference Book:</a:t>
            </a:r>
          </a:p>
          <a:p>
            <a:pPr algn="l"/>
            <a:endParaRPr lang="en-US"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144015" y="134251"/>
            <a:ext cx="4807294" cy="6475280"/>
          </a:xfrm>
          <a:prstGeom prst="rect">
            <a:avLst/>
          </a:prstGeom>
        </p:spPr>
      </p:pic>
    </p:spTree>
    <p:extLst>
      <p:ext uri="{BB962C8B-B14F-4D97-AF65-F5344CB8AC3E}">
        <p14:creationId xmlns:p14="http://schemas.microsoft.com/office/powerpoint/2010/main" val="2836150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658368"/>
            <a:ext cx="9144000" cy="5769864"/>
          </a:xfrm>
        </p:spPr>
        <p:txBody>
          <a:bodyPr>
            <a:normAutofit/>
          </a:bodyPr>
          <a:lstStyle/>
          <a:p>
            <a:pPr algn="l"/>
            <a:r>
              <a:rPr lang="en-US" sz="4000" dirty="0" smtClean="0">
                <a:solidFill>
                  <a:schemeClr val="accent6"/>
                </a:solidFill>
                <a:latin typeface="Times New Roman" panose="02020603050405020304" pitchFamily="18" charset="0"/>
                <a:cs typeface="Times New Roman" panose="02020603050405020304" pitchFamily="18" charset="0"/>
              </a:rPr>
              <a:t>Reference Book:</a:t>
            </a:r>
          </a:p>
          <a:p>
            <a:pPr algn="l"/>
            <a:endParaRPr lang="en-US" sz="3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5128699" y="505515"/>
            <a:ext cx="5045032" cy="5834346"/>
          </a:xfrm>
          <a:prstGeom prst="rect">
            <a:avLst/>
          </a:prstGeom>
        </p:spPr>
      </p:pic>
    </p:spTree>
    <p:extLst>
      <p:ext uri="{BB962C8B-B14F-4D97-AF65-F5344CB8AC3E}">
        <p14:creationId xmlns:p14="http://schemas.microsoft.com/office/powerpoint/2010/main" val="3037958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197708"/>
            <a:ext cx="9144000" cy="6230524"/>
          </a:xfrm>
        </p:spPr>
        <p:txBody>
          <a:bodyPr>
            <a:normAutofit/>
          </a:bodyPr>
          <a:lstStyle/>
          <a:p>
            <a:pPr algn="l"/>
            <a:r>
              <a:rPr lang="en-US" sz="3200" dirty="0" smtClean="0">
                <a:solidFill>
                  <a:schemeClr val="accent6"/>
                </a:solidFill>
                <a:latin typeface="Times New Roman" panose="02020603050405020304" pitchFamily="18" charset="0"/>
                <a:cs typeface="Times New Roman" panose="02020603050405020304" pitchFamily="18" charset="0"/>
              </a:rPr>
              <a:t>Most used programming languages among developers worldwide as of 2023</a:t>
            </a:r>
          </a:p>
          <a:p>
            <a:pPr algn="l"/>
            <a:endParaRPr lang="en-US" sz="3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1349" y="1455101"/>
            <a:ext cx="6561905" cy="3552381"/>
          </a:xfrm>
          <a:prstGeom prst="rect">
            <a:avLst/>
          </a:prstGeom>
        </p:spPr>
      </p:pic>
    </p:spTree>
    <p:extLst>
      <p:ext uri="{BB962C8B-B14F-4D97-AF65-F5344CB8AC3E}">
        <p14:creationId xmlns:p14="http://schemas.microsoft.com/office/powerpoint/2010/main" val="2551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Java Fundamentals</a:t>
            </a:r>
          </a:p>
          <a:p>
            <a:pPr marL="457200" indent="-457200" algn="l">
              <a:buFont typeface="Arial" panose="020B0604020202020204" pitchFamily="34" charset="0"/>
              <a:buChar char="•"/>
            </a:pPr>
            <a:endParaRPr lang="en-US" sz="3200" dirty="0" smtClean="0">
              <a:latin typeface="Times New Roman" panose="02020603050405020304" pitchFamily="18" charset="0"/>
              <a:cs typeface="Times New Roman" panose="02020603050405020304" pitchFamily="18" charset="0"/>
            </a:endParaRPr>
          </a:p>
          <a:p>
            <a:pPr algn="l"/>
            <a:endParaRPr lang="en-US"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446895" y="1166040"/>
            <a:ext cx="4629150" cy="3438525"/>
          </a:xfrm>
          <a:prstGeom prst="rect">
            <a:avLst/>
          </a:prstGeom>
        </p:spPr>
      </p:pic>
    </p:spTree>
    <p:extLst>
      <p:ext uri="{BB962C8B-B14F-4D97-AF65-F5344CB8AC3E}">
        <p14:creationId xmlns:p14="http://schemas.microsoft.com/office/powerpoint/2010/main" val="1666349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Java Fundamentals</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Java was conceived by James Gosling, Patrick, Chris, Frank and Mike Sheridan at </a:t>
            </a:r>
            <a:r>
              <a:rPr lang="en-US" sz="3200" dirty="0" smtClean="0">
                <a:solidFill>
                  <a:srgbClr val="C00000"/>
                </a:solidFill>
                <a:latin typeface="Times New Roman" panose="02020603050405020304" pitchFamily="18" charset="0"/>
                <a:cs typeface="Times New Roman" panose="02020603050405020304" pitchFamily="18" charset="0"/>
              </a:rPr>
              <a:t>Sun Microsystems </a:t>
            </a:r>
            <a:r>
              <a:rPr lang="en-US" sz="3200" dirty="0" smtClean="0">
                <a:latin typeface="Times New Roman" panose="02020603050405020304" pitchFamily="18" charset="0"/>
                <a:cs typeface="Times New Roman" panose="02020603050405020304" pitchFamily="18" charset="0"/>
              </a:rPr>
              <a:t>in 1991.</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The origin impetus for Java was not the Internet!</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Instead, the primary motivation was the need for a </a:t>
            </a:r>
            <a:r>
              <a:rPr lang="en-US" sz="3200" dirty="0" smtClean="0">
                <a:solidFill>
                  <a:srgbClr val="C00000"/>
                </a:solidFill>
                <a:latin typeface="Times New Roman" panose="02020603050405020304" pitchFamily="18" charset="0"/>
                <a:cs typeface="Times New Roman" panose="02020603050405020304" pitchFamily="18" charset="0"/>
              </a:rPr>
              <a:t>platform-independent language </a:t>
            </a:r>
            <a:r>
              <a:rPr lang="en-US" sz="3200" dirty="0" smtClean="0">
                <a:latin typeface="Times New Roman" panose="02020603050405020304" pitchFamily="18" charset="0"/>
                <a:cs typeface="Times New Roman" panose="02020603050405020304" pitchFamily="18" charset="0"/>
              </a:rPr>
              <a:t>that could be used to create software to be embedded in various consumer electronic devices, such as toasters, microwave oven and remote controls. </a:t>
            </a:r>
          </a:p>
          <a:p>
            <a:pPr algn="l"/>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0844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Java Fundamentals</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Gosling et al. worked on </a:t>
            </a:r>
            <a:r>
              <a:rPr lang="en-US" sz="3200" dirty="0" smtClean="0">
                <a:solidFill>
                  <a:srgbClr val="C00000"/>
                </a:solidFill>
                <a:latin typeface="Times New Roman" panose="02020603050405020304" pitchFamily="18" charset="0"/>
                <a:cs typeface="Times New Roman" panose="02020603050405020304" pitchFamily="18" charset="0"/>
              </a:rPr>
              <a:t>a portable, cross-platform language </a:t>
            </a:r>
            <a:r>
              <a:rPr lang="en-US" sz="3200" dirty="0" smtClean="0">
                <a:latin typeface="Times New Roman" panose="02020603050405020304" pitchFamily="18" charset="0"/>
                <a:cs typeface="Times New Roman" panose="02020603050405020304" pitchFamily="18" charset="0"/>
              </a:rPr>
              <a:t>that could produce code that would run on variety of CPUs under differing environments.</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This effort ultimately led to the creation of </a:t>
            </a:r>
            <a:r>
              <a:rPr lang="en-US" sz="3200" b="1" dirty="0" smtClean="0">
                <a:latin typeface="Times New Roman" panose="02020603050405020304" pitchFamily="18" charset="0"/>
                <a:cs typeface="Times New Roman" panose="02020603050405020304" pitchFamily="18" charset="0"/>
              </a:rPr>
              <a:t>Java!</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With advent of the Internet and the Web, the old problem of portability returned with a vengeance.</a:t>
            </a: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After all, the Internet consisted of a diverse, distributed universe populated with many types of computers, operating systems and CPUs.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810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2554</TotalTime>
  <Words>1189</Words>
  <Application>Microsoft Office PowerPoint</Application>
  <PresentationFormat>Widescreen</PresentationFormat>
  <Paragraphs>102</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kamal Sir</cp:lastModifiedBy>
  <cp:revision>113</cp:revision>
  <dcterms:created xsi:type="dcterms:W3CDTF">2022-03-14T08:39:54Z</dcterms:created>
  <dcterms:modified xsi:type="dcterms:W3CDTF">2023-09-20T04:11:08Z</dcterms:modified>
</cp:coreProperties>
</file>