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4" r:id="rId19"/>
    <p:sldId id="395" r:id="rId20"/>
    <p:sldId id="396" r:id="rId21"/>
    <p:sldId id="397" r:id="rId22"/>
    <p:sldId id="398" r:id="rId23"/>
    <p:sldId id="399" r:id="rId24"/>
    <p:sldId id="401" r:id="rId25"/>
    <p:sldId id="400" r:id="rId26"/>
    <p:sldId id="402" r:id="rId27"/>
    <p:sldId id="403" r:id="rId28"/>
    <p:sldId id="404" r:id="rId29"/>
    <p:sldId id="405" r:id="rId30"/>
    <p:sldId id="406" r:id="rId31"/>
    <p:sldId id="40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An exception is an error that occurs at run time.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Using </a:t>
            </a:r>
            <a:r>
              <a:rPr lang="en-US" sz="3200" dirty="0"/>
              <a:t>Java’s exception handling subsystem you can, in a structured and controlled manner, </a:t>
            </a:r>
            <a:r>
              <a:rPr lang="en-US" sz="3200" b="1" dirty="0"/>
              <a:t>handle run-time errors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Although </a:t>
            </a:r>
            <a:r>
              <a:rPr lang="en-US" sz="3200" dirty="0"/>
              <a:t>most modern programming languages offer some form of exception handling,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Java’s </a:t>
            </a:r>
            <a:r>
              <a:rPr lang="en-US" sz="3200" dirty="0"/>
              <a:t>support for it is both easy-to-use and flexible.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3" y="345989"/>
            <a:ext cx="493395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893" y="1038354"/>
            <a:ext cx="5467350" cy="695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580" y="1803314"/>
            <a:ext cx="95631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3" y="345989"/>
            <a:ext cx="493395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497" y="1269656"/>
            <a:ext cx="9601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6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lnSpcReduction="10000"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Catching one of Java’s standard exceptions, as the preceding program does, has a side benefit: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It prevents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abnormal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program termination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an exception is thrown, it must be caught by some piece of code, </a:t>
            </a:r>
            <a:r>
              <a:rPr lang="en-US" sz="3200" dirty="0" smtClean="0"/>
              <a:t>somewhere.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an exception is thrown, it must be caught by some piece of code, somewhere.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general,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if your program does not catch an exception, then it will be caught by the JVM. 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trouble is that the JVM’s default exception handler terminates execution </a:t>
            </a:r>
            <a:r>
              <a:rPr lang="en-US" sz="3200" dirty="0"/>
              <a:t>and displays a stack trace and error message.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5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For example, in this version of the preceding example, the index out-of-bounds exception is not caught by the program.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262" y="2798419"/>
            <a:ext cx="6010275" cy="981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169" y="3975143"/>
            <a:ext cx="786765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the array index error occurs, execution is halted, and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the following error message is displayed.</a:t>
            </a:r>
            <a:r>
              <a:rPr lang="en-US" sz="3200" dirty="0"/>
              <a:t> (The exact output you see may vary because of differences between JDKs.)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3711918"/>
            <a:ext cx="94297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1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mentioned earlier, the type of the exception must match the type specified in a </a:t>
            </a:r>
            <a:r>
              <a:rPr lang="en-US" sz="3200" b="1" dirty="0"/>
              <a:t>catch</a:t>
            </a:r>
            <a:r>
              <a:rPr lang="en-US" sz="3200" dirty="0"/>
              <a:t> statement.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it doesn’t, the exception won’t be caught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the following program tries to catch an array boundary error with a </a:t>
            </a:r>
            <a:r>
              <a:rPr lang="en-US" sz="3200" b="1" dirty="0"/>
              <a:t>catch</a:t>
            </a:r>
            <a:r>
              <a:rPr lang="en-US" sz="3200" dirty="0"/>
              <a:t> statement for an </a:t>
            </a:r>
            <a:r>
              <a:rPr lang="en-US" sz="3200" b="1" dirty="0" err="1"/>
              <a:t>ArithmeticException</a:t>
            </a:r>
            <a:r>
              <a:rPr lang="en-US" sz="3200" dirty="0"/>
              <a:t> (another of Java’s built-in exceptions).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8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the array boundary is overrun, an </a:t>
            </a:r>
            <a:r>
              <a:rPr lang="en-US" sz="3200" b="1" dirty="0" err="1"/>
              <a:t>ArrayIndexOutOfBoundsException</a:t>
            </a:r>
            <a:r>
              <a:rPr lang="en-US" sz="3200" dirty="0"/>
              <a:t> is generated,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but it won’t be caught by the catch statement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results in abnormal program termination.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3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75" y="150340"/>
            <a:ext cx="9772650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5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50340"/>
            <a:ext cx="873442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22" y="1323589"/>
            <a:ext cx="10373183" cy="26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One of the key benefits of exception handling </a:t>
            </a:r>
            <a:r>
              <a:rPr lang="en-US" sz="3200" dirty="0"/>
              <a:t>is that it enables your program to respond to an error and then </a:t>
            </a:r>
            <a:r>
              <a:rPr lang="en-US" sz="3200" dirty="0" smtClean="0"/>
              <a:t>continue </a:t>
            </a:r>
            <a:r>
              <a:rPr lang="en-US" sz="3200" dirty="0"/>
              <a:t>running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For example, consider the following example that divides the elements of one array by the elements of another.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a division by zero occurs, an </a:t>
            </a:r>
            <a:r>
              <a:rPr lang="en-US" sz="3200" b="1" dirty="0" err="1"/>
              <a:t>ArithmeticException</a:t>
            </a:r>
            <a:r>
              <a:rPr lang="en-US" sz="3200" dirty="0"/>
              <a:t> is generated.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the program, this exception is handled by reporting the error and then continuing with execution.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76" y="143776"/>
            <a:ext cx="8439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1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Exception handling streamlines error handling by allowing your program to define a block of code, called an </a:t>
            </a:r>
            <a:r>
              <a:rPr lang="en-US" sz="3200" b="1" dirty="0"/>
              <a:t>exception handler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that is executed automatically when an error occurs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is not necessary to manually check the success or failure of each specific operation or method call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If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an error occurs, it will be processed by the exception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handler</a:t>
            </a:r>
            <a:r>
              <a:rPr lang="en-US" sz="3200" dirty="0" smtClean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41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Thus, attempting to divide by zero does not cause an abrupt run-time error resulting in the termination of the program.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Instead</a:t>
            </a:r>
            <a:r>
              <a:rPr lang="en-US" sz="3200" dirty="0"/>
              <a:t>, it is handled gracefully, allowing program execution to continue.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76" y="143776"/>
            <a:ext cx="8439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76" y="143776"/>
            <a:ext cx="843915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869864"/>
            <a:ext cx="7773660" cy="555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50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76" y="143776"/>
            <a:ext cx="843915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746" y="1119066"/>
            <a:ext cx="5903199" cy="304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5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85" y="345989"/>
            <a:ext cx="63055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7" y="1256784"/>
            <a:ext cx="8860417" cy="410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955" y="269531"/>
            <a:ext cx="63055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359" y="1286260"/>
            <a:ext cx="10263859" cy="345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69764"/>
            <a:ext cx="6305550" cy="552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332" y="1236318"/>
            <a:ext cx="6142937" cy="333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There is one important point about multiple </a:t>
            </a:r>
            <a:r>
              <a:rPr lang="en-US" sz="3200" b="1" dirty="0"/>
              <a:t>catch</a:t>
            </a:r>
            <a:r>
              <a:rPr lang="en-US" sz="3200" dirty="0"/>
              <a:t> statements that relates to subclasses.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 </a:t>
            </a:r>
            <a:r>
              <a:rPr lang="en-US" sz="3200" b="1" dirty="0"/>
              <a:t>catch</a:t>
            </a:r>
            <a:r>
              <a:rPr lang="en-US" sz="3200" dirty="0"/>
              <a:t> clause for a superclass will also match any of its subclasses.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since the superclass of all exceptions is </a:t>
            </a:r>
            <a:r>
              <a:rPr lang="en-US" sz="3200" b="1" dirty="0" err="1"/>
              <a:t>Throwable</a:t>
            </a:r>
            <a:r>
              <a:rPr lang="en-US" sz="3200" dirty="0"/>
              <a:t>, to catch all possible exceptions, catch </a:t>
            </a:r>
            <a:r>
              <a:rPr lang="en-US" sz="3200" b="1" dirty="0" err="1"/>
              <a:t>Throwable</a:t>
            </a:r>
            <a:r>
              <a:rPr lang="en-US" sz="3200" dirty="0"/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270047"/>
            <a:ext cx="5791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9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If you want to catch exceptions of both a superclass type and a subclass type, put the subclass first in the </a:t>
            </a:r>
            <a:r>
              <a:rPr lang="en-US" sz="3200" b="1" dirty="0"/>
              <a:t>catch</a:t>
            </a:r>
            <a:r>
              <a:rPr lang="en-US" sz="3200" dirty="0"/>
              <a:t> sequence.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you don’t, then the superclass </a:t>
            </a:r>
            <a:r>
              <a:rPr lang="en-US" sz="3200" b="1" dirty="0"/>
              <a:t>catch</a:t>
            </a:r>
            <a:r>
              <a:rPr lang="en-US" sz="3200" dirty="0"/>
              <a:t> will also catch all derived classes.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rule is self-enforcing because putting the superclass first causes unreachable code to be created, since the subclass </a:t>
            </a:r>
            <a:r>
              <a:rPr lang="en-US" sz="3200" b="1" dirty="0"/>
              <a:t>catch</a:t>
            </a:r>
            <a:r>
              <a:rPr lang="en-US" sz="3200" dirty="0"/>
              <a:t> clause can never execute.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270047"/>
            <a:ext cx="5791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6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 Java, unreachable code is an error.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270047"/>
            <a:ext cx="5791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5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270047"/>
            <a:ext cx="5791200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261" y="1170545"/>
            <a:ext cx="83343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2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Hierarchy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In Java, all exceptions are represented by classes. All exception classes are derived from a class called </a:t>
            </a:r>
            <a:r>
              <a:rPr lang="en-US" sz="3200" b="1" dirty="0" err="1"/>
              <a:t>Throwable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Thus</a:t>
            </a:r>
            <a:r>
              <a:rPr lang="en-US" sz="3200" dirty="0"/>
              <a:t>, when an exception occurs in a program, an object of some type of exception class is generated.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There </a:t>
            </a:r>
            <a:r>
              <a:rPr lang="en-US" sz="3200" dirty="0"/>
              <a:t>are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two direct subclasses </a:t>
            </a:r>
            <a:r>
              <a:rPr lang="en-US" sz="3200" dirty="0"/>
              <a:t>of </a:t>
            </a:r>
            <a:r>
              <a:rPr lang="en-US" sz="3200" b="1" dirty="0" err="1"/>
              <a:t>Throwable</a:t>
            </a:r>
            <a:r>
              <a:rPr lang="en-US" sz="3200" dirty="0"/>
              <a:t>: </a:t>
            </a:r>
            <a:r>
              <a:rPr lang="en-US" sz="3200" b="1" dirty="0"/>
              <a:t>Exception</a:t>
            </a:r>
            <a:r>
              <a:rPr lang="en-US" sz="3200" dirty="0"/>
              <a:t> and </a:t>
            </a:r>
            <a:r>
              <a:rPr lang="en-US" sz="3200" b="1" dirty="0"/>
              <a:t>Error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0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270047"/>
            <a:ext cx="5791200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681" y="1632507"/>
            <a:ext cx="97440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4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703" y="270047"/>
            <a:ext cx="5791200" cy="6667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014537"/>
            <a:ext cx="46482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Exception Hierarchy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Exceptions </a:t>
            </a:r>
            <a:r>
              <a:rPr lang="en-US" sz="3200" dirty="0"/>
              <a:t>of type </a:t>
            </a:r>
            <a:r>
              <a:rPr lang="en-US" sz="3200" b="1" dirty="0"/>
              <a:t>Error</a:t>
            </a:r>
            <a:r>
              <a:rPr lang="en-US" sz="3200" dirty="0"/>
              <a:t> are related to errors that occur in the Java Virtual Machine itself, and not in your </a:t>
            </a:r>
            <a:r>
              <a:rPr lang="en-US" sz="3200" dirty="0" smtClean="0"/>
              <a:t>program.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Errors that result from program activity are represented by subclasses of</a:t>
            </a:r>
            <a:r>
              <a:rPr lang="en-US" sz="3200" b="1" dirty="0"/>
              <a:t> Exception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For example, divide-by-zero, array boundary, and file errors fall into this category.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general, your program should handle exceptions of these types.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An </a:t>
            </a:r>
            <a:r>
              <a:rPr lang="en-US" sz="3200" dirty="0"/>
              <a:t>important subclass of </a:t>
            </a:r>
            <a:r>
              <a:rPr lang="en-US" sz="3200" b="1" dirty="0"/>
              <a:t>Exception</a:t>
            </a:r>
            <a:r>
              <a:rPr lang="en-US" sz="3200" dirty="0"/>
              <a:t> is </a:t>
            </a:r>
            <a:r>
              <a:rPr lang="en-US" sz="3200" b="1" dirty="0" err="1"/>
              <a:t>RuntimeException</a:t>
            </a:r>
            <a:r>
              <a:rPr lang="en-US" sz="3200" dirty="0"/>
              <a:t>, which is used to represent various common types of run-time errors.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2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Fundamentals</a:t>
            </a:r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Java exception handling is managed via five keywords: </a:t>
            </a:r>
            <a:r>
              <a:rPr lang="en-US" sz="3200" b="1" dirty="0"/>
              <a:t>try, catch, throw, throws, and finally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Program statements that you want to monitor for exceptions are contained within a </a:t>
            </a:r>
            <a:r>
              <a:rPr lang="en-US" sz="3200" b="1" dirty="0"/>
              <a:t>try</a:t>
            </a:r>
            <a:r>
              <a:rPr lang="en-US" sz="3200" dirty="0"/>
              <a:t> block.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an exception occurs within the </a:t>
            </a:r>
            <a:r>
              <a:rPr lang="en-US" sz="3200" b="1" dirty="0"/>
              <a:t>try</a:t>
            </a:r>
            <a:r>
              <a:rPr lang="en-US" sz="3200" dirty="0"/>
              <a:t> block, it is </a:t>
            </a:r>
            <a:r>
              <a:rPr lang="en-US" sz="3200" i="1" dirty="0"/>
              <a:t>thrown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Your </a:t>
            </a:r>
            <a:r>
              <a:rPr lang="en-US" sz="3200" dirty="0"/>
              <a:t>code can catch this exception using </a:t>
            </a:r>
            <a:r>
              <a:rPr lang="en-US" sz="3200" b="1" dirty="0"/>
              <a:t>catch</a:t>
            </a:r>
            <a:r>
              <a:rPr lang="en-US" sz="3200" dirty="0"/>
              <a:t> and handle it in some rational manner.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System-generated </a:t>
            </a:r>
            <a:r>
              <a:rPr lang="en-US" sz="3200" dirty="0"/>
              <a:t>exceptions are automatically thrown by the Java run-time system.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5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 Fundamentals</a:t>
            </a:r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To manually throw an exception, use the keyword </a:t>
            </a:r>
            <a:r>
              <a:rPr lang="en-US" sz="3200" b="1" dirty="0"/>
              <a:t>throw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some cases, an exception that is thrown out of a method must be specified as such by a </a:t>
            </a:r>
            <a:r>
              <a:rPr lang="en-US" sz="3200" b="1" dirty="0"/>
              <a:t>throws</a:t>
            </a:r>
            <a:r>
              <a:rPr lang="en-US" sz="3200" dirty="0"/>
              <a:t> clause.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Any </a:t>
            </a:r>
            <a:r>
              <a:rPr lang="en-US" sz="3200" dirty="0"/>
              <a:t>code that absolutely must be executed upon exiting from a</a:t>
            </a:r>
            <a:r>
              <a:rPr lang="en-US" sz="3200" b="1" dirty="0"/>
              <a:t> try </a:t>
            </a:r>
            <a:r>
              <a:rPr lang="en-US" sz="3200" dirty="0"/>
              <a:t>block is put in a </a:t>
            </a:r>
            <a:r>
              <a:rPr lang="en-US" sz="3200" b="1" dirty="0"/>
              <a:t>finally block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2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At the core of exception handling are </a:t>
            </a:r>
            <a:r>
              <a:rPr lang="en-US" sz="3200" b="1" dirty="0"/>
              <a:t>try</a:t>
            </a:r>
            <a:r>
              <a:rPr lang="en-US" sz="3200" dirty="0"/>
              <a:t> and </a:t>
            </a:r>
            <a:r>
              <a:rPr lang="en-US" sz="3200" b="1" dirty="0"/>
              <a:t>catch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These </a:t>
            </a:r>
            <a:r>
              <a:rPr lang="en-US" sz="3200" dirty="0"/>
              <a:t>keywords work together; you can’t have a </a:t>
            </a:r>
            <a:r>
              <a:rPr lang="en-US" sz="3200" b="1" dirty="0"/>
              <a:t>catch</a:t>
            </a:r>
            <a:r>
              <a:rPr lang="en-US" sz="3200" dirty="0"/>
              <a:t> without a </a:t>
            </a:r>
            <a:r>
              <a:rPr lang="en-US" sz="3200" b="1" dirty="0"/>
              <a:t>try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Here </a:t>
            </a:r>
            <a:r>
              <a:rPr lang="en-US" sz="3200" dirty="0"/>
              <a:t>is the general form of the </a:t>
            </a:r>
            <a:r>
              <a:rPr lang="en-US" sz="3200" b="1" dirty="0"/>
              <a:t>try/catch</a:t>
            </a:r>
            <a:r>
              <a:rPr lang="en-US" sz="3200" dirty="0"/>
              <a:t> exception handling blocks: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531" y="115200"/>
            <a:ext cx="3438525" cy="581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832" y="3068724"/>
            <a:ext cx="42957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1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Here is a simple example that illustrates how to watch for and catch an exception.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As </a:t>
            </a:r>
            <a:r>
              <a:rPr lang="en-US" sz="3200" dirty="0"/>
              <a:t>you know, it is an error to attempt to index an array beyond its boundaries.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When </a:t>
            </a:r>
            <a:r>
              <a:rPr lang="en-US" sz="3200" dirty="0"/>
              <a:t>this occurs, the JVM throws an </a:t>
            </a:r>
            <a:r>
              <a:rPr lang="en-US" sz="3200" b="1" dirty="0" err="1"/>
              <a:t>ArrayIndexOutOfBoundsException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following program purposely generates such an exception and then catches it: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3" y="345989"/>
            <a:ext cx="4933950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193" y="345989"/>
            <a:ext cx="4933950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93" y="1163595"/>
            <a:ext cx="5924550" cy="121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8" y="2471938"/>
            <a:ext cx="976312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6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4297</TotalTime>
  <Words>966</Words>
  <Application>Microsoft Office PowerPoint</Application>
  <PresentationFormat>Widescreen</PresentationFormat>
  <Paragraphs>73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253</cp:revision>
  <dcterms:created xsi:type="dcterms:W3CDTF">2022-03-14T08:39:54Z</dcterms:created>
  <dcterms:modified xsi:type="dcterms:W3CDTF">2023-12-20T05:19:13Z</dcterms:modified>
</cp:coreProperties>
</file>