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46" r:id="rId2"/>
    <p:sldId id="347" r:id="rId3"/>
    <p:sldId id="348" r:id="rId4"/>
    <p:sldId id="349" r:id="rId5"/>
    <p:sldId id="350" r:id="rId6"/>
    <p:sldId id="351" r:id="rId7"/>
    <p:sldId id="352" r:id="rId8"/>
    <p:sldId id="353" r:id="rId9"/>
    <p:sldId id="354" r:id="rId10"/>
    <p:sldId id="355" r:id="rId11"/>
    <p:sldId id="356" r:id="rId12"/>
    <p:sldId id="357" r:id="rId13"/>
    <p:sldId id="358" r:id="rId14"/>
    <p:sldId id="359" r:id="rId15"/>
    <p:sldId id="360" r:id="rId16"/>
    <p:sldId id="361" r:id="rId17"/>
    <p:sldId id="363" r:id="rId18"/>
    <p:sldId id="364" r:id="rId19"/>
    <p:sldId id="365" r:id="rId20"/>
    <p:sldId id="366" r:id="rId21"/>
    <p:sldId id="367" r:id="rId22"/>
    <p:sldId id="368" r:id="rId23"/>
    <p:sldId id="369" r:id="rId24"/>
    <p:sldId id="370" r:id="rId25"/>
    <p:sldId id="371" r:id="rId26"/>
    <p:sldId id="372" r:id="rId27"/>
    <p:sldId id="373" r:id="rId28"/>
    <p:sldId id="374" r:id="rId29"/>
    <p:sldId id="375" r:id="rId30"/>
    <p:sldId id="376" r:id="rId31"/>
    <p:sldId id="37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6" d="100"/>
          <a:sy n="116" d="100"/>
        </p:scale>
        <p:origin x="39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A89E9DB-0C68-4655-97AA-760510170F7E}" type="datetimeFigureOut">
              <a:rPr lang="en-US" smtClean="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6ADDD0-E66D-4AF6-A7FC-D1F68643279D}" type="slidenum">
              <a:rPr lang="en-US" smtClean="0"/>
              <a:t>‹#›</a:t>
            </a:fld>
            <a:endParaRPr lang="en-US"/>
          </a:p>
        </p:txBody>
      </p:sp>
    </p:spTree>
    <p:extLst>
      <p:ext uri="{BB962C8B-B14F-4D97-AF65-F5344CB8AC3E}">
        <p14:creationId xmlns:p14="http://schemas.microsoft.com/office/powerpoint/2010/main" val="189167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89E9DB-0C68-4655-97AA-760510170F7E}" type="datetimeFigureOut">
              <a:rPr lang="en-US" smtClean="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6ADDD0-E66D-4AF6-A7FC-D1F68643279D}" type="slidenum">
              <a:rPr lang="en-US" smtClean="0"/>
              <a:t>‹#›</a:t>
            </a:fld>
            <a:endParaRPr lang="en-US"/>
          </a:p>
        </p:txBody>
      </p:sp>
    </p:spTree>
    <p:extLst>
      <p:ext uri="{BB962C8B-B14F-4D97-AF65-F5344CB8AC3E}">
        <p14:creationId xmlns:p14="http://schemas.microsoft.com/office/powerpoint/2010/main" val="1389372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89E9DB-0C68-4655-97AA-760510170F7E}" type="datetimeFigureOut">
              <a:rPr lang="en-US" smtClean="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6ADDD0-E66D-4AF6-A7FC-D1F68643279D}" type="slidenum">
              <a:rPr lang="en-US" smtClean="0"/>
              <a:t>‹#›</a:t>
            </a:fld>
            <a:endParaRPr lang="en-US"/>
          </a:p>
        </p:txBody>
      </p:sp>
    </p:spTree>
    <p:extLst>
      <p:ext uri="{BB962C8B-B14F-4D97-AF65-F5344CB8AC3E}">
        <p14:creationId xmlns:p14="http://schemas.microsoft.com/office/powerpoint/2010/main" val="2248279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A89E9DB-0C68-4655-97AA-760510170F7E}" type="datetimeFigureOut">
              <a:rPr lang="en-US" smtClean="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6ADDD0-E66D-4AF6-A7FC-D1F68643279D}" type="slidenum">
              <a:rPr lang="en-US" smtClean="0"/>
              <a:t>‹#›</a:t>
            </a:fld>
            <a:endParaRPr lang="en-US"/>
          </a:p>
        </p:txBody>
      </p:sp>
    </p:spTree>
    <p:extLst>
      <p:ext uri="{BB962C8B-B14F-4D97-AF65-F5344CB8AC3E}">
        <p14:creationId xmlns:p14="http://schemas.microsoft.com/office/powerpoint/2010/main" val="1797241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89E9DB-0C68-4655-97AA-760510170F7E}" type="datetimeFigureOut">
              <a:rPr lang="en-US" smtClean="0"/>
              <a:t>10/15/2023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6ADDD0-E66D-4AF6-A7FC-D1F68643279D}" type="slidenum">
              <a:rPr lang="en-US" smtClean="0"/>
              <a:t>‹#›</a:t>
            </a:fld>
            <a:endParaRPr lang="en-US"/>
          </a:p>
        </p:txBody>
      </p:sp>
    </p:spTree>
    <p:extLst>
      <p:ext uri="{BB962C8B-B14F-4D97-AF65-F5344CB8AC3E}">
        <p14:creationId xmlns:p14="http://schemas.microsoft.com/office/powerpoint/2010/main" val="1219747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A89E9DB-0C68-4655-97AA-760510170F7E}" type="datetimeFigureOut">
              <a:rPr lang="en-US" smtClean="0"/>
              <a:t>10/15/2023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6ADDD0-E66D-4AF6-A7FC-D1F68643279D}" type="slidenum">
              <a:rPr lang="en-US" smtClean="0"/>
              <a:t>‹#›</a:t>
            </a:fld>
            <a:endParaRPr lang="en-US"/>
          </a:p>
        </p:txBody>
      </p:sp>
    </p:spTree>
    <p:extLst>
      <p:ext uri="{BB962C8B-B14F-4D97-AF65-F5344CB8AC3E}">
        <p14:creationId xmlns:p14="http://schemas.microsoft.com/office/powerpoint/2010/main" val="2382863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A89E9DB-0C68-4655-97AA-760510170F7E}" type="datetimeFigureOut">
              <a:rPr lang="en-US" smtClean="0"/>
              <a:t>10/15/2023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6ADDD0-E66D-4AF6-A7FC-D1F68643279D}" type="slidenum">
              <a:rPr lang="en-US" smtClean="0"/>
              <a:t>‹#›</a:t>
            </a:fld>
            <a:endParaRPr lang="en-US"/>
          </a:p>
        </p:txBody>
      </p:sp>
    </p:spTree>
    <p:extLst>
      <p:ext uri="{BB962C8B-B14F-4D97-AF65-F5344CB8AC3E}">
        <p14:creationId xmlns:p14="http://schemas.microsoft.com/office/powerpoint/2010/main" val="200705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A89E9DB-0C68-4655-97AA-760510170F7E}" type="datetimeFigureOut">
              <a:rPr lang="en-US" smtClean="0"/>
              <a:t>10/15/2023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6ADDD0-E66D-4AF6-A7FC-D1F68643279D}" type="slidenum">
              <a:rPr lang="en-US" smtClean="0"/>
              <a:t>‹#›</a:t>
            </a:fld>
            <a:endParaRPr lang="en-US"/>
          </a:p>
        </p:txBody>
      </p:sp>
    </p:spTree>
    <p:extLst>
      <p:ext uri="{BB962C8B-B14F-4D97-AF65-F5344CB8AC3E}">
        <p14:creationId xmlns:p14="http://schemas.microsoft.com/office/powerpoint/2010/main" val="254746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89E9DB-0C68-4655-97AA-760510170F7E}" type="datetimeFigureOut">
              <a:rPr lang="en-US" smtClean="0"/>
              <a:t>10/15/2023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6ADDD0-E66D-4AF6-A7FC-D1F68643279D}" type="slidenum">
              <a:rPr lang="en-US" smtClean="0"/>
              <a:t>‹#›</a:t>
            </a:fld>
            <a:endParaRPr lang="en-US"/>
          </a:p>
        </p:txBody>
      </p:sp>
    </p:spTree>
    <p:extLst>
      <p:ext uri="{BB962C8B-B14F-4D97-AF65-F5344CB8AC3E}">
        <p14:creationId xmlns:p14="http://schemas.microsoft.com/office/powerpoint/2010/main" val="1792962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89E9DB-0C68-4655-97AA-760510170F7E}" type="datetimeFigureOut">
              <a:rPr lang="en-US" smtClean="0"/>
              <a:t>10/15/2023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6ADDD0-E66D-4AF6-A7FC-D1F68643279D}" type="slidenum">
              <a:rPr lang="en-US" smtClean="0"/>
              <a:t>‹#›</a:t>
            </a:fld>
            <a:endParaRPr lang="en-US"/>
          </a:p>
        </p:txBody>
      </p:sp>
    </p:spTree>
    <p:extLst>
      <p:ext uri="{BB962C8B-B14F-4D97-AF65-F5344CB8AC3E}">
        <p14:creationId xmlns:p14="http://schemas.microsoft.com/office/powerpoint/2010/main" val="3553905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A89E9DB-0C68-4655-97AA-760510170F7E}" type="datetimeFigureOut">
              <a:rPr lang="en-US" smtClean="0"/>
              <a:t>10/15/2023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6ADDD0-E66D-4AF6-A7FC-D1F68643279D}" type="slidenum">
              <a:rPr lang="en-US" smtClean="0"/>
              <a:t>‹#›</a:t>
            </a:fld>
            <a:endParaRPr lang="en-US"/>
          </a:p>
        </p:txBody>
      </p:sp>
    </p:spTree>
    <p:extLst>
      <p:ext uri="{BB962C8B-B14F-4D97-AF65-F5344CB8AC3E}">
        <p14:creationId xmlns:p14="http://schemas.microsoft.com/office/powerpoint/2010/main" val="1229576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89E9DB-0C68-4655-97AA-760510170F7E}" type="datetimeFigureOut">
              <a:rPr lang="en-US" smtClean="0"/>
              <a:t>10/15/2023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6ADDD0-E66D-4AF6-A7FC-D1F68643279D}" type="slidenum">
              <a:rPr lang="en-US" smtClean="0"/>
              <a:t>‹#›</a:t>
            </a:fld>
            <a:endParaRPr lang="en-US"/>
          </a:p>
        </p:txBody>
      </p:sp>
    </p:spTree>
    <p:extLst>
      <p:ext uri="{BB962C8B-B14F-4D97-AF65-F5344CB8AC3E}">
        <p14:creationId xmlns:p14="http://schemas.microsoft.com/office/powerpoint/2010/main" val="17402935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6.png"/><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42288" y="345989"/>
            <a:ext cx="9144000" cy="6082243"/>
          </a:xfrm>
        </p:spPr>
        <p:txBody>
          <a:bodyPr>
            <a:normAutofit/>
          </a:bodyPr>
          <a:lstStyle/>
          <a:p>
            <a:r>
              <a:rPr lang="en-US" sz="4000" dirty="0" smtClean="0">
                <a:solidFill>
                  <a:schemeClr val="accent6"/>
                </a:solidFill>
                <a:latin typeface="Times New Roman" panose="02020603050405020304" pitchFamily="18" charset="0"/>
                <a:cs typeface="Times New Roman" panose="02020603050405020304" pitchFamily="18" charset="0"/>
              </a:rPr>
              <a:t>Methods and Classes</a:t>
            </a:r>
            <a:endParaRPr lang="en-US" sz="4000" dirty="0" smtClean="0">
              <a:solidFill>
                <a:schemeClr val="accent6"/>
              </a:solidFill>
              <a:latin typeface="Times New Roman" panose="02020603050405020304" pitchFamily="18" charset="0"/>
              <a:cs typeface="Times New Roman" panose="02020603050405020304" pitchFamily="18" charset="0"/>
            </a:endParaRPr>
          </a:p>
          <a:p>
            <a:pPr algn="l"/>
            <a:r>
              <a:rPr lang="en-US" sz="3200" dirty="0" smtClean="0">
                <a:solidFill>
                  <a:schemeClr val="accent6"/>
                </a:solidFill>
                <a:latin typeface="Times New Roman" panose="02020603050405020304" pitchFamily="18" charset="0"/>
                <a:cs typeface="Times New Roman" panose="02020603050405020304" pitchFamily="18" charset="0"/>
              </a:rPr>
              <a:t> </a:t>
            </a:r>
          </a:p>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Restricting access to a class’ members is a fundamental part of object-oriented programming because it helps prevent the misuse of an object</a:t>
            </a:r>
            <a:r>
              <a:rPr lang="en-US" sz="3200" dirty="0" smtClean="0">
                <a:latin typeface="Times New Roman" panose="02020603050405020304" pitchFamily="18" charset="0"/>
                <a:cs typeface="Times New Roman" panose="02020603050405020304" pitchFamily="18" charset="0"/>
              </a:rPr>
              <a:t>.</a:t>
            </a:r>
          </a:p>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By allowing access to private data only through a well-defined set of methods, you can prevent improper values from being assigned to that data—by performing a range check, for </a:t>
            </a:r>
            <a:r>
              <a:rPr lang="en-US" sz="3200" dirty="0" smtClean="0">
                <a:latin typeface="Times New Roman" panose="02020603050405020304" pitchFamily="18" charset="0"/>
                <a:cs typeface="Times New Roman" panose="02020603050405020304" pitchFamily="18" charset="0"/>
              </a:rPr>
              <a:t>example.</a:t>
            </a:r>
          </a:p>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It is not possible for code outside the class to set the value of a private member directly. </a:t>
            </a:r>
            <a:endParaRPr lang="en-US" sz="3200" dirty="0" smtClean="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1423602" y="926371"/>
            <a:ext cx="6362700" cy="523875"/>
          </a:xfrm>
          <a:prstGeom prst="rect">
            <a:avLst/>
          </a:prstGeom>
        </p:spPr>
      </p:pic>
    </p:spTree>
    <p:extLst>
      <p:ext uri="{BB962C8B-B14F-4D97-AF65-F5344CB8AC3E}">
        <p14:creationId xmlns:p14="http://schemas.microsoft.com/office/powerpoint/2010/main" val="4654762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42288" y="345989"/>
            <a:ext cx="9144000" cy="6082243"/>
          </a:xfrm>
        </p:spPr>
        <p:txBody>
          <a:bodyPr>
            <a:normAutofit/>
          </a:bodyPr>
          <a:lstStyle/>
          <a:p>
            <a:r>
              <a:rPr lang="en-US" sz="4000" dirty="0" smtClean="0">
                <a:solidFill>
                  <a:schemeClr val="accent6"/>
                </a:solidFill>
                <a:latin typeface="Times New Roman" panose="02020603050405020304" pitchFamily="18" charset="0"/>
                <a:cs typeface="Times New Roman" panose="02020603050405020304" pitchFamily="18" charset="0"/>
              </a:rPr>
              <a:t>Methods and Classes</a:t>
            </a:r>
            <a:endParaRPr lang="en-US" sz="4000" dirty="0" smtClean="0">
              <a:solidFill>
                <a:schemeClr val="accent6"/>
              </a:solidFill>
              <a:latin typeface="Times New Roman" panose="02020603050405020304" pitchFamily="18" charset="0"/>
              <a:cs typeface="Times New Roman" panose="02020603050405020304" pitchFamily="18" charset="0"/>
            </a:endParaRPr>
          </a:p>
          <a:p>
            <a:pPr algn="l"/>
            <a:r>
              <a:rPr lang="en-US" sz="3200" dirty="0" smtClean="0">
                <a:solidFill>
                  <a:schemeClr val="accent6"/>
                </a:solidFill>
                <a:latin typeface="Times New Roman" panose="02020603050405020304" pitchFamily="18" charset="0"/>
                <a:cs typeface="Times New Roman" panose="02020603050405020304" pitchFamily="18" charset="0"/>
              </a:rPr>
              <a:t> </a:t>
            </a:r>
          </a:p>
          <a:p>
            <a:pPr marL="457200" indent="-457200" algn="just">
              <a:buFont typeface="Arial" panose="020B0604020202020204" pitchFamily="34" charset="0"/>
              <a:buChar char="•"/>
            </a:pPr>
            <a:endParaRPr lang="en-US" sz="3200"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650528" y="941044"/>
            <a:ext cx="3552825" cy="428625"/>
          </a:xfrm>
          <a:prstGeom prst="rect">
            <a:avLst/>
          </a:prstGeom>
        </p:spPr>
      </p:pic>
      <p:pic>
        <p:nvPicPr>
          <p:cNvPr id="5" name="Picture 4"/>
          <p:cNvPicPr>
            <a:picLocks noChangeAspect="1"/>
          </p:cNvPicPr>
          <p:nvPr/>
        </p:nvPicPr>
        <p:blipFill>
          <a:blip r:embed="rId3"/>
          <a:stretch>
            <a:fillRect/>
          </a:stretch>
        </p:blipFill>
        <p:spPr>
          <a:xfrm>
            <a:off x="305958" y="1467235"/>
            <a:ext cx="11478796" cy="4826473"/>
          </a:xfrm>
          <a:prstGeom prst="rect">
            <a:avLst/>
          </a:prstGeom>
        </p:spPr>
      </p:pic>
    </p:spTree>
    <p:extLst>
      <p:ext uri="{BB962C8B-B14F-4D97-AF65-F5344CB8AC3E}">
        <p14:creationId xmlns:p14="http://schemas.microsoft.com/office/powerpoint/2010/main" val="30865814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42288" y="345989"/>
            <a:ext cx="9144000" cy="6082243"/>
          </a:xfrm>
        </p:spPr>
        <p:txBody>
          <a:bodyPr>
            <a:normAutofit/>
          </a:bodyPr>
          <a:lstStyle/>
          <a:p>
            <a:r>
              <a:rPr lang="en-US" sz="4000" dirty="0" smtClean="0">
                <a:solidFill>
                  <a:schemeClr val="accent6"/>
                </a:solidFill>
                <a:latin typeface="Times New Roman" panose="02020603050405020304" pitchFamily="18" charset="0"/>
                <a:cs typeface="Times New Roman" panose="02020603050405020304" pitchFamily="18" charset="0"/>
              </a:rPr>
              <a:t>Methods and Classes</a:t>
            </a:r>
            <a:endParaRPr lang="en-US" sz="4000" dirty="0" smtClean="0">
              <a:solidFill>
                <a:schemeClr val="accent6"/>
              </a:solidFill>
              <a:latin typeface="Times New Roman" panose="02020603050405020304" pitchFamily="18" charset="0"/>
              <a:cs typeface="Times New Roman" panose="02020603050405020304" pitchFamily="18" charset="0"/>
            </a:endParaRPr>
          </a:p>
          <a:p>
            <a:pPr algn="l"/>
            <a:r>
              <a:rPr lang="en-US" sz="3200" dirty="0" smtClean="0">
                <a:solidFill>
                  <a:schemeClr val="accent6"/>
                </a:solidFill>
                <a:latin typeface="Times New Roman" panose="02020603050405020304" pitchFamily="18" charset="0"/>
                <a:cs typeface="Times New Roman" panose="02020603050405020304" pitchFamily="18" charset="0"/>
              </a:rPr>
              <a:t> </a:t>
            </a:r>
          </a:p>
          <a:p>
            <a:pPr marL="457200" indent="-457200" algn="just">
              <a:buFont typeface="Arial" panose="020B0604020202020204" pitchFamily="34" charset="0"/>
              <a:buChar char="•"/>
            </a:pPr>
            <a:endParaRPr lang="en-US" sz="3200"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650528" y="941044"/>
            <a:ext cx="3552825" cy="428625"/>
          </a:xfrm>
          <a:prstGeom prst="rect">
            <a:avLst/>
          </a:prstGeom>
        </p:spPr>
      </p:pic>
      <p:pic>
        <p:nvPicPr>
          <p:cNvPr id="2" name="Picture 1"/>
          <p:cNvPicPr>
            <a:picLocks noChangeAspect="1"/>
          </p:cNvPicPr>
          <p:nvPr/>
        </p:nvPicPr>
        <p:blipFill>
          <a:blip r:embed="rId3"/>
          <a:stretch>
            <a:fillRect/>
          </a:stretch>
        </p:blipFill>
        <p:spPr>
          <a:xfrm>
            <a:off x="1041828" y="1439948"/>
            <a:ext cx="8728447" cy="5418052"/>
          </a:xfrm>
          <a:prstGeom prst="rect">
            <a:avLst/>
          </a:prstGeom>
        </p:spPr>
      </p:pic>
    </p:spTree>
    <p:extLst>
      <p:ext uri="{BB962C8B-B14F-4D97-AF65-F5344CB8AC3E}">
        <p14:creationId xmlns:p14="http://schemas.microsoft.com/office/powerpoint/2010/main" val="7018951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42288" y="345989"/>
            <a:ext cx="9144000" cy="6082243"/>
          </a:xfrm>
        </p:spPr>
        <p:txBody>
          <a:bodyPr>
            <a:normAutofit/>
          </a:bodyPr>
          <a:lstStyle/>
          <a:p>
            <a:r>
              <a:rPr lang="en-US" sz="4000" dirty="0" smtClean="0">
                <a:solidFill>
                  <a:schemeClr val="accent6"/>
                </a:solidFill>
                <a:latin typeface="Times New Roman" panose="02020603050405020304" pitchFamily="18" charset="0"/>
                <a:cs typeface="Times New Roman" panose="02020603050405020304" pitchFamily="18" charset="0"/>
              </a:rPr>
              <a:t>Methods and Classes</a:t>
            </a:r>
            <a:endParaRPr lang="en-US" sz="4000" dirty="0" smtClean="0">
              <a:solidFill>
                <a:schemeClr val="accent6"/>
              </a:solidFill>
              <a:latin typeface="Times New Roman" panose="02020603050405020304" pitchFamily="18" charset="0"/>
              <a:cs typeface="Times New Roman" panose="02020603050405020304" pitchFamily="18" charset="0"/>
            </a:endParaRPr>
          </a:p>
          <a:p>
            <a:pPr algn="l"/>
            <a:r>
              <a:rPr lang="en-US" sz="3200" dirty="0" smtClean="0">
                <a:solidFill>
                  <a:schemeClr val="accent6"/>
                </a:solidFill>
                <a:latin typeface="Times New Roman" panose="02020603050405020304" pitchFamily="18" charset="0"/>
                <a:cs typeface="Times New Roman" panose="02020603050405020304" pitchFamily="18" charset="0"/>
              </a:rPr>
              <a:t> </a:t>
            </a:r>
          </a:p>
          <a:p>
            <a:pPr marL="457200" indent="-457200" algn="just">
              <a:buFont typeface="Arial" panose="020B0604020202020204" pitchFamily="34" charset="0"/>
              <a:buChar char="•"/>
            </a:pPr>
            <a:endParaRPr lang="en-US" sz="3200"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650528" y="941044"/>
            <a:ext cx="3552825" cy="428625"/>
          </a:xfrm>
          <a:prstGeom prst="rect">
            <a:avLst/>
          </a:prstGeom>
        </p:spPr>
      </p:pic>
      <p:pic>
        <p:nvPicPr>
          <p:cNvPr id="5" name="Picture 4"/>
          <p:cNvPicPr>
            <a:picLocks noChangeAspect="1"/>
          </p:cNvPicPr>
          <p:nvPr/>
        </p:nvPicPr>
        <p:blipFill>
          <a:blip r:embed="rId3"/>
          <a:stretch>
            <a:fillRect/>
          </a:stretch>
        </p:blipFill>
        <p:spPr>
          <a:xfrm>
            <a:off x="1720550" y="1539188"/>
            <a:ext cx="5891213" cy="5049611"/>
          </a:xfrm>
          <a:prstGeom prst="rect">
            <a:avLst/>
          </a:prstGeom>
        </p:spPr>
      </p:pic>
    </p:spTree>
    <p:extLst>
      <p:ext uri="{BB962C8B-B14F-4D97-AF65-F5344CB8AC3E}">
        <p14:creationId xmlns:p14="http://schemas.microsoft.com/office/powerpoint/2010/main" val="33305502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42288" y="345989"/>
            <a:ext cx="9144000" cy="6082243"/>
          </a:xfrm>
        </p:spPr>
        <p:txBody>
          <a:bodyPr>
            <a:normAutofit/>
          </a:bodyPr>
          <a:lstStyle/>
          <a:p>
            <a:r>
              <a:rPr lang="en-US" sz="4000" dirty="0" smtClean="0">
                <a:solidFill>
                  <a:schemeClr val="accent6"/>
                </a:solidFill>
                <a:latin typeface="Times New Roman" panose="02020603050405020304" pitchFamily="18" charset="0"/>
                <a:cs typeface="Times New Roman" panose="02020603050405020304" pitchFamily="18" charset="0"/>
              </a:rPr>
              <a:t>Methods and Classes</a:t>
            </a:r>
            <a:endParaRPr lang="en-US" sz="4000" dirty="0" smtClean="0">
              <a:solidFill>
                <a:schemeClr val="accent6"/>
              </a:solidFill>
              <a:latin typeface="Times New Roman" panose="02020603050405020304" pitchFamily="18" charset="0"/>
              <a:cs typeface="Times New Roman" panose="02020603050405020304" pitchFamily="18" charset="0"/>
            </a:endParaRPr>
          </a:p>
          <a:p>
            <a:pPr algn="l"/>
            <a:r>
              <a:rPr lang="en-US" sz="3200" dirty="0" smtClean="0">
                <a:solidFill>
                  <a:schemeClr val="accent6"/>
                </a:solidFill>
                <a:latin typeface="Times New Roman" panose="02020603050405020304" pitchFamily="18" charset="0"/>
                <a:cs typeface="Times New Roman" panose="02020603050405020304" pitchFamily="18" charset="0"/>
              </a:rPr>
              <a:t> </a:t>
            </a:r>
          </a:p>
          <a:p>
            <a:pPr marL="457200" indent="-457200" algn="just">
              <a:buFont typeface="Arial" panose="020B0604020202020204" pitchFamily="34" charset="0"/>
              <a:buChar char="•"/>
            </a:pPr>
            <a:endParaRPr lang="en-US" sz="3200" dirty="0" smtClean="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1720806" y="856091"/>
            <a:ext cx="4219575" cy="466725"/>
          </a:xfrm>
          <a:prstGeom prst="rect">
            <a:avLst/>
          </a:prstGeom>
        </p:spPr>
      </p:pic>
      <p:pic>
        <p:nvPicPr>
          <p:cNvPr id="6" name="Picture 5"/>
          <p:cNvPicPr>
            <a:picLocks noChangeAspect="1"/>
          </p:cNvPicPr>
          <p:nvPr/>
        </p:nvPicPr>
        <p:blipFill>
          <a:blip r:embed="rId3"/>
          <a:stretch>
            <a:fillRect/>
          </a:stretch>
        </p:blipFill>
        <p:spPr>
          <a:xfrm>
            <a:off x="1542288" y="1488353"/>
            <a:ext cx="6969948" cy="1591447"/>
          </a:xfrm>
          <a:prstGeom prst="rect">
            <a:avLst/>
          </a:prstGeom>
        </p:spPr>
      </p:pic>
      <p:pic>
        <p:nvPicPr>
          <p:cNvPr id="7" name="Picture 6"/>
          <p:cNvPicPr>
            <a:picLocks noChangeAspect="1"/>
          </p:cNvPicPr>
          <p:nvPr/>
        </p:nvPicPr>
        <p:blipFill>
          <a:blip r:embed="rId4"/>
          <a:stretch>
            <a:fillRect/>
          </a:stretch>
        </p:blipFill>
        <p:spPr>
          <a:xfrm>
            <a:off x="1835235" y="3079800"/>
            <a:ext cx="5739773" cy="2516906"/>
          </a:xfrm>
          <a:prstGeom prst="rect">
            <a:avLst/>
          </a:prstGeom>
        </p:spPr>
      </p:pic>
    </p:spTree>
    <p:extLst>
      <p:ext uri="{BB962C8B-B14F-4D97-AF65-F5344CB8AC3E}">
        <p14:creationId xmlns:p14="http://schemas.microsoft.com/office/powerpoint/2010/main" val="22474070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42288" y="345989"/>
            <a:ext cx="9144000" cy="6082243"/>
          </a:xfrm>
        </p:spPr>
        <p:txBody>
          <a:bodyPr>
            <a:normAutofit/>
          </a:bodyPr>
          <a:lstStyle/>
          <a:p>
            <a:r>
              <a:rPr lang="en-US" sz="4000" dirty="0" smtClean="0">
                <a:solidFill>
                  <a:schemeClr val="accent6"/>
                </a:solidFill>
                <a:latin typeface="Times New Roman" panose="02020603050405020304" pitchFamily="18" charset="0"/>
                <a:cs typeface="Times New Roman" panose="02020603050405020304" pitchFamily="18" charset="0"/>
              </a:rPr>
              <a:t>Methods and Classes</a:t>
            </a:r>
            <a:endParaRPr lang="en-US" sz="4000" dirty="0" smtClean="0">
              <a:solidFill>
                <a:schemeClr val="accent6"/>
              </a:solidFill>
              <a:latin typeface="Times New Roman" panose="02020603050405020304" pitchFamily="18" charset="0"/>
              <a:cs typeface="Times New Roman" panose="02020603050405020304" pitchFamily="18" charset="0"/>
            </a:endParaRPr>
          </a:p>
          <a:p>
            <a:pPr algn="l"/>
            <a:r>
              <a:rPr lang="en-US" sz="3200" dirty="0" smtClean="0">
                <a:solidFill>
                  <a:schemeClr val="accent6"/>
                </a:solidFill>
                <a:latin typeface="Times New Roman" panose="02020603050405020304" pitchFamily="18" charset="0"/>
                <a:cs typeface="Times New Roman" panose="02020603050405020304" pitchFamily="18" charset="0"/>
              </a:rPr>
              <a:t> </a:t>
            </a:r>
          </a:p>
          <a:p>
            <a:pPr marL="457200" indent="-457200" algn="just">
              <a:buFont typeface="Arial" panose="020B0604020202020204" pitchFamily="34" charset="0"/>
              <a:buChar char="•"/>
            </a:pPr>
            <a:endParaRPr lang="en-US" sz="3200" dirty="0" smtClean="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1720806" y="856091"/>
            <a:ext cx="4219575" cy="466725"/>
          </a:xfrm>
          <a:prstGeom prst="rect">
            <a:avLst/>
          </a:prstGeom>
        </p:spPr>
      </p:pic>
      <p:pic>
        <p:nvPicPr>
          <p:cNvPr id="4" name="Picture 3"/>
          <p:cNvPicPr>
            <a:picLocks noChangeAspect="1"/>
          </p:cNvPicPr>
          <p:nvPr/>
        </p:nvPicPr>
        <p:blipFill>
          <a:blip r:embed="rId3"/>
          <a:stretch>
            <a:fillRect/>
          </a:stretch>
        </p:blipFill>
        <p:spPr>
          <a:xfrm>
            <a:off x="365535" y="1573683"/>
            <a:ext cx="11149691" cy="3945667"/>
          </a:xfrm>
          <a:prstGeom prst="rect">
            <a:avLst/>
          </a:prstGeom>
        </p:spPr>
      </p:pic>
    </p:spTree>
    <p:extLst>
      <p:ext uri="{BB962C8B-B14F-4D97-AF65-F5344CB8AC3E}">
        <p14:creationId xmlns:p14="http://schemas.microsoft.com/office/powerpoint/2010/main" val="39701672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42288" y="345989"/>
            <a:ext cx="9144000" cy="6082243"/>
          </a:xfrm>
        </p:spPr>
        <p:txBody>
          <a:bodyPr>
            <a:normAutofit/>
          </a:bodyPr>
          <a:lstStyle/>
          <a:p>
            <a:r>
              <a:rPr lang="en-US" sz="4000" dirty="0" smtClean="0">
                <a:solidFill>
                  <a:schemeClr val="accent6"/>
                </a:solidFill>
                <a:latin typeface="Times New Roman" panose="02020603050405020304" pitchFamily="18" charset="0"/>
                <a:cs typeface="Times New Roman" panose="02020603050405020304" pitchFamily="18" charset="0"/>
              </a:rPr>
              <a:t>Methods and Classes</a:t>
            </a:r>
            <a:endParaRPr lang="en-US" sz="4000" dirty="0" smtClean="0">
              <a:solidFill>
                <a:schemeClr val="accent6"/>
              </a:solidFill>
              <a:latin typeface="Times New Roman" panose="02020603050405020304" pitchFamily="18" charset="0"/>
              <a:cs typeface="Times New Roman" panose="02020603050405020304" pitchFamily="18" charset="0"/>
            </a:endParaRPr>
          </a:p>
          <a:p>
            <a:pPr algn="l"/>
            <a:r>
              <a:rPr lang="en-US" sz="3200" dirty="0" smtClean="0">
                <a:solidFill>
                  <a:schemeClr val="accent6"/>
                </a:solidFill>
                <a:latin typeface="Times New Roman" panose="02020603050405020304" pitchFamily="18" charset="0"/>
                <a:cs typeface="Times New Roman" panose="02020603050405020304" pitchFamily="18" charset="0"/>
              </a:rPr>
              <a:t> </a:t>
            </a:r>
          </a:p>
          <a:p>
            <a:pPr marL="457200" indent="-457200" algn="just">
              <a:buFont typeface="Arial" panose="020B0604020202020204" pitchFamily="34" charset="0"/>
              <a:buChar char="•"/>
            </a:pPr>
            <a:endParaRPr lang="en-US" sz="3200" dirty="0" smtClean="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1720806" y="856091"/>
            <a:ext cx="4219575" cy="466725"/>
          </a:xfrm>
          <a:prstGeom prst="rect">
            <a:avLst/>
          </a:prstGeom>
        </p:spPr>
      </p:pic>
      <p:pic>
        <p:nvPicPr>
          <p:cNvPr id="5" name="Picture 4"/>
          <p:cNvPicPr>
            <a:picLocks noChangeAspect="1"/>
          </p:cNvPicPr>
          <p:nvPr/>
        </p:nvPicPr>
        <p:blipFill>
          <a:blip r:embed="rId3"/>
          <a:stretch>
            <a:fillRect/>
          </a:stretch>
        </p:blipFill>
        <p:spPr>
          <a:xfrm>
            <a:off x="663016" y="1430552"/>
            <a:ext cx="11034729" cy="4443026"/>
          </a:xfrm>
          <a:prstGeom prst="rect">
            <a:avLst/>
          </a:prstGeom>
        </p:spPr>
      </p:pic>
    </p:spTree>
    <p:extLst>
      <p:ext uri="{BB962C8B-B14F-4D97-AF65-F5344CB8AC3E}">
        <p14:creationId xmlns:p14="http://schemas.microsoft.com/office/powerpoint/2010/main" val="32957618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42288" y="345989"/>
            <a:ext cx="9144000" cy="6082243"/>
          </a:xfrm>
        </p:spPr>
        <p:txBody>
          <a:bodyPr>
            <a:normAutofit/>
          </a:bodyPr>
          <a:lstStyle/>
          <a:p>
            <a:r>
              <a:rPr lang="en-US" sz="4000" dirty="0" smtClean="0">
                <a:solidFill>
                  <a:schemeClr val="accent6"/>
                </a:solidFill>
                <a:latin typeface="Times New Roman" panose="02020603050405020304" pitchFamily="18" charset="0"/>
                <a:cs typeface="Times New Roman" panose="02020603050405020304" pitchFamily="18" charset="0"/>
              </a:rPr>
              <a:t>Methods and Classes</a:t>
            </a:r>
            <a:endParaRPr lang="en-US" sz="4000" dirty="0" smtClean="0">
              <a:solidFill>
                <a:schemeClr val="accent6"/>
              </a:solidFill>
              <a:latin typeface="Times New Roman" panose="02020603050405020304" pitchFamily="18" charset="0"/>
              <a:cs typeface="Times New Roman" panose="02020603050405020304" pitchFamily="18" charset="0"/>
            </a:endParaRPr>
          </a:p>
          <a:p>
            <a:pPr algn="l"/>
            <a:r>
              <a:rPr lang="en-US" sz="3200" dirty="0" smtClean="0">
                <a:solidFill>
                  <a:schemeClr val="accent6"/>
                </a:solidFill>
                <a:latin typeface="Times New Roman" panose="02020603050405020304" pitchFamily="18" charset="0"/>
                <a:cs typeface="Times New Roman" panose="02020603050405020304" pitchFamily="18" charset="0"/>
              </a:rPr>
              <a:t> </a:t>
            </a:r>
          </a:p>
          <a:p>
            <a:pPr marL="457200" indent="-457200" algn="just">
              <a:buFont typeface="Arial" panose="020B0604020202020204" pitchFamily="34" charset="0"/>
              <a:buChar char="•"/>
            </a:pPr>
            <a:endParaRPr lang="en-US" sz="3200" dirty="0" smtClean="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1720806" y="856091"/>
            <a:ext cx="4219575" cy="466725"/>
          </a:xfrm>
          <a:prstGeom prst="rect">
            <a:avLst/>
          </a:prstGeom>
        </p:spPr>
      </p:pic>
      <p:pic>
        <p:nvPicPr>
          <p:cNvPr id="4" name="Picture 3"/>
          <p:cNvPicPr>
            <a:picLocks noChangeAspect="1"/>
          </p:cNvPicPr>
          <p:nvPr/>
        </p:nvPicPr>
        <p:blipFill>
          <a:blip r:embed="rId3"/>
          <a:stretch>
            <a:fillRect/>
          </a:stretch>
        </p:blipFill>
        <p:spPr>
          <a:xfrm>
            <a:off x="1542288" y="1925859"/>
            <a:ext cx="6576928" cy="1822357"/>
          </a:xfrm>
          <a:prstGeom prst="rect">
            <a:avLst/>
          </a:prstGeom>
        </p:spPr>
      </p:pic>
    </p:spTree>
    <p:extLst>
      <p:ext uri="{BB962C8B-B14F-4D97-AF65-F5344CB8AC3E}">
        <p14:creationId xmlns:p14="http://schemas.microsoft.com/office/powerpoint/2010/main" val="19306213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42288" y="345989"/>
            <a:ext cx="9144000" cy="6082243"/>
          </a:xfrm>
        </p:spPr>
        <p:txBody>
          <a:bodyPr>
            <a:normAutofit/>
          </a:bodyPr>
          <a:lstStyle/>
          <a:p>
            <a:r>
              <a:rPr lang="en-US" sz="4000" dirty="0" smtClean="0">
                <a:solidFill>
                  <a:schemeClr val="accent6"/>
                </a:solidFill>
                <a:latin typeface="Times New Roman" panose="02020603050405020304" pitchFamily="18" charset="0"/>
                <a:cs typeface="Times New Roman" panose="02020603050405020304" pitchFamily="18" charset="0"/>
              </a:rPr>
              <a:t>Methods and Classes</a:t>
            </a:r>
            <a:endParaRPr lang="en-US" sz="4000" dirty="0" smtClean="0">
              <a:solidFill>
                <a:schemeClr val="accent6"/>
              </a:solidFill>
              <a:latin typeface="Times New Roman" panose="02020603050405020304" pitchFamily="18" charset="0"/>
              <a:cs typeface="Times New Roman" panose="02020603050405020304" pitchFamily="18" charset="0"/>
            </a:endParaRPr>
          </a:p>
          <a:p>
            <a:pPr algn="l"/>
            <a:r>
              <a:rPr lang="en-US" sz="3200" dirty="0" smtClean="0">
                <a:solidFill>
                  <a:schemeClr val="accent6"/>
                </a:solidFill>
                <a:latin typeface="Times New Roman" panose="02020603050405020304" pitchFamily="18" charset="0"/>
                <a:cs typeface="Times New Roman" panose="02020603050405020304" pitchFamily="18" charset="0"/>
              </a:rPr>
              <a:t> </a:t>
            </a:r>
          </a:p>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first way is </a:t>
            </a:r>
            <a:r>
              <a:rPr lang="en-US" sz="3200" i="1" dirty="0">
                <a:solidFill>
                  <a:schemeClr val="accent2">
                    <a:lumMod val="75000"/>
                  </a:schemeClr>
                </a:solidFill>
                <a:latin typeface="Times New Roman" panose="02020603050405020304" pitchFamily="18" charset="0"/>
                <a:cs typeface="Times New Roman" panose="02020603050405020304" pitchFamily="18" charset="0"/>
              </a:rPr>
              <a:t>call-by-value</a:t>
            </a:r>
            <a:r>
              <a:rPr lang="en-US" sz="3200" dirty="0">
                <a:latin typeface="Times New Roman" panose="02020603050405020304" pitchFamily="18" charset="0"/>
                <a:cs typeface="Times New Roman" panose="02020603050405020304" pitchFamily="18" charset="0"/>
              </a:rPr>
              <a:t>. This approach copies the value of an argument into the formal parameter of the subroutine. </a:t>
            </a:r>
            <a:endParaRPr lang="en-US" sz="3200"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3200" dirty="0" smtClean="0">
                <a:latin typeface="Times New Roman" panose="02020603050405020304" pitchFamily="18" charset="0"/>
                <a:cs typeface="Times New Roman" panose="02020603050405020304" pitchFamily="18" charset="0"/>
              </a:rPr>
              <a:t>Therefore</a:t>
            </a:r>
            <a:r>
              <a:rPr lang="en-US" sz="3200" dirty="0">
                <a:latin typeface="Times New Roman" panose="02020603050405020304" pitchFamily="18" charset="0"/>
                <a:cs typeface="Times New Roman" panose="02020603050405020304" pitchFamily="18" charset="0"/>
              </a:rPr>
              <a:t>, changes made to the parameter of the subroutine have no effect on the argument in the call.</a:t>
            </a:r>
            <a:endParaRPr lang="en-US" sz="3200" dirty="0" smtClean="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450245" y="1030373"/>
            <a:ext cx="4200525" cy="447675"/>
          </a:xfrm>
          <a:prstGeom prst="rect">
            <a:avLst/>
          </a:prstGeom>
        </p:spPr>
      </p:pic>
    </p:spTree>
    <p:extLst>
      <p:ext uri="{BB962C8B-B14F-4D97-AF65-F5344CB8AC3E}">
        <p14:creationId xmlns:p14="http://schemas.microsoft.com/office/powerpoint/2010/main" val="9974091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42288" y="345989"/>
            <a:ext cx="9144000" cy="6082243"/>
          </a:xfrm>
        </p:spPr>
        <p:txBody>
          <a:bodyPr>
            <a:normAutofit/>
          </a:bodyPr>
          <a:lstStyle/>
          <a:p>
            <a:r>
              <a:rPr lang="en-US" sz="4000" dirty="0" smtClean="0">
                <a:solidFill>
                  <a:schemeClr val="accent6"/>
                </a:solidFill>
                <a:latin typeface="Times New Roman" panose="02020603050405020304" pitchFamily="18" charset="0"/>
                <a:cs typeface="Times New Roman" panose="02020603050405020304" pitchFamily="18" charset="0"/>
              </a:rPr>
              <a:t>Methods and Classes</a:t>
            </a:r>
            <a:endParaRPr lang="en-US" sz="4000" dirty="0" smtClean="0">
              <a:solidFill>
                <a:schemeClr val="accent6"/>
              </a:solidFill>
              <a:latin typeface="Times New Roman" panose="02020603050405020304" pitchFamily="18" charset="0"/>
              <a:cs typeface="Times New Roman" panose="02020603050405020304" pitchFamily="18" charset="0"/>
            </a:endParaRPr>
          </a:p>
          <a:p>
            <a:pPr algn="l"/>
            <a:r>
              <a:rPr lang="en-US" sz="3200" dirty="0" smtClean="0">
                <a:solidFill>
                  <a:schemeClr val="accent6"/>
                </a:solidFill>
                <a:latin typeface="Times New Roman" panose="02020603050405020304" pitchFamily="18" charset="0"/>
                <a:cs typeface="Times New Roman" panose="02020603050405020304" pitchFamily="18" charset="0"/>
              </a:rPr>
              <a:t> </a:t>
            </a:r>
          </a:p>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second way an argument can be passed is </a:t>
            </a:r>
            <a:r>
              <a:rPr lang="en-US" sz="3200" i="1" dirty="0" smtClean="0">
                <a:solidFill>
                  <a:schemeClr val="accent2">
                    <a:lumMod val="75000"/>
                  </a:schemeClr>
                </a:solidFill>
                <a:latin typeface="Times New Roman" panose="02020603050405020304" pitchFamily="18" charset="0"/>
                <a:cs typeface="Times New Roman" panose="02020603050405020304" pitchFamily="18" charset="0"/>
              </a:rPr>
              <a:t>call-by-reference</a:t>
            </a:r>
            <a:r>
              <a:rPr lang="en-US" sz="3200" dirty="0">
                <a:latin typeface="Times New Roman" panose="02020603050405020304" pitchFamily="18" charset="0"/>
                <a:cs typeface="Times New Roman" panose="02020603050405020304" pitchFamily="18" charset="0"/>
              </a:rPr>
              <a:t>. </a:t>
            </a:r>
            <a:endParaRPr lang="en-US" sz="3200"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3200" dirty="0" smtClean="0">
                <a:latin typeface="Times New Roman" panose="02020603050405020304" pitchFamily="18" charset="0"/>
                <a:cs typeface="Times New Roman" panose="02020603050405020304" pitchFamily="18" charset="0"/>
              </a:rPr>
              <a:t>In </a:t>
            </a:r>
            <a:r>
              <a:rPr lang="en-US" sz="3200" dirty="0">
                <a:latin typeface="Times New Roman" panose="02020603050405020304" pitchFamily="18" charset="0"/>
                <a:cs typeface="Times New Roman" panose="02020603050405020304" pitchFamily="18" charset="0"/>
              </a:rPr>
              <a:t>this approach, a reference to an argument (not the value of the argument) is passed to the parameter</a:t>
            </a:r>
            <a:r>
              <a:rPr lang="en-US" sz="3200" dirty="0" smtClean="0">
                <a:latin typeface="Times New Roman" panose="02020603050405020304" pitchFamily="18" charset="0"/>
                <a:cs typeface="Times New Roman" panose="02020603050405020304" pitchFamily="18" charset="0"/>
              </a:rPr>
              <a:t>.</a:t>
            </a:r>
          </a:p>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Inside the subroutine, this reference is used to access the actual argument specified in the call. This means that changes made to the parameter will affect the argument used to call the </a:t>
            </a:r>
            <a:r>
              <a:rPr lang="en-US" sz="3200" dirty="0" smtClean="0">
                <a:latin typeface="Times New Roman" panose="02020603050405020304" pitchFamily="18" charset="0"/>
                <a:cs typeface="Times New Roman" panose="02020603050405020304" pitchFamily="18" charset="0"/>
              </a:rPr>
              <a:t>subroutine.</a:t>
            </a:r>
            <a:endParaRPr lang="en-US" sz="3200" dirty="0" smtClean="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450245" y="1030373"/>
            <a:ext cx="4200525" cy="447675"/>
          </a:xfrm>
          <a:prstGeom prst="rect">
            <a:avLst/>
          </a:prstGeom>
        </p:spPr>
      </p:pic>
    </p:spTree>
    <p:extLst>
      <p:ext uri="{BB962C8B-B14F-4D97-AF65-F5344CB8AC3E}">
        <p14:creationId xmlns:p14="http://schemas.microsoft.com/office/powerpoint/2010/main" val="13448813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42288" y="345989"/>
            <a:ext cx="9144000" cy="6082243"/>
          </a:xfrm>
        </p:spPr>
        <p:txBody>
          <a:bodyPr>
            <a:normAutofit/>
          </a:bodyPr>
          <a:lstStyle/>
          <a:p>
            <a:r>
              <a:rPr lang="en-US" sz="4000" dirty="0" smtClean="0">
                <a:solidFill>
                  <a:schemeClr val="accent6"/>
                </a:solidFill>
                <a:latin typeface="Times New Roman" panose="02020603050405020304" pitchFamily="18" charset="0"/>
                <a:cs typeface="Times New Roman" panose="02020603050405020304" pitchFamily="18" charset="0"/>
              </a:rPr>
              <a:t>Methods and Classes</a:t>
            </a:r>
            <a:endParaRPr lang="en-US" sz="4000" dirty="0" smtClean="0">
              <a:solidFill>
                <a:schemeClr val="accent6"/>
              </a:solidFill>
              <a:latin typeface="Times New Roman" panose="02020603050405020304" pitchFamily="18" charset="0"/>
              <a:cs typeface="Times New Roman" panose="02020603050405020304" pitchFamily="18" charset="0"/>
            </a:endParaRPr>
          </a:p>
          <a:p>
            <a:pPr algn="l"/>
            <a:r>
              <a:rPr lang="en-US" sz="3200" dirty="0" smtClean="0">
                <a:solidFill>
                  <a:schemeClr val="accent6"/>
                </a:solidFill>
                <a:latin typeface="Times New Roman" panose="02020603050405020304" pitchFamily="18" charset="0"/>
                <a:cs typeface="Times New Roman" panose="02020603050405020304" pitchFamily="18" charset="0"/>
              </a:rPr>
              <a:t> </a:t>
            </a:r>
          </a:p>
          <a:p>
            <a:pPr marL="457200" indent="-457200" algn="just">
              <a:buFont typeface="Arial" panose="020B0604020202020204" pitchFamily="34" charset="0"/>
              <a:buChar char="•"/>
            </a:pPr>
            <a:endParaRPr lang="en-US" sz="3200" dirty="0" smtClean="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450245" y="1030373"/>
            <a:ext cx="4200525" cy="447675"/>
          </a:xfrm>
          <a:prstGeom prst="rect">
            <a:avLst/>
          </a:prstGeom>
        </p:spPr>
      </p:pic>
      <p:pic>
        <p:nvPicPr>
          <p:cNvPr id="2" name="Picture 1"/>
          <p:cNvPicPr>
            <a:picLocks noChangeAspect="1"/>
          </p:cNvPicPr>
          <p:nvPr/>
        </p:nvPicPr>
        <p:blipFill>
          <a:blip r:embed="rId3"/>
          <a:stretch>
            <a:fillRect/>
          </a:stretch>
        </p:blipFill>
        <p:spPr>
          <a:xfrm>
            <a:off x="931261" y="1729438"/>
            <a:ext cx="10190816" cy="3600442"/>
          </a:xfrm>
          <a:prstGeom prst="rect">
            <a:avLst/>
          </a:prstGeom>
        </p:spPr>
      </p:pic>
    </p:spTree>
    <p:extLst>
      <p:ext uri="{BB962C8B-B14F-4D97-AF65-F5344CB8AC3E}">
        <p14:creationId xmlns:p14="http://schemas.microsoft.com/office/powerpoint/2010/main" val="4676682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42288" y="345989"/>
            <a:ext cx="9144000" cy="6082243"/>
          </a:xfrm>
        </p:spPr>
        <p:txBody>
          <a:bodyPr>
            <a:normAutofit lnSpcReduction="10000"/>
          </a:bodyPr>
          <a:lstStyle/>
          <a:p>
            <a:r>
              <a:rPr lang="en-US" sz="4000" dirty="0" smtClean="0">
                <a:solidFill>
                  <a:schemeClr val="accent6"/>
                </a:solidFill>
                <a:latin typeface="Times New Roman" panose="02020603050405020304" pitchFamily="18" charset="0"/>
                <a:cs typeface="Times New Roman" panose="02020603050405020304" pitchFamily="18" charset="0"/>
              </a:rPr>
              <a:t>Methods and Classes</a:t>
            </a:r>
            <a:endParaRPr lang="en-US" sz="4000" dirty="0" smtClean="0">
              <a:solidFill>
                <a:schemeClr val="accent6"/>
              </a:solidFill>
              <a:latin typeface="Times New Roman" panose="02020603050405020304" pitchFamily="18" charset="0"/>
              <a:cs typeface="Times New Roman" panose="02020603050405020304" pitchFamily="18" charset="0"/>
            </a:endParaRPr>
          </a:p>
          <a:p>
            <a:pPr algn="l"/>
            <a:r>
              <a:rPr lang="en-US" sz="3200" dirty="0" smtClean="0">
                <a:solidFill>
                  <a:schemeClr val="accent6"/>
                </a:solidFill>
                <a:latin typeface="Times New Roman" panose="02020603050405020304" pitchFamily="18" charset="0"/>
                <a:cs typeface="Times New Roman" panose="02020603050405020304" pitchFamily="18" charset="0"/>
              </a:rPr>
              <a:t> </a:t>
            </a:r>
          </a:p>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Member access control is achieved through the use of three access modifiers: </a:t>
            </a:r>
            <a:r>
              <a:rPr lang="en-US" sz="3200" b="1" dirty="0">
                <a:latin typeface="Times New Roman" panose="02020603050405020304" pitchFamily="18" charset="0"/>
                <a:cs typeface="Times New Roman" panose="02020603050405020304" pitchFamily="18" charset="0"/>
              </a:rPr>
              <a:t>public</a:t>
            </a:r>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private</a:t>
            </a:r>
            <a:r>
              <a:rPr lang="en-US" sz="3200" dirty="0">
                <a:latin typeface="Times New Roman" panose="02020603050405020304" pitchFamily="18" charset="0"/>
                <a:cs typeface="Times New Roman" panose="02020603050405020304" pitchFamily="18" charset="0"/>
              </a:rPr>
              <a:t>, and </a:t>
            </a:r>
            <a:r>
              <a:rPr lang="en-US" sz="3200" b="1" dirty="0" smtClean="0">
                <a:latin typeface="Times New Roman" panose="02020603050405020304" pitchFamily="18" charset="0"/>
                <a:cs typeface="Times New Roman" panose="02020603050405020304" pitchFamily="18" charset="0"/>
              </a:rPr>
              <a:t>protected</a:t>
            </a:r>
            <a:r>
              <a:rPr lang="en-US" sz="3200" dirty="0" smtClean="0">
                <a:latin typeface="Times New Roman" panose="02020603050405020304" pitchFamily="18" charset="0"/>
                <a:cs typeface="Times New Roman" panose="02020603050405020304" pitchFamily="18" charset="0"/>
              </a:rPr>
              <a:t>.</a:t>
            </a:r>
          </a:p>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When a member of a class is modified by the </a:t>
            </a:r>
            <a:r>
              <a:rPr lang="en-US" sz="3200" b="1" dirty="0">
                <a:latin typeface="Times New Roman" panose="02020603050405020304" pitchFamily="18" charset="0"/>
                <a:cs typeface="Times New Roman" panose="02020603050405020304" pitchFamily="18" charset="0"/>
              </a:rPr>
              <a:t>public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specifier</a:t>
            </a:r>
            <a:r>
              <a:rPr lang="en-US" sz="3200" dirty="0">
                <a:latin typeface="Times New Roman" panose="02020603050405020304" pitchFamily="18" charset="0"/>
                <a:cs typeface="Times New Roman" panose="02020603050405020304" pitchFamily="18" charset="0"/>
              </a:rPr>
              <a:t>, that member can be accessed by any other code in your program. This includes by methods defined inside other </a:t>
            </a:r>
            <a:r>
              <a:rPr lang="en-US" sz="3200" dirty="0" smtClean="0">
                <a:latin typeface="Times New Roman" panose="02020603050405020304" pitchFamily="18" charset="0"/>
                <a:cs typeface="Times New Roman" panose="02020603050405020304" pitchFamily="18" charset="0"/>
              </a:rPr>
              <a:t>classes.</a:t>
            </a:r>
          </a:p>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When a member of a class is specified as </a:t>
            </a:r>
            <a:r>
              <a:rPr lang="en-US" sz="3200" b="1" dirty="0">
                <a:latin typeface="Times New Roman" panose="02020603050405020304" pitchFamily="18" charset="0"/>
                <a:cs typeface="Times New Roman" panose="02020603050405020304" pitchFamily="18" charset="0"/>
              </a:rPr>
              <a:t>private</a:t>
            </a:r>
            <a:r>
              <a:rPr lang="en-US" sz="3200" dirty="0">
                <a:latin typeface="Times New Roman" panose="02020603050405020304" pitchFamily="18" charset="0"/>
                <a:cs typeface="Times New Roman" panose="02020603050405020304" pitchFamily="18" charset="0"/>
              </a:rPr>
              <a:t>, that member can be accessed only by other members of its class. Thus, methods in other classes cannot access a private member of another class.</a:t>
            </a:r>
            <a:endParaRPr lang="en-US" sz="3200"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3200"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650528" y="941044"/>
            <a:ext cx="3552825" cy="428625"/>
          </a:xfrm>
          <a:prstGeom prst="rect">
            <a:avLst/>
          </a:prstGeom>
        </p:spPr>
      </p:pic>
    </p:spTree>
    <p:extLst>
      <p:ext uri="{BB962C8B-B14F-4D97-AF65-F5344CB8AC3E}">
        <p14:creationId xmlns:p14="http://schemas.microsoft.com/office/powerpoint/2010/main" val="41384098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42288" y="345989"/>
            <a:ext cx="9144000" cy="6082243"/>
          </a:xfrm>
        </p:spPr>
        <p:txBody>
          <a:bodyPr>
            <a:normAutofit/>
          </a:bodyPr>
          <a:lstStyle/>
          <a:p>
            <a:r>
              <a:rPr lang="en-US" sz="4000" dirty="0" smtClean="0">
                <a:solidFill>
                  <a:schemeClr val="accent6"/>
                </a:solidFill>
                <a:latin typeface="Times New Roman" panose="02020603050405020304" pitchFamily="18" charset="0"/>
                <a:cs typeface="Times New Roman" panose="02020603050405020304" pitchFamily="18" charset="0"/>
              </a:rPr>
              <a:t>Methods and Classes</a:t>
            </a:r>
            <a:endParaRPr lang="en-US" sz="4000" dirty="0" smtClean="0">
              <a:solidFill>
                <a:schemeClr val="accent6"/>
              </a:solidFill>
              <a:latin typeface="Times New Roman" panose="02020603050405020304" pitchFamily="18" charset="0"/>
              <a:cs typeface="Times New Roman" panose="02020603050405020304" pitchFamily="18" charset="0"/>
            </a:endParaRPr>
          </a:p>
          <a:p>
            <a:pPr algn="l"/>
            <a:r>
              <a:rPr lang="en-US" sz="3200" dirty="0" smtClean="0">
                <a:solidFill>
                  <a:schemeClr val="accent6"/>
                </a:solidFill>
                <a:latin typeface="Times New Roman" panose="02020603050405020304" pitchFamily="18" charset="0"/>
                <a:cs typeface="Times New Roman" panose="02020603050405020304" pitchFamily="18" charset="0"/>
              </a:rPr>
              <a:t> </a:t>
            </a:r>
          </a:p>
          <a:p>
            <a:pPr marL="457200" indent="-457200" algn="just">
              <a:buFont typeface="Arial" panose="020B0604020202020204" pitchFamily="34" charset="0"/>
              <a:buChar char="•"/>
            </a:pPr>
            <a:endParaRPr lang="en-US" sz="3200" dirty="0" smtClean="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450245" y="1030373"/>
            <a:ext cx="4200525" cy="447675"/>
          </a:xfrm>
          <a:prstGeom prst="rect">
            <a:avLst/>
          </a:prstGeom>
        </p:spPr>
      </p:pic>
      <p:pic>
        <p:nvPicPr>
          <p:cNvPr id="4" name="Picture 3"/>
          <p:cNvPicPr>
            <a:picLocks noChangeAspect="1"/>
          </p:cNvPicPr>
          <p:nvPr/>
        </p:nvPicPr>
        <p:blipFill>
          <a:blip r:embed="rId3"/>
          <a:stretch>
            <a:fillRect/>
          </a:stretch>
        </p:blipFill>
        <p:spPr>
          <a:xfrm>
            <a:off x="1141970" y="1582436"/>
            <a:ext cx="8064476" cy="4925455"/>
          </a:xfrm>
          <a:prstGeom prst="rect">
            <a:avLst/>
          </a:prstGeom>
        </p:spPr>
      </p:pic>
    </p:spTree>
    <p:extLst>
      <p:ext uri="{BB962C8B-B14F-4D97-AF65-F5344CB8AC3E}">
        <p14:creationId xmlns:p14="http://schemas.microsoft.com/office/powerpoint/2010/main" val="25371846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42288" y="345989"/>
            <a:ext cx="9144000" cy="6082243"/>
          </a:xfrm>
        </p:spPr>
        <p:txBody>
          <a:bodyPr>
            <a:normAutofit/>
          </a:bodyPr>
          <a:lstStyle/>
          <a:p>
            <a:r>
              <a:rPr lang="en-US" sz="4000" dirty="0" smtClean="0">
                <a:solidFill>
                  <a:schemeClr val="accent6"/>
                </a:solidFill>
                <a:latin typeface="Times New Roman" panose="02020603050405020304" pitchFamily="18" charset="0"/>
                <a:cs typeface="Times New Roman" panose="02020603050405020304" pitchFamily="18" charset="0"/>
              </a:rPr>
              <a:t>Methods and Classes</a:t>
            </a:r>
            <a:endParaRPr lang="en-US" sz="4000" dirty="0" smtClean="0">
              <a:solidFill>
                <a:schemeClr val="accent6"/>
              </a:solidFill>
              <a:latin typeface="Times New Roman" panose="02020603050405020304" pitchFamily="18" charset="0"/>
              <a:cs typeface="Times New Roman" panose="02020603050405020304" pitchFamily="18" charset="0"/>
            </a:endParaRPr>
          </a:p>
          <a:p>
            <a:pPr algn="l"/>
            <a:r>
              <a:rPr lang="en-US" sz="3200" dirty="0" smtClean="0">
                <a:solidFill>
                  <a:schemeClr val="accent6"/>
                </a:solidFill>
                <a:latin typeface="Times New Roman" panose="02020603050405020304" pitchFamily="18" charset="0"/>
                <a:cs typeface="Times New Roman" panose="02020603050405020304" pitchFamily="18" charset="0"/>
              </a:rPr>
              <a:t> </a:t>
            </a:r>
          </a:p>
          <a:p>
            <a:pPr marL="457200" indent="-457200" algn="just">
              <a:buFont typeface="Arial" panose="020B0604020202020204" pitchFamily="34" charset="0"/>
              <a:buChar char="•"/>
            </a:pPr>
            <a:endParaRPr lang="en-US" sz="3200" dirty="0" smtClean="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450245" y="1030373"/>
            <a:ext cx="4200525" cy="447675"/>
          </a:xfrm>
          <a:prstGeom prst="rect">
            <a:avLst/>
          </a:prstGeom>
        </p:spPr>
      </p:pic>
      <p:pic>
        <p:nvPicPr>
          <p:cNvPr id="2" name="Picture 1"/>
          <p:cNvPicPr>
            <a:picLocks noChangeAspect="1"/>
          </p:cNvPicPr>
          <p:nvPr/>
        </p:nvPicPr>
        <p:blipFill>
          <a:blip r:embed="rId3"/>
          <a:stretch>
            <a:fillRect/>
          </a:stretch>
        </p:blipFill>
        <p:spPr>
          <a:xfrm>
            <a:off x="2144670" y="2022002"/>
            <a:ext cx="7542306" cy="1643836"/>
          </a:xfrm>
          <a:prstGeom prst="rect">
            <a:avLst/>
          </a:prstGeom>
        </p:spPr>
      </p:pic>
    </p:spTree>
    <p:extLst>
      <p:ext uri="{BB962C8B-B14F-4D97-AF65-F5344CB8AC3E}">
        <p14:creationId xmlns:p14="http://schemas.microsoft.com/office/powerpoint/2010/main" val="4788953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42288" y="345989"/>
            <a:ext cx="9144000" cy="6082243"/>
          </a:xfrm>
        </p:spPr>
        <p:txBody>
          <a:bodyPr>
            <a:normAutofit/>
          </a:bodyPr>
          <a:lstStyle/>
          <a:p>
            <a:r>
              <a:rPr lang="en-US" sz="4000" dirty="0" smtClean="0">
                <a:solidFill>
                  <a:schemeClr val="accent6"/>
                </a:solidFill>
                <a:latin typeface="Times New Roman" panose="02020603050405020304" pitchFamily="18" charset="0"/>
                <a:cs typeface="Times New Roman" panose="02020603050405020304" pitchFamily="18" charset="0"/>
              </a:rPr>
              <a:t>Methods and Classes</a:t>
            </a:r>
            <a:endParaRPr lang="en-US" sz="4000" dirty="0" smtClean="0">
              <a:solidFill>
                <a:schemeClr val="accent6"/>
              </a:solidFill>
              <a:latin typeface="Times New Roman" panose="02020603050405020304" pitchFamily="18" charset="0"/>
              <a:cs typeface="Times New Roman" panose="02020603050405020304" pitchFamily="18" charset="0"/>
            </a:endParaRPr>
          </a:p>
          <a:p>
            <a:pPr algn="l"/>
            <a:r>
              <a:rPr lang="en-US" sz="3200" dirty="0" smtClean="0">
                <a:solidFill>
                  <a:schemeClr val="accent6"/>
                </a:solidFill>
                <a:latin typeface="Times New Roman" panose="02020603050405020304" pitchFamily="18" charset="0"/>
                <a:cs typeface="Times New Roman" panose="02020603050405020304" pitchFamily="18" charset="0"/>
              </a:rPr>
              <a:t> </a:t>
            </a:r>
          </a:p>
          <a:p>
            <a:pPr marL="457200" indent="-457200" algn="just">
              <a:buFont typeface="Arial" panose="020B0604020202020204" pitchFamily="34" charset="0"/>
              <a:buChar char="•"/>
            </a:pPr>
            <a:endParaRPr lang="en-US" sz="3200" dirty="0" smtClean="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450245" y="1030373"/>
            <a:ext cx="4200525" cy="447675"/>
          </a:xfrm>
          <a:prstGeom prst="rect">
            <a:avLst/>
          </a:prstGeom>
        </p:spPr>
      </p:pic>
      <p:pic>
        <p:nvPicPr>
          <p:cNvPr id="4" name="Picture 3"/>
          <p:cNvPicPr>
            <a:picLocks noChangeAspect="1"/>
          </p:cNvPicPr>
          <p:nvPr/>
        </p:nvPicPr>
        <p:blipFill>
          <a:blip r:embed="rId3"/>
          <a:stretch>
            <a:fillRect/>
          </a:stretch>
        </p:blipFill>
        <p:spPr>
          <a:xfrm>
            <a:off x="1542288" y="1578060"/>
            <a:ext cx="8657199" cy="5279940"/>
          </a:xfrm>
          <a:prstGeom prst="rect">
            <a:avLst/>
          </a:prstGeom>
        </p:spPr>
      </p:pic>
    </p:spTree>
    <p:extLst>
      <p:ext uri="{BB962C8B-B14F-4D97-AF65-F5344CB8AC3E}">
        <p14:creationId xmlns:p14="http://schemas.microsoft.com/office/powerpoint/2010/main" val="7249306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42288" y="345989"/>
            <a:ext cx="9144000" cy="6082243"/>
          </a:xfrm>
        </p:spPr>
        <p:txBody>
          <a:bodyPr>
            <a:normAutofit/>
          </a:bodyPr>
          <a:lstStyle/>
          <a:p>
            <a:r>
              <a:rPr lang="en-US" sz="4000" dirty="0" smtClean="0">
                <a:solidFill>
                  <a:schemeClr val="accent6"/>
                </a:solidFill>
                <a:latin typeface="Times New Roman" panose="02020603050405020304" pitchFamily="18" charset="0"/>
                <a:cs typeface="Times New Roman" panose="02020603050405020304" pitchFamily="18" charset="0"/>
              </a:rPr>
              <a:t>Methods and Classes</a:t>
            </a:r>
            <a:endParaRPr lang="en-US" sz="4000" dirty="0" smtClean="0">
              <a:solidFill>
                <a:schemeClr val="accent6"/>
              </a:solidFill>
              <a:latin typeface="Times New Roman" panose="02020603050405020304" pitchFamily="18" charset="0"/>
              <a:cs typeface="Times New Roman" panose="02020603050405020304" pitchFamily="18" charset="0"/>
            </a:endParaRPr>
          </a:p>
          <a:p>
            <a:pPr algn="l"/>
            <a:r>
              <a:rPr lang="en-US" sz="3200" dirty="0" smtClean="0">
                <a:solidFill>
                  <a:schemeClr val="accent6"/>
                </a:solidFill>
                <a:latin typeface="Times New Roman" panose="02020603050405020304" pitchFamily="18" charset="0"/>
                <a:cs typeface="Times New Roman" panose="02020603050405020304" pitchFamily="18" charset="0"/>
              </a:rPr>
              <a:t> </a:t>
            </a:r>
          </a:p>
          <a:p>
            <a:pPr marL="457200" indent="-457200" algn="just">
              <a:buFont typeface="Arial" panose="020B0604020202020204" pitchFamily="34" charset="0"/>
              <a:buChar char="•"/>
            </a:pPr>
            <a:endParaRPr lang="en-US" sz="3200" dirty="0" smtClean="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450245" y="1030373"/>
            <a:ext cx="4200525" cy="447675"/>
          </a:xfrm>
          <a:prstGeom prst="rect">
            <a:avLst/>
          </a:prstGeom>
        </p:spPr>
      </p:pic>
      <p:pic>
        <p:nvPicPr>
          <p:cNvPr id="2" name="Picture 1"/>
          <p:cNvPicPr>
            <a:picLocks noChangeAspect="1"/>
          </p:cNvPicPr>
          <p:nvPr/>
        </p:nvPicPr>
        <p:blipFill>
          <a:blip r:embed="rId3"/>
          <a:stretch>
            <a:fillRect/>
          </a:stretch>
        </p:blipFill>
        <p:spPr>
          <a:xfrm>
            <a:off x="894192" y="1661854"/>
            <a:ext cx="9729233" cy="4870751"/>
          </a:xfrm>
          <a:prstGeom prst="rect">
            <a:avLst/>
          </a:prstGeom>
        </p:spPr>
      </p:pic>
    </p:spTree>
    <p:extLst>
      <p:ext uri="{BB962C8B-B14F-4D97-AF65-F5344CB8AC3E}">
        <p14:creationId xmlns:p14="http://schemas.microsoft.com/office/powerpoint/2010/main" val="30726510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42288" y="345989"/>
            <a:ext cx="9144000" cy="6082243"/>
          </a:xfrm>
        </p:spPr>
        <p:txBody>
          <a:bodyPr>
            <a:normAutofit/>
          </a:bodyPr>
          <a:lstStyle/>
          <a:p>
            <a:r>
              <a:rPr lang="en-US" sz="4000" dirty="0" smtClean="0">
                <a:solidFill>
                  <a:schemeClr val="accent6"/>
                </a:solidFill>
                <a:latin typeface="Times New Roman" panose="02020603050405020304" pitchFamily="18" charset="0"/>
                <a:cs typeface="Times New Roman" panose="02020603050405020304" pitchFamily="18" charset="0"/>
              </a:rPr>
              <a:t>Methods and Classes</a:t>
            </a:r>
            <a:endParaRPr lang="en-US" sz="4000" dirty="0" smtClean="0">
              <a:solidFill>
                <a:schemeClr val="accent6"/>
              </a:solidFill>
              <a:latin typeface="Times New Roman" panose="02020603050405020304" pitchFamily="18" charset="0"/>
              <a:cs typeface="Times New Roman" panose="02020603050405020304" pitchFamily="18" charset="0"/>
            </a:endParaRPr>
          </a:p>
          <a:p>
            <a:pPr algn="l"/>
            <a:r>
              <a:rPr lang="en-US" sz="3200" dirty="0" smtClean="0">
                <a:solidFill>
                  <a:schemeClr val="accent6"/>
                </a:solidFill>
                <a:latin typeface="Times New Roman" panose="02020603050405020304" pitchFamily="18" charset="0"/>
                <a:cs typeface="Times New Roman" panose="02020603050405020304" pitchFamily="18" charset="0"/>
              </a:rPr>
              <a:t> </a:t>
            </a:r>
          </a:p>
          <a:p>
            <a:pPr marL="457200" indent="-457200" algn="just">
              <a:buFont typeface="Arial" panose="020B0604020202020204" pitchFamily="34" charset="0"/>
              <a:buChar char="•"/>
            </a:pPr>
            <a:endParaRPr lang="en-US" sz="3200" dirty="0" smtClean="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450245" y="1030373"/>
            <a:ext cx="4200525" cy="447675"/>
          </a:xfrm>
          <a:prstGeom prst="rect">
            <a:avLst/>
          </a:prstGeom>
        </p:spPr>
      </p:pic>
      <p:pic>
        <p:nvPicPr>
          <p:cNvPr id="4" name="Picture 3"/>
          <p:cNvPicPr>
            <a:picLocks noChangeAspect="1"/>
          </p:cNvPicPr>
          <p:nvPr/>
        </p:nvPicPr>
        <p:blipFill>
          <a:blip r:embed="rId3"/>
          <a:stretch>
            <a:fillRect/>
          </a:stretch>
        </p:blipFill>
        <p:spPr>
          <a:xfrm>
            <a:off x="1861108" y="1917485"/>
            <a:ext cx="7973350" cy="1682450"/>
          </a:xfrm>
          <a:prstGeom prst="rect">
            <a:avLst/>
          </a:prstGeom>
        </p:spPr>
      </p:pic>
    </p:spTree>
    <p:extLst>
      <p:ext uri="{BB962C8B-B14F-4D97-AF65-F5344CB8AC3E}">
        <p14:creationId xmlns:p14="http://schemas.microsoft.com/office/powerpoint/2010/main" val="10696727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42288" y="345989"/>
            <a:ext cx="9144000" cy="6082243"/>
          </a:xfrm>
        </p:spPr>
        <p:txBody>
          <a:bodyPr>
            <a:normAutofit/>
          </a:bodyPr>
          <a:lstStyle/>
          <a:p>
            <a:r>
              <a:rPr lang="en-US" sz="4000" dirty="0" smtClean="0">
                <a:solidFill>
                  <a:schemeClr val="accent6"/>
                </a:solidFill>
                <a:latin typeface="Times New Roman" panose="02020603050405020304" pitchFamily="18" charset="0"/>
                <a:cs typeface="Times New Roman" panose="02020603050405020304" pitchFamily="18" charset="0"/>
              </a:rPr>
              <a:t>Methods and Classes</a:t>
            </a:r>
            <a:endParaRPr lang="en-US" sz="4000" dirty="0" smtClean="0">
              <a:solidFill>
                <a:schemeClr val="accent6"/>
              </a:solidFill>
              <a:latin typeface="Times New Roman" panose="02020603050405020304" pitchFamily="18" charset="0"/>
              <a:cs typeface="Times New Roman" panose="02020603050405020304" pitchFamily="18" charset="0"/>
            </a:endParaRPr>
          </a:p>
          <a:p>
            <a:pPr algn="l"/>
            <a:r>
              <a:rPr lang="en-US" sz="3200" dirty="0" smtClean="0">
                <a:solidFill>
                  <a:schemeClr val="accent6"/>
                </a:solidFill>
                <a:latin typeface="Times New Roman" panose="02020603050405020304" pitchFamily="18" charset="0"/>
                <a:cs typeface="Times New Roman" panose="02020603050405020304" pitchFamily="18" charset="0"/>
              </a:rPr>
              <a:t> </a:t>
            </a:r>
          </a:p>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A method can return any type of data, including class types. </a:t>
            </a:r>
            <a:endParaRPr lang="en-US" sz="3200"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3200" dirty="0" smtClean="0">
                <a:latin typeface="Times New Roman" panose="02020603050405020304" pitchFamily="18" charset="0"/>
                <a:cs typeface="Times New Roman" panose="02020603050405020304" pitchFamily="18" charset="0"/>
              </a:rPr>
              <a:t>For </a:t>
            </a:r>
            <a:r>
              <a:rPr lang="en-US" sz="3200" dirty="0">
                <a:latin typeface="Times New Roman" panose="02020603050405020304" pitchFamily="18" charset="0"/>
                <a:cs typeface="Times New Roman" panose="02020603050405020304" pitchFamily="18" charset="0"/>
              </a:rPr>
              <a:t>example, the class </a:t>
            </a:r>
            <a:r>
              <a:rPr lang="en-US" sz="3200" b="1" dirty="0" err="1">
                <a:latin typeface="Times New Roman" panose="02020603050405020304" pitchFamily="18" charset="0"/>
                <a:cs typeface="Times New Roman" panose="02020603050405020304" pitchFamily="18" charset="0"/>
              </a:rPr>
              <a:t>ErrorMsg</a:t>
            </a:r>
            <a:r>
              <a:rPr lang="en-US" sz="3200" dirty="0">
                <a:latin typeface="Times New Roman" panose="02020603050405020304" pitchFamily="18" charset="0"/>
                <a:cs typeface="Times New Roman" panose="02020603050405020304" pitchFamily="18" charset="0"/>
              </a:rPr>
              <a:t> shown here could be used to report errors. </a:t>
            </a:r>
            <a:endParaRPr lang="en-US" sz="3200" dirty="0" smtClean="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1650527" y="930361"/>
            <a:ext cx="3552825" cy="647700"/>
          </a:xfrm>
          <a:prstGeom prst="rect">
            <a:avLst/>
          </a:prstGeom>
        </p:spPr>
      </p:pic>
    </p:spTree>
    <p:extLst>
      <p:ext uri="{BB962C8B-B14F-4D97-AF65-F5344CB8AC3E}">
        <p14:creationId xmlns:p14="http://schemas.microsoft.com/office/powerpoint/2010/main" val="14127809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42288" y="345989"/>
            <a:ext cx="9144000" cy="6082243"/>
          </a:xfrm>
        </p:spPr>
        <p:txBody>
          <a:bodyPr>
            <a:normAutofit/>
          </a:bodyPr>
          <a:lstStyle/>
          <a:p>
            <a:r>
              <a:rPr lang="en-US" sz="4000" dirty="0" smtClean="0">
                <a:solidFill>
                  <a:schemeClr val="accent6"/>
                </a:solidFill>
                <a:latin typeface="Times New Roman" panose="02020603050405020304" pitchFamily="18" charset="0"/>
                <a:cs typeface="Times New Roman" panose="02020603050405020304" pitchFamily="18" charset="0"/>
              </a:rPr>
              <a:t>Methods and Classes</a:t>
            </a:r>
            <a:endParaRPr lang="en-US" sz="4000" dirty="0" smtClean="0">
              <a:solidFill>
                <a:schemeClr val="accent6"/>
              </a:solidFill>
              <a:latin typeface="Times New Roman" panose="02020603050405020304" pitchFamily="18" charset="0"/>
              <a:cs typeface="Times New Roman" panose="02020603050405020304" pitchFamily="18" charset="0"/>
            </a:endParaRPr>
          </a:p>
          <a:p>
            <a:pPr algn="l"/>
            <a:r>
              <a:rPr lang="en-US" sz="3200" dirty="0" smtClean="0">
                <a:solidFill>
                  <a:schemeClr val="accent6"/>
                </a:solidFill>
                <a:latin typeface="Times New Roman" panose="02020603050405020304" pitchFamily="18" charset="0"/>
                <a:cs typeface="Times New Roman" panose="02020603050405020304" pitchFamily="18" charset="0"/>
              </a:rPr>
              <a:t> </a:t>
            </a:r>
          </a:p>
          <a:p>
            <a:pPr marL="457200" indent="-457200" algn="just">
              <a:buFont typeface="Arial" panose="020B0604020202020204" pitchFamily="34" charset="0"/>
              <a:buChar char="•"/>
            </a:pPr>
            <a:endParaRPr lang="en-US" sz="3200" dirty="0" smtClean="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1650527" y="930361"/>
            <a:ext cx="3552825" cy="647700"/>
          </a:xfrm>
          <a:prstGeom prst="rect">
            <a:avLst/>
          </a:prstGeom>
        </p:spPr>
      </p:pic>
      <p:pic>
        <p:nvPicPr>
          <p:cNvPr id="4" name="Picture 3"/>
          <p:cNvPicPr>
            <a:picLocks noChangeAspect="1"/>
          </p:cNvPicPr>
          <p:nvPr/>
        </p:nvPicPr>
        <p:blipFill>
          <a:blip r:embed="rId3"/>
          <a:stretch>
            <a:fillRect/>
          </a:stretch>
        </p:blipFill>
        <p:spPr>
          <a:xfrm>
            <a:off x="1787739" y="1843344"/>
            <a:ext cx="5877833" cy="3544202"/>
          </a:xfrm>
          <a:prstGeom prst="rect">
            <a:avLst/>
          </a:prstGeom>
        </p:spPr>
      </p:pic>
    </p:spTree>
    <p:extLst>
      <p:ext uri="{BB962C8B-B14F-4D97-AF65-F5344CB8AC3E}">
        <p14:creationId xmlns:p14="http://schemas.microsoft.com/office/powerpoint/2010/main" val="30485259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42288" y="345989"/>
            <a:ext cx="9144000" cy="6082243"/>
          </a:xfrm>
        </p:spPr>
        <p:txBody>
          <a:bodyPr>
            <a:normAutofit/>
          </a:bodyPr>
          <a:lstStyle/>
          <a:p>
            <a:r>
              <a:rPr lang="en-US" sz="4000" dirty="0" smtClean="0">
                <a:solidFill>
                  <a:schemeClr val="accent6"/>
                </a:solidFill>
                <a:latin typeface="Times New Roman" panose="02020603050405020304" pitchFamily="18" charset="0"/>
                <a:cs typeface="Times New Roman" panose="02020603050405020304" pitchFamily="18" charset="0"/>
              </a:rPr>
              <a:t>Methods and Classes</a:t>
            </a:r>
            <a:endParaRPr lang="en-US" sz="4000" dirty="0" smtClean="0">
              <a:solidFill>
                <a:schemeClr val="accent6"/>
              </a:solidFill>
              <a:latin typeface="Times New Roman" panose="02020603050405020304" pitchFamily="18" charset="0"/>
              <a:cs typeface="Times New Roman" panose="02020603050405020304" pitchFamily="18" charset="0"/>
            </a:endParaRPr>
          </a:p>
          <a:p>
            <a:pPr algn="l"/>
            <a:r>
              <a:rPr lang="en-US" sz="3200" dirty="0" smtClean="0">
                <a:solidFill>
                  <a:schemeClr val="accent6"/>
                </a:solidFill>
                <a:latin typeface="Times New Roman" panose="02020603050405020304" pitchFamily="18" charset="0"/>
                <a:cs typeface="Times New Roman" panose="02020603050405020304" pitchFamily="18" charset="0"/>
              </a:rPr>
              <a:t> </a:t>
            </a:r>
          </a:p>
          <a:p>
            <a:pPr marL="457200" indent="-457200" algn="just">
              <a:buFont typeface="Arial" panose="020B0604020202020204" pitchFamily="34" charset="0"/>
              <a:buChar char="•"/>
            </a:pPr>
            <a:endParaRPr lang="en-US" sz="3200" dirty="0" smtClean="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1650527" y="930361"/>
            <a:ext cx="3552825" cy="647700"/>
          </a:xfrm>
          <a:prstGeom prst="rect">
            <a:avLst/>
          </a:prstGeom>
        </p:spPr>
      </p:pic>
      <p:pic>
        <p:nvPicPr>
          <p:cNvPr id="5" name="Picture 4"/>
          <p:cNvPicPr>
            <a:picLocks noChangeAspect="1"/>
          </p:cNvPicPr>
          <p:nvPr/>
        </p:nvPicPr>
        <p:blipFill>
          <a:blip r:embed="rId3"/>
          <a:stretch>
            <a:fillRect/>
          </a:stretch>
        </p:blipFill>
        <p:spPr>
          <a:xfrm>
            <a:off x="811684" y="1693390"/>
            <a:ext cx="10628703" cy="3018653"/>
          </a:xfrm>
          <a:prstGeom prst="rect">
            <a:avLst/>
          </a:prstGeom>
        </p:spPr>
      </p:pic>
    </p:spTree>
    <p:extLst>
      <p:ext uri="{BB962C8B-B14F-4D97-AF65-F5344CB8AC3E}">
        <p14:creationId xmlns:p14="http://schemas.microsoft.com/office/powerpoint/2010/main" val="20544803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42288" y="345989"/>
            <a:ext cx="9144000" cy="6082243"/>
          </a:xfrm>
        </p:spPr>
        <p:txBody>
          <a:bodyPr>
            <a:normAutofit/>
          </a:bodyPr>
          <a:lstStyle/>
          <a:p>
            <a:r>
              <a:rPr lang="en-US" sz="4000" dirty="0" smtClean="0">
                <a:solidFill>
                  <a:schemeClr val="accent6"/>
                </a:solidFill>
                <a:latin typeface="Times New Roman" panose="02020603050405020304" pitchFamily="18" charset="0"/>
                <a:cs typeface="Times New Roman" panose="02020603050405020304" pitchFamily="18" charset="0"/>
              </a:rPr>
              <a:t>Methods and Classes</a:t>
            </a:r>
            <a:endParaRPr lang="en-US" sz="4000" dirty="0" smtClean="0">
              <a:solidFill>
                <a:schemeClr val="accent6"/>
              </a:solidFill>
              <a:latin typeface="Times New Roman" panose="02020603050405020304" pitchFamily="18" charset="0"/>
              <a:cs typeface="Times New Roman" panose="02020603050405020304" pitchFamily="18" charset="0"/>
            </a:endParaRPr>
          </a:p>
          <a:p>
            <a:pPr algn="l"/>
            <a:r>
              <a:rPr lang="en-US" sz="3200" dirty="0" smtClean="0">
                <a:solidFill>
                  <a:schemeClr val="accent6"/>
                </a:solidFill>
                <a:latin typeface="Times New Roman" panose="02020603050405020304" pitchFamily="18" charset="0"/>
                <a:cs typeface="Times New Roman" panose="02020603050405020304" pitchFamily="18" charset="0"/>
              </a:rPr>
              <a:t> </a:t>
            </a:r>
          </a:p>
          <a:p>
            <a:pPr marL="457200" indent="-457200" algn="just">
              <a:buFont typeface="Arial" panose="020B0604020202020204" pitchFamily="34" charset="0"/>
              <a:buChar char="•"/>
            </a:pPr>
            <a:endParaRPr lang="en-US" sz="3200" dirty="0" smtClean="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1650527" y="930361"/>
            <a:ext cx="3552825" cy="647700"/>
          </a:xfrm>
          <a:prstGeom prst="rect">
            <a:avLst/>
          </a:prstGeom>
        </p:spPr>
      </p:pic>
      <p:pic>
        <p:nvPicPr>
          <p:cNvPr id="4" name="Picture 3"/>
          <p:cNvPicPr>
            <a:picLocks noChangeAspect="1"/>
          </p:cNvPicPr>
          <p:nvPr/>
        </p:nvPicPr>
        <p:blipFill>
          <a:blip r:embed="rId3"/>
          <a:stretch>
            <a:fillRect/>
          </a:stretch>
        </p:blipFill>
        <p:spPr>
          <a:xfrm>
            <a:off x="1542288" y="1937694"/>
            <a:ext cx="8473917" cy="1232072"/>
          </a:xfrm>
          <a:prstGeom prst="rect">
            <a:avLst/>
          </a:prstGeom>
        </p:spPr>
      </p:pic>
      <p:pic>
        <p:nvPicPr>
          <p:cNvPr id="6" name="Picture 5"/>
          <p:cNvPicPr>
            <a:picLocks noChangeAspect="1"/>
          </p:cNvPicPr>
          <p:nvPr/>
        </p:nvPicPr>
        <p:blipFill>
          <a:blip r:embed="rId4"/>
          <a:stretch>
            <a:fillRect/>
          </a:stretch>
        </p:blipFill>
        <p:spPr>
          <a:xfrm>
            <a:off x="1542288" y="3103864"/>
            <a:ext cx="8675069" cy="1814126"/>
          </a:xfrm>
          <a:prstGeom prst="rect">
            <a:avLst/>
          </a:prstGeom>
        </p:spPr>
      </p:pic>
    </p:spTree>
    <p:extLst>
      <p:ext uri="{BB962C8B-B14F-4D97-AF65-F5344CB8AC3E}">
        <p14:creationId xmlns:p14="http://schemas.microsoft.com/office/powerpoint/2010/main" val="34271738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42288" y="345989"/>
            <a:ext cx="9144000" cy="6082243"/>
          </a:xfrm>
        </p:spPr>
        <p:txBody>
          <a:bodyPr>
            <a:normAutofit/>
          </a:bodyPr>
          <a:lstStyle/>
          <a:p>
            <a:r>
              <a:rPr lang="en-US" sz="4000" dirty="0" smtClean="0">
                <a:solidFill>
                  <a:schemeClr val="accent6"/>
                </a:solidFill>
                <a:latin typeface="Times New Roman" panose="02020603050405020304" pitchFamily="18" charset="0"/>
                <a:cs typeface="Times New Roman" panose="02020603050405020304" pitchFamily="18" charset="0"/>
              </a:rPr>
              <a:t>Methods and Classes</a:t>
            </a:r>
            <a:endParaRPr lang="en-US" sz="4000" dirty="0" smtClean="0">
              <a:solidFill>
                <a:schemeClr val="accent6"/>
              </a:solidFill>
              <a:latin typeface="Times New Roman" panose="02020603050405020304" pitchFamily="18" charset="0"/>
              <a:cs typeface="Times New Roman" panose="02020603050405020304" pitchFamily="18" charset="0"/>
            </a:endParaRPr>
          </a:p>
          <a:p>
            <a:pPr algn="l"/>
            <a:r>
              <a:rPr lang="en-US" sz="3200" dirty="0" smtClean="0">
                <a:solidFill>
                  <a:schemeClr val="accent6"/>
                </a:solidFill>
                <a:latin typeface="Times New Roman" panose="02020603050405020304" pitchFamily="18" charset="0"/>
                <a:cs typeface="Times New Roman" panose="02020603050405020304" pitchFamily="18" charset="0"/>
              </a:rPr>
              <a:t> </a:t>
            </a:r>
          </a:p>
          <a:p>
            <a:pPr marL="457200" indent="-457200" algn="just">
              <a:buFont typeface="Arial" panose="020B0604020202020204" pitchFamily="34" charset="0"/>
              <a:buChar char="•"/>
            </a:pPr>
            <a:endParaRPr lang="en-US" sz="3200" dirty="0" smtClean="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1650527" y="930361"/>
            <a:ext cx="3552825" cy="647700"/>
          </a:xfrm>
          <a:prstGeom prst="rect">
            <a:avLst/>
          </a:prstGeom>
        </p:spPr>
      </p:pic>
      <p:pic>
        <p:nvPicPr>
          <p:cNvPr id="5" name="Picture 4"/>
          <p:cNvPicPr>
            <a:picLocks noChangeAspect="1"/>
          </p:cNvPicPr>
          <p:nvPr/>
        </p:nvPicPr>
        <p:blipFill>
          <a:blip r:embed="rId3"/>
          <a:stretch>
            <a:fillRect/>
          </a:stretch>
        </p:blipFill>
        <p:spPr>
          <a:xfrm>
            <a:off x="1773323" y="2025864"/>
            <a:ext cx="4428696" cy="1549358"/>
          </a:xfrm>
          <a:prstGeom prst="rect">
            <a:avLst/>
          </a:prstGeom>
        </p:spPr>
      </p:pic>
    </p:spTree>
    <p:extLst>
      <p:ext uri="{BB962C8B-B14F-4D97-AF65-F5344CB8AC3E}">
        <p14:creationId xmlns:p14="http://schemas.microsoft.com/office/powerpoint/2010/main" val="38551577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42288" y="345989"/>
            <a:ext cx="9144000" cy="6082243"/>
          </a:xfrm>
        </p:spPr>
        <p:txBody>
          <a:bodyPr>
            <a:normAutofit/>
          </a:bodyPr>
          <a:lstStyle/>
          <a:p>
            <a:r>
              <a:rPr lang="en-US" sz="4000" dirty="0" smtClean="0">
                <a:solidFill>
                  <a:schemeClr val="accent6"/>
                </a:solidFill>
                <a:latin typeface="Times New Roman" panose="02020603050405020304" pitchFamily="18" charset="0"/>
                <a:cs typeface="Times New Roman" panose="02020603050405020304" pitchFamily="18" charset="0"/>
              </a:rPr>
              <a:t>Methods and Classes</a:t>
            </a:r>
            <a:endParaRPr lang="en-US" sz="4000" dirty="0" smtClean="0">
              <a:solidFill>
                <a:schemeClr val="accent6"/>
              </a:solidFill>
              <a:latin typeface="Times New Roman" panose="02020603050405020304" pitchFamily="18" charset="0"/>
              <a:cs typeface="Times New Roman" panose="02020603050405020304" pitchFamily="18" charset="0"/>
            </a:endParaRPr>
          </a:p>
          <a:p>
            <a:pPr algn="l"/>
            <a:r>
              <a:rPr lang="en-US" sz="3200" dirty="0" smtClean="0">
                <a:solidFill>
                  <a:schemeClr val="accent6"/>
                </a:solidFill>
                <a:latin typeface="Times New Roman" panose="02020603050405020304" pitchFamily="18" charset="0"/>
                <a:cs typeface="Times New Roman" panose="02020603050405020304" pitchFamily="18" charset="0"/>
              </a:rPr>
              <a:t> </a:t>
            </a:r>
          </a:p>
          <a:p>
            <a:pPr marL="457200" indent="-457200" algn="just">
              <a:buFont typeface="Arial" panose="020B0604020202020204" pitchFamily="34" charset="0"/>
              <a:buChar char="•"/>
            </a:pPr>
            <a:endParaRPr lang="en-US" sz="3200"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650528" y="941044"/>
            <a:ext cx="3552825" cy="428625"/>
          </a:xfrm>
          <a:prstGeom prst="rect">
            <a:avLst/>
          </a:prstGeom>
        </p:spPr>
      </p:pic>
      <p:pic>
        <p:nvPicPr>
          <p:cNvPr id="2" name="Picture 1"/>
          <p:cNvPicPr>
            <a:picLocks noChangeAspect="1"/>
          </p:cNvPicPr>
          <p:nvPr/>
        </p:nvPicPr>
        <p:blipFill>
          <a:blip r:embed="rId3"/>
          <a:stretch>
            <a:fillRect/>
          </a:stretch>
        </p:blipFill>
        <p:spPr>
          <a:xfrm>
            <a:off x="841417" y="1466206"/>
            <a:ext cx="10603515" cy="5049924"/>
          </a:xfrm>
          <a:prstGeom prst="rect">
            <a:avLst/>
          </a:prstGeom>
        </p:spPr>
      </p:pic>
    </p:spTree>
    <p:extLst>
      <p:ext uri="{BB962C8B-B14F-4D97-AF65-F5344CB8AC3E}">
        <p14:creationId xmlns:p14="http://schemas.microsoft.com/office/powerpoint/2010/main" val="14498181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42288" y="345989"/>
            <a:ext cx="9144000" cy="6082243"/>
          </a:xfrm>
        </p:spPr>
        <p:txBody>
          <a:bodyPr>
            <a:normAutofit/>
          </a:bodyPr>
          <a:lstStyle/>
          <a:p>
            <a:r>
              <a:rPr lang="en-US" sz="4000" dirty="0" smtClean="0">
                <a:solidFill>
                  <a:schemeClr val="accent6"/>
                </a:solidFill>
                <a:latin typeface="Times New Roman" panose="02020603050405020304" pitchFamily="18" charset="0"/>
                <a:cs typeface="Times New Roman" panose="02020603050405020304" pitchFamily="18" charset="0"/>
              </a:rPr>
              <a:t>Methods and Classes</a:t>
            </a:r>
            <a:endParaRPr lang="en-US" sz="4000" dirty="0" smtClean="0">
              <a:solidFill>
                <a:schemeClr val="accent6"/>
              </a:solidFill>
              <a:latin typeface="Times New Roman" panose="02020603050405020304" pitchFamily="18" charset="0"/>
              <a:cs typeface="Times New Roman" panose="02020603050405020304" pitchFamily="18" charset="0"/>
            </a:endParaRPr>
          </a:p>
          <a:p>
            <a:pPr algn="l"/>
            <a:r>
              <a:rPr lang="en-US" sz="3200" dirty="0" smtClean="0">
                <a:solidFill>
                  <a:schemeClr val="accent6"/>
                </a:solidFill>
                <a:latin typeface="Times New Roman" panose="02020603050405020304" pitchFamily="18" charset="0"/>
                <a:cs typeface="Times New Roman" panose="02020603050405020304" pitchFamily="18" charset="0"/>
              </a:rPr>
              <a:t> </a:t>
            </a:r>
          </a:p>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In Java, two or more methods within the same class can share the same name, as long as their parameter declarations are different</a:t>
            </a:r>
            <a:r>
              <a:rPr lang="en-US" sz="3200" dirty="0" smtClean="0">
                <a:latin typeface="Times New Roman" panose="02020603050405020304" pitchFamily="18" charset="0"/>
                <a:cs typeface="Times New Roman" panose="02020603050405020304" pitchFamily="18" charset="0"/>
              </a:rPr>
              <a:t>.</a:t>
            </a:r>
          </a:p>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When this is the case, the methods are said to be overloaded, and the process is referred to as </a:t>
            </a:r>
            <a:r>
              <a:rPr lang="en-US" sz="3200" b="1" dirty="0">
                <a:latin typeface="Times New Roman" panose="02020603050405020304" pitchFamily="18" charset="0"/>
                <a:cs typeface="Times New Roman" panose="02020603050405020304" pitchFamily="18" charset="0"/>
              </a:rPr>
              <a:t>method overloading</a:t>
            </a:r>
            <a:r>
              <a:rPr lang="en-US" sz="3200" dirty="0">
                <a:latin typeface="Times New Roman" panose="02020603050405020304" pitchFamily="18" charset="0"/>
                <a:cs typeface="Times New Roman" panose="02020603050405020304" pitchFamily="18" charset="0"/>
              </a:rPr>
              <a:t>. </a:t>
            </a:r>
            <a:endParaRPr lang="en-US" sz="3200"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3200" b="1" dirty="0" smtClean="0">
                <a:latin typeface="Times New Roman" panose="02020603050405020304" pitchFamily="18" charset="0"/>
                <a:cs typeface="Times New Roman" panose="02020603050405020304" pitchFamily="18" charset="0"/>
              </a:rPr>
              <a:t>Method </a:t>
            </a:r>
            <a:r>
              <a:rPr lang="en-US" sz="3200" b="1" dirty="0">
                <a:latin typeface="Times New Roman" panose="02020603050405020304" pitchFamily="18" charset="0"/>
                <a:cs typeface="Times New Roman" panose="02020603050405020304" pitchFamily="18" charset="0"/>
              </a:rPr>
              <a:t>overloading </a:t>
            </a:r>
            <a:r>
              <a:rPr lang="en-US" sz="3200" dirty="0">
                <a:solidFill>
                  <a:schemeClr val="accent2">
                    <a:lumMod val="75000"/>
                  </a:schemeClr>
                </a:solidFill>
                <a:latin typeface="Times New Roman" panose="02020603050405020304" pitchFamily="18" charset="0"/>
                <a:cs typeface="Times New Roman" panose="02020603050405020304" pitchFamily="18" charset="0"/>
              </a:rPr>
              <a:t>is one of the ways that Java implements </a:t>
            </a:r>
            <a:r>
              <a:rPr lang="en-US" sz="3200" dirty="0" smtClean="0">
                <a:solidFill>
                  <a:schemeClr val="accent2">
                    <a:lumMod val="75000"/>
                  </a:schemeClr>
                </a:solidFill>
                <a:latin typeface="Times New Roman" panose="02020603050405020304" pitchFamily="18" charset="0"/>
                <a:cs typeface="Times New Roman" panose="02020603050405020304" pitchFamily="18" charset="0"/>
              </a:rPr>
              <a:t>polymorphism</a:t>
            </a:r>
            <a:r>
              <a:rPr lang="en-US" sz="3200" dirty="0" smtClean="0">
                <a:latin typeface="Times New Roman" panose="02020603050405020304" pitchFamily="18" charset="0"/>
                <a:cs typeface="Times New Roman" panose="02020603050405020304" pitchFamily="18" charset="0"/>
              </a:rPr>
              <a:t>.</a:t>
            </a:r>
            <a:endParaRPr lang="en-US" sz="3200"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435958" y="1027026"/>
            <a:ext cx="4229100" cy="619125"/>
          </a:xfrm>
          <a:prstGeom prst="rect">
            <a:avLst/>
          </a:prstGeom>
        </p:spPr>
      </p:pic>
    </p:spTree>
    <p:extLst>
      <p:ext uri="{BB962C8B-B14F-4D97-AF65-F5344CB8AC3E}">
        <p14:creationId xmlns:p14="http://schemas.microsoft.com/office/powerpoint/2010/main" val="20443895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42288" y="345989"/>
            <a:ext cx="9144000" cy="6082243"/>
          </a:xfrm>
        </p:spPr>
        <p:txBody>
          <a:bodyPr>
            <a:normAutofit/>
          </a:bodyPr>
          <a:lstStyle/>
          <a:p>
            <a:r>
              <a:rPr lang="en-US" sz="4000" dirty="0" smtClean="0">
                <a:solidFill>
                  <a:schemeClr val="accent6"/>
                </a:solidFill>
                <a:latin typeface="Times New Roman" panose="02020603050405020304" pitchFamily="18" charset="0"/>
                <a:cs typeface="Times New Roman" panose="02020603050405020304" pitchFamily="18" charset="0"/>
              </a:rPr>
              <a:t>Methods and Classes</a:t>
            </a:r>
            <a:endParaRPr lang="en-US" sz="4000" dirty="0" smtClean="0">
              <a:solidFill>
                <a:schemeClr val="accent6"/>
              </a:solidFill>
              <a:latin typeface="Times New Roman" panose="02020603050405020304" pitchFamily="18" charset="0"/>
              <a:cs typeface="Times New Roman" panose="02020603050405020304" pitchFamily="18" charset="0"/>
            </a:endParaRPr>
          </a:p>
          <a:p>
            <a:pPr algn="l"/>
            <a:r>
              <a:rPr lang="en-US" sz="3200" dirty="0" smtClean="0">
                <a:solidFill>
                  <a:schemeClr val="accent6"/>
                </a:solidFill>
                <a:latin typeface="Times New Roman" panose="02020603050405020304" pitchFamily="18" charset="0"/>
                <a:cs typeface="Times New Roman" panose="02020603050405020304" pitchFamily="18" charset="0"/>
              </a:rPr>
              <a:t> </a:t>
            </a:r>
          </a:p>
          <a:p>
            <a:pPr marL="457200" indent="-457200" algn="just">
              <a:buFont typeface="Arial" panose="020B0604020202020204" pitchFamily="34" charset="0"/>
              <a:buChar char="•"/>
            </a:pPr>
            <a:endParaRPr lang="en-US" sz="3200"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435958" y="1027026"/>
            <a:ext cx="4229100" cy="619125"/>
          </a:xfrm>
          <a:prstGeom prst="rect">
            <a:avLst/>
          </a:prstGeom>
        </p:spPr>
      </p:pic>
    </p:spTree>
    <p:extLst>
      <p:ext uri="{BB962C8B-B14F-4D97-AF65-F5344CB8AC3E}">
        <p14:creationId xmlns:p14="http://schemas.microsoft.com/office/powerpoint/2010/main" val="1441077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42288" y="345989"/>
            <a:ext cx="9144000" cy="6082243"/>
          </a:xfrm>
        </p:spPr>
        <p:txBody>
          <a:bodyPr>
            <a:normAutofit/>
          </a:bodyPr>
          <a:lstStyle/>
          <a:p>
            <a:r>
              <a:rPr lang="en-US" sz="4000" dirty="0" smtClean="0">
                <a:solidFill>
                  <a:schemeClr val="accent6"/>
                </a:solidFill>
                <a:latin typeface="Times New Roman" panose="02020603050405020304" pitchFamily="18" charset="0"/>
                <a:cs typeface="Times New Roman" panose="02020603050405020304" pitchFamily="18" charset="0"/>
              </a:rPr>
              <a:t>Methods and Classes</a:t>
            </a:r>
            <a:endParaRPr lang="en-US" sz="4000" dirty="0" smtClean="0">
              <a:solidFill>
                <a:schemeClr val="accent6"/>
              </a:solidFill>
              <a:latin typeface="Times New Roman" panose="02020603050405020304" pitchFamily="18" charset="0"/>
              <a:cs typeface="Times New Roman" panose="02020603050405020304" pitchFamily="18" charset="0"/>
            </a:endParaRPr>
          </a:p>
          <a:p>
            <a:pPr algn="l"/>
            <a:r>
              <a:rPr lang="en-US" sz="3200" dirty="0" smtClean="0">
                <a:solidFill>
                  <a:schemeClr val="accent6"/>
                </a:solidFill>
                <a:latin typeface="Times New Roman" panose="02020603050405020304" pitchFamily="18" charset="0"/>
                <a:cs typeface="Times New Roman" panose="02020603050405020304" pitchFamily="18" charset="0"/>
              </a:rPr>
              <a:t> </a:t>
            </a:r>
          </a:p>
          <a:p>
            <a:pPr marL="457200" indent="-457200" algn="just">
              <a:buFont typeface="Arial" panose="020B0604020202020204" pitchFamily="34" charset="0"/>
              <a:buChar char="•"/>
            </a:pPr>
            <a:endParaRPr lang="en-US" sz="3200"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650528" y="941044"/>
            <a:ext cx="3552825" cy="428625"/>
          </a:xfrm>
          <a:prstGeom prst="rect">
            <a:avLst/>
          </a:prstGeom>
        </p:spPr>
      </p:pic>
      <p:pic>
        <p:nvPicPr>
          <p:cNvPr id="5" name="Picture 4"/>
          <p:cNvPicPr>
            <a:picLocks noChangeAspect="1"/>
          </p:cNvPicPr>
          <p:nvPr/>
        </p:nvPicPr>
        <p:blipFill>
          <a:blip r:embed="rId3"/>
          <a:stretch>
            <a:fillRect/>
          </a:stretch>
        </p:blipFill>
        <p:spPr>
          <a:xfrm>
            <a:off x="1722094" y="1792630"/>
            <a:ext cx="3723593" cy="1749640"/>
          </a:xfrm>
          <a:prstGeom prst="rect">
            <a:avLst/>
          </a:prstGeom>
        </p:spPr>
      </p:pic>
    </p:spTree>
    <p:extLst>
      <p:ext uri="{BB962C8B-B14F-4D97-AF65-F5344CB8AC3E}">
        <p14:creationId xmlns:p14="http://schemas.microsoft.com/office/powerpoint/2010/main" val="231272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42288" y="345989"/>
            <a:ext cx="9144000" cy="6082243"/>
          </a:xfrm>
        </p:spPr>
        <p:txBody>
          <a:bodyPr>
            <a:normAutofit/>
          </a:bodyPr>
          <a:lstStyle/>
          <a:p>
            <a:r>
              <a:rPr lang="en-US" sz="4000" dirty="0" smtClean="0">
                <a:solidFill>
                  <a:schemeClr val="accent6"/>
                </a:solidFill>
                <a:latin typeface="Times New Roman" panose="02020603050405020304" pitchFamily="18" charset="0"/>
                <a:cs typeface="Times New Roman" panose="02020603050405020304" pitchFamily="18" charset="0"/>
              </a:rPr>
              <a:t>Methods and Classes</a:t>
            </a:r>
            <a:endParaRPr lang="en-US" sz="4000" dirty="0" smtClean="0">
              <a:solidFill>
                <a:schemeClr val="accent6"/>
              </a:solidFill>
              <a:latin typeface="Times New Roman" panose="02020603050405020304" pitchFamily="18" charset="0"/>
              <a:cs typeface="Times New Roman" panose="02020603050405020304" pitchFamily="18" charset="0"/>
            </a:endParaRPr>
          </a:p>
          <a:p>
            <a:pPr algn="l"/>
            <a:r>
              <a:rPr lang="en-US" sz="3200" dirty="0" smtClean="0">
                <a:solidFill>
                  <a:schemeClr val="accent6"/>
                </a:solidFill>
                <a:latin typeface="Times New Roman" panose="02020603050405020304" pitchFamily="18" charset="0"/>
                <a:cs typeface="Times New Roman" panose="02020603050405020304" pitchFamily="18" charset="0"/>
              </a:rPr>
              <a:t> </a:t>
            </a:r>
          </a:p>
          <a:p>
            <a:pPr marL="457200" indent="-457200" algn="just">
              <a:buFont typeface="Arial" panose="020B0604020202020204" pitchFamily="34" charset="0"/>
              <a:buChar char="•"/>
            </a:pPr>
            <a:endParaRPr lang="en-US" sz="3200"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650528" y="941044"/>
            <a:ext cx="3552825" cy="428625"/>
          </a:xfrm>
          <a:prstGeom prst="rect">
            <a:avLst/>
          </a:prstGeom>
        </p:spPr>
      </p:pic>
      <p:pic>
        <p:nvPicPr>
          <p:cNvPr id="2" name="Picture 1"/>
          <p:cNvPicPr>
            <a:picLocks noChangeAspect="1"/>
          </p:cNvPicPr>
          <p:nvPr/>
        </p:nvPicPr>
        <p:blipFill>
          <a:blip r:embed="rId3"/>
          <a:stretch>
            <a:fillRect/>
          </a:stretch>
        </p:blipFill>
        <p:spPr>
          <a:xfrm>
            <a:off x="710126" y="1565189"/>
            <a:ext cx="10867415" cy="5292811"/>
          </a:xfrm>
          <a:prstGeom prst="rect">
            <a:avLst/>
          </a:prstGeom>
        </p:spPr>
      </p:pic>
    </p:spTree>
    <p:extLst>
      <p:ext uri="{BB962C8B-B14F-4D97-AF65-F5344CB8AC3E}">
        <p14:creationId xmlns:p14="http://schemas.microsoft.com/office/powerpoint/2010/main" val="6684030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42288" y="345989"/>
            <a:ext cx="9144000" cy="6082243"/>
          </a:xfrm>
        </p:spPr>
        <p:txBody>
          <a:bodyPr>
            <a:normAutofit/>
          </a:bodyPr>
          <a:lstStyle/>
          <a:p>
            <a:r>
              <a:rPr lang="en-US" sz="4000" dirty="0" smtClean="0">
                <a:solidFill>
                  <a:schemeClr val="accent6"/>
                </a:solidFill>
                <a:latin typeface="Times New Roman" panose="02020603050405020304" pitchFamily="18" charset="0"/>
                <a:cs typeface="Times New Roman" panose="02020603050405020304" pitchFamily="18" charset="0"/>
              </a:rPr>
              <a:t>Methods and Classes</a:t>
            </a:r>
            <a:endParaRPr lang="en-US" sz="4000" dirty="0" smtClean="0">
              <a:solidFill>
                <a:schemeClr val="accent6"/>
              </a:solidFill>
              <a:latin typeface="Times New Roman" panose="02020603050405020304" pitchFamily="18" charset="0"/>
              <a:cs typeface="Times New Roman" panose="02020603050405020304" pitchFamily="18" charset="0"/>
            </a:endParaRPr>
          </a:p>
          <a:p>
            <a:pPr algn="l"/>
            <a:r>
              <a:rPr lang="en-US" sz="3200" dirty="0" smtClean="0">
                <a:solidFill>
                  <a:schemeClr val="accent6"/>
                </a:solidFill>
                <a:latin typeface="Times New Roman" panose="02020603050405020304" pitchFamily="18" charset="0"/>
                <a:cs typeface="Times New Roman" panose="02020603050405020304" pitchFamily="18" charset="0"/>
              </a:rPr>
              <a:t> </a:t>
            </a:r>
          </a:p>
          <a:p>
            <a:pPr marL="457200" indent="-4572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To see how access control can be applied to a more practical example, consider the following program that implements a “fail-soft”</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int</a:t>
            </a:r>
            <a:r>
              <a:rPr lang="en-US" sz="3200" b="1"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array, </a:t>
            </a:r>
            <a:r>
              <a:rPr lang="en-US" sz="3200" dirty="0">
                <a:solidFill>
                  <a:schemeClr val="accent2">
                    <a:lumMod val="75000"/>
                  </a:schemeClr>
                </a:solidFill>
                <a:latin typeface="Times New Roman" panose="02020603050405020304" pitchFamily="18" charset="0"/>
                <a:cs typeface="Times New Roman" panose="02020603050405020304" pitchFamily="18" charset="0"/>
              </a:rPr>
              <a:t>in which boundary errors are prevented</a:t>
            </a:r>
            <a:r>
              <a:rPr lang="en-US" sz="3200" dirty="0">
                <a:latin typeface="Times New Roman" panose="02020603050405020304" pitchFamily="18" charset="0"/>
                <a:cs typeface="Times New Roman" panose="02020603050405020304" pitchFamily="18" charset="0"/>
              </a:rPr>
              <a:t>, thus avoiding a run-time exception from being generated</a:t>
            </a:r>
            <a:r>
              <a:rPr lang="en-US" sz="3200" dirty="0" smtClean="0">
                <a:latin typeface="Times New Roman" panose="02020603050405020304" pitchFamily="18" charset="0"/>
                <a:cs typeface="Times New Roman" panose="02020603050405020304" pitchFamily="18" charset="0"/>
              </a:rPr>
              <a:t>.</a:t>
            </a:r>
          </a:p>
          <a:p>
            <a:pPr marL="457200" indent="-457200" algn="just">
              <a:buFont typeface="Arial" panose="020B0604020202020204" pitchFamily="34" charset="0"/>
              <a:buChar char="•"/>
            </a:pPr>
            <a:r>
              <a:rPr lang="en-US" sz="3200" dirty="0">
                <a:solidFill>
                  <a:schemeClr val="accent2">
                    <a:lumMod val="75000"/>
                  </a:schemeClr>
                </a:solidFill>
                <a:latin typeface="Times New Roman" panose="02020603050405020304" pitchFamily="18" charset="0"/>
                <a:cs typeface="Times New Roman" panose="02020603050405020304" pitchFamily="18" charset="0"/>
              </a:rPr>
              <a:t>This is accomplished by encapsulating the array as a private member of a class</a:t>
            </a:r>
            <a:r>
              <a:rPr lang="en-US" sz="3200" dirty="0">
                <a:latin typeface="Times New Roman" panose="02020603050405020304" pitchFamily="18" charset="0"/>
                <a:cs typeface="Times New Roman" panose="02020603050405020304" pitchFamily="18" charset="0"/>
              </a:rPr>
              <a:t>, allowing access to the array only through member methods.</a:t>
            </a:r>
            <a:endParaRPr lang="en-US" sz="3200"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650528" y="941044"/>
            <a:ext cx="3552825" cy="428625"/>
          </a:xfrm>
          <a:prstGeom prst="rect">
            <a:avLst/>
          </a:prstGeom>
        </p:spPr>
      </p:pic>
    </p:spTree>
    <p:extLst>
      <p:ext uri="{BB962C8B-B14F-4D97-AF65-F5344CB8AC3E}">
        <p14:creationId xmlns:p14="http://schemas.microsoft.com/office/powerpoint/2010/main" val="24897140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42288" y="345989"/>
            <a:ext cx="9144000" cy="6082243"/>
          </a:xfrm>
        </p:spPr>
        <p:txBody>
          <a:bodyPr>
            <a:normAutofit/>
          </a:bodyPr>
          <a:lstStyle/>
          <a:p>
            <a:r>
              <a:rPr lang="en-US" sz="4000" dirty="0" smtClean="0">
                <a:solidFill>
                  <a:schemeClr val="accent6"/>
                </a:solidFill>
                <a:latin typeface="Times New Roman" panose="02020603050405020304" pitchFamily="18" charset="0"/>
                <a:cs typeface="Times New Roman" panose="02020603050405020304" pitchFamily="18" charset="0"/>
              </a:rPr>
              <a:t>Methods and Classes</a:t>
            </a:r>
            <a:endParaRPr lang="en-US" sz="4000" dirty="0" smtClean="0">
              <a:solidFill>
                <a:schemeClr val="accent6"/>
              </a:solidFill>
              <a:latin typeface="Times New Roman" panose="02020603050405020304" pitchFamily="18" charset="0"/>
              <a:cs typeface="Times New Roman" panose="02020603050405020304" pitchFamily="18" charset="0"/>
            </a:endParaRPr>
          </a:p>
          <a:p>
            <a:pPr algn="l"/>
            <a:r>
              <a:rPr lang="en-US" sz="3200" dirty="0" smtClean="0">
                <a:solidFill>
                  <a:schemeClr val="accent6"/>
                </a:solidFill>
                <a:latin typeface="Times New Roman" panose="02020603050405020304" pitchFamily="18" charset="0"/>
                <a:cs typeface="Times New Roman" panose="02020603050405020304" pitchFamily="18" charset="0"/>
              </a:rPr>
              <a:t> </a:t>
            </a:r>
          </a:p>
          <a:p>
            <a:pPr marL="457200" indent="-457200" algn="just">
              <a:buFont typeface="Arial" panose="020B0604020202020204" pitchFamily="34" charset="0"/>
              <a:buChar char="•"/>
            </a:pPr>
            <a:endParaRPr lang="en-US" sz="3200"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650528" y="941044"/>
            <a:ext cx="3552825" cy="428625"/>
          </a:xfrm>
          <a:prstGeom prst="rect">
            <a:avLst/>
          </a:prstGeom>
        </p:spPr>
      </p:pic>
      <p:pic>
        <p:nvPicPr>
          <p:cNvPr id="2" name="Picture 1"/>
          <p:cNvPicPr>
            <a:picLocks noChangeAspect="1"/>
          </p:cNvPicPr>
          <p:nvPr/>
        </p:nvPicPr>
        <p:blipFill>
          <a:blip r:embed="rId3"/>
          <a:stretch>
            <a:fillRect/>
          </a:stretch>
        </p:blipFill>
        <p:spPr>
          <a:xfrm>
            <a:off x="506756" y="1480236"/>
            <a:ext cx="11351641" cy="1262964"/>
          </a:xfrm>
          <a:prstGeom prst="rect">
            <a:avLst/>
          </a:prstGeom>
        </p:spPr>
      </p:pic>
      <p:pic>
        <p:nvPicPr>
          <p:cNvPr id="5" name="Picture 4"/>
          <p:cNvPicPr>
            <a:picLocks noChangeAspect="1"/>
          </p:cNvPicPr>
          <p:nvPr/>
        </p:nvPicPr>
        <p:blipFill>
          <a:blip r:embed="rId4"/>
          <a:stretch>
            <a:fillRect/>
          </a:stretch>
        </p:blipFill>
        <p:spPr>
          <a:xfrm>
            <a:off x="1006304" y="2743200"/>
            <a:ext cx="9027984" cy="3973856"/>
          </a:xfrm>
          <a:prstGeom prst="rect">
            <a:avLst/>
          </a:prstGeom>
        </p:spPr>
      </p:pic>
    </p:spTree>
    <p:extLst>
      <p:ext uri="{BB962C8B-B14F-4D97-AF65-F5344CB8AC3E}">
        <p14:creationId xmlns:p14="http://schemas.microsoft.com/office/powerpoint/2010/main" val="22509297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42288" y="345989"/>
            <a:ext cx="9144000" cy="6082243"/>
          </a:xfrm>
        </p:spPr>
        <p:txBody>
          <a:bodyPr>
            <a:normAutofit/>
          </a:bodyPr>
          <a:lstStyle/>
          <a:p>
            <a:r>
              <a:rPr lang="en-US" sz="4000" dirty="0" smtClean="0">
                <a:solidFill>
                  <a:schemeClr val="accent6"/>
                </a:solidFill>
                <a:latin typeface="Times New Roman" panose="02020603050405020304" pitchFamily="18" charset="0"/>
                <a:cs typeface="Times New Roman" panose="02020603050405020304" pitchFamily="18" charset="0"/>
              </a:rPr>
              <a:t>Methods and Classes</a:t>
            </a:r>
            <a:endParaRPr lang="en-US" sz="4000" dirty="0" smtClean="0">
              <a:solidFill>
                <a:schemeClr val="accent6"/>
              </a:solidFill>
              <a:latin typeface="Times New Roman" panose="02020603050405020304" pitchFamily="18" charset="0"/>
              <a:cs typeface="Times New Roman" panose="02020603050405020304" pitchFamily="18" charset="0"/>
            </a:endParaRPr>
          </a:p>
          <a:p>
            <a:pPr algn="l"/>
            <a:r>
              <a:rPr lang="en-US" sz="3200" dirty="0" smtClean="0">
                <a:solidFill>
                  <a:schemeClr val="accent6"/>
                </a:solidFill>
                <a:latin typeface="Times New Roman" panose="02020603050405020304" pitchFamily="18" charset="0"/>
                <a:cs typeface="Times New Roman" panose="02020603050405020304" pitchFamily="18" charset="0"/>
              </a:rPr>
              <a:t> </a:t>
            </a:r>
          </a:p>
          <a:p>
            <a:pPr marL="457200" indent="-457200" algn="just">
              <a:buFont typeface="Arial" panose="020B0604020202020204" pitchFamily="34" charset="0"/>
              <a:buChar char="•"/>
            </a:pPr>
            <a:endParaRPr lang="en-US" sz="3200"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650528" y="941044"/>
            <a:ext cx="3552825" cy="428625"/>
          </a:xfrm>
          <a:prstGeom prst="rect">
            <a:avLst/>
          </a:prstGeom>
        </p:spPr>
      </p:pic>
      <p:pic>
        <p:nvPicPr>
          <p:cNvPr id="6" name="Picture 5"/>
          <p:cNvPicPr>
            <a:picLocks noChangeAspect="1"/>
          </p:cNvPicPr>
          <p:nvPr/>
        </p:nvPicPr>
        <p:blipFill>
          <a:blip r:embed="rId3"/>
          <a:stretch>
            <a:fillRect/>
          </a:stretch>
        </p:blipFill>
        <p:spPr>
          <a:xfrm>
            <a:off x="410090" y="1633408"/>
            <a:ext cx="11646204" cy="5072191"/>
          </a:xfrm>
          <a:prstGeom prst="rect">
            <a:avLst/>
          </a:prstGeom>
        </p:spPr>
      </p:pic>
    </p:spTree>
    <p:extLst>
      <p:ext uri="{BB962C8B-B14F-4D97-AF65-F5344CB8AC3E}">
        <p14:creationId xmlns:p14="http://schemas.microsoft.com/office/powerpoint/2010/main" val="34427338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42288" y="345989"/>
            <a:ext cx="9144000" cy="6082243"/>
          </a:xfrm>
        </p:spPr>
        <p:txBody>
          <a:bodyPr>
            <a:normAutofit/>
          </a:bodyPr>
          <a:lstStyle/>
          <a:p>
            <a:r>
              <a:rPr lang="en-US" sz="4000" dirty="0" smtClean="0">
                <a:solidFill>
                  <a:schemeClr val="accent6"/>
                </a:solidFill>
                <a:latin typeface="Times New Roman" panose="02020603050405020304" pitchFamily="18" charset="0"/>
                <a:cs typeface="Times New Roman" panose="02020603050405020304" pitchFamily="18" charset="0"/>
              </a:rPr>
              <a:t>Methods and Classes</a:t>
            </a:r>
            <a:endParaRPr lang="en-US" sz="4000" dirty="0" smtClean="0">
              <a:solidFill>
                <a:schemeClr val="accent6"/>
              </a:solidFill>
              <a:latin typeface="Times New Roman" panose="02020603050405020304" pitchFamily="18" charset="0"/>
              <a:cs typeface="Times New Roman" panose="02020603050405020304" pitchFamily="18" charset="0"/>
            </a:endParaRPr>
          </a:p>
          <a:p>
            <a:pPr algn="l"/>
            <a:r>
              <a:rPr lang="en-US" sz="3200" dirty="0" smtClean="0">
                <a:solidFill>
                  <a:schemeClr val="accent6"/>
                </a:solidFill>
                <a:latin typeface="Times New Roman" panose="02020603050405020304" pitchFamily="18" charset="0"/>
                <a:cs typeface="Times New Roman" panose="02020603050405020304" pitchFamily="18" charset="0"/>
              </a:rPr>
              <a:t> </a:t>
            </a:r>
          </a:p>
          <a:p>
            <a:pPr marL="457200" indent="-457200" algn="just">
              <a:buFont typeface="Arial" panose="020B0604020202020204" pitchFamily="34" charset="0"/>
              <a:buChar char="•"/>
            </a:pPr>
            <a:endParaRPr lang="en-US" sz="3200"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650528" y="941044"/>
            <a:ext cx="3552825" cy="428625"/>
          </a:xfrm>
          <a:prstGeom prst="rect">
            <a:avLst/>
          </a:prstGeom>
        </p:spPr>
      </p:pic>
      <p:pic>
        <p:nvPicPr>
          <p:cNvPr id="2" name="Picture 1"/>
          <p:cNvPicPr>
            <a:picLocks noChangeAspect="1"/>
          </p:cNvPicPr>
          <p:nvPr/>
        </p:nvPicPr>
        <p:blipFill>
          <a:blip r:embed="rId3"/>
          <a:stretch>
            <a:fillRect/>
          </a:stretch>
        </p:blipFill>
        <p:spPr>
          <a:xfrm>
            <a:off x="912984" y="1785108"/>
            <a:ext cx="10462826" cy="2737465"/>
          </a:xfrm>
          <a:prstGeom prst="rect">
            <a:avLst/>
          </a:prstGeom>
        </p:spPr>
      </p:pic>
    </p:spTree>
    <p:extLst>
      <p:ext uri="{BB962C8B-B14F-4D97-AF65-F5344CB8AC3E}">
        <p14:creationId xmlns:p14="http://schemas.microsoft.com/office/powerpoint/2010/main" val="3643883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3439</TotalTime>
  <Words>564</Words>
  <Application>Microsoft Office PowerPoint</Application>
  <PresentationFormat>Widescreen</PresentationFormat>
  <Paragraphs>80</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kamal Sir</cp:lastModifiedBy>
  <cp:revision>178</cp:revision>
  <dcterms:created xsi:type="dcterms:W3CDTF">2022-03-14T08:39:54Z</dcterms:created>
  <dcterms:modified xsi:type="dcterms:W3CDTF">2023-10-15T06:08:32Z</dcterms:modified>
</cp:coreProperties>
</file>