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63" r:id="rId3"/>
    <p:sldId id="363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81" r:id="rId12"/>
    <p:sldId id="379" r:id="rId13"/>
    <p:sldId id="380" r:id="rId14"/>
    <p:sldId id="382" r:id="rId15"/>
    <p:sldId id="384" r:id="rId16"/>
    <p:sldId id="385" r:id="rId17"/>
    <p:sldId id="386" r:id="rId18"/>
    <p:sldId id="387" r:id="rId19"/>
    <p:sldId id="388" r:id="rId20"/>
    <p:sldId id="391" r:id="rId21"/>
    <p:sldId id="392" r:id="rId22"/>
    <p:sldId id="393" r:id="rId23"/>
    <p:sldId id="366" r:id="rId24"/>
    <p:sldId id="3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eha Bappee" initials="FB" lastIdx="1" clrIdx="0">
    <p:extLst>
      <p:ext uri="{19B8F6BF-5375-455C-9EA6-DF929625EA0E}">
        <p15:presenceInfo xmlns:p15="http://schemas.microsoft.com/office/powerpoint/2012/main" userId="53e996c9eebbe0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41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9241" autoAdjust="0"/>
  </p:normalViewPr>
  <p:slideViewPr>
    <p:cSldViewPr snapToGrid="0">
      <p:cViewPr varScale="1">
        <p:scale>
          <a:sx n="110" d="100"/>
          <a:sy n="110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7022F-5B4C-4694-B96B-202D79EE6A88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2FD58-A0DA-4F78-966C-013490D21FD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05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995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56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427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1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49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949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470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54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395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2613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39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A brute force approach is </a:t>
            </a:r>
            <a:r>
              <a:rPr lang="en-CA" b="1" dirty="0"/>
              <a:t>an approach that finds all the possible solutions to find a satisfactory solution to a given problem</a:t>
            </a:r>
            <a:r>
              <a:rPr lang="en-CA" dirty="0"/>
              <a:t>. The brute force algorithm tries out all the possibilities till a satisfactory solution is not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636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66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08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615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When arrays may not be useful?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- If the size of the structure and the data in the structure are constantly changing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57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When arrays may not be useful?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- If the size of the structure and the data in the structure are constantly changing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994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8592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5045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83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55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2FD58-A0DA-4F78-966C-013490D21FD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306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906A-EF3B-49E8-943B-0249B7F46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D6636-1660-4C8C-8834-0F8C57D4E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8FA4D-BF8C-4ABB-8E35-A1DD8CA3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6D211-552A-4D39-B087-7370E9D5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96801-ABD0-420A-BFDF-2C50F131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8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12C1-9672-462B-9410-6E58783B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4D6E7-16FE-4592-919D-B2CC6937C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FBB7C-2AF5-420F-AA5C-9BAAF16D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07E3E-4928-403A-9E28-7F5EC10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C112A-8A25-49F1-B37A-D46DDC95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68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F83F9-1B9A-4B5A-928E-060E9CA10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7C9F8-D3B3-46C0-AEE8-8CCB6E397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CFE0-0BA3-4214-B5D6-DAE68C8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C817-4FE8-4239-B81C-BD7A3B3C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4E3E9-9142-454E-B4BD-E3302F68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50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r>
              <a:rPr lang="en-US" dirty="0" err="1"/>
              <a:t>Mast</a:t>
            </a:r>
            <a:r>
              <a:rPr lang="en-US" altLang="zh-CN" dirty="0" err="1"/>
              <a:t>s</a:t>
            </a:r>
            <a:r>
              <a:rPr lang="en-US" dirty="0" err="1"/>
              <a:t>er</a:t>
            </a:r>
            <a:r>
              <a:rPr lang="en-US" dirty="0"/>
              <a:t>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7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45029" y="1757548"/>
            <a:ext cx="184731" cy="36933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4962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37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D7D0153-2285-474E-B8FE-D0517191C9D0}" type="datetime1">
              <a:rPr lang="en-CA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2689982" y="1712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0328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1A2059C-80A7-7C4A-87AA-198591341A52}" type="datetime1">
              <a:rPr lang="en-CA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1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443C1BA-AC44-EE46-8613-EAFEA814D49E}" type="datetime1">
              <a:rPr lang="en-CA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8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5F72D30-338E-EE4E-9F00-3BE90F4AD497}" type="datetime1">
              <a:rPr lang="en-CA" smtClean="0"/>
              <a:t>2023-05-31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4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1122"/>
            <a:ext cx="4244051" cy="1790459"/>
          </a:xfrm>
          <a:prstGeom prst="rect">
            <a:avLst/>
          </a:prstGeom>
        </p:spPr>
      </p:pic>
      <p:pic>
        <p:nvPicPr>
          <p:cNvPr id="7" name="Picture 6" descr="TS_PPT_Title_c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30048"/>
          <a:stretch>
            <a:fillRect/>
          </a:stretch>
        </p:blipFill>
        <p:spPr bwMode="auto">
          <a:xfrm>
            <a:off x="8432800" y="2068514"/>
            <a:ext cx="37592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7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1C4F9580-2AB3-C042-A853-0425E1F31AD6}" type="datetime1">
              <a:rPr lang="en-CA" smtClean="0"/>
              <a:t>2023-05-31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FE3-210C-4D6B-AF2A-AD21B3C4A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9A89-2C95-48D3-8F6B-F758DEAC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52FF-5533-48A9-906E-F98EE9BA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DD23-58E3-4EF9-866B-CA1710811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9059-1AFD-4742-B96E-15C4BA95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5138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909E348-C9EB-6C42-BFBF-4E7CA62091FE}" type="datetime1">
              <a:rPr lang="en-CA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25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8962E1E-3E02-5B4E-BF72-7B44DBDEE7D7}" type="datetime1">
              <a:rPr lang="en-CA" smtClean="0"/>
              <a:t>2023-05-31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677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BC164D1-05E8-7E44-9CCE-ADBA24E837FA}" type="datetime1">
              <a:rPr lang="en-CA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139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3BDE63B-B461-D848-9CD8-9B6B4F9E79DF}" type="datetime1">
              <a:rPr lang="en-CA" smtClean="0"/>
              <a:t>2023-05-31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1369-2609-46B6-A1BD-5E69C854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F4E52-11A8-432F-A66A-0267F7DE2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25308-355B-45B9-A3E2-491683A1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EA1A-D1A6-4AEE-87E9-B2169A408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D9B0-264C-45B6-9C20-A2CFB9C4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19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AE18-82E3-4D67-97D8-51CAD41E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2C2D-8B19-4DA6-A69F-EEF302DCF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FC833-52F4-46E0-9B47-9342BA3BE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B247-DAAF-42C4-B496-250A58C7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F70AD-3048-496C-8AE8-6DC495FE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7563-9599-488A-A99C-AB34BEEC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83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40CC-679E-4D73-9AD2-4C2BC6C2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3F72-CB11-48BD-A08F-4BA36AC3F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7B74B-AF2C-4ACD-A421-7515557FB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9B9DFD-2F1F-45A7-9914-680ECA56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9D71F-7397-42E6-A8AF-A0A7E0B96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E5BFC-2876-4EFE-9635-98DD13FD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470C4-30CF-4D41-A23D-CA405DE8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0A6751-DE97-400E-AE1F-DBF23369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1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C739-E846-40E4-9FDB-507FCEE7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C1735-AAB2-433F-A392-9276E78A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AC1FE-97CE-4343-906F-9270AE12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D0622-1AC2-4554-9E90-EF6F8F5E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951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278FF-124B-4DF2-8461-079CA46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66388-2CDC-402C-A0C6-F6103909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6B694-E414-4B59-896B-FFB73993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0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BF4-1835-4716-9AC3-D941E6020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8690-C163-4432-B39E-DE5875193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65B2D-669C-4F36-8641-D09893260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1CE1-E26A-438C-B9A9-D9300021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B1551-E2F1-4D69-8C98-51B86E5E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66791-B4E0-48E1-B6DD-B41EC20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31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237A-B770-4CEC-B33A-45B4E442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B724C-9ED3-4951-BEC9-D7CA59BB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6111A-C556-4B45-A5BC-6FD3B49D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3F65-AD4C-468E-8CA7-2B9C60FB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642A-B150-4640-8F35-762A02BBE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E112E-24C2-4355-96F9-0BC3FB49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0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tif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05B93-0C8C-4E5D-BCBC-C5E1A7BD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1F2AA-FDE8-4CC5-BBC1-F672390BA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B319-6BDA-4180-A22A-BD5E60A67E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FF08-0BC0-4C0D-985A-6B7EE529917A}" type="datetimeFigureOut">
              <a:rPr lang="en-CA" smtClean="0"/>
              <a:t>2023-05-31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9DBB2-BD98-40CB-9C10-B58AE7A2E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2548-1F95-4F13-9A62-520F9588A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719B-CF12-4BE8-A745-DCB0173667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45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AC760-C97B-5446-A54E-D5B68ED0610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04322" y="3984171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pic>
        <p:nvPicPr>
          <p:cNvPr id="24" name="Picture 23" descr="TS_PPT_Title_c2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7" t="30048"/>
          <a:stretch>
            <a:fillRect/>
          </a:stretch>
        </p:blipFill>
        <p:spPr bwMode="auto">
          <a:xfrm>
            <a:off x="8432800" y="2068514"/>
            <a:ext cx="3759200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44216" r="78979" b="44757"/>
          <a:stretch/>
        </p:blipFill>
        <p:spPr>
          <a:xfrm>
            <a:off x="174584" y="1327728"/>
            <a:ext cx="813121" cy="56716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>
          <a:xfrm flipV="1">
            <a:off x="972271" y="1724170"/>
            <a:ext cx="9805203" cy="6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25468" y="1734872"/>
            <a:ext cx="532864" cy="4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8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8685" y="1159995"/>
            <a:ext cx="7716925" cy="1372182"/>
          </a:xfrm>
        </p:spPr>
        <p:txBody>
          <a:bodyPr>
            <a:normAutofit fontScale="90000"/>
          </a:bodyPr>
          <a:lstStyle/>
          <a:p>
            <a:b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CSTE 2103 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CA" sz="36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Algorithm Design and Analysis</a:t>
            </a:r>
            <a:br>
              <a:rPr lang="en-CA" sz="1000" dirty="0"/>
            </a:b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86682"/>
            <a:ext cx="12192000" cy="17131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256817" y="2725707"/>
            <a:ext cx="725683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Fateha Khanam Bappee, Ph.D.</a:t>
            </a:r>
            <a:br>
              <a:rPr lang="en-CA" sz="1800" dirty="0">
                <a:solidFill>
                  <a:srgbClr val="000000"/>
                </a:solidFill>
                <a:effectLst/>
              </a:rPr>
            </a:br>
            <a:r>
              <a:rPr lang="en-CA" sz="1800" dirty="0">
                <a:solidFill>
                  <a:srgbClr val="000000"/>
                </a:solidFill>
                <a:effectLst/>
              </a:rPr>
              <a:t>Department of Computer Science and Telecommunications Engineering</a:t>
            </a:r>
          </a:p>
          <a:p>
            <a:pPr algn="ctr"/>
            <a:r>
              <a:rPr lang="en-CA" dirty="0">
                <a:solidFill>
                  <a:srgbClr val="000000"/>
                </a:solidFill>
              </a:rPr>
              <a:t>Noakhali Science and Technology University</a:t>
            </a:r>
          </a:p>
          <a:p>
            <a:pPr algn="ctr">
              <a:lnSpc>
                <a:spcPts val="2400"/>
              </a:lnSpc>
              <a:defRPr/>
            </a:pPr>
            <a:r>
              <a:rPr lang="en-US" kern="0" dirty="0"/>
              <a:t>May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76A71-6D34-6E1A-02C1-2DA859F3E30A}"/>
              </a:ext>
            </a:extLst>
          </p:cNvPr>
          <p:cNvSpPr txBox="1"/>
          <p:nvPr/>
        </p:nvSpPr>
        <p:spPr>
          <a:xfrm>
            <a:off x="2256817" y="4536194"/>
            <a:ext cx="72568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kern="0" dirty="0"/>
              <a:t>Reference Book: </a:t>
            </a:r>
            <a:r>
              <a:rPr lang="en-CA" sz="1400" kern="0" dirty="0"/>
              <a:t>Introduction to Algorithms</a:t>
            </a:r>
            <a:r>
              <a:rPr lang="en-CA" sz="1400" dirty="0">
                <a:effectLst/>
              </a:rPr>
              <a:t>”, </a:t>
            </a:r>
            <a:r>
              <a:rPr lang="en-CA" sz="1400" dirty="0">
                <a:effectLst/>
                <a:latin typeface="Calibri" panose="020F0502020204030204" pitchFamily="34" charset="0"/>
              </a:rPr>
              <a:t>Thomas H. </a:t>
            </a:r>
            <a:r>
              <a:rPr lang="en-CA" sz="1400" dirty="0" err="1">
                <a:effectLst/>
                <a:latin typeface="Calibri" panose="020F0502020204030204" pitchFamily="34" charset="0"/>
              </a:rPr>
              <a:t>Cormen</a:t>
            </a:r>
            <a:r>
              <a:rPr lang="en-CA" sz="1400" dirty="0">
                <a:effectLst/>
                <a:latin typeface="Calibri" panose="020F0502020204030204" pitchFamily="34" charset="0"/>
              </a:rPr>
              <a:t> </a:t>
            </a:r>
            <a:endParaRPr lang="en-CA" sz="1400" dirty="0"/>
          </a:p>
          <a:p>
            <a:pPr algn="ctr"/>
            <a:endParaRPr lang="en-CA" sz="1400" dirty="0">
              <a:effectLst/>
            </a:endParaRPr>
          </a:p>
          <a:p>
            <a:pPr algn="ctr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61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10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r>
              <a:rPr lang="en-US" dirty="0"/>
              <a:t>Three possibilities for the location of the maximum subarray with respect to the mid-point (the divide point)</a:t>
            </a:r>
          </a:p>
        </p:txBody>
      </p:sp>
      <p:pic>
        <p:nvPicPr>
          <p:cNvPr id="6" name="Picture 5" descr="A picture containing text, line, screenshot, font&#10;&#10;Description automatically generated">
            <a:extLst>
              <a:ext uri="{FF2B5EF4-FFF2-40B4-BE49-F238E27FC236}">
                <a16:creationId xmlns:a16="http://schemas.microsoft.com/office/drawing/2014/main" id="{948DEAEE-8F20-EF98-3DE9-9E93CAAF4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6" y="3043429"/>
            <a:ext cx="9009974" cy="196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11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587E80F3-0BAB-FD15-0BE9-7745BAAE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75" y="2115554"/>
            <a:ext cx="9377561" cy="26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3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maximum-subarray problem</a:t>
            </a:r>
            <a:endParaRPr lang="en-US" sz="3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200" b="1" i="1" dirty="0">
                <a:effectLst/>
              </a:rPr>
              <a:t>Divide-and-conquer procedure for the maximum-subarray problem: 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Picture 5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7193F793-33CB-8727-2AD5-2C640F29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3" y="1231061"/>
            <a:ext cx="7344339" cy="477381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AAC760-C97B-5446-A54E-D5B68ED0610A}" type="slidenum">
              <a:rPr lang="en-US" sz="1200"/>
              <a:pPr>
                <a:spcAft>
                  <a:spcPts val="600"/>
                </a:spcAft>
              </a:pPr>
              <a:t>12</a:t>
            </a:fld>
            <a:endParaRPr lang="en-US" sz="12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DB58D-47F0-F771-3106-208AD41B7079}"/>
                  </a:ext>
                </a:extLst>
              </p:cNvPr>
              <p:cNvSpPr txBox="1"/>
              <p:nvPr/>
            </p:nvSpPr>
            <p:spPr>
              <a:xfrm>
                <a:off x="11027862" y="1849309"/>
                <a:ext cx="636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DDB58D-47F0-F771-3106-208AD41B7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7862" y="1849309"/>
                <a:ext cx="636607" cy="369332"/>
              </a:xfrm>
              <a:prstGeom prst="rect">
                <a:avLst/>
              </a:prstGeom>
              <a:blipFill>
                <a:blip r:embed="rId4"/>
                <a:stretch>
                  <a:fillRect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1471E2-E967-7225-827C-656B77131DF4}"/>
                  </a:ext>
                </a:extLst>
              </p:cNvPr>
              <p:cNvSpPr txBox="1"/>
              <p:nvPr/>
            </p:nvSpPr>
            <p:spPr>
              <a:xfrm>
                <a:off x="10322727" y="3695890"/>
                <a:ext cx="636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1471E2-E967-7225-827C-656B77131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27" y="3695890"/>
                <a:ext cx="636607" cy="369332"/>
              </a:xfrm>
              <a:prstGeom prst="rect">
                <a:avLst/>
              </a:prstGeom>
              <a:blipFill>
                <a:blip r:embed="rId5"/>
                <a:stretch>
                  <a:fillRect r="-576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4ABEE-9481-1088-1E0A-76D820016224}"/>
                  </a:ext>
                </a:extLst>
              </p:cNvPr>
              <p:cNvSpPr txBox="1"/>
              <p:nvPr/>
            </p:nvSpPr>
            <p:spPr>
              <a:xfrm>
                <a:off x="9756296" y="2622542"/>
                <a:ext cx="987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84ABEE-9481-1088-1E0A-76D820016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296" y="2622542"/>
                <a:ext cx="987865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6249-6147-E827-5AD2-48255D79FF40}"/>
                  </a:ext>
                </a:extLst>
              </p:cNvPr>
              <p:cNvSpPr txBox="1"/>
              <p:nvPr/>
            </p:nvSpPr>
            <p:spPr>
              <a:xfrm>
                <a:off x="9762929" y="3119519"/>
                <a:ext cx="987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6249-6147-E827-5AD2-48255D79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29" y="3119519"/>
                <a:ext cx="987865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391DE-CC2D-DD7B-F34D-A28D3C979342}"/>
                  </a:ext>
                </a:extLst>
              </p:cNvPr>
              <p:cNvSpPr txBox="1"/>
              <p:nvPr/>
            </p:nvSpPr>
            <p:spPr>
              <a:xfrm>
                <a:off x="10322727" y="4656763"/>
                <a:ext cx="636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86391DE-CC2D-DD7B-F34D-A28D3C979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727" y="4656763"/>
                <a:ext cx="636607" cy="369332"/>
              </a:xfrm>
              <a:prstGeom prst="rect">
                <a:avLst/>
              </a:prstGeom>
              <a:blipFill>
                <a:blip r:embed="rId8"/>
                <a:stretch>
                  <a:fillRect r="-38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0A85E49C-C446-5F66-1D20-98968D2ED3E2}"/>
              </a:ext>
            </a:extLst>
          </p:cNvPr>
          <p:cNvSpPr/>
          <p:nvPr/>
        </p:nvSpPr>
        <p:spPr>
          <a:xfrm>
            <a:off x="9762929" y="4117044"/>
            <a:ext cx="487299" cy="1230460"/>
          </a:xfrm>
          <a:prstGeom prst="rightBrac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B6D59B-2E09-6DA1-F113-0FB6F7533A8E}"/>
                  </a:ext>
                </a:extLst>
              </p:cNvPr>
              <p:cNvSpPr txBox="1"/>
              <p:nvPr/>
            </p:nvSpPr>
            <p:spPr>
              <a:xfrm>
                <a:off x="9887510" y="2105110"/>
                <a:ext cx="636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B6D59B-2E09-6DA1-F113-0FB6F753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510" y="2105110"/>
                <a:ext cx="636607" cy="369332"/>
              </a:xfrm>
              <a:prstGeom prst="rect">
                <a:avLst/>
              </a:prstGeom>
              <a:blipFill>
                <a:blip r:embed="rId9"/>
                <a:stretch>
                  <a:fillRect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6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8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maximum-subarray problem</a:t>
            </a:r>
            <a:endParaRPr lang="en-US" sz="3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sz="2200" b="1" i="1">
                <a:effectLst/>
              </a:rPr>
              <a:t>Finding the maximum subarray that crosses the midpoint: </a:t>
            </a:r>
            <a:endParaRPr lang="en-US" sz="2200"/>
          </a:p>
          <a:p>
            <a:pPr marL="0" indent="-228600" defTabSz="9144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8" name="Picture 7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A6EE102F-4653-220C-A5B3-BEE085ADF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155" y="711862"/>
            <a:ext cx="5840670" cy="55778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AAC760-C97B-5446-A54E-D5B68ED0610A}" type="slidenum">
              <a:rPr lang="en-US" sz="1200"/>
              <a:pPr>
                <a:spcAft>
                  <a:spcPts val="600"/>
                </a:spcAft>
              </a:pPr>
              <a:t>13</a:t>
            </a:fld>
            <a:endParaRPr lang="en-US" sz="12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96437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14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r>
              <a:rPr lang="en-US" dirty="0"/>
              <a:t>Example: 		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Input: -2, -5, 6, -2, -3, 1, 5, -6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Let’s do it together in the class …….</a:t>
            </a:r>
          </a:p>
        </p:txBody>
      </p:sp>
    </p:spTree>
    <p:extLst>
      <p:ext uri="{BB962C8B-B14F-4D97-AF65-F5344CB8AC3E}">
        <p14:creationId xmlns:p14="http://schemas.microsoft.com/office/powerpoint/2010/main" val="417560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15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r>
              <a:rPr lang="en-US" b="1" dirty="0"/>
              <a:t>Analyzing the divide-and-conquer algorithm (Section 4.1):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T(n) - running time </a:t>
            </a:r>
            <a:r>
              <a:rPr lang="en-CA" sz="1800" dirty="0">
                <a:effectLst/>
              </a:rPr>
              <a:t>of FIND-MAXIMUM-SUBARRAY on a subarray of n elements. </a:t>
            </a:r>
            <a:endParaRPr lang="en-CA" dirty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>
                <a:effectLst/>
              </a:rPr>
              <a:t> </a:t>
            </a:r>
            <a:endParaRPr lang="en-CA" sz="2000" dirty="0"/>
          </a:p>
          <a:p>
            <a:pPr marL="0" indent="0">
              <a:buNone/>
            </a:pPr>
            <a:br>
              <a:rPr lang="en-CA" sz="1800" dirty="0">
                <a:effectLst/>
                <a:latin typeface="MT2MIT"/>
              </a:rPr>
            </a:b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BCDD1E37-0A15-E000-F310-543ADBE25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17" y="2783030"/>
            <a:ext cx="7772400" cy="2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16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r>
              <a:rPr lang="en-CA" sz="2000" b="1" dirty="0">
                <a:solidFill>
                  <a:srgbClr val="801416"/>
                </a:solidFill>
                <a:effectLst/>
              </a:rPr>
              <a:t>Recurrence for recursive case becomes:</a:t>
            </a:r>
            <a:endParaRPr lang="en-CA" b="1" dirty="0">
              <a:solidFill>
                <a:srgbClr val="80141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7D94F415-D058-C04D-9DD2-CCC295E3B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820" y="2686043"/>
            <a:ext cx="5981861" cy="1746612"/>
          </a:xfrm>
          <a:prstGeom prst="rect">
            <a:avLst/>
          </a:prstGeom>
        </p:spPr>
      </p:pic>
      <p:pic>
        <p:nvPicPr>
          <p:cNvPr id="8" name="Picture 7" descr="A picture containing font, typography, text, white&#10;&#10;Description automatically generated">
            <a:extLst>
              <a:ext uri="{FF2B5EF4-FFF2-40B4-BE49-F238E27FC236}">
                <a16:creationId xmlns:a16="http://schemas.microsoft.com/office/drawing/2014/main" id="{F11DF13A-141A-8B56-F151-6CD5AAE2A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36" y="5012223"/>
            <a:ext cx="18542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F51A9F-1659-1DD3-2978-E0B213D56A70}"/>
              </a:ext>
            </a:extLst>
          </p:cNvPr>
          <p:cNvSpPr txBox="1"/>
          <p:nvPr/>
        </p:nvSpPr>
        <p:spPr>
          <a:xfrm>
            <a:off x="2418867" y="4678933"/>
            <a:ext cx="11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144603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master method for solving recurrences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17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ECFC3C-FBF1-8A85-8BB3-4F3CB82A7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1374"/>
                <a:ext cx="10515600" cy="5269653"/>
              </a:xfrm>
            </p:spPr>
            <p:txBody>
              <a:bodyPr>
                <a:normAutofit/>
              </a:bodyPr>
              <a:lstStyle/>
              <a:p>
                <a:r>
                  <a:rPr lang="en-CA" sz="2000" b="1" dirty="0">
                    <a:solidFill>
                      <a:srgbClr val="801416"/>
                    </a:solidFill>
                    <a:effectLst/>
                  </a:rPr>
                  <a:t>Solves Recurrences of the form:</a:t>
                </a:r>
              </a:p>
              <a:p>
                <a:endParaRPr lang="en-CA" sz="2000" b="1" dirty="0">
                  <a:solidFill>
                    <a:srgbClr val="801416"/>
                  </a:solidFill>
                </a:endParaRPr>
              </a:p>
              <a:p>
                <a:endParaRPr lang="en-CA" sz="2000" b="1" dirty="0">
                  <a:solidFill>
                    <a:srgbClr val="801416"/>
                  </a:solidFill>
                </a:endParaRPr>
              </a:p>
              <a:p>
                <a:endParaRPr lang="en-CA" sz="2000" b="1" dirty="0">
                  <a:solidFill>
                    <a:srgbClr val="801416"/>
                  </a:solidFill>
                </a:endParaRPr>
              </a:p>
              <a:p>
                <a:r>
                  <a:rPr lang="en-CA" sz="2000" b="1" dirty="0">
                    <a:solidFill>
                      <a:srgbClr val="801416"/>
                    </a:solidFill>
                  </a:rPr>
                  <a:t>Master theorem (theorem 4.1):</a:t>
                </a:r>
                <a:endParaRPr lang="en-CA" b="1" dirty="0">
                  <a:solidFill>
                    <a:srgbClr val="801416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    - compare the function </a:t>
                </a:r>
                <a:r>
                  <a:rPr lang="en-US" i="1" dirty="0"/>
                  <a:t>f(n) </a:t>
                </a:r>
                <a:r>
                  <a:rPr lang="en-US" dirty="0"/>
                  <a:t>with the function</a:t>
                </a:r>
              </a:p>
              <a:p>
                <a:pPr marL="0" indent="0">
                  <a:buNone/>
                </a:pPr>
                <a:r>
                  <a:rPr lang="en-US" dirty="0"/>
                  <a:t>         - </a:t>
                </a:r>
                <a:r>
                  <a:rPr lang="en-US" i="1" dirty="0"/>
                  <a:t>T(n)</a:t>
                </a:r>
                <a:r>
                  <a:rPr lang="en-US" dirty="0"/>
                  <a:t> has the following asymptotic bounds:</a:t>
                </a:r>
                <a:endParaRPr lang="en-US" baseline="30000" dirty="0"/>
              </a:p>
              <a:p>
                <a:pPr marL="0" indent="0">
                  <a:buNone/>
                </a:pPr>
                <a:r>
                  <a:rPr lang="en-US" baseline="30000" dirty="0"/>
                  <a:t>  </a:t>
                </a:r>
                <a:r>
                  <a:rPr lang="en-US" dirty="0"/>
                  <a:t>         </a:t>
                </a:r>
                <a:r>
                  <a:rPr lang="en-US" sz="2000" b="1" dirty="0"/>
                  <a:t>Case 1: </a:t>
                </a:r>
                <a:r>
                  <a:rPr lang="en-US" dirty="0"/>
                  <a:t>If                                                                            , then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           Case 2: </a:t>
                </a:r>
                <a:r>
                  <a:rPr lang="en-US" sz="2000" dirty="0"/>
                  <a:t>If                                  , then </a:t>
                </a:r>
                <a:r>
                  <a:rPr lang="en-US" sz="2000" b="1" dirty="0"/>
                  <a:t>                                           </a:t>
                </a:r>
                <a:r>
                  <a:rPr lang="en-US" sz="1800" dirty="0"/>
                  <a:t>(the two functions are the same size)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</a:t>
                </a:r>
                <a:r>
                  <a:rPr lang="en-US" sz="2000" b="1" dirty="0"/>
                  <a:t>Case 3: </a:t>
                </a:r>
                <a:r>
                  <a:rPr lang="en-US" sz="2000" dirty="0"/>
                  <a:t>If                                      for some constant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/>
                  <a:t>, and if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𝑎𝑓</m:t>
                    </m:r>
                    <m: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CA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some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constant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000" dirty="0"/>
                  <a:t> and all sufficiently large n, then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/>
                  <a:t>.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is </a:t>
                </a:r>
                <a:r>
                  <a:rPr lang="en-US" sz="1800" dirty="0" err="1"/>
                  <a:t>polynomially</a:t>
                </a:r>
                <a:r>
                  <a:rPr lang="en-US" sz="1800" dirty="0"/>
                  <a:t> greater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CA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CA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ECFC3C-FBF1-8A85-8BB3-4F3CB82A7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1374"/>
                <a:ext cx="10515600" cy="5269653"/>
              </a:xfrm>
              <a:blipFill>
                <a:blip r:embed="rId3"/>
                <a:stretch>
                  <a:fillRect l="-603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font, text, calligraphy, white&#10;&#10;Description automatically generated">
            <a:extLst>
              <a:ext uri="{FF2B5EF4-FFF2-40B4-BE49-F238E27FC236}">
                <a16:creationId xmlns:a16="http://schemas.microsoft.com/office/drawing/2014/main" id="{0D82E406-D6E2-46FE-3CEC-93FE2256E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37" y="2402792"/>
            <a:ext cx="3784600" cy="8255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D66F90-14BA-B230-6217-3A61163D9724}"/>
              </a:ext>
            </a:extLst>
          </p:cNvPr>
          <p:cNvCxnSpPr>
            <a:cxnSpLocks/>
          </p:cNvCxnSpPr>
          <p:nvPr/>
        </p:nvCxnSpPr>
        <p:spPr>
          <a:xfrm flipH="1">
            <a:off x="5602147" y="2569580"/>
            <a:ext cx="788807" cy="358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A96DE1-CE52-4874-45F0-8830E7A86300}"/>
              </a:ext>
            </a:extLst>
          </p:cNvPr>
          <p:cNvSpPr txBox="1"/>
          <p:nvPr/>
        </p:nvSpPr>
        <p:spPr>
          <a:xfrm>
            <a:off x="6412616" y="2402792"/>
            <a:ext cx="2612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Asymptotically positive function</a:t>
            </a:r>
          </a:p>
        </p:txBody>
      </p:sp>
      <p:pic>
        <p:nvPicPr>
          <p:cNvPr id="16" name="Picture 15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B4803609-48B3-90CC-B9CE-800AC15A7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096" y="3804532"/>
            <a:ext cx="63500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5724DB-23EB-BFB8-5DBA-B308C40A5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37" y="4600505"/>
            <a:ext cx="4483100" cy="330200"/>
          </a:xfrm>
          <a:prstGeom prst="rect">
            <a:avLst/>
          </a:prstGeom>
        </p:spPr>
      </p:pic>
      <p:pic>
        <p:nvPicPr>
          <p:cNvPr id="22" name="Picture 21" descr="A picture containing font, white, calligraphy, text&#10;&#10;Description automatically generated">
            <a:extLst>
              <a:ext uri="{FF2B5EF4-FFF2-40B4-BE49-F238E27FC236}">
                <a16:creationId xmlns:a16="http://schemas.microsoft.com/office/drawing/2014/main" id="{D19C03A4-17F5-0B6B-D204-F587B26F7C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07" y="4628757"/>
            <a:ext cx="1968500" cy="355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CE67E4-DAA3-B0B0-33D8-6F1DDD0178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96" y="4934078"/>
            <a:ext cx="4432300" cy="368300"/>
          </a:xfrm>
          <a:prstGeom prst="rect">
            <a:avLst/>
          </a:prstGeom>
        </p:spPr>
      </p:pic>
      <p:pic>
        <p:nvPicPr>
          <p:cNvPr id="26" name="Picture 25" descr="A picture containing font, handwriting, calligraphy, white&#10;&#10;Description automatically generated">
            <a:extLst>
              <a:ext uri="{FF2B5EF4-FFF2-40B4-BE49-F238E27FC236}">
                <a16:creationId xmlns:a16="http://schemas.microsoft.com/office/drawing/2014/main" id="{C9F35EF6-771D-054C-67DC-92BE5D76E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37" y="5365540"/>
            <a:ext cx="1854200" cy="393700"/>
          </a:xfrm>
          <a:prstGeom prst="rect">
            <a:avLst/>
          </a:prstGeom>
        </p:spPr>
      </p:pic>
      <p:pic>
        <p:nvPicPr>
          <p:cNvPr id="28" name="Picture 27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2AE0832-CF98-549B-F2F0-F967D832CF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45" y="5379364"/>
            <a:ext cx="2362200" cy="342900"/>
          </a:xfrm>
          <a:prstGeom prst="rect">
            <a:avLst/>
          </a:prstGeom>
        </p:spPr>
      </p:pic>
      <p:pic>
        <p:nvPicPr>
          <p:cNvPr id="30" name="Picture 29" descr="A picture containing font, handwriting, typography, calligraphy&#10;&#10;Description automatically generated">
            <a:extLst>
              <a:ext uri="{FF2B5EF4-FFF2-40B4-BE49-F238E27FC236}">
                <a16:creationId xmlns:a16="http://schemas.microsoft.com/office/drawing/2014/main" id="{3859DC88-C621-52D4-E9B4-F98C956B7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96" y="5774943"/>
            <a:ext cx="2057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4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master method for solving recurrences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18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ECFC3C-FBF1-8A85-8BB3-4F3CB82A7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1375"/>
                <a:ext cx="8734063" cy="4351338"/>
              </a:xfrm>
            </p:spPr>
            <p:txBody>
              <a:bodyPr/>
              <a:lstStyle/>
              <a:p>
                <a:r>
                  <a:rPr lang="en-CA" sz="2000" b="1" dirty="0">
                    <a:solidFill>
                      <a:srgbClr val="801416"/>
                    </a:solidFill>
                    <a:effectLst/>
                  </a:rPr>
                  <a:t>Solve the following recurrences:</a:t>
                </a:r>
                <a:endParaRPr lang="en-CA" b="1" dirty="0">
                  <a:solidFill>
                    <a:srgbClr val="801416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    	1. 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/2)+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3.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/2)+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FF0000"/>
                    </a:solidFill>
                  </a:rPr>
                  <a:t>-     Let’s do it together in the class 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ECFC3C-FBF1-8A85-8BB3-4F3CB82A7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1375"/>
                <a:ext cx="8734063" cy="4351338"/>
              </a:xfrm>
              <a:blipFill>
                <a:blip r:embed="rId3"/>
                <a:stretch>
                  <a:fillRect l="-727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3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19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, line, font, diagram&#10;&#10;Description automatically generated">
            <a:extLst>
              <a:ext uri="{FF2B5EF4-FFF2-40B4-BE49-F238E27FC236}">
                <a16:creationId xmlns:a16="http://schemas.microsoft.com/office/drawing/2014/main" id="{64F70280-9AAF-15D9-1B5B-E7315B73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877736"/>
            <a:ext cx="6855950" cy="38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Divide-and-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Couquer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(Chapter 4)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3" y="1941375"/>
            <a:ext cx="8934565" cy="4080046"/>
          </a:xfrm>
        </p:spPr>
        <p:txBody>
          <a:bodyPr>
            <a:normAutofit/>
          </a:bodyPr>
          <a:lstStyle/>
          <a:p>
            <a:r>
              <a:rPr lang="en-CA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CA" sz="2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</a:t>
            </a:r>
            <a:r>
              <a:rPr lang="en-CA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currences</a:t>
            </a:r>
          </a:p>
          <a:p>
            <a:r>
              <a:rPr lang="en-CA" sz="2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</a:p>
          <a:p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substitution method for solving recurrences</a:t>
            </a:r>
          </a:p>
          <a:p>
            <a:r>
              <a:rPr lang="en-CA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recursion-tree method for solving recurrences</a:t>
            </a:r>
          </a:p>
          <a:p>
            <a:r>
              <a:rPr lang="en-CA" sz="22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master method </a:t>
            </a:r>
            <a:r>
              <a:rPr lang="en-CA" sz="2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solving recurrences</a:t>
            </a:r>
            <a:endParaRPr lang="en-CA" sz="22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0">
              <a:lnSpc>
                <a:spcPct val="115000"/>
              </a:lnSpc>
              <a:spcAft>
                <a:spcPts val="105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2</a:t>
            </a:fld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35446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20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6E2B6721-140A-3EE8-2149-45F9047FF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876" y="1833957"/>
            <a:ext cx="6578401" cy="44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0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Asymptotic Notation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21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text, diagram, screenshot, font&#10;&#10;Description automatically generated">
            <a:extLst>
              <a:ext uri="{FF2B5EF4-FFF2-40B4-BE49-F238E27FC236}">
                <a16:creationId xmlns:a16="http://schemas.microsoft.com/office/drawing/2014/main" id="{23629A08-D1B9-CA60-707C-3482A9E9A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04" y="1856453"/>
            <a:ext cx="7405347" cy="449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Homework!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3" y="1941375"/>
            <a:ext cx="8934565" cy="4080046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C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en-CA" sz="2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CA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hapter 4 (Section 4.1, 4.5)………</a:t>
            </a:r>
          </a:p>
          <a:p>
            <a:pPr marL="0" lvl="0" indent="0">
              <a:lnSpc>
                <a:spcPct val="115000"/>
              </a:lnSpc>
              <a:buNone/>
            </a:pPr>
            <a:endParaRPr lang="en-CA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0">
              <a:lnSpc>
                <a:spcPct val="115000"/>
              </a:lnSpc>
              <a:spcAft>
                <a:spcPts val="105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22</a:t>
            </a:fld>
            <a:endParaRPr lang="en-US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55126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101D98C-DA35-460F-BD8C-E6A0986DBD52}"/>
              </a:ext>
            </a:extLst>
          </p:cNvPr>
          <p:cNvSpPr txBox="1">
            <a:spLocks/>
          </p:cNvSpPr>
          <p:nvPr/>
        </p:nvSpPr>
        <p:spPr>
          <a:xfrm>
            <a:off x="4415798" y="2180842"/>
            <a:ext cx="3682092" cy="16761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rgbClr val="002060"/>
                </a:solidFill>
              </a:rPr>
              <a:t>Thank</a:t>
            </a:r>
            <a:r>
              <a:rPr lang="zh-CN" altLang="en-US" b="1" dirty="0">
                <a:solidFill>
                  <a:srgbClr val="002060"/>
                </a:solidFill>
              </a:rPr>
              <a:t> </a:t>
            </a:r>
            <a:r>
              <a:rPr lang="en-US" altLang="zh-CN" b="1" dirty="0">
                <a:solidFill>
                  <a:srgbClr val="002060"/>
                </a:solidFill>
              </a:rPr>
              <a:t>you </a:t>
            </a:r>
          </a:p>
          <a:p>
            <a:r>
              <a:rPr lang="en-US" altLang="zh-CN" b="1" dirty="0">
                <a:solidFill>
                  <a:srgbClr val="00206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24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3" y="1941375"/>
            <a:ext cx="9512100" cy="408004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2"/>
                </a:solidFill>
                <a:effectLst/>
              </a:rPr>
              <a:t>Recall the divide-and-conquer paradigm:</a:t>
            </a:r>
            <a:br>
              <a:rPr lang="en-CA" sz="2000" dirty="0">
                <a:solidFill>
                  <a:schemeClr val="tx2"/>
                </a:solidFill>
              </a:rPr>
            </a:br>
            <a:endParaRPr lang="en-CA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  <a:effectLst/>
              </a:rPr>
              <a:t>Divide</a:t>
            </a:r>
            <a:r>
              <a:rPr lang="en-CA" sz="2000" dirty="0">
                <a:effectLst/>
              </a:rPr>
              <a:t> the problem into a number of subproblems that are smaller instances of the</a:t>
            </a:r>
            <a:br>
              <a:rPr lang="en-CA" sz="2000" dirty="0"/>
            </a:br>
            <a:r>
              <a:rPr lang="en-CA" sz="2000" dirty="0">
                <a:effectLst/>
              </a:rPr>
              <a:t>same problem.</a:t>
            </a:r>
            <a:br>
              <a:rPr lang="en-CA" sz="2000" dirty="0"/>
            </a:br>
            <a:endParaRPr lang="en-CA" sz="2000" dirty="0"/>
          </a:p>
          <a:p>
            <a:pPr>
              <a:buFont typeface="Wingdings" pitchFamily="2" charset="2"/>
              <a:buChar char="§"/>
            </a:pP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  <a:effectLst/>
              </a:rPr>
              <a:t>Conquer</a:t>
            </a:r>
            <a:r>
              <a:rPr lang="en-CA" sz="2000" dirty="0">
                <a:effectLst/>
              </a:rPr>
              <a:t> the subproblems by solving them recursively.</a:t>
            </a:r>
            <a:br>
              <a:rPr lang="en-CA" sz="2000" dirty="0"/>
            </a:br>
            <a:r>
              <a:rPr lang="en-CA" sz="2000" dirty="0"/>
              <a:t>	</a:t>
            </a:r>
            <a:r>
              <a:rPr lang="en-CA" sz="2000" dirty="0">
                <a:effectLst/>
              </a:rPr>
              <a:t>Base case: If the subproblems are small enough, just solve them by brute force.</a:t>
            </a:r>
            <a:br>
              <a:rPr lang="en-CA" sz="2000" dirty="0"/>
            </a:br>
            <a:endParaRPr lang="en-CA" sz="2000" dirty="0"/>
          </a:p>
          <a:p>
            <a:pPr>
              <a:buFont typeface="Wingdings" pitchFamily="2" charset="2"/>
              <a:buChar char="§"/>
            </a:pPr>
            <a:r>
              <a:rPr lang="en-CA" sz="2000" b="1" dirty="0">
                <a:solidFill>
                  <a:schemeClr val="accent1">
                    <a:lumMod val="50000"/>
                  </a:schemeClr>
                </a:solidFill>
                <a:effectLst/>
              </a:rPr>
              <a:t>Combine</a:t>
            </a:r>
            <a:r>
              <a:rPr lang="en-CA" sz="2000" dirty="0">
                <a:effectLst/>
              </a:rPr>
              <a:t> the subproblem solutions to give a solution to the original problem.</a:t>
            </a:r>
            <a:endParaRPr lang="en-CA" sz="2000" dirty="0">
              <a:solidFill>
                <a:srgbClr val="00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6864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Divide and Conquer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3" y="1941375"/>
            <a:ext cx="9512100" cy="408004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2"/>
                </a:solidFill>
                <a:effectLst/>
              </a:rPr>
              <a:t>Analyzing divide-and-conquer </a:t>
            </a:r>
            <a:r>
              <a:rPr lang="en-CA" sz="2400" dirty="0">
                <a:solidFill>
                  <a:schemeClr val="tx2"/>
                </a:solidFill>
              </a:rPr>
              <a:t>algorithms</a:t>
            </a:r>
            <a:r>
              <a:rPr lang="en-CA" sz="2400" dirty="0">
                <a:solidFill>
                  <a:schemeClr val="tx2"/>
                </a:solidFill>
                <a:effectLst/>
              </a:rPr>
              <a:t>:</a:t>
            </a:r>
            <a:br>
              <a:rPr lang="en-CA" sz="2000" dirty="0">
                <a:solidFill>
                  <a:schemeClr val="tx2"/>
                </a:solidFill>
              </a:rPr>
            </a:br>
            <a:endParaRPr lang="en-CA" sz="2000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CA" sz="2000" dirty="0">
                <a:effectLst/>
              </a:rPr>
              <a:t>Use a </a:t>
            </a:r>
            <a:r>
              <a:rPr lang="en-CA" sz="2000" b="1" dirty="0">
                <a:effectLst/>
              </a:rPr>
              <a:t>recurrence</a:t>
            </a:r>
            <a:r>
              <a:rPr lang="en-CA" sz="2000" dirty="0">
                <a:effectLst/>
              </a:rPr>
              <a:t> to characterize the running time of a divide-and-conquer algorithm. Solving the recurrence gives us the asymptotic running time.</a:t>
            </a:r>
            <a:br>
              <a:rPr lang="en-CA" sz="2000" dirty="0"/>
            </a:br>
            <a:endParaRPr lang="en-CA" sz="2000" dirty="0"/>
          </a:p>
          <a:p>
            <a:pPr>
              <a:buFont typeface="Wingdings" pitchFamily="2" charset="2"/>
              <a:buChar char="§"/>
            </a:pPr>
            <a:r>
              <a:rPr lang="en-CA" sz="2000" dirty="0">
                <a:effectLst/>
              </a:rPr>
              <a:t>A </a:t>
            </a:r>
            <a:r>
              <a:rPr lang="en-CA" sz="2000" b="1" dirty="0">
                <a:effectLst/>
              </a:rPr>
              <a:t>recurrence</a:t>
            </a:r>
            <a:r>
              <a:rPr lang="en-CA" sz="2000" dirty="0">
                <a:effectLst/>
              </a:rPr>
              <a:t> is a function is defined in terms of </a:t>
            </a:r>
          </a:p>
          <a:p>
            <a:pPr marL="0" indent="0">
              <a:buNone/>
            </a:pPr>
            <a:r>
              <a:rPr lang="en-CA" sz="2000" dirty="0"/>
              <a:t>	- </a:t>
            </a:r>
            <a:r>
              <a:rPr lang="en-CA" sz="2000" dirty="0">
                <a:effectLst/>
              </a:rPr>
              <a:t>one or more base cases, and</a:t>
            </a:r>
            <a:br>
              <a:rPr lang="en-CA" sz="2000" dirty="0"/>
            </a:br>
            <a:r>
              <a:rPr lang="en-CA" sz="2000" dirty="0"/>
              <a:t>	-</a:t>
            </a:r>
            <a:r>
              <a:rPr lang="en-CA" sz="2000" dirty="0">
                <a:effectLst/>
              </a:rPr>
              <a:t> itself, with smaller arguments.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4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3801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3" y="1941375"/>
            <a:ext cx="9512100" cy="408004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2"/>
                </a:solidFill>
                <a:effectLst/>
              </a:rPr>
              <a:t>Example:</a:t>
            </a: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5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pic>
        <p:nvPicPr>
          <p:cNvPr id="6" name="Picture 5" descr="A picture containing text, font, screenshot, handwriting&#10;&#10;Description automatically generated">
            <a:extLst>
              <a:ext uri="{FF2B5EF4-FFF2-40B4-BE49-F238E27FC236}">
                <a16:creationId xmlns:a16="http://schemas.microsoft.com/office/drawing/2014/main" id="{4ED29745-270F-E323-4A1A-25789A460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95" y="1877736"/>
            <a:ext cx="4152900" cy="3556000"/>
          </a:xfrm>
          <a:prstGeom prst="rect">
            <a:avLst/>
          </a:prstGeom>
        </p:spPr>
      </p:pic>
      <p:pic>
        <p:nvPicPr>
          <p:cNvPr id="9" name="Picture 8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A6228ED3-EFFE-139B-464A-B5C0F8795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232" y="5332414"/>
            <a:ext cx="48641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7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Recurrences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413" y="1941375"/>
            <a:ext cx="9512100" cy="4080046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2"/>
                </a:solidFill>
              </a:rPr>
              <a:t>Methods for solving recurrences</a:t>
            </a:r>
            <a:r>
              <a:rPr lang="en-CA" sz="2400" dirty="0">
                <a:solidFill>
                  <a:schemeClr val="tx2"/>
                </a:solidFill>
                <a:effectLst/>
              </a:rPr>
              <a:t>:</a:t>
            </a:r>
          </a:p>
          <a:p>
            <a:pPr lvl="1">
              <a:buFont typeface="Wingdings" pitchFamily="2" charset="2"/>
              <a:buChar char="§"/>
            </a:pPr>
            <a:r>
              <a:rPr lang="en-CA" sz="2100" b="1" dirty="0"/>
              <a:t>Substitution method </a:t>
            </a:r>
            <a:r>
              <a:rPr lang="en-CA" sz="2100" dirty="0"/>
              <a:t>– we guess a bound and use mathematical induction to prove</a:t>
            </a:r>
          </a:p>
          <a:p>
            <a:pPr lvl="1">
              <a:buFont typeface="Wingdings" pitchFamily="2" charset="2"/>
              <a:buChar char="§"/>
            </a:pPr>
            <a:r>
              <a:rPr lang="en-CA" sz="2100" b="1" dirty="0"/>
              <a:t>Master method </a:t>
            </a:r>
            <a:r>
              <a:rPr lang="en-CA" sz="2100" dirty="0"/>
              <a:t>– Memorize three cases and use them to solve recurrences of the form:</a:t>
            </a:r>
          </a:p>
          <a:p>
            <a:pPr marL="342900" lvl="1" indent="0">
              <a:buNone/>
            </a:pPr>
            <a:r>
              <a:rPr lang="en-CA" sz="2100" dirty="0"/>
              <a:t>		T(n) = a T(n/b) + f(n)</a:t>
            </a:r>
          </a:p>
          <a:p>
            <a:pPr lvl="1">
              <a:buFont typeface="Wingdings" pitchFamily="2" charset="2"/>
              <a:buChar char="§"/>
            </a:pPr>
            <a:r>
              <a:rPr lang="en-CA" sz="2100" b="1" dirty="0"/>
              <a:t>Recursion-tree method </a:t>
            </a:r>
            <a:r>
              <a:rPr lang="en-CA" sz="2100" dirty="0"/>
              <a:t>– converts the recurrence into tree whose nodes represent the cost incurred at various levels of recursion. We use techniques for bounding summation to solve the recurrence.</a:t>
            </a:r>
            <a:endParaRPr lang="en-CA" sz="17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6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077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7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pic>
        <p:nvPicPr>
          <p:cNvPr id="11" name="Content Placeholder 10" descr="A picture containing text, line, font, plot&#10;&#10;Description automatically generated">
            <a:extLst>
              <a:ext uri="{FF2B5EF4-FFF2-40B4-BE49-F238E27FC236}">
                <a16:creationId xmlns:a16="http://schemas.microsoft.com/office/drawing/2014/main" id="{9A7F363C-CDEB-CD2A-E4AC-EDC2B3D9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57" y="1847853"/>
            <a:ext cx="8506793" cy="435133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6C6A77-A48A-C44B-B43D-B55915EA3B21}"/>
              </a:ext>
            </a:extLst>
          </p:cNvPr>
          <p:cNvSpPr txBox="1"/>
          <p:nvPr/>
        </p:nvSpPr>
        <p:spPr>
          <a:xfrm>
            <a:off x="9387068" y="3611301"/>
            <a:ext cx="1620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Goal: Maximize your profit!</a:t>
            </a:r>
          </a:p>
        </p:txBody>
      </p:sp>
    </p:spTree>
    <p:extLst>
      <p:ext uri="{BB962C8B-B14F-4D97-AF65-F5344CB8AC3E}">
        <p14:creationId xmlns:p14="http://schemas.microsoft.com/office/powerpoint/2010/main" val="19865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8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CFC3C-FBF1-8A85-8BB3-4F3CB82A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1375"/>
            <a:ext cx="8734063" cy="4351338"/>
          </a:xfrm>
        </p:spPr>
        <p:txBody>
          <a:bodyPr/>
          <a:lstStyle/>
          <a:p>
            <a:r>
              <a:rPr lang="en-US" dirty="0"/>
              <a:t>We need to find the nonempty, contiguous subarray of array A whose values have the largest sum.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Solving by divide-and-conquer.</a:t>
            </a:r>
          </a:p>
        </p:txBody>
      </p:sp>
      <p:pic>
        <p:nvPicPr>
          <p:cNvPr id="8" name="Picture 7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ED141C30-F7B4-716A-C015-A1DF743F8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122" y="2889893"/>
            <a:ext cx="7772400" cy="13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3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152650" y="749030"/>
            <a:ext cx="7886700" cy="941660"/>
          </a:xfrm>
        </p:spPr>
        <p:txBody>
          <a:bodyPr>
            <a:normAutofit fontScale="90000"/>
          </a:bodyPr>
          <a:lstStyle/>
          <a:p>
            <a:pPr algn="ctr"/>
            <a:r>
              <a:rPr lang="en-CA" sz="32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maximum-subarray problem using divide-and conquer</a:t>
            </a:r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2650" y="194137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AC760-C97B-5446-A54E-D5B68ED0610A}" type="slidenum">
              <a:rPr lang="en-US">
                <a:solidFill>
                  <a:srgbClr val="000000">
                    <a:tint val="75000"/>
                  </a:srgbClr>
                </a:solidFill>
                <a:latin typeface="Calibri" panose="020F0502020204030204"/>
              </a:rPr>
              <a:pPr/>
              <a:t>9</a:t>
            </a:fld>
            <a:endParaRPr lang="en-US" dirty="0">
              <a:solidFill>
                <a:srgbClr val="000000">
                  <a:tint val="75000"/>
                </a:srgb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ECFC3C-FBF1-8A85-8BB3-4F3CB82A7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1375"/>
                <a:ext cx="8734063" cy="4351338"/>
              </a:xfrm>
            </p:spPr>
            <p:txBody>
              <a:bodyPr/>
              <a:lstStyle/>
              <a:p>
                <a:r>
                  <a:rPr lang="en-US" dirty="0"/>
                  <a:t>Use divide-and-conquer to solve:</a:t>
                </a:r>
              </a:p>
              <a:p>
                <a:r>
                  <a:rPr lang="en-US" dirty="0"/>
                  <a:t>Subproblem: Find a maximum subarray of A[low …. high]</a:t>
                </a:r>
              </a:p>
              <a:p>
                <a:pPr marL="0" indent="0">
                  <a:buNone/>
                </a:pPr>
                <a:r>
                  <a:rPr lang="en-US" dirty="0"/>
                  <a:t>	Low = 1 and high = n</a:t>
                </a:r>
              </a:p>
              <a:p>
                <a:r>
                  <a:rPr lang="en-US" dirty="0"/>
                  <a:t>Three possibilities for the location of the maximum subarray with respect to the mid-point (the divide point)</a:t>
                </a:r>
              </a:p>
              <a:p>
                <a:pPr marL="342900" lvl="1" indent="0">
                  <a:buNone/>
                </a:pPr>
                <a:r>
                  <a:rPr lang="en-US" dirty="0"/>
                  <a:t> - entirely in the subarray A[low .. mid], so that low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r>
                  <a:rPr lang="en-US" dirty="0"/>
                  <a:t> - entirely in the subarray A[mid+1 .. high], so that mid &lt; </a:t>
                </a:r>
                <a:r>
                  <a:rPr lang="en-US" dirty="0" err="1"/>
                  <a:t>i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</m:oMath>
                </a14:m>
                <a:r>
                  <a:rPr lang="en-US" dirty="0"/>
                  <a:t> , or</a:t>
                </a:r>
              </a:p>
              <a:p>
                <a:pPr marL="342900" lvl="1" indent="0">
                  <a:buNone/>
                </a:pPr>
                <a:r>
                  <a:rPr lang="en-US" dirty="0"/>
                  <a:t> - crossing the midpoint, so that low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𝑚𝑖𝑑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h𝑖𝑔h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4ECFC3C-FBF1-8A85-8BB3-4F3CB82A7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1375"/>
                <a:ext cx="8734063" cy="4351338"/>
              </a:xfrm>
              <a:blipFill>
                <a:blip r:embed="rId3"/>
                <a:stretch>
                  <a:fillRect l="-727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14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40843</TotalTime>
  <Words>947</Words>
  <Application>Microsoft Macintosh PowerPoint</Application>
  <PresentationFormat>Widescreen</PresentationFormat>
  <Paragraphs>154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MT2MIT</vt:lpstr>
      <vt:lpstr>Wingdings</vt:lpstr>
      <vt:lpstr>Office Theme</vt:lpstr>
      <vt:lpstr>1_Office Theme</vt:lpstr>
      <vt:lpstr>  CSTE 2103  Algorithm Design and Analysis </vt:lpstr>
      <vt:lpstr>Divide-and-Couquer (Chapter 4) </vt:lpstr>
      <vt:lpstr>Introduction</vt:lpstr>
      <vt:lpstr>Divide and Conquer</vt:lpstr>
      <vt:lpstr>Recurrences</vt:lpstr>
      <vt:lpstr>Recurrences</vt:lpstr>
      <vt:lpstr>The maximum-subarray problem</vt:lpstr>
      <vt:lpstr>The maximum-subarray problem</vt:lpstr>
      <vt:lpstr>The maximum-subarray problem using divide-and conquer</vt:lpstr>
      <vt:lpstr>The maximum-subarray problem</vt:lpstr>
      <vt:lpstr>The maximum-subarray problem</vt:lpstr>
      <vt:lpstr>The maximum-subarray problem</vt:lpstr>
      <vt:lpstr>The maximum-subarray problem</vt:lpstr>
      <vt:lpstr>The maximum-subarray problem</vt:lpstr>
      <vt:lpstr>The maximum-subarray problem</vt:lpstr>
      <vt:lpstr>The maximum-subarray problem</vt:lpstr>
      <vt:lpstr>The master method for solving recurrences</vt:lpstr>
      <vt:lpstr>The master method for solving recurrences</vt:lpstr>
      <vt:lpstr>Asymptotic Notation</vt:lpstr>
      <vt:lpstr>Asymptotic Notation</vt:lpstr>
      <vt:lpstr>Asymptotic Notation</vt:lpstr>
      <vt:lpstr>Homework!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Fateha Bappee</dc:creator>
  <cp:lastModifiedBy>Ziarat Hossain Khan</cp:lastModifiedBy>
  <cp:revision>340</cp:revision>
  <cp:lastPrinted>2021-09-20T17:53:51Z</cp:lastPrinted>
  <dcterms:created xsi:type="dcterms:W3CDTF">2017-10-26T13:35:42Z</dcterms:created>
  <dcterms:modified xsi:type="dcterms:W3CDTF">2023-05-31T09:38:14Z</dcterms:modified>
</cp:coreProperties>
</file>