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33" r:id="rId1"/>
  </p:sldMasterIdLst>
  <p:notesMasterIdLst>
    <p:notesMasterId r:id="rId32"/>
  </p:notesMasterIdLst>
  <p:sldIdLst>
    <p:sldId id="680" r:id="rId2"/>
    <p:sldId id="748" r:id="rId3"/>
    <p:sldId id="749" r:id="rId4"/>
    <p:sldId id="802" r:id="rId5"/>
    <p:sldId id="750" r:id="rId6"/>
    <p:sldId id="803" r:id="rId7"/>
    <p:sldId id="751" r:id="rId8"/>
    <p:sldId id="804" r:id="rId9"/>
    <p:sldId id="805" r:id="rId10"/>
    <p:sldId id="752" r:id="rId11"/>
    <p:sldId id="785" r:id="rId12"/>
    <p:sldId id="801" r:id="rId13"/>
    <p:sldId id="786" r:id="rId14"/>
    <p:sldId id="787" r:id="rId15"/>
    <p:sldId id="788" r:id="rId16"/>
    <p:sldId id="796" r:id="rId17"/>
    <p:sldId id="806" r:id="rId18"/>
    <p:sldId id="799" r:id="rId19"/>
    <p:sldId id="797" r:id="rId20"/>
    <p:sldId id="789" r:id="rId21"/>
    <p:sldId id="809" r:id="rId22"/>
    <p:sldId id="790" r:id="rId23"/>
    <p:sldId id="791" r:id="rId24"/>
    <p:sldId id="808" r:id="rId25"/>
    <p:sldId id="800" r:id="rId26"/>
    <p:sldId id="792" r:id="rId27"/>
    <p:sldId id="811" r:id="rId28"/>
    <p:sldId id="812" r:id="rId29"/>
    <p:sldId id="814" r:id="rId30"/>
    <p:sldId id="81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C0BF"/>
    <a:srgbClr val="63A537"/>
    <a:srgbClr val="FFCCCC"/>
    <a:srgbClr val="EE1697"/>
    <a:srgbClr val="99CB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0" autoAdjust="0"/>
    <p:restoredTop sz="80261" autoAdjust="0"/>
  </p:normalViewPr>
  <p:slideViewPr>
    <p:cSldViewPr snapToGrid="0">
      <p:cViewPr varScale="1">
        <p:scale>
          <a:sx n="70" d="100"/>
          <a:sy n="70" d="100"/>
        </p:scale>
        <p:origin x="46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EA58E-248A-480B-9E71-4CA3A6F702CE}" type="datetimeFigureOut">
              <a:rPr lang="en-US" smtClean="0"/>
              <a:pPr/>
              <a:t>4/26/2025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99376-63E1-42EB-B280-C072772DC2A7}" type="slidenum">
              <a:rPr lang="en-US" smtClean="0"/>
              <a:pPr/>
              <a:t>‹#›</a:t>
            </a:fld>
            <a:endParaRPr lang="en-US"/>
          </a:p>
        </p:txBody>
      </p:sp>
    </p:spTree>
    <p:extLst>
      <p:ext uri="{BB962C8B-B14F-4D97-AF65-F5344CB8AC3E}">
        <p14:creationId xmlns:p14="http://schemas.microsoft.com/office/powerpoint/2010/main" val="1669770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2</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2525954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11</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351133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12</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498036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13</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1920940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14</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484940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15</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2570799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20</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680963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21</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219632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22</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729441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23</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707368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24</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3602086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3</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1556632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25</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3173581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26</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1481778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27</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1079639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28</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3235641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29</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106543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30</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460533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4</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2761580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5</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1616844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6</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2410762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7</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3125286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8</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3831925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9</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3959116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10</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4183382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r>
              <a:rPr lang="en-US" smtClean="0"/>
              <a:t>SEYED AHMAD SHAHAHMADI (P64797)</a:t>
            </a: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975AE14-5157-40EE-903F-4A617FD702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SEYED AHMAD SHAHAHMADI (P64797)</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r>
              <a:rPr lang="en-US" smtClean="0"/>
              <a:t>SEYED AHMAD SHAHAHMADI (P64797)</a:t>
            </a:r>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r>
              <a:rPr lang="en-US" smtClean="0"/>
              <a:t>SEYED AHMAD SHAHAHMADI (P64797)</a:t>
            </a:r>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r>
              <a:rPr lang="en-US" smtClean="0"/>
              <a:t>SEYED AHMAD SHAHAHMADI (P64797)</a:t>
            </a:r>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r>
              <a:rPr lang="en-US" smtClean="0"/>
              <a:t>SEYED AHMAD SHAHAHMADI (P64797)</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r>
              <a:rPr lang="en-US" smtClean="0"/>
              <a:t>SEYED AHMAD SHAHAHMADI (P64797)</a:t>
            </a:r>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975AE14-5157-40EE-903F-4A617FD70239}"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r>
              <a:rPr lang="en-US" smtClean="0"/>
              <a:t>SEYED AHMAD SHAHAHMADI (P64797)</a:t>
            </a:r>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4975AE14-5157-40EE-903F-4A617FD702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975AE14-5157-40EE-903F-4A617FD70239}" type="slidenum">
              <a:rPr lang="en-US" smtClean="0"/>
              <a:pPr/>
              <a:t>1</a:t>
            </a:fld>
            <a:endParaRPr lang="en-US"/>
          </a:p>
        </p:txBody>
      </p:sp>
      <p:sp>
        <p:nvSpPr>
          <p:cNvPr id="7" name="TextBox 6"/>
          <p:cNvSpPr txBox="1"/>
          <p:nvPr/>
        </p:nvSpPr>
        <p:spPr>
          <a:xfrm>
            <a:off x="914400" y="2046507"/>
            <a:ext cx="10319657" cy="707886"/>
          </a:xfrm>
          <a:prstGeom prst="rect">
            <a:avLst/>
          </a:prstGeom>
          <a:noFill/>
        </p:spPr>
        <p:txBody>
          <a:bodyPr wrap="square" rtlCol="0">
            <a:spAutoFit/>
          </a:bodyPr>
          <a:lstStyle/>
          <a:p>
            <a:pPr algn="ctr"/>
            <a:r>
              <a:rPr lang="en-US" sz="4000" dirty="0" smtClean="0"/>
              <a:t>Microwave Components-2</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7371" y="976425"/>
            <a:ext cx="11553372" cy="5693866"/>
          </a:xfrm>
          <a:prstGeom prst="rect">
            <a:avLst/>
          </a:prstGeom>
        </p:spPr>
        <p:txBody>
          <a:bodyPr wrap="square">
            <a:spAutoFit/>
          </a:bodyPr>
          <a:lstStyle/>
          <a:p>
            <a:pPr algn="just"/>
            <a:r>
              <a:rPr lang="en-US" sz="2600" dirty="0" smtClean="0"/>
              <a:t>This is a directional coupler with same main and auxiliary waveguides, but with two small holes that are common between them. These holes are a λg/4 distance apart where λg is the guide wavelength. </a:t>
            </a:r>
          </a:p>
          <a:p>
            <a:pPr algn="just"/>
            <a:r>
              <a:rPr lang="en-US" sz="2600" dirty="0" smtClean="0"/>
              <a:t>A two-hole directional coupler is designed to meet the ideal requirement of the directional coupler, which is to avoid back power. The power while travelling between port 1 and port 2, some of it escapes through the holes 1 and 2. The magnitude of the power depends upon the dimensions of holes. This leakage power at both the holes is in phase at hole 2, adding up the power contributing to the forward power Pf. But it is out of phase at hole 1, cancelling each other and preventing the back power to occur.</a:t>
            </a:r>
          </a:p>
          <a:p>
            <a:pPr algn="just"/>
            <a:r>
              <a:rPr lang="en-US" sz="2600" dirty="0" smtClean="0"/>
              <a:t>Hence the directivity of a directional coupler gets improved with two-hole directional coupler.</a:t>
            </a:r>
          </a:p>
          <a:p>
            <a:pPr algn="just"/>
            <a:endParaRPr lang="en-US" sz="2600" dirty="0"/>
          </a:p>
        </p:txBody>
      </p:sp>
      <p:sp>
        <p:nvSpPr>
          <p:cNvPr id="4" name="TextBox 3"/>
          <p:cNvSpPr txBox="1"/>
          <p:nvPr/>
        </p:nvSpPr>
        <p:spPr>
          <a:xfrm>
            <a:off x="856343" y="0"/>
            <a:ext cx="10319657" cy="707886"/>
          </a:xfrm>
          <a:prstGeom prst="rect">
            <a:avLst/>
          </a:prstGeom>
          <a:noFill/>
        </p:spPr>
        <p:txBody>
          <a:bodyPr wrap="square" rtlCol="0">
            <a:spAutoFit/>
          </a:bodyPr>
          <a:lstStyle/>
          <a:p>
            <a:pPr algn="ctr"/>
            <a:r>
              <a:rPr lang="en-US" sz="4000" dirty="0" smtClean="0"/>
              <a:t>Two-Hole Directional Coupler</a:t>
            </a:r>
            <a:endParaRPr lang="en-US" sz="4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l="37035" t="27976" r="13770" b="18452"/>
          <a:stretch>
            <a:fillRect/>
          </a:stretch>
        </p:blipFill>
        <p:spPr bwMode="auto">
          <a:xfrm>
            <a:off x="-35560" y="-18366"/>
            <a:ext cx="12227560" cy="689088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7943" y="2394857"/>
            <a:ext cx="10319657" cy="1569660"/>
          </a:xfrm>
          <a:prstGeom prst="rect">
            <a:avLst/>
          </a:prstGeom>
          <a:noFill/>
        </p:spPr>
        <p:txBody>
          <a:bodyPr wrap="square" rtlCol="0">
            <a:spAutoFit/>
          </a:bodyPr>
          <a:lstStyle/>
          <a:p>
            <a:pPr algn="ctr"/>
            <a:r>
              <a:rPr lang="en-US" sz="4000" u="sng" dirty="0" smtClean="0"/>
              <a:t>Home Work</a:t>
            </a:r>
          </a:p>
          <a:p>
            <a:pPr algn="ctr"/>
            <a:r>
              <a:rPr lang="en-US" sz="2800" dirty="0" smtClean="0"/>
              <a:t>Difference between Directional Coupler and two-hole directional coupler?</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2457" y="2017486"/>
            <a:ext cx="10319657" cy="861774"/>
          </a:xfrm>
          <a:prstGeom prst="rect">
            <a:avLst/>
          </a:prstGeom>
          <a:noFill/>
        </p:spPr>
        <p:txBody>
          <a:bodyPr wrap="square" rtlCol="0">
            <a:spAutoFit/>
          </a:bodyPr>
          <a:lstStyle/>
          <a:p>
            <a:pPr algn="ctr"/>
            <a:r>
              <a:rPr lang="en-US" sz="5000" dirty="0" smtClean="0"/>
              <a:t>Isolator</a:t>
            </a:r>
            <a:endParaRPr lang="en-US" sz="5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6343" y="0"/>
            <a:ext cx="10319657" cy="707886"/>
          </a:xfrm>
          <a:prstGeom prst="rect">
            <a:avLst/>
          </a:prstGeom>
          <a:noFill/>
        </p:spPr>
        <p:txBody>
          <a:bodyPr wrap="square" rtlCol="0">
            <a:spAutoFit/>
          </a:bodyPr>
          <a:lstStyle/>
          <a:p>
            <a:pPr algn="ctr"/>
            <a:r>
              <a:rPr lang="en-US" sz="4000" dirty="0" smtClean="0"/>
              <a:t>Isolator</a:t>
            </a:r>
            <a:endParaRPr lang="en-US" sz="4000" dirty="0"/>
          </a:p>
        </p:txBody>
      </p:sp>
      <p:sp>
        <p:nvSpPr>
          <p:cNvPr id="3" name="Rectangle 2"/>
          <p:cNvSpPr/>
          <p:nvPr/>
        </p:nvSpPr>
        <p:spPr>
          <a:xfrm>
            <a:off x="246743" y="1030798"/>
            <a:ext cx="11713028" cy="5693866"/>
          </a:xfrm>
          <a:prstGeom prst="rect">
            <a:avLst/>
          </a:prstGeom>
        </p:spPr>
        <p:txBody>
          <a:bodyPr wrap="square">
            <a:spAutoFit/>
          </a:bodyPr>
          <a:lstStyle/>
          <a:p>
            <a:pPr algn="just"/>
            <a:r>
              <a:rPr lang="en-US" sz="2600" dirty="0" smtClean="0"/>
              <a:t>Isolator is a non-reciprocal device that allows light to pass along a fiber in one direction and offers very high attenuation in the opposite direction. Isolators are needed in the optical system to prevent unwanted reflections. In manufacturing isolators “Faradays Effect” is used, which is polarization dependent.</a:t>
            </a:r>
          </a:p>
          <a:p>
            <a:pPr algn="just"/>
            <a:r>
              <a:rPr lang="en-US" sz="2600" dirty="0" smtClean="0"/>
              <a:t>Isolators are constructed using optical </a:t>
            </a:r>
            <a:r>
              <a:rPr lang="en-US" sz="2600" b="1" dirty="0" err="1" smtClean="0"/>
              <a:t>polarizers</a:t>
            </a:r>
            <a:r>
              <a:rPr lang="en-US" sz="2600" b="1" dirty="0" smtClean="0"/>
              <a:t>, analyzers and Faradays rotator</a:t>
            </a:r>
            <a:r>
              <a:rPr lang="en-US" sz="2600" dirty="0" smtClean="0"/>
              <a:t>. The optical signal passes through the polarizer, oriented parallel to the incoming state of polarization. Faradays rotator will rotate the polarization of optical signal by 45 degrees.</a:t>
            </a:r>
          </a:p>
          <a:p>
            <a:pPr algn="just"/>
            <a:r>
              <a:rPr lang="en-US" sz="2600" dirty="0" smtClean="0"/>
              <a:t>The signal then passes through the analyzer, which is oriented at 45 degrees with respect to the input polarizer. </a:t>
            </a:r>
          </a:p>
          <a:p>
            <a:pPr algn="just"/>
            <a:r>
              <a:rPr lang="en-US" sz="2600" dirty="0" smtClean="0"/>
              <a:t>The isolator passes an optical signal from left to right and changes its polarization by 45 degrees and produces about 2 dB loss.</a:t>
            </a:r>
          </a:p>
          <a:p>
            <a:pPr algn="just"/>
            <a:endParaRPr lang="en-US" sz="2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l="39825" t="21429" r="17339" b="23016"/>
          <a:stretch>
            <a:fillRect/>
          </a:stretch>
        </p:blipFill>
        <p:spPr bwMode="auto">
          <a:xfrm>
            <a:off x="1322459" y="0"/>
            <a:ext cx="9490684" cy="692029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16</a:t>
            </a:fld>
            <a:endParaRPr lang="en-US"/>
          </a:p>
        </p:txBody>
      </p:sp>
      <p:sp>
        <p:nvSpPr>
          <p:cNvPr id="3" name="Rectangle 2"/>
          <p:cNvSpPr/>
          <p:nvPr/>
        </p:nvSpPr>
        <p:spPr>
          <a:xfrm>
            <a:off x="261257" y="1008413"/>
            <a:ext cx="11727543" cy="4093428"/>
          </a:xfrm>
          <a:prstGeom prst="rect">
            <a:avLst/>
          </a:prstGeom>
        </p:spPr>
        <p:txBody>
          <a:bodyPr wrap="square">
            <a:spAutoFit/>
          </a:bodyPr>
          <a:lstStyle/>
          <a:p>
            <a:pPr algn="just"/>
            <a:r>
              <a:rPr lang="en-US" sz="2600" dirty="0" smtClean="0"/>
              <a:t>An isolator is a circulator but has only 2 ports that transfer a signal, while the third has a termination resistor that is connected to ground. Think of it as a dumpster for unwanted signal. It protects RF components from excessive signal reflection. </a:t>
            </a:r>
          </a:p>
          <a:p>
            <a:pPr algn="just"/>
            <a:r>
              <a:rPr lang="en-US" sz="2600" dirty="0" smtClean="0"/>
              <a:t>If signal from port A is well matched with port B, the signal will go into port B with minimal loss. If they are not matched the signal will pass to port C, which will dissipate the signal into heat. Since port A is the input and port B is output, you don’t want anything bouncing back from port B back into A, as this will distort the signal or damage the port.</a:t>
            </a:r>
            <a:endParaRPr lang="en-US" sz="2600" dirty="0"/>
          </a:p>
        </p:txBody>
      </p:sp>
      <p:sp>
        <p:nvSpPr>
          <p:cNvPr id="5" name="TextBox 4"/>
          <p:cNvSpPr txBox="1"/>
          <p:nvPr/>
        </p:nvSpPr>
        <p:spPr>
          <a:xfrm>
            <a:off x="856343" y="0"/>
            <a:ext cx="10319657" cy="707886"/>
          </a:xfrm>
          <a:prstGeom prst="rect">
            <a:avLst/>
          </a:prstGeom>
          <a:noFill/>
        </p:spPr>
        <p:txBody>
          <a:bodyPr wrap="square" rtlCol="0">
            <a:spAutoFit/>
          </a:bodyPr>
          <a:lstStyle/>
          <a:p>
            <a:pPr algn="ctr"/>
            <a:r>
              <a:rPr lang="en-US" sz="4000" dirty="0" smtClean="0"/>
              <a:t>Isolator</a:t>
            </a:r>
            <a:endParaRPr lang="en-US" sz="4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17</a:t>
            </a:fld>
            <a:endParaRPr lang="en-US"/>
          </a:p>
        </p:txBody>
      </p:sp>
      <p:sp>
        <p:nvSpPr>
          <p:cNvPr id="9218" name="AutoShape 2" descr="device%20under%20test"/>
          <p:cNvSpPr>
            <a:spLocks noChangeAspect="1" noChangeArrowheads="1"/>
          </p:cNvSpPr>
          <p:nvPr/>
        </p:nvSpPr>
        <p:spPr bwMode="auto">
          <a:xfrm>
            <a:off x="155575" y="-509588"/>
            <a:ext cx="3562350" cy="1352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219" name="Picture 3"/>
          <p:cNvPicPr>
            <a:picLocks noChangeAspect="1" noChangeArrowheads="1"/>
          </p:cNvPicPr>
          <p:nvPr/>
        </p:nvPicPr>
        <p:blipFill>
          <a:blip r:embed="rId2"/>
          <a:srcRect l="4850" t="20040" r="81397" b="50992"/>
          <a:stretch>
            <a:fillRect/>
          </a:stretch>
        </p:blipFill>
        <p:spPr bwMode="auto">
          <a:xfrm>
            <a:off x="3715656" y="232230"/>
            <a:ext cx="5381896" cy="637329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18</a:t>
            </a:fld>
            <a:endParaRPr lang="en-US"/>
          </a:p>
        </p:txBody>
      </p:sp>
      <p:sp>
        <p:nvSpPr>
          <p:cNvPr id="4" name="Rectangle 3"/>
          <p:cNvSpPr/>
          <p:nvPr/>
        </p:nvSpPr>
        <p:spPr>
          <a:xfrm>
            <a:off x="290292" y="1083439"/>
            <a:ext cx="11582400" cy="2893100"/>
          </a:xfrm>
          <a:prstGeom prst="rect">
            <a:avLst/>
          </a:prstGeom>
        </p:spPr>
        <p:txBody>
          <a:bodyPr wrap="square">
            <a:spAutoFit/>
          </a:bodyPr>
          <a:lstStyle/>
          <a:p>
            <a:pPr algn="just"/>
            <a:r>
              <a:rPr lang="en-US" sz="2600" dirty="0" smtClean="0"/>
              <a:t>Common application for an isolator is to put between signal source and a device under test. This prevents the reflections from the device under test from going back into the signal source. With this you must ensure the termination port can handle all of the source signal, just in case the device under test is disconnected. If it cannot handle the full incoming signal the termination could be damaged, passing the circular flow back to the input signal. </a:t>
            </a:r>
            <a:endParaRPr lang="en-US" sz="2600" dirty="0"/>
          </a:p>
        </p:txBody>
      </p:sp>
      <p:sp>
        <p:nvSpPr>
          <p:cNvPr id="5" name="TextBox 4"/>
          <p:cNvSpPr txBox="1"/>
          <p:nvPr/>
        </p:nvSpPr>
        <p:spPr>
          <a:xfrm>
            <a:off x="856343" y="0"/>
            <a:ext cx="10319657" cy="707886"/>
          </a:xfrm>
          <a:prstGeom prst="rect">
            <a:avLst/>
          </a:prstGeom>
          <a:noFill/>
        </p:spPr>
        <p:txBody>
          <a:bodyPr wrap="square" rtlCol="0">
            <a:spAutoFit/>
          </a:bodyPr>
          <a:lstStyle/>
          <a:p>
            <a:pPr algn="ctr"/>
            <a:r>
              <a:rPr lang="en-US" sz="4000" dirty="0" smtClean="0"/>
              <a:t>Isolator</a:t>
            </a:r>
            <a:endParaRPr lang="en-US" sz="4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19</a:t>
            </a:fld>
            <a:endParaRPr lang="en-US"/>
          </a:p>
        </p:txBody>
      </p:sp>
      <p:sp>
        <p:nvSpPr>
          <p:cNvPr id="9218" name="AutoShape 2" descr="device%20under%20test"/>
          <p:cNvSpPr>
            <a:spLocks noChangeAspect="1" noChangeArrowheads="1"/>
          </p:cNvSpPr>
          <p:nvPr/>
        </p:nvSpPr>
        <p:spPr bwMode="auto">
          <a:xfrm>
            <a:off x="155575" y="-509588"/>
            <a:ext cx="3562350" cy="1352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3"/>
          <p:cNvPicPr>
            <a:picLocks noChangeAspect="1" noChangeArrowheads="1"/>
          </p:cNvPicPr>
          <p:nvPr/>
        </p:nvPicPr>
        <p:blipFill>
          <a:blip r:embed="rId2"/>
          <a:srcRect t="69742" r="59591" b="6250"/>
          <a:stretch>
            <a:fillRect/>
          </a:stretch>
        </p:blipFill>
        <p:spPr bwMode="auto">
          <a:xfrm>
            <a:off x="557695" y="1915886"/>
            <a:ext cx="9863562" cy="329474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2229" y="1562411"/>
            <a:ext cx="11625943" cy="2893100"/>
          </a:xfrm>
          <a:prstGeom prst="rect">
            <a:avLst/>
          </a:prstGeom>
        </p:spPr>
        <p:txBody>
          <a:bodyPr wrap="square">
            <a:spAutoFit/>
          </a:bodyPr>
          <a:lstStyle/>
          <a:p>
            <a:pPr algn="just"/>
            <a:r>
              <a:rPr lang="en-US" sz="2600" dirty="0" smtClean="0"/>
              <a:t>A Directional coupler is a device that samples a small amount of Microwave power for measurement purposes. The power measurements include incident power, reflected power, VSWR values etc. Directional coupler is used to couple the Microwave power which may be </a:t>
            </a:r>
            <a:r>
              <a:rPr lang="en-US" sz="2600" dirty="0" err="1" smtClean="0"/>
              <a:t>uni</a:t>
            </a:r>
            <a:r>
              <a:rPr lang="en-US" sz="2600" dirty="0" smtClean="0"/>
              <a:t>-directional or bi-directional. It is a 4 port waveguide junction consisting of a Primary main waveguide and a Secondary auxiliary waveguide. </a:t>
            </a:r>
            <a:endParaRPr lang="en-US" sz="2600" dirty="0"/>
          </a:p>
        </p:txBody>
      </p:sp>
      <p:sp>
        <p:nvSpPr>
          <p:cNvPr id="5" name="TextBox 4"/>
          <p:cNvSpPr txBox="1"/>
          <p:nvPr/>
        </p:nvSpPr>
        <p:spPr>
          <a:xfrm>
            <a:off x="856343" y="0"/>
            <a:ext cx="10319657" cy="707886"/>
          </a:xfrm>
          <a:prstGeom prst="rect">
            <a:avLst/>
          </a:prstGeom>
          <a:noFill/>
        </p:spPr>
        <p:txBody>
          <a:bodyPr wrap="square" rtlCol="0">
            <a:spAutoFit/>
          </a:bodyPr>
          <a:lstStyle/>
          <a:p>
            <a:pPr algn="ctr"/>
            <a:r>
              <a:rPr lang="en-US" sz="4000" dirty="0" smtClean="0"/>
              <a:t>Directional Coupler</a:t>
            </a:r>
            <a:endParaRPr lang="en-US"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0858" y="1988457"/>
            <a:ext cx="10319657" cy="707886"/>
          </a:xfrm>
          <a:prstGeom prst="rect">
            <a:avLst/>
          </a:prstGeom>
          <a:noFill/>
        </p:spPr>
        <p:txBody>
          <a:bodyPr wrap="square" rtlCol="0">
            <a:spAutoFit/>
          </a:bodyPr>
          <a:lstStyle/>
          <a:p>
            <a:pPr algn="ctr"/>
            <a:r>
              <a:rPr lang="en-US" sz="4000" dirty="0" smtClean="0"/>
              <a:t>Circulator</a:t>
            </a:r>
            <a:endParaRPr lang="en-US" sz="4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6343" y="29028"/>
            <a:ext cx="10319657" cy="707886"/>
          </a:xfrm>
          <a:prstGeom prst="rect">
            <a:avLst/>
          </a:prstGeom>
          <a:noFill/>
        </p:spPr>
        <p:txBody>
          <a:bodyPr wrap="square" rtlCol="0">
            <a:spAutoFit/>
          </a:bodyPr>
          <a:lstStyle/>
          <a:p>
            <a:pPr algn="ctr"/>
            <a:r>
              <a:rPr lang="en-US" sz="4000" dirty="0" smtClean="0"/>
              <a:t>Circulator</a:t>
            </a:r>
            <a:endParaRPr lang="en-US" sz="4000" dirty="0"/>
          </a:p>
        </p:txBody>
      </p:sp>
      <p:sp>
        <p:nvSpPr>
          <p:cNvPr id="4" name="Rectangle 3"/>
          <p:cNvSpPr/>
          <p:nvPr/>
        </p:nvSpPr>
        <p:spPr>
          <a:xfrm>
            <a:off x="261257" y="1050221"/>
            <a:ext cx="11611429" cy="3293209"/>
          </a:xfrm>
          <a:prstGeom prst="rect">
            <a:avLst/>
          </a:prstGeom>
        </p:spPr>
        <p:txBody>
          <a:bodyPr wrap="square">
            <a:spAutoFit/>
          </a:bodyPr>
          <a:lstStyle/>
          <a:p>
            <a:pPr algn="just"/>
            <a:r>
              <a:rPr lang="en-US" sz="2600" dirty="0" smtClean="0"/>
              <a:t>Circulators are micro-optic devices and can be used with any number of ports, however, commonly 3 ports/4 ports circulators are used. It has a relatively low loss 0.5 dB to 1.5 dB port-to-port.</a:t>
            </a:r>
          </a:p>
          <a:p>
            <a:pPr algn="just"/>
            <a:endParaRPr lang="en-US" sz="2600" dirty="0" smtClean="0"/>
          </a:p>
          <a:p>
            <a:pPr algn="just"/>
            <a:r>
              <a:rPr lang="en-US" sz="2600" dirty="0" smtClean="0"/>
              <a:t>The basic function of a circulator is light entering any particular port (say port 1) travels around the circulator and exits at the next port (say port 2). Light entering at port 2 leaves at port 3, and so on. The device is symmetric in operation around a circle. </a:t>
            </a:r>
            <a:endParaRPr lang="en-US" sz="2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l="48972" t="26190" r="25706" b="31548"/>
          <a:stretch>
            <a:fillRect/>
          </a:stretch>
        </p:blipFill>
        <p:spPr bwMode="auto">
          <a:xfrm>
            <a:off x="2467430" y="0"/>
            <a:ext cx="7308760" cy="68580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1100914"/>
            <a:ext cx="11625942" cy="4493538"/>
          </a:xfrm>
          <a:prstGeom prst="rect">
            <a:avLst/>
          </a:prstGeom>
        </p:spPr>
        <p:txBody>
          <a:bodyPr wrap="square">
            <a:spAutoFit/>
          </a:bodyPr>
          <a:lstStyle/>
          <a:p>
            <a:pPr algn="just"/>
            <a:r>
              <a:rPr lang="en-US" sz="2600" dirty="0" smtClean="0"/>
              <a:t>Circulators help direct the flow of microwave or radio-frequency signals in RF systems. Usually 3 or 4-port device that transmits input signal from 1 port to the next. The ports are either input signal, output signal or termination and typically have a line impedance of 50Ω. Common connectors are SMA or N-type coaxial. The signal will transfer from port 1 to 2, 2 to 3, and 3 to 1. The ports are connected to a symmetrical Y junction that is coupled with magnetically biased ferrite material. Ferrite along with a magnet creates a flow that helps push the signal in the circular path and ensure the port-to-port assignments are followed. Circulators are designed to have minimal loss when transmitting an input signal from one port to the next.</a:t>
            </a:r>
            <a:endParaRPr lang="en-US" sz="2600" dirty="0"/>
          </a:p>
        </p:txBody>
      </p:sp>
      <p:sp>
        <p:nvSpPr>
          <p:cNvPr id="4" name="TextBox 3"/>
          <p:cNvSpPr txBox="1"/>
          <p:nvPr/>
        </p:nvSpPr>
        <p:spPr>
          <a:xfrm>
            <a:off x="856343" y="29028"/>
            <a:ext cx="10319657" cy="707886"/>
          </a:xfrm>
          <a:prstGeom prst="rect">
            <a:avLst/>
          </a:prstGeom>
          <a:noFill/>
        </p:spPr>
        <p:txBody>
          <a:bodyPr wrap="square" rtlCol="0">
            <a:spAutoFit/>
          </a:bodyPr>
          <a:lstStyle/>
          <a:p>
            <a:pPr algn="ctr"/>
            <a:r>
              <a:rPr lang="en-US" sz="4000" dirty="0" smtClean="0"/>
              <a:t>Circulator</a:t>
            </a:r>
            <a:endParaRPr lang="en-US" sz="4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srcRect l="5156" t="23760" r="75070" b="52232"/>
          <a:stretch>
            <a:fillRect/>
          </a:stretch>
        </p:blipFill>
        <p:spPr bwMode="auto">
          <a:xfrm>
            <a:off x="2206169" y="740229"/>
            <a:ext cx="7794174" cy="5320254"/>
          </a:xfrm>
          <a:prstGeom prst="rect">
            <a:avLst/>
          </a:prstGeom>
          <a:noFill/>
          <a:ln w="9525">
            <a:noFill/>
            <a:miter lim="800000"/>
            <a:headEnd/>
            <a:tailEnd/>
          </a:ln>
          <a:effectLst/>
        </p:spPr>
      </p:pic>
      <p:sp>
        <p:nvSpPr>
          <p:cNvPr id="4" name="Rectangle 3"/>
          <p:cNvSpPr/>
          <p:nvPr/>
        </p:nvSpPr>
        <p:spPr>
          <a:xfrm>
            <a:off x="4715027" y="6045591"/>
            <a:ext cx="2820003" cy="369332"/>
          </a:xfrm>
          <a:prstGeom prst="rect">
            <a:avLst/>
          </a:prstGeom>
        </p:spPr>
        <p:txBody>
          <a:bodyPr wrap="none">
            <a:spAutoFit/>
          </a:bodyPr>
          <a:lstStyle/>
          <a:p>
            <a:r>
              <a:rPr lang="en-US" dirty="0" smtClean="0"/>
              <a:t>symmetrical Y junction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8343" y="1141506"/>
            <a:ext cx="11640457" cy="2893100"/>
          </a:xfrm>
          <a:prstGeom prst="rect">
            <a:avLst/>
          </a:prstGeom>
        </p:spPr>
        <p:txBody>
          <a:bodyPr wrap="square">
            <a:spAutoFit/>
          </a:bodyPr>
          <a:lstStyle/>
          <a:p>
            <a:pPr algn="just"/>
            <a:r>
              <a:rPr lang="en-US" sz="2600" dirty="0" smtClean="0"/>
              <a:t>Common application for circulators are using them as a replacement for a duplexer. This allows bi-directional communication over a single path. Example being a radar and radio communication system where the receiver and transmitter are isolated, but can share a common antenna. These systems can be based on frequency, polarization, or timing. The difference between circulators and duplexers are circulators are usually less expensive. </a:t>
            </a:r>
            <a:endParaRPr lang="en-US" sz="2600" dirty="0"/>
          </a:p>
        </p:txBody>
      </p:sp>
      <p:sp>
        <p:nvSpPr>
          <p:cNvPr id="4" name="TextBox 3"/>
          <p:cNvSpPr txBox="1"/>
          <p:nvPr/>
        </p:nvSpPr>
        <p:spPr>
          <a:xfrm>
            <a:off x="856343" y="29028"/>
            <a:ext cx="10319657" cy="707886"/>
          </a:xfrm>
          <a:prstGeom prst="rect">
            <a:avLst/>
          </a:prstGeom>
          <a:noFill/>
        </p:spPr>
        <p:txBody>
          <a:bodyPr wrap="square" rtlCol="0">
            <a:spAutoFit/>
          </a:bodyPr>
          <a:lstStyle/>
          <a:p>
            <a:pPr algn="ctr"/>
            <a:r>
              <a:rPr lang="en-US" sz="4000" dirty="0" smtClean="0"/>
              <a:t>Circulator</a:t>
            </a:r>
            <a:endParaRPr lang="en-US" sz="4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3"/>
          <a:srcRect l="5156" t="67708" r="62789" b="7986"/>
          <a:stretch>
            <a:fillRect/>
          </a:stretch>
        </p:blipFill>
        <p:spPr bwMode="auto">
          <a:xfrm>
            <a:off x="1785258" y="1567542"/>
            <a:ext cx="8708571" cy="3712416"/>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886" y="2075542"/>
            <a:ext cx="10319657" cy="707886"/>
          </a:xfrm>
          <a:prstGeom prst="rect">
            <a:avLst/>
          </a:prstGeom>
          <a:noFill/>
        </p:spPr>
        <p:txBody>
          <a:bodyPr wrap="square" rtlCol="0">
            <a:spAutoFit/>
          </a:bodyPr>
          <a:lstStyle/>
          <a:p>
            <a:pPr algn="ctr"/>
            <a:r>
              <a:rPr lang="en-US" sz="4000" dirty="0" smtClean="0"/>
              <a:t>Phase Shifter</a:t>
            </a:r>
            <a:endParaRPr lang="en-US" sz="4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1143" y="0"/>
            <a:ext cx="10319657" cy="707886"/>
          </a:xfrm>
          <a:prstGeom prst="rect">
            <a:avLst/>
          </a:prstGeom>
          <a:noFill/>
        </p:spPr>
        <p:txBody>
          <a:bodyPr wrap="square" rtlCol="0">
            <a:spAutoFit/>
          </a:bodyPr>
          <a:lstStyle/>
          <a:p>
            <a:pPr algn="ctr"/>
            <a:r>
              <a:rPr lang="en-US" sz="4000" dirty="0" smtClean="0"/>
              <a:t>Phase Shifter</a:t>
            </a:r>
            <a:endParaRPr lang="en-US" sz="4000" dirty="0"/>
          </a:p>
        </p:txBody>
      </p:sp>
      <p:sp>
        <p:nvSpPr>
          <p:cNvPr id="3" name="Rectangle 2"/>
          <p:cNvSpPr/>
          <p:nvPr/>
        </p:nvSpPr>
        <p:spPr>
          <a:xfrm>
            <a:off x="145140" y="727730"/>
            <a:ext cx="11887200" cy="5293757"/>
          </a:xfrm>
          <a:prstGeom prst="rect">
            <a:avLst/>
          </a:prstGeom>
        </p:spPr>
        <p:txBody>
          <a:bodyPr wrap="square">
            <a:spAutoFit/>
          </a:bodyPr>
          <a:lstStyle/>
          <a:p>
            <a:pPr algn="just"/>
            <a:r>
              <a:rPr lang="en-US" sz="2600" dirty="0" smtClean="0"/>
              <a:t>Phase shifters are used to change the transmission phase angle of a two-port network. </a:t>
            </a:r>
          </a:p>
          <a:p>
            <a:pPr algn="just"/>
            <a:r>
              <a:rPr lang="en-US" sz="2600" dirty="0" smtClean="0"/>
              <a:t>Characteristics: </a:t>
            </a:r>
          </a:p>
          <a:p>
            <a:pPr algn="just">
              <a:buFont typeface="Arial" pitchFamily="34" charset="0"/>
              <a:buChar char="•"/>
            </a:pPr>
            <a:r>
              <a:rPr lang="en-US" sz="2600" dirty="0" smtClean="0"/>
              <a:t> Insertion loss (or gain): Ideally, phase shifters provide low insertion loss in all phase states. While the loss of a phase shifter is often overcome using an amplifier stage, lower insertion loss phase shifters require less amplification and lower power to overcome the losses. </a:t>
            </a:r>
          </a:p>
          <a:p>
            <a:pPr algn="just">
              <a:buFont typeface="Arial" pitchFamily="34" charset="0"/>
              <a:buChar char="•"/>
            </a:pPr>
            <a:r>
              <a:rPr lang="en-US" sz="2600" dirty="0" smtClean="0"/>
              <a:t> Equal amplitude for all phase states: Many systems using phase shifters must not experience amplitude changes in signal level as phase states are changed. </a:t>
            </a:r>
          </a:p>
          <a:p>
            <a:pPr algn="just">
              <a:buFont typeface="Arial" pitchFamily="34" charset="0"/>
              <a:buChar char="•"/>
            </a:pPr>
            <a:r>
              <a:rPr lang="en-US" sz="2600" dirty="0" smtClean="0"/>
              <a:t> Reciprocal networks: This means they work effectively on signals passing through them in either direction. </a:t>
            </a:r>
          </a:p>
          <a:p>
            <a:pPr algn="just">
              <a:buFont typeface="Arial" pitchFamily="34" charset="0"/>
              <a:buChar char="•"/>
            </a:pPr>
            <a:r>
              <a:rPr lang="en-US" sz="2600" dirty="0" smtClean="0"/>
              <a:t> They provide flat phase versus frequency, or true time delay.  </a:t>
            </a:r>
            <a:endParaRPr lang="en-US" sz="2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7943" y="2394857"/>
            <a:ext cx="10319657" cy="1323439"/>
          </a:xfrm>
          <a:prstGeom prst="rect">
            <a:avLst/>
          </a:prstGeom>
          <a:noFill/>
        </p:spPr>
        <p:txBody>
          <a:bodyPr wrap="square" rtlCol="0">
            <a:spAutoFit/>
          </a:bodyPr>
          <a:lstStyle/>
          <a:p>
            <a:pPr algn="ctr"/>
            <a:r>
              <a:rPr lang="en-US" sz="4000" u="sng" dirty="0" smtClean="0"/>
              <a:t>Home Work</a:t>
            </a:r>
          </a:p>
          <a:p>
            <a:pPr algn="ctr"/>
            <a:r>
              <a:rPr lang="en-US" sz="4000" dirty="0" smtClean="0"/>
              <a:t>Phase shifter.</a:t>
            </a:r>
            <a:endParaRPr 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l="37147" t="28175" r="13993" b="23413"/>
          <a:stretch>
            <a:fillRect/>
          </a:stretch>
        </p:blipFill>
        <p:spPr bwMode="auto">
          <a:xfrm>
            <a:off x="-120100" y="-796"/>
            <a:ext cx="12312100" cy="6858795"/>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7943" y="2394857"/>
            <a:ext cx="10319657" cy="1138773"/>
          </a:xfrm>
          <a:prstGeom prst="rect">
            <a:avLst/>
          </a:prstGeom>
          <a:noFill/>
        </p:spPr>
        <p:txBody>
          <a:bodyPr wrap="square" rtlCol="0">
            <a:spAutoFit/>
          </a:bodyPr>
          <a:lstStyle/>
          <a:p>
            <a:pPr algn="ctr"/>
            <a:r>
              <a:rPr lang="en-US" sz="4000" u="sng" dirty="0" smtClean="0"/>
              <a:t>Home Work</a:t>
            </a:r>
          </a:p>
          <a:p>
            <a:pPr algn="ctr"/>
            <a:r>
              <a:rPr lang="en-US" sz="2800" dirty="0" smtClean="0"/>
              <a:t>Comparison among isolator, circulator and phase shifter.</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19314" y="986976"/>
            <a:ext cx="11654972" cy="3108543"/>
          </a:xfrm>
          <a:prstGeom prst="rect">
            <a:avLst/>
          </a:prstGeom>
          <a:noFill/>
        </p:spPr>
        <p:txBody>
          <a:bodyPr wrap="square" rtlCol="0">
            <a:spAutoFit/>
          </a:bodyPr>
          <a:lstStyle/>
          <a:p>
            <a:pPr algn="just"/>
            <a:r>
              <a:rPr lang="en-US" sz="2800" dirty="0" smtClean="0"/>
              <a:t>It is a four-port device where Port 1 is the incident port, Port 2 is the through port (because it connects via a straight line). Port 4 is the coupled port, and Port 3 is the isolated port. </a:t>
            </a:r>
          </a:p>
          <a:p>
            <a:pPr algn="just"/>
            <a:endParaRPr lang="en-US" sz="2800" dirty="0" smtClean="0"/>
          </a:p>
          <a:p>
            <a:pPr algn="just"/>
            <a:r>
              <a:rPr lang="en-US" sz="2800" dirty="0" smtClean="0"/>
              <a:t>Alternatively, a signal can be incident on Port 2, so Port 1 is the through port, Port 3 is the coupled port, and Port 4 is the isolated port.</a:t>
            </a:r>
            <a:endParaRPr lang="en-US" sz="2800" dirty="0"/>
          </a:p>
        </p:txBody>
      </p:sp>
      <p:sp>
        <p:nvSpPr>
          <p:cNvPr id="5" name="TextBox 4"/>
          <p:cNvSpPr txBox="1"/>
          <p:nvPr/>
        </p:nvSpPr>
        <p:spPr>
          <a:xfrm>
            <a:off x="856343" y="0"/>
            <a:ext cx="10319657" cy="707886"/>
          </a:xfrm>
          <a:prstGeom prst="rect">
            <a:avLst/>
          </a:prstGeom>
          <a:noFill/>
        </p:spPr>
        <p:txBody>
          <a:bodyPr wrap="square" rtlCol="0">
            <a:spAutoFit/>
          </a:bodyPr>
          <a:lstStyle/>
          <a:p>
            <a:pPr algn="ctr"/>
            <a:r>
              <a:rPr lang="en-US" sz="4000" dirty="0" smtClean="0"/>
              <a:t>Directional Coupler</a:t>
            </a:r>
            <a:endParaRPr lang="en-US"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9314" y="889844"/>
            <a:ext cx="11596915" cy="5693866"/>
          </a:xfrm>
          <a:prstGeom prst="rect">
            <a:avLst/>
          </a:prstGeom>
        </p:spPr>
        <p:txBody>
          <a:bodyPr wrap="square">
            <a:spAutoFit/>
          </a:bodyPr>
          <a:lstStyle/>
          <a:p>
            <a:pPr algn="just"/>
            <a:r>
              <a:rPr lang="en-US" sz="2600" dirty="0" smtClean="0"/>
              <a:t>The properties of an Ideal directional coupler are as follows:</a:t>
            </a:r>
          </a:p>
          <a:p>
            <a:pPr algn="just">
              <a:buFont typeface="Arial" pitchFamily="34" charset="0"/>
              <a:buChar char="•"/>
            </a:pPr>
            <a:r>
              <a:rPr lang="en-US" sz="2600" dirty="0" smtClean="0"/>
              <a:t> All the terminations are matched to the ports.</a:t>
            </a:r>
          </a:p>
          <a:p>
            <a:pPr algn="just">
              <a:buFont typeface="Arial" pitchFamily="34" charset="0"/>
              <a:buChar char="•"/>
            </a:pPr>
            <a:r>
              <a:rPr lang="en-US" sz="2600" dirty="0" smtClean="0"/>
              <a:t> When the power travels from port 1 to port 2, some portion of it gets coupled to port 4 but not to port 3.</a:t>
            </a:r>
          </a:p>
          <a:p>
            <a:pPr algn="just">
              <a:buFont typeface="Arial" pitchFamily="34" charset="0"/>
              <a:buChar char="•"/>
            </a:pPr>
            <a:r>
              <a:rPr lang="en-US" sz="2600" dirty="0" smtClean="0"/>
              <a:t> As it is also a bi-directional coupler when the power travels from port 2 to port 1, some portion of it gets coupled to port 3 but not to port 4.</a:t>
            </a:r>
          </a:p>
          <a:p>
            <a:pPr algn="just">
              <a:buFont typeface="Arial" pitchFamily="34" charset="0"/>
              <a:buChar char="•"/>
            </a:pPr>
            <a:r>
              <a:rPr lang="en-US" sz="2600" dirty="0" smtClean="0"/>
              <a:t> If the power is incident through port 3, a portion of it is coupled to port 2, but not to port 1.</a:t>
            </a:r>
          </a:p>
          <a:p>
            <a:pPr algn="just">
              <a:buFont typeface="Arial" pitchFamily="34" charset="0"/>
              <a:buChar char="•"/>
            </a:pPr>
            <a:r>
              <a:rPr lang="en-US" sz="2600" dirty="0" smtClean="0"/>
              <a:t> If the power is incident through port 4, a portion of it is coupled to port 1, but not to port 2.</a:t>
            </a:r>
          </a:p>
          <a:p>
            <a:pPr algn="just">
              <a:buFont typeface="Arial" pitchFamily="34" charset="0"/>
              <a:buChar char="•"/>
            </a:pPr>
            <a:r>
              <a:rPr lang="en-US" sz="2600" dirty="0" smtClean="0"/>
              <a:t> Port 1 and 3 are decoupled as are port 2 and port 4.</a:t>
            </a:r>
          </a:p>
          <a:p>
            <a:pPr algn="just">
              <a:buFont typeface="Arial" pitchFamily="34" charset="0"/>
              <a:buChar char="•"/>
            </a:pPr>
            <a:r>
              <a:rPr lang="en-US" sz="2600" dirty="0" smtClean="0"/>
              <a:t> Ideally, the output of port 3 should be zero. But, practically, a small amount of power called back power is observed at port 3. </a:t>
            </a:r>
            <a:endParaRPr lang="en-US" sz="2600" dirty="0"/>
          </a:p>
        </p:txBody>
      </p:sp>
      <p:sp>
        <p:nvSpPr>
          <p:cNvPr id="4" name="TextBox 3"/>
          <p:cNvSpPr txBox="1"/>
          <p:nvPr/>
        </p:nvSpPr>
        <p:spPr>
          <a:xfrm>
            <a:off x="856343" y="0"/>
            <a:ext cx="10319657" cy="707886"/>
          </a:xfrm>
          <a:prstGeom prst="rect">
            <a:avLst/>
          </a:prstGeom>
          <a:noFill/>
        </p:spPr>
        <p:txBody>
          <a:bodyPr wrap="square" rtlCol="0">
            <a:spAutoFit/>
          </a:bodyPr>
          <a:lstStyle/>
          <a:p>
            <a:pPr algn="ctr"/>
            <a:r>
              <a:rPr lang="en-US" sz="4000" dirty="0" smtClean="0"/>
              <a:t>Properties</a:t>
            </a:r>
            <a:endParaRPr lang="en-US"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5086" y="987255"/>
            <a:ext cx="11103429" cy="3693319"/>
          </a:xfrm>
          <a:prstGeom prst="rect">
            <a:avLst/>
          </a:prstGeom>
        </p:spPr>
        <p:txBody>
          <a:bodyPr wrap="square">
            <a:spAutoFit/>
          </a:bodyPr>
          <a:lstStyle/>
          <a:p>
            <a:pPr algn="just"/>
            <a:r>
              <a:rPr lang="en-US" sz="2600" dirty="0" smtClean="0"/>
              <a:t>Most microwave devices, S-parameters are needed to characterize the performance fully. The basic specifications are similar to those of other microwave components. </a:t>
            </a:r>
            <a:r>
              <a:rPr lang="en-US" sz="2600" dirty="0" smtClean="0">
                <a:solidFill>
                  <a:srgbClr val="FF0000"/>
                </a:solidFill>
              </a:rPr>
              <a:t>Assuming Port 1 is the incident port, </a:t>
            </a:r>
            <a:r>
              <a:rPr lang="en-US" sz="2600" dirty="0" smtClean="0"/>
              <a:t>then there </a:t>
            </a:r>
            <a:r>
              <a:rPr lang="en-US" sz="2600" dirty="0" smtClean="0">
                <a:solidFill>
                  <a:srgbClr val="FF0000"/>
                </a:solidFill>
              </a:rPr>
              <a:t>Insertion Loss (IL) </a:t>
            </a:r>
            <a:r>
              <a:rPr lang="en-US" sz="2600" dirty="0" smtClean="0"/>
              <a:t>between Port 1 and Port 2; </a:t>
            </a:r>
            <a:r>
              <a:rPr lang="en-US" sz="2600" dirty="0" smtClean="0">
                <a:solidFill>
                  <a:srgbClr val="FF0000"/>
                </a:solidFill>
              </a:rPr>
              <a:t>Isolation (I </a:t>
            </a:r>
            <a:r>
              <a:rPr lang="en-US" sz="2600" dirty="0" smtClean="0"/>
              <a:t>– the ratio of incident power to the back-reflected power) between Port 1 and Port 3; </a:t>
            </a:r>
            <a:r>
              <a:rPr lang="en-US" sz="2600" dirty="0" smtClean="0">
                <a:solidFill>
                  <a:srgbClr val="FF0000"/>
                </a:solidFill>
              </a:rPr>
              <a:t>Coupling (C </a:t>
            </a:r>
            <a:r>
              <a:rPr lang="en-US" sz="2600" dirty="0" smtClean="0"/>
              <a:t>– the ratio of incident power to the forward power) between Port 1 and Port 4; and </a:t>
            </a:r>
            <a:r>
              <a:rPr lang="en-US" sz="2600" dirty="0" smtClean="0">
                <a:solidFill>
                  <a:srgbClr val="FF0000"/>
                </a:solidFill>
              </a:rPr>
              <a:t>Directivity (D</a:t>
            </a:r>
            <a:r>
              <a:rPr lang="en-US" sz="2600" dirty="0" smtClean="0"/>
              <a:t> – the ratio of forward power to the back power) between Port 4 and Port 3; all are expressed in dB, of course.</a:t>
            </a:r>
          </a:p>
        </p:txBody>
      </p:sp>
      <p:sp>
        <p:nvSpPr>
          <p:cNvPr id="5" name="TextBox 4"/>
          <p:cNvSpPr txBox="1"/>
          <p:nvPr/>
        </p:nvSpPr>
        <p:spPr>
          <a:xfrm>
            <a:off x="856343" y="0"/>
            <a:ext cx="10319657" cy="707886"/>
          </a:xfrm>
          <a:prstGeom prst="rect">
            <a:avLst/>
          </a:prstGeom>
          <a:noFill/>
        </p:spPr>
        <p:txBody>
          <a:bodyPr wrap="square" rtlCol="0">
            <a:spAutoFit/>
          </a:bodyPr>
          <a:lstStyle/>
          <a:p>
            <a:pPr algn="ctr"/>
            <a:r>
              <a:rPr lang="en-US" sz="4000" dirty="0" smtClean="0"/>
              <a:t>Primary Parameters</a:t>
            </a:r>
            <a:endParaRPr 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6343" y="0"/>
            <a:ext cx="10319657" cy="707886"/>
          </a:xfrm>
          <a:prstGeom prst="rect">
            <a:avLst/>
          </a:prstGeom>
          <a:noFill/>
        </p:spPr>
        <p:txBody>
          <a:bodyPr wrap="square" rtlCol="0">
            <a:spAutoFit/>
          </a:bodyPr>
          <a:lstStyle/>
          <a:p>
            <a:pPr algn="ctr"/>
            <a:r>
              <a:rPr lang="en-US" sz="4000" dirty="0" smtClean="0"/>
              <a:t>Power Flow in the Directional Coupler</a:t>
            </a:r>
            <a:endParaRPr lang="en-US" sz="4000" dirty="0"/>
          </a:p>
        </p:txBody>
      </p:sp>
      <p:grpSp>
        <p:nvGrpSpPr>
          <p:cNvPr id="8" name="Group 7"/>
          <p:cNvGrpSpPr/>
          <p:nvPr/>
        </p:nvGrpSpPr>
        <p:grpSpPr>
          <a:xfrm>
            <a:off x="198996" y="727284"/>
            <a:ext cx="11804317" cy="6130716"/>
            <a:chOff x="198996" y="727284"/>
            <a:chExt cx="11804317" cy="6130716"/>
          </a:xfrm>
        </p:grpSpPr>
        <p:pic>
          <p:nvPicPr>
            <p:cNvPr id="4098" name="Picture 2"/>
            <p:cNvPicPr>
              <a:picLocks noChangeAspect="1" noChangeArrowheads="1"/>
            </p:cNvPicPr>
            <p:nvPr/>
          </p:nvPicPr>
          <p:blipFill>
            <a:blip r:embed="rId3"/>
            <a:srcRect l="37035" t="24008" r="13993" b="30754"/>
            <a:stretch>
              <a:fillRect/>
            </a:stretch>
          </p:blipFill>
          <p:spPr bwMode="auto">
            <a:xfrm>
              <a:off x="198996" y="727284"/>
              <a:ext cx="11804317" cy="6130716"/>
            </a:xfrm>
            <a:prstGeom prst="rect">
              <a:avLst/>
            </a:prstGeom>
            <a:noFill/>
            <a:ln w="9525">
              <a:noFill/>
              <a:miter lim="800000"/>
              <a:headEnd/>
              <a:tailEnd/>
            </a:ln>
            <a:effectLst/>
          </p:spPr>
        </p:pic>
        <p:sp>
          <p:nvSpPr>
            <p:cNvPr id="4" name="Rectangle 3"/>
            <p:cNvSpPr/>
            <p:nvPr/>
          </p:nvSpPr>
          <p:spPr>
            <a:xfrm>
              <a:off x="6330004" y="2510970"/>
              <a:ext cx="477196" cy="369332"/>
            </a:xfrm>
            <a:prstGeom prst="rect">
              <a:avLst/>
            </a:prstGeom>
          </p:spPr>
          <p:txBody>
            <a:bodyPr wrap="square">
              <a:spAutoFit/>
            </a:bodyPr>
            <a:lstStyle/>
            <a:p>
              <a:r>
                <a:rPr lang="en-US" dirty="0" smtClean="0">
                  <a:solidFill>
                    <a:srgbClr val="FF0000"/>
                  </a:solidFill>
                </a:rPr>
                <a:t>IL</a:t>
              </a:r>
              <a:endParaRPr lang="en-US" dirty="0"/>
            </a:p>
          </p:txBody>
        </p:sp>
        <p:sp>
          <p:nvSpPr>
            <p:cNvPr id="5" name="Rectangle 4"/>
            <p:cNvSpPr/>
            <p:nvPr/>
          </p:nvSpPr>
          <p:spPr>
            <a:xfrm>
              <a:off x="2951834" y="3128220"/>
              <a:ext cx="250390" cy="369332"/>
            </a:xfrm>
            <a:prstGeom prst="rect">
              <a:avLst/>
            </a:prstGeom>
          </p:spPr>
          <p:txBody>
            <a:bodyPr wrap="none">
              <a:spAutoFit/>
            </a:bodyPr>
            <a:lstStyle/>
            <a:p>
              <a:r>
                <a:rPr lang="en-US" dirty="0" smtClean="0">
                  <a:solidFill>
                    <a:srgbClr val="FF0000"/>
                  </a:solidFill>
                </a:rPr>
                <a:t>I</a:t>
              </a:r>
              <a:endParaRPr lang="en-US" dirty="0"/>
            </a:p>
          </p:txBody>
        </p:sp>
        <p:sp>
          <p:nvSpPr>
            <p:cNvPr id="6" name="Rectangle 5"/>
            <p:cNvSpPr/>
            <p:nvPr/>
          </p:nvSpPr>
          <p:spPr>
            <a:xfrm>
              <a:off x="8898945" y="3186277"/>
              <a:ext cx="344966" cy="369332"/>
            </a:xfrm>
            <a:prstGeom prst="rect">
              <a:avLst/>
            </a:prstGeom>
          </p:spPr>
          <p:txBody>
            <a:bodyPr wrap="none">
              <a:spAutoFit/>
            </a:bodyPr>
            <a:lstStyle/>
            <a:p>
              <a:r>
                <a:rPr lang="en-US" dirty="0" smtClean="0">
                  <a:solidFill>
                    <a:srgbClr val="FF0000"/>
                  </a:solidFill>
                </a:rPr>
                <a:t>C</a:t>
              </a:r>
              <a:endParaRPr lang="en-US" dirty="0"/>
            </a:p>
          </p:txBody>
        </p:sp>
        <p:sp>
          <p:nvSpPr>
            <p:cNvPr id="7" name="Rectangle 6"/>
            <p:cNvSpPr/>
            <p:nvPr/>
          </p:nvSpPr>
          <p:spPr>
            <a:xfrm>
              <a:off x="5771963" y="3839419"/>
              <a:ext cx="357790" cy="369332"/>
            </a:xfrm>
            <a:prstGeom prst="rect">
              <a:avLst/>
            </a:prstGeom>
          </p:spPr>
          <p:txBody>
            <a:bodyPr wrap="none">
              <a:spAutoFit/>
            </a:bodyPr>
            <a:lstStyle/>
            <a:p>
              <a:r>
                <a:rPr lang="en-US" dirty="0" smtClean="0">
                  <a:solidFill>
                    <a:srgbClr val="FF0000"/>
                  </a:solidFill>
                </a:rPr>
                <a:t>D</a:t>
              </a:r>
              <a:endParaRPr lang="en-US"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6343" y="0"/>
            <a:ext cx="10972800" cy="707886"/>
          </a:xfrm>
          <a:prstGeom prst="rect">
            <a:avLst/>
          </a:prstGeom>
          <a:noFill/>
        </p:spPr>
        <p:txBody>
          <a:bodyPr wrap="square" rtlCol="0">
            <a:spAutoFit/>
          </a:bodyPr>
          <a:lstStyle/>
          <a:p>
            <a:r>
              <a:rPr lang="en-US" sz="4000" dirty="0" smtClean="0"/>
              <a:t>How is a directional coupler actually built?</a:t>
            </a:r>
          </a:p>
        </p:txBody>
      </p:sp>
      <p:sp>
        <p:nvSpPr>
          <p:cNvPr id="4" name="Rectangle 3"/>
          <p:cNvSpPr/>
          <p:nvPr/>
        </p:nvSpPr>
        <p:spPr>
          <a:xfrm>
            <a:off x="275770" y="1126982"/>
            <a:ext cx="11742058" cy="2492990"/>
          </a:xfrm>
          <a:prstGeom prst="rect">
            <a:avLst/>
          </a:prstGeom>
        </p:spPr>
        <p:txBody>
          <a:bodyPr wrap="square">
            <a:spAutoFit/>
          </a:bodyPr>
          <a:lstStyle/>
          <a:p>
            <a:pPr algn="just"/>
            <a:r>
              <a:rPr lang="en-US" sz="2600" dirty="0" smtClean="0"/>
              <a:t>There are two common ways: using waveguides or using transmission lines. A basic waveguide coupler uses precisely spaced and sized holes which are a function of wavelength and bandwidth (and the holes may have non-round shapes) to allow power to flow between two physically aligned waveguides. As a result, incident energy on Port 1 mixes with energy incident on Port 3.</a:t>
            </a:r>
            <a:endParaRPr lang="en-US" sz="2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l="16175" t="32738" r="45228" b="34371"/>
          <a:stretch>
            <a:fillRect/>
          </a:stretch>
        </p:blipFill>
        <p:spPr bwMode="auto">
          <a:xfrm>
            <a:off x="0" y="331023"/>
            <a:ext cx="12192000" cy="591012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7854</TotalTime>
  <Words>1332</Words>
  <Application>Microsoft Office PowerPoint</Application>
  <PresentationFormat>Widescreen</PresentationFormat>
  <Paragraphs>94</Paragraphs>
  <Slides>30</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Lucida Sans Unicode</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dc:creator>
  <cp:lastModifiedBy>Dr. Nahid akter</cp:lastModifiedBy>
  <cp:revision>1168</cp:revision>
  <dcterms:created xsi:type="dcterms:W3CDTF">2015-03-05T10:33:53Z</dcterms:created>
  <dcterms:modified xsi:type="dcterms:W3CDTF">2025-04-26T16:30:29Z</dcterms:modified>
</cp:coreProperties>
</file>