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36"/>
  </p:notesMasterIdLst>
  <p:sldIdLst>
    <p:sldId id="680" r:id="rId2"/>
    <p:sldId id="748" r:id="rId3"/>
    <p:sldId id="749" r:id="rId4"/>
    <p:sldId id="835" r:id="rId5"/>
    <p:sldId id="834" r:id="rId6"/>
    <p:sldId id="802" r:id="rId7"/>
    <p:sldId id="750" r:id="rId8"/>
    <p:sldId id="816" r:id="rId9"/>
    <p:sldId id="836" r:id="rId10"/>
    <p:sldId id="820" r:id="rId11"/>
    <p:sldId id="827" r:id="rId12"/>
    <p:sldId id="828" r:id="rId13"/>
    <p:sldId id="829" r:id="rId14"/>
    <p:sldId id="831" r:id="rId15"/>
    <p:sldId id="830" r:id="rId16"/>
    <p:sldId id="832" r:id="rId17"/>
    <p:sldId id="833" r:id="rId18"/>
    <p:sldId id="846" r:id="rId19"/>
    <p:sldId id="838" r:id="rId20"/>
    <p:sldId id="842" r:id="rId21"/>
    <p:sldId id="839" r:id="rId22"/>
    <p:sldId id="840" r:id="rId23"/>
    <p:sldId id="787" r:id="rId24"/>
    <p:sldId id="788" r:id="rId25"/>
    <p:sldId id="796" r:id="rId26"/>
    <p:sldId id="841" r:id="rId27"/>
    <p:sldId id="843" r:id="rId28"/>
    <p:sldId id="806" r:id="rId29"/>
    <p:sldId id="819" r:id="rId30"/>
    <p:sldId id="799" r:id="rId31"/>
    <p:sldId id="789" r:id="rId32"/>
    <p:sldId id="809" r:id="rId33"/>
    <p:sldId id="844" r:id="rId34"/>
    <p:sldId id="84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0BF"/>
    <a:srgbClr val="63A537"/>
    <a:srgbClr val="FFCCCC"/>
    <a:srgbClr val="EE1697"/>
    <a:srgbClr val="99CB3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190" autoAdjust="0"/>
    <p:restoredTop sz="80261" autoAdjust="0"/>
  </p:normalViewPr>
  <p:slideViewPr>
    <p:cSldViewPr snapToGrid="0">
      <p:cViewPr>
        <p:scale>
          <a:sx n="66" d="100"/>
          <a:sy n="66" d="100"/>
        </p:scale>
        <p:origin x="-852"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31</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32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33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34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5</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6</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7</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a:t>
            </a:fld>
            <a:endParaRPr lang="en-US"/>
          </a:p>
        </p:txBody>
      </p:sp>
      <p:sp>
        <p:nvSpPr>
          <p:cNvPr id="7" name="TextBox 6"/>
          <p:cNvSpPr txBox="1"/>
          <p:nvPr/>
        </p:nvSpPr>
        <p:spPr>
          <a:xfrm>
            <a:off x="972457" y="2017478"/>
            <a:ext cx="10319657" cy="1323439"/>
          </a:xfrm>
          <a:prstGeom prst="rect">
            <a:avLst/>
          </a:prstGeom>
          <a:noFill/>
        </p:spPr>
        <p:txBody>
          <a:bodyPr wrap="square" rtlCol="0">
            <a:spAutoFit/>
          </a:bodyPr>
          <a:lstStyle/>
          <a:p>
            <a:pPr algn="ctr"/>
            <a:r>
              <a:rPr lang="en-US" sz="4000" dirty="0" smtClean="0"/>
              <a:t>RADAR</a:t>
            </a:r>
          </a:p>
          <a:p>
            <a:pPr algn="ctr"/>
            <a:r>
              <a:rPr lang="en-US" sz="4000" dirty="0" smtClean="0"/>
              <a:t>(Radio Detection and Ranging)</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10</a:t>
            </a:fld>
            <a:endParaRPr lang="en-US"/>
          </a:p>
        </p:txBody>
      </p:sp>
      <p:sp>
        <p:nvSpPr>
          <p:cNvPr id="4" name="Rectangle 3"/>
          <p:cNvSpPr/>
          <p:nvPr/>
        </p:nvSpPr>
        <p:spPr>
          <a:xfrm>
            <a:off x="1799280" y="2046514"/>
            <a:ext cx="9026830" cy="707886"/>
          </a:xfrm>
          <a:prstGeom prst="rect">
            <a:avLst/>
          </a:prstGeom>
        </p:spPr>
        <p:txBody>
          <a:bodyPr wrap="none">
            <a:spAutoFit/>
          </a:bodyPr>
          <a:lstStyle/>
          <a:p>
            <a:pPr lvl="0" fontAlgn="base">
              <a:spcBef>
                <a:spcPct val="0"/>
              </a:spcBef>
              <a:spcAft>
                <a:spcPct val="0"/>
              </a:spcAft>
            </a:pPr>
            <a:r>
              <a:rPr lang="en-US" sz="4000" dirty="0" smtClean="0">
                <a:latin typeface="+mj-lt"/>
                <a:cs typeface="Arial" pitchFamily="34" charset="0"/>
              </a:rPr>
              <a:t>Derivation of Radar Range Equation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11</a:t>
            </a:fld>
            <a:endParaRPr lang="en-US"/>
          </a:p>
        </p:txBody>
      </p:sp>
      <p:pic>
        <p:nvPicPr>
          <p:cNvPr id="86018" name="Picture 2"/>
          <p:cNvPicPr>
            <a:picLocks noChangeAspect="1" noChangeArrowheads="1"/>
          </p:cNvPicPr>
          <p:nvPr/>
        </p:nvPicPr>
        <p:blipFill>
          <a:blip r:embed="rId2"/>
          <a:srcRect l="27330" t="8333" r="4065" b="10317"/>
          <a:stretch>
            <a:fillRect/>
          </a:stretch>
        </p:blipFill>
        <p:spPr bwMode="auto">
          <a:xfrm>
            <a:off x="1117600" y="907143"/>
            <a:ext cx="10232572" cy="5950857"/>
          </a:xfrm>
          <a:prstGeom prst="rect">
            <a:avLst/>
          </a:prstGeom>
          <a:noFill/>
          <a:ln w="9525">
            <a:noFill/>
            <a:miter lim="800000"/>
            <a:headEnd/>
            <a:tailEnd/>
          </a:ln>
          <a:effectLst/>
        </p:spPr>
      </p:pic>
      <p:sp>
        <p:nvSpPr>
          <p:cNvPr id="4" name="Rectangle 3"/>
          <p:cNvSpPr/>
          <p:nvPr/>
        </p:nvSpPr>
        <p:spPr>
          <a:xfrm>
            <a:off x="2060540" y="0"/>
            <a:ext cx="9026830" cy="707886"/>
          </a:xfrm>
          <a:prstGeom prst="rect">
            <a:avLst/>
          </a:prstGeom>
        </p:spPr>
        <p:txBody>
          <a:bodyPr wrap="none">
            <a:spAutoFit/>
          </a:bodyPr>
          <a:lstStyle/>
          <a:p>
            <a:pPr lvl="0" fontAlgn="base">
              <a:spcBef>
                <a:spcPct val="0"/>
              </a:spcBef>
              <a:spcAft>
                <a:spcPct val="0"/>
              </a:spcAft>
            </a:pPr>
            <a:r>
              <a:rPr lang="en-US" sz="4000" dirty="0" smtClean="0">
                <a:latin typeface="+mj-lt"/>
                <a:cs typeface="Arial" pitchFamily="34" charset="0"/>
              </a:rPr>
              <a:t>Derivation of Radar Range Equation</a:t>
            </a:r>
          </a:p>
        </p:txBody>
      </p:sp>
      <p:cxnSp>
        <p:nvCxnSpPr>
          <p:cNvPr id="6" name="Straight Connector 5"/>
          <p:cNvCxnSpPr/>
          <p:nvPr/>
        </p:nvCxnSpPr>
        <p:spPr>
          <a:xfrm flipV="1">
            <a:off x="4804229" y="3106057"/>
            <a:ext cx="2946400" cy="72572"/>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V="1">
            <a:off x="1661886" y="4601029"/>
            <a:ext cx="8672285" cy="2177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a:off x="4833257" y="5863771"/>
            <a:ext cx="2939143" cy="36286"/>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12</a:t>
            </a:fld>
            <a:endParaRPr lang="en-US"/>
          </a:p>
        </p:txBody>
      </p:sp>
      <p:sp>
        <p:nvSpPr>
          <p:cNvPr id="4" name="Rectangle 3"/>
          <p:cNvSpPr/>
          <p:nvPr/>
        </p:nvSpPr>
        <p:spPr>
          <a:xfrm>
            <a:off x="1857337" y="0"/>
            <a:ext cx="9026830" cy="707886"/>
          </a:xfrm>
          <a:prstGeom prst="rect">
            <a:avLst/>
          </a:prstGeom>
        </p:spPr>
        <p:txBody>
          <a:bodyPr wrap="none">
            <a:spAutoFit/>
          </a:bodyPr>
          <a:lstStyle/>
          <a:p>
            <a:pPr lvl="0" fontAlgn="base">
              <a:spcBef>
                <a:spcPct val="0"/>
              </a:spcBef>
              <a:spcAft>
                <a:spcPct val="0"/>
              </a:spcAft>
            </a:pPr>
            <a:r>
              <a:rPr lang="en-US" sz="4000" dirty="0" smtClean="0">
                <a:latin typeface="+mj-lt"/>
                <a:cs typeface="Arial" pitchFamily="34" charset="0"/>
              </a:rPr>
              <a:t>Derivation of Radar Range Equation</a:t>
            </a:r>
          </a:p>
        </p:txBody>
      </p:sp>
      <p:grpSp>
        <p:nvGrpSpPr>
          <p:cNvPr id="6" name="Group 5"/>
          <p:cNvGrpSpPr/>
          <p:nvPr/>
        </p:nvGrpSpPr>
        <p:grpSpPr>
          <a:xfrm>
            <a:off x="960684" y="892628"/>
            <a:ext cx="10360459" cy="5965372"/>
            <a:chOff x="960684" y="892628"/>
            <a:chExt cx="10360459" cy="5965372"/>
          </a:xfrm>
        </p:grpSpPr>
        <p:pic>
          <p:nvPicPr>
            <p:cNvPr id="87042" name="Picture 2"/>
            <p:cNvPicPr>
              <a:picLocks noChangeAspect="1" noChangeArrowheads="1"/>
            </p:cNvPicPr>
            <p:nvPr/>
          </p:nvPicPr>
          <p:blipFill>
            <a:blip r:embed="rId2"/>
            <a:srcRect l="27665" t="9325" r="4622" b="21329"/>
            <a:stretch>
              <a:fillRect/>
            </a:stretch>
          </p:blipFill>
          <p:spPr bwMode="auto">
            <a:xfrm>
              <a:off x="960684" y="892628"/>
              <a:ext cx="10360459" cy="5965372"/>
            </a:xfrm>
            <a:prstGeom prst="rect">
              <a:avLst/>
            </a:prstGeom>
            <a:noFill/>
            <a:ln w="9525">
              <a:noFill/>
              <a:miter lim="800000"/>
              <a:headEnd/>
              <a:tailEnd/>
            </a:ln>
            <a:effectLst/>
          </p:spPr>
        </p:pic>
        <p:sp>
          <p:nvSpPr>
            <p:cNvPr id="5" name="TextBox 4"/>
            <p:cNvSpPr txBox="1"/>
            <p:nvPr/>
          </p:nvSpPr>
          <p:spPr>
            <a:xfrm>
              <a:off x="8708572" y="1625600"/>
              <a:ext cx="2583543" cy="646331"/>
            </a:xfrm>
            <a:prstGeom prst="rect">
              <a:avLst/>
            </a:prstGeom>
            <a:noFill/>
          </p:spPr>
          <p:txBody>
            <a:bodyPr wrap="square" rtlCol="0">
              <a:spAutoFit/>
            </a:bodyPr>
            <a:lstStyle/>
            <a:p>
              <a:r>
                <a:rPr lang="en-US" dirty="0" smtClean="0"/>
                <a:t>Radar cross section of the target=</a:t>
              </a:r>
              <a:r>
                <a:rPr lang="el-GR" dirty="0" smtClean="0"/>
                <a:t>σ</a:t>
              </a:r>
              <a:endParaRPr lang="en-US" dirty="0" smtClean="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13</a:t>
            </a:fld>
            <a:endParaRPr lang="en-US"/>
          </a:p>
        </p:txBody>
      </p:sp>
      <p:pic>
        <p:nvPicPr>
          <p:cNvPr id="88066" name="Picture 2"/>
          <p:cNvPicPr>
            <a:picLocks noChangeAspect="1" noChangeArrowheads="1"/>
          </p:cNvPicPr>
          <p:nvPr/>
        </p:nvPicPr>
        <p:blipFill>
          <a:blip r:embed="rId2"/>
          <a:srcRect l="27888" t="10317" r="4288" b="6250"/>
          <a:stretch>
            <a:fillRect/>
          </a:stretch>
        </p:blipFill>
        <p:spPr bwMode="auto">
          <a:xfrm>
            <a:off x="856343" y="856341"/>
            <a:ext cx="10522857" cy="6103257"/>
          </a:xfrm>
          <a:prstGeom prst="rect">
            <a:avLst/>
          </a:prstGeom>
          <a:noFill/>
          <a:ln w="9525">
            <a:noFill/>
            <a:miter lim="800000"/>
            <a:headEnd/>
            <a:tailEnd/>
          </a:ln>
          <a:effectLst/>
        </p:spPr>
      </p:pic>
      <p:sp>
        <p:nvSpPr>
          <p:cNvPr id="5" name="Rectangle 4"/>
          <p:cNvSpPr/>
          <p:nvPr/>
        </p:nvSpPr>
        <p:spPr>
          <a:xfrm>
            <a:off x="1886366" y="-43542"/>
            <a:ext cx="9026830" cy="707886"/>
          </a:xfrm>
          <a:prstGeom prst="rect">
            <a:avLst/>
          </a:prstGeom>
        </p:spPr>
        <p:txBody>
          <a:bodyPr wrap="none">
            <a:spAutoFit/>
          </a:bodyPr>
          <a:lstStyle/>
          <a:p>
            <a:pPr lvl="0" fontAlgn="base">
              <a:spcBef>
                <a:spcPct val="0"/>
              </a:spcBef>
              <a:spcAft>
                <a:spcPct val="0"/>
              </a:spcAft>
            </a:pPr>
            <a:r>
              <a:rPr lang="en-US" sz="4000" dirty="0" smtClean="0">
                <a:latin typeface="+mj-lt"/>
                <a:cs typeface="Arial" pitchFamily="34" charset="0"/>
              </a:rPr>
              <a:t>Derivation of Radar Range Equation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14</a:t>
            </a:fld>
            <a:endParaRPr lang="en-US"/>
          </a:p>
        </p:txBody>
      </p:sp>
      <p:pic>
        <p:nvPicPr>
          <p:cNvPr id="89090" name="Picture 2"/>
          <p:cNvPicPr>
            <a:picLocks noChangeAspect="1" noChangeArrowheads="1"/>
          </p:cNvPicPr>
          <p:nvPr/>
        </p:nvPicPr>
        <p:blipFill>
          <a:blip r:embed="rId2"/>
          <a:srcRect l="27665" t="9127" r="3953" b="58907"/>
          <a:stretch>
            <a:fillRect/>
          </a:stretch>
        </p:blipFill>
        <p:spPr bwMode="auto">
          <a:xfrm>
            <a:off x="0" y="1332319"/>
            <a:ext cx="12274524" cy="2847796"/>
          </a:xfrm>
          <a:prstGeom prst="rect">
            <a:avLst/>
          </a:prstGeom>
          <a:noFill/>
          <a:ln w="9525">
            <a:noFill/>
            <a:miter lim="800000"/>
            <a:headEnd/>
            <a:tailEnd/>
          </a:ln>
          <a:effectLst/>
        </p:spPr>
      </p:pic>
      <p:sp>
        <p:nvSpPr>
          <p:cNvPr id="4" name="Rectangle 3"/>
          <p:cNvSpPr/>
          <p:nvPr/>
        </p:nvSpPr>
        <p:spPr>
          <a:xfrm>
            <a:off x="1886366" y="-43542"/>
            <a:ext cx="9026830" cy="707886"/>
          </a:xfrm>
          <a:prstGeom prst="rect">
            <a:avLst/>
          </a:prstGeom>
        </p:spPr>
        <p:txBody>
          <a:bodyPr wrap="none">
            <a:spAutoFit/>
          </a:bodyPr>
          <a:lstStyle/>
          <a:p>
            <a:pPr lvl="0" fontAlgn="base">
              <a:spcBef>
                <a:spcPct val="0"/>
              </a:spcBef>
              <a:spcAft>
                <a:spcPct val="0"/>
              </a:spcAft>
            </a:pPr>
            <a:r>
              <a:rPr lang="en-US" sz="4000" dirty="0" smtClean="0">
                <a:latin typeface="+mj-lt"/>
                <a:cs typeface="Arial" pitchFamily="34" charset="0"/>
              </a:rPr>
              <a:t>Derivation of Radar Range Equation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15</a:t>
            </a:fld>
            <a:endParaRPr lang="en-US"/>
          </a:p>
        </p:txBody>
      </p:sp>
      <p:pic>
        <p:nvPicPr>
          <p:cNvPr id="89091" name="Picture 3"/>
          <p:cNvPicPr>
            <a:picLocks noChangeAspect="1" noChangeArrowheads="1"/>
          </p:cNvPicPr>
          <p:nvPr/>
        </p:nvPicPr>
        <p:blipFill>
          <a:blip r:embed="rId2"/>
          <a:srcRect l="27554" t="21627" r="4622" b="12073"/>
          <a:stretch>
            <a:fillRect/>
          </a:stretch>
        </p:blipFill>
        <p:spPr bwMode="auto">
          <a:xfrm>
            <a:off x="595086" y="835788"/>
            <a:ext cx="10957625" cy="6022212"/>
          </a:xfrm>
          <a:prstGeom prst="rect">
            <a:avLst/>
          </a:prstGeom>
          <a:noFill/>
          <a:ln w="9525">
            <a:noFill/>
            <a:miter lim="800000"/>
            <a:headEnd/>
            <a:tailEnd/>
          </a:ln>
          <a:effectLst/>
        </p:spPr>
      </p:pic>
      <p:sp>
        <p:nvSpPr>
          <p:cNvPr id="5" name="Rectangle 4"/>
          <p:cNvSpPr/>
          <p:nvPr/>
        </p:nvSpPr>
        <p:spPr>
          <a:xfrm>
            <a:off x="1218722" y="0"/>
            <a:ext cx="10003059" cy="707886"/>
          </a:xfrm>
          <a:prstGeom prst="rect">
            <a:avLst/>
          </a:prstGeom>
        </p:spPr>
        <p:txBody>
          <a:bodyPr wrap="none">
            <a:spAutoFit/>
          </a:bodyPr>
          <a:lstStyle/>
          <a:p>
            <a:pPr lvl="0" fontAlgn="base">
              <a:spcBef>
                <a:spcPct val="0"/>
              </a:spcBef>
              <a:spcAft>
                <a:spcPct val="0"/>
              </a:spcAft>
            </a:pPr>
            <a:r>
              <a:rPr lang="en-US" sz="4000" dirty="0" smtClean="0">
                <a:latin typeface="+mj-lt"/>
                <a:cs typeface="Arial" pitchFamily="34" charset="0"/>
              </a:rPr>
              <a:t>Modified form of Radar Range Equation</a:t>
            </a:r>
          </a:p>
        </p:txBody>
      </p:sp>
      <p:cxnSp>
        <p:nvCxnSpPr>
          <p:cNvPr id="7" name="Straight Connector 6"/>
          <p:cNvCxnSpPr/>
          <p:nvPr/>
        </p:nvCxnSpPr>
        <p:spPr>
          <a:xfrm flipV="1">
            <a:off x="6981371" y="5573485"/>
            <a:ext cx="1480458" cy="43543"/>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8200571" y="1741714"/>
            <a:ext cx="2714172" cy="646331"/>
          </a:xfrm>
          <a:prstGeom prst="rect">
            <a:avLst/>
          </a:prstGeom>
          <a:noFill/>
        </p:spPr>
        <p:txBody>
          <a:bodyPr wrap="square" rtlCol="0">
            <a:spAutoFit/>
          </a:bodyPr>
          <a:lstStyle/>
          <a:p>
            <a:r>
              <a:rPr lang="en-US" dirty="0" smtClean="0"/>
              <a:t>See the eq. of horn antenna</a:t>
            </a:r>
            <a:endParaRPr lang="en-US" dirty="0"/>
          </a:p>
        </p:txBody>
      </p:sp>
      <p:cxnSp>
        <p:nvCxnSpPr>
          <p:cNvPr id="9" name="Straight Connector 8"/>
          <p:cNvCxnSpPr/>
          <p:nvPr/>
        </p:nvCxnSpPr>
        <p:spPr>
          <a:xfrm rot="5400000">
            <a:off x="5573486" y="5181600"/>
            <a:ext cx="261257" cy="116114"/>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16</a:t>
            </a:fld>
            <a:endParaRPr lang="en-US"/>
          </a:p>
        </p:txBody>
      </p:sp>
      <p:pic>
        <p:nvPicPr>
          <p:cNvPr id="90114" name="Picture 2"/>
          <p:cNvPicPr>
            <a:picLocks noChangeAspect="1" noChangeArrowheads="1"/>
          </p:cNvPicPr>
          <p:nvPr/>
        </p:nvPicPr>
        <p:blipFill>
          <a:blip r:embed="rId2"/>
          <a:srcRect l="27442" t="8929" r="3953" b="21825"/>
          <a:stretch>
            <a:fillRect/>
          </a:stretch>
        </p:blipFill>
        <p:spPr bwMode="auto">
          <a:xfrm>
            <a:off x="783771" y="861783"/>
            <a:ext cx="10566400" cy="5996217"/>
          </a:xfrm>
          <a:prstGeom prst="rect">
            <a:avLst/>
          </a:prstGeom>
          <a:noFill/>
          <a:ln w="9525">
            <a:noFill/>
            <a:miter lim="800000"/>
            <a:headEnd/>
            <a:tailEnd/>
          </a:ln>
          <a:effectLst/>
        </p:spPr>
      </p:pic>
      <p:sp>
        <p:nvSpPr>
          <p:cNvPr id="4" name="Rectangle 3"/>
          <p:cNvSpPr/>
          <p:nvPr/>
        </p:nvSpPr>
        <p:spPr>
          <a:xfrm>
            <a:off x="1247750" y="0"/>
            <a:ext cx="10003059" cy="707886"/>
          </a:xfrm>
          <a:prstGeom prst="rect">
            <a:avLst/>
          </a:prstGeom>
        </p:spPr>
        <p:txBody>
          <a:bodyPr wrap="none">
            <a:spAutoFit/>
          </a:bodyPr>
          <a:lstStyle/>
          <a:p>
            <a:pPr lvl="0" fontAlgn="base">
              <a:spcBef>
                <a:spcPct val="0"/>
              </a:spcBef>
              <a:spcAft>
                <a:spcPct val="0"/>
              </a:spcAft>
            </a:pPr>
            <a:r>
              <a:rPr lang="en-US" sz="4000" dirty="0" smtClean="0">
                <a:latin typeface="+mj-lt"/>
                <a:cs typeface="Arial" pitchFamily="34" charset="0"/>
              </a:rPr>
              <a:t>Modified form of Radar Range Equation</a:t>
            </a:r>
          </a:p>
        </p:txBody>
      </p:sp>
      <p:sp>
        <p:nvSpPr>
          <p:cNvPr id="7" name="Arc 6"/>
          <p:cNvSpPr/>
          <p:nvPr/>
        </p:nvSpPr>
        <p:spPr>
          <a:xfrm>
            <a:off x="5701938" y="5558971"/>
            <a:ext cx="45719" cy="87086"/>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17</a:t>
            </a:fld>
            <a:endParaRPr lang="en-US"/>
          </a:p>
        </p:txBody>
      </p:sp>
      <p:pic>
        <p:nvPicPr>
          <p:cNvPr id="91138" name="Picture 2"/>
          <p:cNvPicPr>
            <a:picLocks noChangeAspect="1" noChangeArrowheads="1"/>
          </p:cNvPicPr>
          <p:nvPr/>
        </p:nvPicPr>
        <p:blipFill>
          <a:blip r:embed="rId2"/>
          <a:srcRect l="27330" t="25157" r="27486" b="25794"/>
          <a:stretch>
            <a:fillRect/>
          </a:stretch>
        </p:blipFill>
        <p:spPr bwMode="auto">
          <a:xfrm>
            <a:off x="1233714" y="914004"/>
            <a:ext cx="9739086" cy="5943996"/>
          </a:xfrm>
          <a:prstGeom prst="rect">
            <a:avLst/>
          </a:prstGeom>
          <a:noFill/>
          <a:ln w="9525">
            <a:noFill/>
            <a:miter lim="800000"/>
            <a:headEnd/>
            <a:tailEnd/>
          </a:ln>
          <a:effectLst/>
        </p:spPr>
      </p:pic>
      <p:sp>
        <p:nvSpPr>
          <p:cNvPr id="4" name="Rectangle 3"/>
          <p:cNvSpPr/>
          <p:nvPr/>
        </p:nvSpPr>
        <p:spPr>
          <a:xfrm>
            <a:off x="3889338" y="0"/>
            <a:ext cx="4587006" cy="707886"/>
          </a:xfrm>
          <a:prstGeom prst="rect">
            <a:avLst/>
          </a:prstGeom>
        </p:spPr>
        <p:txBody>
          <a:bodyPr wrap="square">
            <a:spAutoFit/>
          </a:bodyPr>
          <a:lstStyle/>
          <a:p>
            <a:pPr algn="ctr"/>
            <a:r>
              <a:rPr lang="en-US" sz="4000" dirty="0" smtClean="0"/>
              <a:t>Home Work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a:r>
              <a:rPr lang="en-US" sz="4000" dirty="0" smtClean="0"/>
              <a:t>Types of RADAR</a:t>
            </a:r>
            <a:endParaRPr lang="en-US" sz="4000" dirty="0"/>
          </a:p>
        </p:txBody>
      </p:sp>
      <p:sp>
        <p:nvSpPr>
          <p:cNvPr id="4" name="Rectangle 3"/>
          <p:cNvSpPr/>
          <p:nvPr/>
        </p:nvSpPr>
        <p:spPr>
          <a:xfrm>
            <a:off x="1904755" y="1328448"/>
            <a:ext cx="6397415" cy="6494085"/>
          </a:xfrm>
          <a:prstGeom prst="rect">
            <a:avLst/>
          </a:prstGeom>
        </p:spPr>
        <p:txBody>
          <a:bodyPr wrap="square">
            <a:spAutoFit/>
          </a:bodyPr>
          <a:lstStyle/>
          <a:p>
            <a:pPr fontAlgn="base">
              <a:buFont typeface="Arial" pitchFamily="34" charset="0"/>
              <a:buChar char="•"/>
            </a:pPr>
            <a:r>
              <a:rPr lang="en-US" sz="2600" dirty="0" smtClean="0"/>
              <a:t> </a:t>
            </a:r>
            <a:r>
              <a:rPr lang="en-US" sz="2600" dirty="0" err="1" smtClean="0"/>
              <a:t>Bistatic</a:t>
            </a:r>
            <a:r>
              <a:rPr lang="en-US" sz="2600" dirty="0" smtClean="0"/>
              <a:t> Radar</a:t>
            </a:r>
          </a:p>
          <a:p>
            <a:pPr fontAlgn="base">
              <a:buFont typeface="Arial" pitchFamily="34" charset="0"/>
              <a:buChar char="•"/>
            </a:pPr>
            <a:r>
              <a:rPr lang="en-US" sz="2600" dirty="0" smtClean="0"/>
              <a:t> Doppler Radar</a:t>
            </a:r>
          </a:p>
          <a:p>
            <a:pPr fontAlgn="base">
              <a:buFont typeface="Arial" pitchFamily="34" charset="0"/>
              <a:buChar char="•"/>
            </a:pPr>
            <a:r>
              <a:rPr lang="en-US" sz="2600" dirty="0" smtClean="0"/>
              <a:t> </a:t>
            </a:r>
            <a:r>
              <a:rPr lang="en-US" sz="2600" dirty="0" err="1" smtClean="0"/>
              <a:t>Monopulse</a:t>
            </a:r>
            <a:r>
              <a:rPr lang="en-US" sz="2600" dirty="0" smtClean="0"/>
              <a:t> Radar</a:t>
            </a:r>
          </a:p>
          <a:p>
            <a:pPr fontAlgn="base">
              <a:buFont typeface="Arial" pitchFamily="34" charset="0"/>
              <a:buChar char="•"/>
            </a:pPr>
            <a:r>
              <a:rPr lang="en-US" sz="2600" dirty="0" smtClean="0"/>
              <a:t> Passive Radar</a:t>
            </a:r>
          </a:p>
          <a:p>
            <a:pPr fontAlgn="base">
              <a:buFont typeface="Arial" pitchFamily="34" charset="0"/>
              <a:buChar char="•"/>
            </a:pPr>
            <a:r>
              <a:rPr lang="en-US" sz="2600" dirty="0" smtClean="0"/>
              <a:t> Instrumentation Radar</a:t>
            </a:r>
          </a:p>
          <a:p>
            <a:pPr fontAlgn="base">
              <a:buFont typeface="Arial" pitchFamily="34" charset="0"/>
              <a:buChar char="•"/>
            </a:pPr>
            <a:r>
              <a:rPr lang="en-US" sz="2600" dirty="0" smtClean="0"/>
              <a:t> Weather Radars</a:t>
            </a:r>
          </a:p>
          <a:p>
            <a:pPr fontAlgn="base">
              <a:buFont typeface="Arial" pitchFamily="34" charset="0"/>
              <a:buChar char="•"/>
            </a:pPr>
            <a:r>
              <a:rPr lang="en-US" sz="2600" dirty="0" smtClean="0"/>
              <a:t> Mapping Radar</a:t>
            </a:r>
          </a:p>
          <a:p>
            <a:pPr fontAlgn="base">
              <a:buFont typeface="Arial" pitchFamily="34" charset="0"/>
              <a:buChar char="•"/>
            </a:pPr>
            <a:r>
              <a:rPr lang="en-US" sz="2600" dirty="0" smtClean="0"/>
              <a:t> Navigational Radars</a:t>
            </a:r>
          </a:p>
          <a:p>
            <a:pPr fontAlgn="base">
              <a:buFont typeface="Arial" pitchFamily="34" charset="0"/>
              <a:buChar char="•"/>
            </a:pPr>
            <a:r>
              <a:rPr lang="en-US" sz="2600" dirty="0" smtClean="0"/>
              <a:t> Pulsed Radar</a:t>
            </a:r>
          </a:p>
          <a:p>
            <a:pPr fontAlgn="base">
              <a:buFont typeface="Arial" pitchFamily="34" charset="0"/>
              <a:buChar char="•"/>
            </a:pPr>
            <a:r>
              <a:rPr lang="en-US" sz="2600" dirty="0" smtClean="0"/>
              <a:t> Pulse-Doppler</a:t>
            </a:r>
          </a:p>
          <a:p>
            <a:pPr fontAlgn="base">
              <a:buFont typeface="Arial" pitchFamily="34" charset="0"/>
              <a:buChar char="•"/>
            </a:pPr>
            <a:r>
              <a:rPr lang="en-US" sz="2600" dirty="0" smtClean="0"/>
              <a:t> Moving Target Indicator (MTI) Radar</a:t>
            </a:r>
          </a:p>
          <a:p>
            <a:pPr fontAlgn="base">
              <a:buFont typeface="Arial" pitchFamily="34" charset="0"/>
              <a:buChar char="•"/>
            </a:pPr>
            <a:r>
              <a:rPr lang="en-US" sz="2600" dirty="0" smtClean="0"/>
              <a:t> Continuous Wave (CW) Radar</a:t>
            </a:r>
          </a:p>
          <a:p>
            <a:pPr fontAlgn="base">
              <a:buFont typeface="Arial" pitchFamily="34" charset="0"/>
              <a:buChar char="•"/>
            </a:pPr>
            <a:endParaRPr lang="en-US" sz="2600" dirty="0" smtClean="0"/>
          </a:p>
          <a:p>
            <a:pPr fontAlgn="base">
              <a:buFont typeface="Arial" pitchFamily="34" charset="0"/>
              <a:buChar char="•"/>
            </a:pPr>
            <a:endParaRPr lang="en-US" sz="2600" dirty="0" smtClean="0"/>
          </a:p>
          <a:p>
            <a:pPr fontAlgn="base">
              <a:buFont typeface="Arial" pitchFamily="34" charset="0"/>
              <a:buChar char="•"/>
            </a:pPr>
            <a:endParaRPr lang="en-US" sz="2600" dirty="0" smtClean="0"/>
          </a:p>
          <a:p>
            <a:pPr fontAlgn="base"/>
            <a:endParaRPr lang="en-US" sz="2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19</a:t>
            </a:fld>
            <a:endParaRPr lang="en-US"/>
          </a:p>
        </p:txBody>
      </p:sp>
      <p:sp>
        <p:nvSpPr>
          <p:cNvPr id="4" name="Rectangle 3"/>
          <p:cNvSpPr/>
          <p:nvPr/>
        </p:nvSpPr>
        <p:spPr>
          <a:xfrm>
            <a:off x="3715657" y="2206172"/>
            <a:ext cx="4760686" cy="707886"/>
          </a:xfrm>
          <a:prstGeom prst="rect">
            <a:avLst/>
          </a:prstGeom>
        </p:spPr>
        <p:txBody>
          <a:bodyPr wrap="square">
            <a:spAutoFit/>
          </a:bodyPr>
          <a:lstStyle/>
          <a:p>
            <a:pPr algn="ctr"/>
            <a:r>
              <a:rPr lang="en-US" sz="4000" dirty="0" smtClean="0"/>
              <a:t>Pulsed Radar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15668"/>
            <a:ext cx="11625943" cy="1384995"/>
          </a:xfrm>
          <a:prstGeom prst="rect">
            <a:avLst/>
          </a:prstGeom>
        </p:spPr>
        <p:txBody>
          <a:bodyPr wrap="square">
            <a:spAutoFit/>
          </a:bodyPr>
          <a:lstStyle/>
          <a:p>
            <a:pPr algn="just"/>
            <a:r>
              <a:rPr lang="en-US" sz="2800" dirty="0" smtClean="0"/>
              <a:t>Robert Watson-Watt’s note on Aircraft’s Detection &amp; Location by Radio Methods published more than 50 years ago. It was the most significant solitary publication in this field. </a:t>
            </a:r>
            <a:endParaRPr lang="en-US" sz="28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RADAR</a:t>
            </a:r>
            <a:endParaRPr lang="en-US"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20</a:t>
            </a:fld>
            <a:endParaRPr lang="en-US"/>
          </a:p>
        </p:txBody>
      </p:sp>
      <p:sp>
        <p:nvSpPr>
          <p:cNvPr id="3" name="Rectangle 2"/>
          <p:cNvSpPr/>
          <p:nvPr/>
        </p:nvSpPr>
        <p:spPr>
          <a:xfrm>
            <a:off x="420914" y="1184936"/>
            <a:ext cx="11771086" cy="2492990"/>
          </a:xfrm>
          <a:prstGeom prst="rect">
            <a:avLst/>
          </a:prstGeom>
        </p:spPr>
        <p:txBody>
          <a:bodyPr wrap="square">
            <a:spAutoFit/>
          </a:bodyPr>
          <a:lstStyle/>
          <a:p>
            <a:pPr algn="just"/>
            <a:r>
              <a:rPr lang="en-US" sz="2600" dirty="0" smtClean="0"/>
              <a:t>The Radar, which operates with pulse signal is called the </a:t>
            </a:r>
            <a:r>
              <a:rPr lang="en-US" sz="2600" b="1" dirty="0" smtClean="0"/>
              <a:t>Pulse Radar</a:t>
            </a:r>
            <a:r>
              <a:rPr lang="en-US" sz="2600" dirty="0" smtClean="0"/>
              <a:t>. Pulse Radars can be classified into two types- </a:t>
            </a:r>
          </a:p>
          <a:p>
            <a:pPr algn="just"/>
            <a:endParaRPr lang="en-US" sz="2600" dirty="0" smtClean="0"/>
          </a:p>
          <a:p>
            <a:pPr algn="ctr"/>
            <a:r>
              <a:rPr lang="en-US" sz="2600" dirty="0" smtClean="0"/>
              <a:t>1. Basic Pulse Radar </a:t>
            </a:r>
          </a:p>
          <a:p>
            <a:pPr algn="ctr"/>
            <a:r>
              <a:rPr lang="en-US" sz="2600" dirty="0" smtClean="0"/>
              <a:t>2. Moving Target Indication Radar</a:t>
            </a:r>
          </a:p>
          <a:p>
            <a:pPr algn="just"/>
            <a:endParaRPr lang="en-US" sz="2600" dirty="0" smtClean="0"/>
          </a:p>
        </p:txBody>
      </p:sp>
      <p:sp>
        <p:nvSpPr>
          <p:cNvPr id="4" name="Rectangle 3"/>
          <p:cNvSpPr/>
          <p:nvPr/>
        </p:nvSpPr>
        <p:spPr>
          <a:xfrm>
            <a:off x="3512457" y="-14514"/>
            <a:ext cx="4760686" cy="707886"/>
          </a:xfrm>
          <a:prstGeom prst="rect">
            <a:avLst/>
          </a:prstGeom>
        </p:spPr>
        <p:txBody>
          <a:bodyPr wrap="square">
            <a:spAutoFit/>
          </a:bodyPr>
          <a:lstStyle/>
          <a:p>
            <a:pPr algn="ctr"/>
            <a:r>
              <a:rPr lang="en-US" sz="4000" dirty="0" smtClean="0"/>
              <a:t>Pulse Radar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21</a:t>
            </a:fld>
            <a:endParaRPr lang="en-US"/>
          </a:p>
        </p:txBody>
      </p:sp>
      <p:sp>
        <p:nvSpPr>
          <p:cNvPr id="3" name="Rectangle 2"/>
          <p:cNvSpPr/>
          <p:nvPr/>
        </p:nvSpPr>
        <p:spPr>
          <a:xfrm>
            <a:off x="203200" y="1359107"/>
            <a:ext cx="11771086" cy="2893100"/>
          </a:xfrm>
          <a:prstGeom prst="rect">
            <a:avLst/>
          </a:prstGeom>
        </p:spPr>
        <p:txBody>
          <a:bodyPr wrap="square">
            <a:spAutoFit/>
          </a:bodyPr>
          <a:lstStyle/>
          <a:p>
            <a:pPr algn="just"/>
            <a:r>
              <a:rPr lang="en-US" sz="2600" dirty="0" smtClean="0"/>
              <a:t>The Radar, which operates with pulse signal for </a:t>
            </a:r>
            <a:r>
              <a:rPr lang="en-US" sz="2600" dirty="0" smtClean="0">
                <a:solidFill>
                  <a:srgbClr val="FF0000"/>
                </a:solidFill>
              </a:rPr>
              <a:t>detecting stationary targets,</a:t>
            </a:r>
            <a:r>
              <a:rPr lang="en-US" sz="2600" dirty="0" smtClean="0"/>
              <a:t> is called the </a:t>
            </a:r>
            <a:r>
              <a:rPr lang="en-US" sz="2600" dirty="0" smtClean="0">
                <a:solidFill>
                  <a:srgbClr val="FF0000"/>
                </a:solidFill>
              </a:rPr>
              <a:t>Basic Pulse Radar or simply, Pulse Radar</a:t>
            </a:r>
            <a:r>
              <a:rPr lang="en-US" sz="2600" dirty="0" smtClean="0"/>
              <a:t>. It uses single antenna for both transmitting and receiving signals with the help of duplexer. Antenna will transmit a pulse signal at every clock pulse. The duration between the two clock pulses should be chosen in such a way that the echo signal corresponding to the present clock pulse should be received before the next clock pulse.</a:t>
            </a:r>
            <a:endParaRPr lang="en-US" sz="2600" dirty="0"/>
          </a:p>
        </p:txBody>
      </p:sp>
      <p:sp>
        <p:nvSpPr>
          <p:cNvPr id="4" name="Rectangle 3"/>
          <p:cNvSpPr/>
          <p:nvPr/>
        </p:nvSpPr>
        <p:spPr>
          <a:xfrm>
            <a:off x="3512457" y="-14514"/>
            <a:ext cx="4760686" cy="1138773"/>
          </a:xfrm>
          <a:prstGeom prst="rect">
            <a:avLst/>
          </a:prstGeom>
        </p:spPr>
        <p:txBody>
          <a:bodyPr wrap="square">
            <a:spAutoFit/>
          </a:bodyPr>
          <a:lstStyle/>
          <a:p>
            <a:pPr algn="ctr"/>
            <a:r>
              <a:rPr lang="en-US" sz="4000" dirty="0" smtClean="0"/>
              <a:t>Basic Pulse Radar</a:t>
            </a:r>
          </a:p>
          <a:p>
            <a:pPr algn="ctr"/>
            <a:r>
              <a:rPr lang="en-US" sz="2800" dirty="0" smtClean="0">
                <a:solidFill>
                  <a:srgbClr val="FF0000"/>
                </a:solidFill>
              </a:rPr>
              <a:t>(Stationary Target)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22</a:t>
            </a:fld>
            <a:endParaRPr lang="en-US"/>
          </a:p>
        </p:txBody>
      </p:sp>
      <p:sp>
        <p:nvSpPr>
          <p:cNvPr id="3" name="Rectangle 2"/>
          <p:cNvSpPr/>
          <p:nvPr/>
        </p:nvSpPr>
        <p:spPr>
          <a:xfrm>
            <a:off x="116116" y="1279997"/>
            <a:ext cx="11974286" cy="2492990"/>
          </a:xfrm>
          <a:prstGeom prst="rect">
            <a:avLst/>
          </a:prstGeom>
        </p:spPr>
        <p:txBody>
          <a:bodyPr wrap="square">
            <a:spAutoFit/>
          </a:bodyPr>
          <a:lstStyle/>
          <a:p>
            <a:pPr algn="just"/>
            <a:r>
              <a:rPr lang="en-US" sz="2600" dirty="0" smtClean="0"/>
              <a:t>The Radar, which operates with pulse signal for detecting non-stationary targets, is called Moving Target Indication Radar or simply, MTI Radar. It uses single antenna for both transmission and reception of signals with the help of duplexer.</a:t>
            </a:r>
          </a:p>
          <a:p>
            <a:pPr algn="just"/>
            <a:r>
              <a:rPr lang="en-US" sz="2600" dirty="0" smtClean="0"/>
              <a:t>MTI Radar uses the principle of Doppler effect for distinguishing the non-stationary targets from stationary objects.</a:t>
            </a:r>
            <a:endParaRPr lang="en-US" sz="2600" dirty="0"/>
          </a:p>
        </p:txBody>
      </p:sp>
      <p:sp>
        <p:nvSpPr>
          <p:cNvPr id="4" name="Rectangle 3"/>
          <p:cNvSpPr/>
          <p:nvPr/>
        </p:nvSpPr>
        <p:spPr>
          <a:xfrm>
            <a:off x="1349829" y="14514"/>
            <a:ext cx="9797141" cy="707886"/>
          </a:xfrm>
          <a:prstGeom prst="rect">
            <a:avLst/>
          </a:prstGeom>
        </p:spPr>
        <p:txBody>
          <a:bodyPr wrap="square">
            <a:spAutoFit/>
          </a:bodyPr>
          <a:lstStyle/>
          <a:p>
            <a:pPr algn="ctr"/>
            <a:r>
              <a:rPr lang="en-US" sz="4000" dirty="0" smtClean="0"/>
              <a:t>Moving Target Indicator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343" y="0"/>
            <a:ext cx="10319657" cy="707886"/>
          </a:xfrm>
          <a:prstGeom prst="rect">
            <a:avLst/>
          </a:prstGeom>
          <a:noFill/>
        </p:spPr>
        <p:txBody>
          <a:bodyPr wrap="square" rtlCol="0">
            <a:spAutoFit/>
          </a:bodyPr>
          <a:lstStyle/>
          <a:p>
            <a:pPr algn="ctr" fontAlgn="base"/>
            <a:r>
              <a:rPr lang="en-US" sz="4000" dirty="0" smtClean="0"/>
              <a:t>Moving Target Indicator</a:t>
            </a:r>
          </a:p>
        </p:txBody>
      </p:sp>
      <p:sp>
        <p:nvSpPr>
          <p:cNvPr id="3" name="Rectangle 2"/>
          <p:cNvSpPr/>
          <p:nvPr/>
        </p:nvSpPr>
        <p:spPr>
          <a:xfrm>
            <a:off x="246743" y="1161426"/>
            <a:ext cx="11713028" cy="4093428"/>
          </a:xfrm>
          <a:prstGeom prst="rect">
            <a:avLst/>
          </a:prstGeom>
        </p:spPr>
        <p:txBody>
          <a:bodyPr wrap="square">
            <a:spAutoFit/>
          </a:bodyPr>
          <a:lstStyle/>
          <a:p>
            <a:pPr algn="just" fontAlgn="base"/>
            <a:r>
              <a:rPr lang="en-US" sz="2600" dirty="0" smtClean="0"/>
              <a:t>It transmits low pulse repetition frequency to avoid range ambiguities. In an MTI RADAR system, the received echo signals from the object are directed towards the mixer, where they are mixed with the signal from a stable local oscillator (STALO) to produce the IF signal.</a:t>
            </a:r>
          </a:p>
          <a:p>
            <a:pPr algn="just" fontAlgn="base"/>
            <a:r>
              <a:rPr lang="en-US" sz="2600" dirty="0" smtClean="0"/>
              <a:t>This IF signal is amplified and then given to the phase detector where its phase is compared with the phase of the signal from the Coherent Oscillator (COHO) and the difference signal is produced. The Coherent signal has the same phase as the transmitter signal. The coherent signal and the STALO signal are mixed and given to the power amplifier which is switched on and off using the pulse modulator.</a:t>
            </a:r>
            <a:endParaRPr 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l="27219" t="12897" r="28383" b="15278"/>
          <a:stretch>
            <a:fillRect/>
          </a:stretch>
        </p:blipFill>
        <p:spPr bwMode="auto">
          <a:xfrm>
            <a:off x="1465943" y="0"/>
            <a:ext cx="9260113" cy="6858000"/>
          </a:xfrm>
          <a:prstGeom prst="rect">
            <a:avLst/>
          </a:prstGeom>
          <a:noFill/>
          <a:ln w="9525">
            <a:noFill/>
            <a:miter lim="800000"/>
            <a:headEnd/>
            <a:tailEnd/>
          </a:ln>
          <a:effectLst/>
        </p:spPr>
      </p:pic>
      <p:sp>
        <p:nvSpPr>
          <p:cNvPr id="3" name="TextBox 2"/>
          <p:cNvSpPr txBox="1"/>
          <p:nvPr/>
        </p:nvSpPr>
        <p:spPr>
          <a:xfrm>
            <a:off x="1393371" y="1799771"/>
            <a:ext cx="420915"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4" name="TextBox 3"/>
          <p:cNvSpPr txBox="1"/>
          <p:nvPr/>
        </p:nvSpPr>
        <p:spPr>
          <a:xfrm>
            <a:off x="1828800" y="3468914"/>
            <a:ext cx="537029"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sp>
        <p:nvSpPr>
          <p:cNvPr id="5" name="TextBox 4"/>
          <p:cNvSpPr txBox="1"/>
          <p:nvPr/>
        </p:nvSpPr>
        <p:spPr>
          <a:xfrm>
            <a:off x="4601029" y="3062514"/>
            <a:ext cx="60960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sp>
        <p:nvSpPr>
          <p:cNvPr id="6" name="TextBox 5"/>
          <p:cNvSpPr txBox="1"/>
          <p:nvPr/>
        </p:nvSpPr>
        <p:spPr>
          <a:xfrm>
            <a:off x="2220686" y="4862286"/>
            <a:ext cx="856343" cy="369332"/>
          </a:xfrm>
          <a:prstGeom prst="rect">
            <a:avLst/>
          </a:prstGeom>
          <a:noFill/>
        </p:spPr>
        <p:txBody>
          <a:bodyPr wrap="square" rtlCol="0">
            <a:spAutoFit/>
          </a:bodyPr>
          <a:lstStyle/>
          <a:p>
            <a:r>
              <a:rPr lang="en-US" dirty="0" smtClean="0">
                <a:solidFill>
                  <a:srgbClr val="FF0000"/>
                </a:solidFill>
              </a:rPr>
              <a:t>2&amp;3</a:t>
            </a:r>
            <a:endParaRPr lang="en-US" dirty="0">
              <a:solidFill>
                <a:srgbClr val="FF0000"/>
              </a:solidFill>
            </a:endParaRPr>
          </a:p>
        </p:txBody>
      </p:sp>
      <p:sp>
        <p:nvSpPr>
          <p:cNvPr id="8" name="TextBox 7"/>
          <p:cNvSpPr txBox="1"/>
          <p:nvPr/>
        </p:nvSpPr>
        <p:spPr>
          <a:xfrm>
            <a:off x="7242629" y="5965371"/>
            <a:ext cx="725714"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sp>
        <p:nvSpPr>
          <p:cNvPr id="9" name="TextBox 8"/>
          <p:cNvSpPr txBox="1"/>
          <p:nvPr/>
        </p:nvSpPr>
        <p:spPr>
          <a:xfrm>
            <a:off x="9782629" y="5979886"/>
            <a:ext cx="812800" cy="377371"/>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sp>
        <p:nvSpPr>
          <p:cNvPr id="10" name="TextBox 9"/>
          <p:cNvSpPr txBox="1"/>
          <p:nvPr/>
        </p:nvSpPr>
        <p:spPr>
          <a:xfrm>
            <a:off x="6284686" y="870857"/>
            <a:ext cx="1407885"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sp>
        <p:nvSpPr>
          <p:cNvPr id="11" name="TextBox 10"/>
          <p:cNvSpPr txBox="1"/>
          <p:nvPr/>
        </p:nvSpPr>
        <p:spPr>
          <a:xfrm>
            <a:off x="4717142" y="1146630"/>
            <a:ext cx="812800" cy="369332"/>
          </a:xfrm>
          <a:prstGeom prst="rect">
            <a:avLst/>
          </a:prstGeom>
          <a:noFill/>
        </p:spPr>
        <p:txBody>
          <a:bodyPr wrap="square" rtlCol="0">
            <a:spAutoFit/>
          </a:bodyPr>
          <a:lstStyle/>
          <a:p>
            <a:r>
              <a:rPr lang="en-US" dirty="0" smtClean="0">
                <a:solidFill>
                  <a:srgbClr val="FF0000"/>
                </a:solidFill>
              </a:rPr>
              <a:t>7</a:t>
            </a:r>
            <a:endParaRPr lang="en-US" dirty="0">
              <a:solidFill>
                <a:srgbClr val="FF0000"/>
              </a:solidFill>
            </a:endParaRPr>
          </a:p>
        </p:txBody>
      </p:sp>
      <p:sp>
        <p:nvSpPr>
          <p:cNvPr id="12" name="TextBox 11"/>
          <p:cNvSpPr txBox="1"/>
          <p:nvPr/>
        </p:nvSpPr>
        <p:spPr>
          <a:xfrm>
            <a:off x="2670628" y="333829"/>
            <a:ext cx="870857" cy="369332"/>
          </a:xfrm>
          <a:prstGeom prst="rect">
            <a:avLst/>
          </a:prstGeom>
          <a:noFill/>
        </p:spPr>
        <p:txBody>
          <a:bodyPr wrap="square" rtlCol="0">
            <a:spAutoFit/>
          </a:bodyPr>
          <a:lstStyle/>
          <a:p>
            <a:r>
              <a:rPr lang="en-US" dirty="0" smtClean="0">
                <a:solidFill>
                  <a:srgbClr val="FF0000"/>
                </a:solidFill>
              </a:rPr>
              <a:t>8</a:t>
            </a:r>
            <a:endParaRPr lang="en-US" dirty="0">
              <a:solidFill>
                <a:srgbClr val="FF0000"/>
              </a:solidFill>
            </a:endParaRPr>
          </a:p>
        </p:txBody>
      </p:sp>
      <p:sp>
        <p:nvSpPr>
          <p:cNvPr id="13" name="TextBox 12"/>
          <p:cNvSpPr txBox="1"/>
          <p:nvPr/>
        </p:nvSpPr>
        <p:spPr>
          <a:xfrm>
            <a:off x="5878286" y="275771"/>
            <a:ext cx="1567543" cy="369332"/>
          </a:xfrm>
          <a:prstGeom prst="rect">
            <a:avLst/>
          </a:prstGeom>
          <a:noFill/>
        </p:spPr>
        <p:txBody>
          <a:bodyPr wrap="square" rtlCol="0">
            <a:spAutoFit/>
          </a:bodyPr>
          <a:lstStyle/>
          <a:p>
            <a:pPr algn="ctr"/>
            <a:r>
              <a:rPr lang="en-US" dirty="0" err="1" smtClean="0">
                <a:solidFill>
                  <a:srgbClr val="FF0000"/>
                </a:solidFill>
              </a:rPr>
              <a:t>Tx</a:t>
            </a:r>
            <a:endParaRPr lang="en-US" dirty="0">
              <a:solidFill>
                <a:srgbClr val="FF0000"/>
              </a:solidFill>
            </a:endParaRPr>
          </a:p>
        </p:txBody>
      </p:sp>
      <p:sp>
        <p:nvSpPr>
          <p:cNvPr id="14" name="TextBox 13"/>
          <p:cNvSpPr txBox="1"/>
          <p:nvPr/>
        </p:nvSpPr>
        <p:spPr>
          <a:xfrm>
            <a:off x="1124857" y="4303485"/>
            <a:ext cx="1567543" cy="369332"/>
          </a:xfrm>
          <a:prstGeom prst="rect">
            <a:avLst/>
          </a:prstGeom>
          <a:noFill/>
        </p:spPr>
        <p:txBody>
          <a:bodyPr wrap="square" rtlCol="0">
            <a:spAutoFit/>
          </a:bodyPr>
          <a:lstStyle/>
          <a:p>
            <a:pPr algn="ctr"/>
            <a:r>
              <a:rPr lang="en-US" dirty="0" smtClean="0">
                <a:solidFill>
                  <a:srgbClr val="FF0000"/>
                </a:solidFill>
              </a:rPr>
              <a:t>Rx</a:t>
            </a: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25</a:t>
            </a:fld>
            <a:endParaRPr lang="en-US"/>
          </a:p>
        </p:txBody>
      </p:sp>
      <p:sp>
        <p:nvSpPr>
          <p:cNvPr id="5" name="TextBox 4"/>
          <p:cNvSpPr txBox="1"/>
          <p:nvPr/>
        </p:nvSpPr>
        <p:spPr>
          <a:xfrm>
            <a:off x="972457" y="2206171"/>
            <a:ext cx="10319657" cy="707886"/>
          </a:xfrm>
          <a:prstGeom prst="rect">
            <a:avLst/>
          </a:prstGeom>
          <a:noFill/>
        </p:spPr>
        <p:txBody>
          <a:bodyPr wrap="square" rtlCol="0">
            <a:spAutoFit/>
          </a:bodyPr>
          <a:lstStyle/>
          <a:p>
            <a:pPr algn="ctr"/>
            <a:r>
              <a:rPr lang="en-US" sz="4000" dirty="0" smtClean="0"/>
              <a:t>Tracking Radar</a:t>
            </a:r>
            <a:endParaRPr lang="en-US" sz="4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26</a:t>
            </a:fld>
            <a:endParaRPr lang="en-US"/>
          </a:p>
        </p:txBody>
      </p:sp>
      <p:sp>
        <p:nvSpPr>
          <p:cNvPr id="3" name="Rectangle 2"/>
          <p:cNvSpPr/>
          <p:nvPr/>
        </p:nvSpPr>
        <p:spPr>
          <a:xfrm>
            <a:off x="101603" y="848752"/>
            <a:ext cx="11887197" cy="4093428"/>
          </a:xfrm>
          <a:prstGeom prst="rect">
            <a:avLst/>
          </a:prstGeom>
        </p:spPr>
        <p:txBody>
          <a:bodyPr wrap="square">
            <a:spAutoFit/>
          </a:bodyPr>
          <a:lstStyle/>
          <a:p>
            <a:pPr algn="just"/>
            <a:r>
              <a:rPr lang="en-US" sz="2600" dirty="0" smtClean="0"/>
              <a:t>The Radar, which is used to track the path of one or more targets is known as Tracking Radar. In general, it performs the following functions before it starts the tracking activity.</a:t>
            </a:r>
          </a:p>
          <a:p>
            <a:pPr algn="ctr"/>
            <a:r>
              <a:rPr lang="en-US" sz="2600" dirty="0" smtClean="0"/>
              <a:t>1. Target detection</a:t>
            </a:r>
          </a:p>
          <a:p>
            <a:pPr algn="ctr"/>
            <a:r>
              <a:rPr lang="en-US" sz="2600" dirty="0" smtClean="0"/>
              <a:t>2. Range of the target</a:t>
            </a:r>
          </a:p>
          <a:p>
            <a:pPr algn="ctr"/>
            <a:r>
              <a:rPr lang="en-US" sz="2600" dirty="0" smtClean="0"/>
              <a:t>3. Finding elevation and azimuth angles</a:t>
            </a:r>
          </a:p>
          <a:p>
            <a:pPr algn="ctr"/>
            <a:r>
              <a:rPr lang="en-US" sz="2600" dirty="0" smtClean="0"/>
              <a:t>4. Finding Doppler frequency shift</a:t>
            </a:r>
          </a:p>
          <a:p>
            <a:pPr algn="just"/>
            <a:r>
              <a:rPr lang="en-US" sz="2600" dirty="0" smtClean="0"/>
              <a:t>So, Tracking Radar tracks the target by tracking one of the three parameters — range, angle, Doppler frequency shift. Most of the Tracking Radars use the principle of tracking in angle. </a:t>
            </a:r>
            <a:endParaRPr lang="en-US" sz="26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Tracking Radar</a:t>
            </a:r>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27</a:t>
            </a:fld>
            <a:endParaRPr lang="en-US"/>
          </a:p>
        </p:txBody>
      </p:sp>
      <p:sp>
        <p:nvSpPr>
          <p:cNvPr id="3" name="Rectangle 2"/>
          <p:cNvSpPr/>
          <p:nvPr/>
        </p:nvSpPr>
        <p:spPr>
          <a:xfrm>
            <a:off x="261257" y="689098"/>
            <a:ext cx="11727543" cy="5293757"/>
          </a:xfrm>
          <a:prstGeom prst="rect">
            <a:avLst/>
          </a:prstGeom>
        </p:spPr>
        <p:txBody>
          <a:bodyPr wrap="square">
            <a:spAutoFit/>
          </a:bodyPr>
          <a:lstStyle/>
          <a:p>
            <a:pPr algn="ctr"/>
            <a:r>
              <a:rPr lang="en-US" sz="2600" u="sng" dirty="0" smtClean="0"/>
              <a:t>Angular Tracking</a:t>
            </a:r>
          </a:p>
          <a:p>
            <a:pPr algn="just"/>
            <a:endParaRPr lang="en-US" sz="2600" dirty="0" smtClean="0"/>
          </a:p>
          <a:p>
            <a:pPr algn="just"/>
            <a:r>
              <a:rPr lang="en-US" sz="2600" dirty="0" smtClean="0"/>
              <a:t>The pencil beams of Radar Antenna perform tracking in angle. The axis of Radar Antenna is considered as the reference direction. If the direction of the target and reference direction is not same, then there will be angular error, which is nothing but the difference between the two directions.</a:t>
            </a:r>
          </a:p>
          <a:p>
            <a:pPr algn="just"/>
            <a:r>
              <a:rPr lang="en-US" sz="2600" dirty="0" smtClean="0"/>
              <a:t>If the angular error signal is applied to a servo control system, then it will move the axis of the Radar Antenna towards the direction of target. Both the axis of Radar Antenna and the direction of target will coincide when the angular error is zero. There exists a feedback mechanism in the Tracking Radar, which works until the angular error becomes zero.</a:t>
            </a:r>
            <a:endParaRPr lang="en-US" sz="26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Tracking Radar</a:t>
            </a:r>
            <a:endParaRPr lang="en-US"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28</a:t>
            </a:fld>
            <a:endParaRPr lang="en-US"/>
          </a:p>
        </p:txBody>
      </p:sp>
      <p:sp>
        <p:nvSpPr>
          <p:cNvPr id="9218" name="AutoShape 2" descr="device%20under%20test"/>
          <p:cNvSpPr>
            <a:spLocks noChangeAspect="1" noChangeArrowheads="1"/>
          </p:cNvSpPr>
          <p:nvPr/>
        </p:nvSpPr>
        <p:spPr bwMode="auto">
          <a:xfrm>
            <a:off x="155575" y="-509588"/>
            <a:ext cx="3562350" cy="1352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91885" y="1166843"/>
            <a:ext cx="11466285" cy="4093428"/>
          </a:xfrm>
          <a:prstGeom prst="rect">
            <a:avLst/>
          </a:prstGeom>
        </p:spPr>
        <p:txBody>
          <a:bodyPr wrap="square">
            <a:spAutoFit/>
          </a:bodyPr>
          <a:lstStyle/>
          <a:p>
            <a:pPr algn="just"/>
            <a:r>
              <a:rPr lang="en-US" sz="2600" dirty="0" smtClean="0"/>
              <a:t>Following are the two techniques, which are used in angular tracking.</a:t>
            </a:r>
          </a:p>
          <a:p>
            <a:pPr algn="ctr"/>
            <a:r>
              <a:rPr lang="en-US" sz="2600" dirty="0" smtClean="0"/>
              <a:t>1. Sequential </a:t>
            </a:r>
            <a:r>
              <a:rPr lang="en-US" sz="2600" dirty="0" err="1" smtClean="0"/>
              <a:t>Lobing</a:t>
            </a:r>
            <a:endParaRPr lang="en-US" sz="2600" dirty="0" smtClean="0"/>
          </a:p>
          <a:p>
            <a:pPr algn="ctr"/>
            <a:r>
              <a:rPr lang="en-US" sz="2600" dirty="0" smtClean="0"/>
              <a:t>2. Conical Scanning</a:t>
            </a:r>
          </a:p>
          <a:p>
            <a:pPr algn="just"/>
            <a:endParaRPr lang="en-US" sz="2600" u="sng" dirty="0" smtClean="0"/>
          </a:p>
          <a:p>
            <a:pPr algn="just"/>
            <a:r>
              <a:rPr lang="en-US" sz="2600" u="sng" dirty="0" smtClean="0"/>
              <a:t>1. Sequential </a:t>
            </a:r>
            <a:r>
              <a:rPr lang="en-US" sz="2600" u="sng" dirty="0" err="1" smtClean="0"/>
              <a:t>Lobing</a:t>
            </a:r>
            <a:endParaRPr lang="en-US" sz="2600" u="sng" dirty="0" smtClean="0"/>
          </a:p>
          <a:p>
            <a:pPr algn="just"/>
            <a:r>
              <a:rPr lang="en-US" sz="2600" dirty="0" smtClean="0"/>
              <a:t>If the Antenna beams are switched between two patterns alternately for tracking the target, then it is called sequential </a:t>
            </a:r>
            <a:r>
              <a:rPr lang="en-US" sz="2600" dirty="0" err="1" smtClean="0"/>
              <a:t>lobing</a:t>
            </a:r>
            <a:r>
              <a:rPr lang="en-US" sz="2600" dirty="0" smtClean="0"/>
              <a:t>. It is also called </a:t>
            </a:r>
            <a:r>
              <a:rPr lang="en-US" sz="2600" dirty="0" smtClean="0">
                <a:solidFill>
                  <a:srgbClr val="FF0000"/>
                </a:solidFill>
              </a:rPr>
              <a:t>sequential switching and lobe switching</a:t>
            </a:r>
            <a:r>
              <a:rPr lang="en-US" sz="2600" dirty="0" smtClean="0"/>
              <a:t>. This technique is used to find the angular error in one coordinate. It gives the details of both magnitude and direction of angular error.</a:t>
            </a:r>
          </a:p>
        </p:txBody>
      </p:sp>
      <p:sp>
        <p:nvSpPr>
          <p:cNvPr id="6" name="TextBox 5"/>
          <p:cNvSpPr txBox="1"/>
          <p:nvPr/>
        </p:nvSpPr>
        <p:spPr>
          <a:xfrm>
            <a:off x="856343" y="0"/>
            <a:ext cx="10319657" cy="707886"/>
          </a:xfrm>
          <a:prstGeom prst="rect">
            <a:avLst/>
          </a:prstGeom>
          <a:noFill/>
        </p:spPr>
        <p:txBody>
          <a:bodyPr wrap="square" rtlCol="0">
            <a:spAutoFit/>
          </a:bodyPr>
          <a:lstStyle/>
          <a:p>
            <a:pPr algn="ctr"/>
            <a:r>
              <a:rPr lang="en-US" sz="4000" dirty="0" smtClean="0"/>
              <a:t>Angular Tracking</a:t>
            </a:r>
            <a:endParaRPr lang="en-US" sz="4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29</a:t>
            </a:fld>
            <a:endParaRPr lang="en-US"/>
          </a:p>
        </p:txBody>
      </p:sp>
      <p:sp>
        <p:nvSpPr>
          <p:cNvPr id="9218" name="AutoShape 2" descr="device%20under%20test"/>
          <p:cNvSpPr>
            <a:spLocks noChangeAspect="1" noChangeArrowheads="1"/>
          </p:cNvSpPr>
          <p:nvPr/>
        </p:nvSpPr>
        <p:spPr bwMode="auto">
          <a:xfrm>
            <a:off x="155575" y="-509588"/>
            <a:ext cx="3562350" cy="1352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2"/>
          <a:srcRect l="40940" t="17262" r="19347" b="18452"/>
          <a:stretch>
            <a:fillRect/>
          </a:stretch>
        </p:blipFill>
        <p:spPr bwMode="auto">
          <a:xfrm>
            <a:off x="2540001" y="0"/>
            <a:ext cx="7053943" cy="5904704"/>
          </a:xfrm>
          <a:prstGeom prst="rect">
            <a:avLst/>
          </a:prstGeom>
          <a:noFill/>
          <a:ln w="9525">
            <a:noFill/>
            <a:miter lim="800000"/>
            <a:headEnd/>
            <a:tailEnd/>
          </a:ln>
          <a:effectLst/>
        </p:spPr>
      </p:pic>
      <p:sp>
        <p:nvSpPr>
          <p:cNvPr id="6" name="Rectangle 5"/>
          <p:cNvSpPr/>
          <p:nvPr/>
        </p:nvSpPr>
        <p:spPr>
          <a:xfrm>
            <a:off x="2960914" y="5965148"/>
            <a:ext cx="6096000" cy="369332"/>
          </a:xfrm>
          <a:prstGeom prst="rect">
            <a:avLst/>
          </a:prstGeom>
        </p:spPr>
        <p:txBody>
          <a:bodyPr>
            <a:spAutoFit/>
          </a:bodyPr>
          <a:lstStyle/>
          <a:p>
            <a:pPr algn="ctr"/>
            <a:r>
              <a:rPr lang="en-US" dirty="0" smtClean="0"/>
              <a:t>sequential </a:t>
            </a:r>
            <a:r>
              <a:rPr lang="en-US" dirty="0" err="1" smtClean="0"/>
              <a:t>lobing</a:t>
            </a:r>
            <a:r>
              <a:rPr lang="en-US" dirty="0" smtClean="0"/>
              <a:t> in polar coordinates.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a:r>
              <a:rPr lang="en-US" sz="4000" dirty="0" smtClean="0"/>
              <a:t>RADAR</a:t>
            </a:r>
            <a:endParaRPr lang="en-US" sz="4000" dirty="0"/>
          </a:p>
        </p:txBody>
      </p:sp>
      <p:sp>
        <p:nvSpPr>
          <p:cNvPr id="4" name="Rectangle 3"/>
          <p:cNvSpPr/>
          <p:nvPr/>
        </p:nvSpPr>
        <p:spPr>
          <a:xfrm>
            <a:off x="217714" y="1151605"/>
            <a:ext cx="11756571" cy="2092881"/>
          </a:xfrm>
          <a:prstGeom prst="rect">
            <a:avLst/>
          </a:prstGeom>
        </p:spPr>
        <p:txBody>
          <a:bodyPr wrap="square">
            <a:spAutoFit/>
          </a:bodyPr>
          <a:lstStyle/>
          <a:p>
            <a:pPr algn="just" fontAlgn="base"/>
            <a:r>
              <a:rPr lang="en-US" sz="2600" dirty="0" smtClean="0"/>
              <a:t>RADAR stands for Radio Detection and Ranging System. It is basically an electromagnetic system used to detect the location and distance of an object from the point where the RADAR is placed. It works by radiating energy into space and monitoring the echo or reflected signal from the objects. It operates in the UHF and microwave range.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30</a:t>
            </a:fld>
            <a:endParaRPr lang="en-US"/>
          </a:p>
        </p:txBody>
      </p:sp>
      <p:sp>
        <p:nvSpPr>
          <p:cNvPr id="4" name="Rectangle 3"/>
          <p:cNvSpPr/>
          <p:nvPr/>
        </p:nvSpPr>
        <p:spPr>
          <a:xfrm>
            <a:off x="203201" y="1083439"/>
            <a:ext cx="11756570" cy="4093428"/>
          </a:xfrm>
          <a:prstGeom prst="rect">
            <a:avLst/>
          </a:prstGeom>
        </p:spPr>
        <p:txBody>
          <a:bodyPr wrap="square">
            <a:spAutoFit/>
          </a:bodyPr>
          <a:lstStyle/>
          <a:p>
            <a:pPr algn="just"/>
            <a:r>
              <a:rPr lang="en-US" sz="2600" dirty="0" smtClean="0"/>
              <a:t>From the figure, Antenna beams switch between Position 1 and Position 2 alternately (between two lobes). Angular error θ is indicated in the above figure. Sequential </a:t>
            </a:r>
            <a:r>
              <a:rPr lang="en-US" sz="2600" dirty="0" err="1" smtClean="0"/>
              <a:t>lobing</a:t>
            </a:r>
            <a:r>
              <a:rPr lang="en-US" sz="2600" dirty="0" smtClean="0"/>
              <a:t> gives the position of the target with high accuracy. This is the main advantage of sequential </a:t>
            </a:r>
            <a:r>
              <a:rPr lang="en-US" sz="2600" dirty="0" err="1" smtClean="0"/>
              <a:t>lobing</a:t>
            </a:r>
            <a:r>
              <a:rPr lang="en-US" sz="2600" dirty="0" smtClean="0"/>
              <a:t>.</a:t>
            </a:r>
          </a:p>
          <a:p>
            <a:pPr algn="just"/>
            <a:endParaRPr lang="en-US" sz="2600" dirty="0" smtClean="0"/>
          </a:p>
          <a:p>
            <a:pPr algn="just"/>
            <a:r>
              <a:rPr lang="en-US" sz="2600" dirty="0" smtClean="0"/>
              <a:t>2. Conical Scanning</a:t>
            </a:r>
          </a:p>
          <a:p>
            <a:pPr algn="just"/>
            <a:r>
              <a:rPr lang="en-US" sz="2600" dirty="0" smtClean="0"/>
              <a:t>If the Antenna beam continuously rotates for tracking a target, then it is called conical scanning. Conical scan modulation is used to find the position of the target. Following figure shows an example of conical scanning.</a:t>
            </a:r>
            <a:endParaRPr lang="en-US" sz="2600" dirty="0"/>
          </a:p>
        </p:txBody>
      </p:sp>
      <p:sp>
        <p:nvSpPr>
          <p:cNvPr id="6" name="TextBox 5"/>
          <p:cNvSpPr txBox="1"/>
          <p:nvPr/>
        </p:nvSpPr>
        <p:spPr>
          <a:xfrm>
            <a:off x="856343" y="0"/>
            <a:ext cx="10319657" cy="707886"/>
          </a:xfrm>
          <a:prstGeom prst="rect">
            <a:avLst/>
          </a:prstGeom>
          <a:noFill/>
        </p:spPr>
        <p:txBody>
          <a:bodyPr wrap="square" rtlCol="0">
            <a:spAutoFit/>
          </a:bodyPr>
          <a:lstStyle/>
          <a:p>
            <a:pPr algn="ctr"/>
            <a:r>
              <a:rPr lang="en-US" sz="4000" dirty="0" smtClean="0"/>
              <a:t>Angular Tracking</a:t>
            </a:r>
            <a:endParaRPr 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l="37593" t="8929" r="13881" b="6250"/>
          <a:stretch>
            <a:fillRect/>
          </a:stretch>
        </p:blipFill>
        <p:spPr bwMode="auto">
          <a:xfrm>
            <a:off x="1611085" y="54054"/>
            <a:ext cx="8694057" cy="680394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343" y="29028"/>
            <a:ext cx="10319657" cy="707886"/>
          </a:xfrm>
          <a:prstGeom prst="rect">
            <a:avLst/>
          </a:prstGeom>
          <a:noFill/>
        </p:spPr>
        <p:txBody>
          <a:bodyPr wrap="square" rtlCol="0">
            <a:spAutoFit/>
          </a:bodyPr>
          <a:lstStyle/>
          <a:p>
            <a:pPr algn="ctr"/>
            <a:r>
              <a:rPr lang="en-US" sz="4000" dirty="0" smtClean="0"/>
              <a:t>Squint angle</a:t>
            </a:r>
            <a:endParaRPr lang="en-US" sz="4000" dirty="0"/>
          </a:p>
        </p:txBody>
      </p:sp>
      <p:sp>
        <p:nvSpPr>
          <p:cNvPr id="4" name="Rectangle 3"/>
          <p:cNvSpPr/>
          <p:nvPr/>
        </p:nvSpPr>
        <p:spPr>
          <a:xfrm>
            <a:off x="261257" y="1050221"/>
            <a:ext cx="11611429" cy="3693319"/>
          </a:xfrm>
          <a:prstGeom prst="rect">
            <a:avLst/>
          </a:prstGeom>
        </p:spPr>
        <p:txBody>
          <a:bodyPr wrap="square">
            <a:spAutoFit/>
          </a:bodyPr>
          <a:lstStyle/>
          <a:p>
            <a:pPr algn="just"/>
            <a:r>
              <a:rPr lang="en-US" sz="2600" dirty="0" smtClean="0"/>
              <a:t>Squint angle is the angle between beam axis and rotation axis and it is shown in the above figure. The echo signal obtained from the target gets modulated at a frequency equal to the frequency at which the Antenna beam rotates.</a:t>
            </a:r>
          </a:p>
          <a:p>
            <a:pPr algn="just"/>
            <a:r>
              <a:rPr lang="en-US" sz="2600" dirty="0" smtClean="0"/>
              <a:t>The angle between the direction of the target and the rotation axis determines the amplitude of the modulated signal. So, the conical scan modulation has to be extracted from the echo signal and then it is to be applied to servo control system, which moves the Antenna beam axis towards the direction of the target.</a:t>
            </a:r>
            <a:endParaRPr lang="en-US" sz="2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5372" y="246743"/>
            <a:ext cx="10319657" cy="707886"/>
          </a:xfrm>
          <a:prstGeom prst="rect">
            <a:avLst/>
          </a:prstGeom>
          <a:noFill/>
        </p:spPr>
        <p:txBody>
          <a:bodyPr wrap="square" rtlCol="0">
            <a:spAutoFit/>
          </a:bodyPr>
          <a:lstStyle/>
          <a:p>
            <a:pPr algn="ctr"/>
            <a:r>
              <a:rPr lang="en-US" sz="4000" dirty="0" smtClean="0"/>
              <a:t>Application</a:t>
            </a:r>
          </a:p>
        </p:txBody>
      </p:sp>
      <p:sp>
        <p:nvSpPr>
          <p:cNvPr id="3" name="Rectangle 2"/>
          <p:cNvSpPr/>
          <p:nvPr/>
        </p:nvSpPr>
        <p:spPr>
          <a:xfrm>
            <a:off x="362857" y="1136082"/>
            <a:ext cx="11553372" cy="5632311"/>
          </a:xfrm>
          <a:prstGeom prst="rect">
            <a:avLst/>
          </a:prstGeom>
        </p:spPr>
        <p:txBody>
          <a:bodyPr wrap="square">
            <a:spAutoFit/>
          </a:bodyPr>
          <a:lstStyle/>
          <a:p>
            <a:pPr algn="just" fontAlgn="base"/>
            <a:r>
              <a:rPr lang="en-US" sz="2400" b="1" dirty="0" smtClean="0"/>
              <a:t>Military Applications</a:t>
            </a:r>
            <a:endParaRPr lang="en-US" sz="2400" dirty="0" smtClean="0"/>
          </a:p>
          <a:p>
            <a:pPr algn="just" fontAlgn="base"/>
            <a:r>
              <a:rPr lang="en-US" sz="2400" dirty="0" smtClean="0"/>
              <a:t>It has 3 major applications in the Military:</a:t>
            </a:r>
          </a:p>
          <a:p>
            <a:pPr algn="just" fontAlgn="base">
              <a:buFont typeface="Arial" pitchFamily="34" charset="0"/>
              <a:buChar char="•"/>
            </a:pPr>
            <a:r>
              <a:rPr lang="en-US" sz="2400" dirty="0" smtClean="0"/>
              <a:t> In air defense, it is used for target detection, target recognition, and weapon control (directing the weapon to the tracked targets).</a:t>
            </a:r>
          </a:p>
          <a:p>
            <a:pPr algn="just" fontAlgn="base">
              <a:buFont typeface="Arial" pitchFamily="34" charset="0"/>
              <a:buChar char="•"/>
            </a:pPr>
            <a:r>
              <a:rPr lang="en-US" sz="2400" dirty="0" smtClean="0"/>
              <a:t> In a missile system to guide the weapon.</a:t>
            </a:r>
          </a:p>
          <a:p>
            <a:pPr algn="just" fontAlgn="base">
              <a:buFont typeface="Arial" pitchFamily="34" charset="0"/>
              <a:buChar char="•"/>
            </a:pPr>
            <a:r>
              <a:rPr lang="en-US" sz="2400" dirty="0" smtClean="0"/>
              <a:t> Identifying enemy locations on the map.</a:t>
            </a:r>
          </a:p>
          <a:p>
            <a:pPr algn="just" fontAlgn="base">
              <a:buFont typeface="Arial" pitchFamily="34" charset="0"/>
              <a:buChar char="•"/>
            </a:pPr>
            <a:endParaRPr lang="en-US" sz="2400" dirty="0" smtClean="0"/>
          </a:p>
          <a:p>
            <a:pPr algn="just" fontAlgn="base"/>
            <a:r>
              <a:rPr lang="en-US" sz="2400" b="1" dirty="0" smtClean="0"/>
              <a:t>Air Traffic Control</a:t>
            </a:r>
            <a:endParaRPr lang="en-US" sz="2400" dirty="0" smtClean="0"/>
          </a:p>
          <a:p>
            <a:pPr algn="just" fontAlgn="base"/>
            <a:r>
              <a:rPr lang="en-US" sz="2400" dirty="0" smtClean="0"/>
              <a:t>It has 3 major applications in Air Traffic control:</a:t>
            </a:r>
          </a:p>
          <a:p>
            <a:pPr algn="just" fontAlgn="base">
              <a:buFont typeface="Arial" pitchFamily="34" charset="0"/>
              <a:buChar char="•"/>
            </a:pPr>
            <a:r>
              <a:rPr lang="en-US" sz="2400" dirty="0" smtClean="0"/>
              <a:t> To control air traffic near airports. The Air Surveillance RADAR is used to detect and display the aircraft’s position in the airport terminals.</a:t>
            </a:r>
          </a:p>
          <a:p>
            <a:pPr algn="just" fontAlgn="base">
              <a:buFont typeface="Arial" pitchFamily="34" charset="0"/>
              <a:buChar char="•"/>
            </a:pPr>
            <a:r>
              <a:rPr lang="en-US" sz="2400" dirty="0" smtClean="0"/>
              <a:t> To guide the aircraft to land in bad weather using Precision Approach RADAR.</a:t>
            </a:r>
          </a:p>
          <a:p>
            <a:pPr algn="just" fontAlgn="base">
              <a:buFont typeface="Arial" pitchFamily="34" charset="0"/>
              <a:buChar char="•"/>
            </a:pPr>
            <a:r>
              <a:rPr lang="en-US" sz="2400" dirty="0" smtClean="0"/>
              <a:t> To scan the airport surface for aircraft and ground vehicle positions.</a:t>
            </a:r>
          </a:p>
          <a:p>
            <a:pPr algn="just" fontAlgn="base"/>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5372" y="246743"/>
            <a:ext cx="10319657" cy="707886"/>
          </a:xfrm>
          <a:prstGeom prst="rect">
            <a:avLst/>
          </a:prstGeom>
          <a:noFill/>
        </p:spPr>
        <p:txBody>
          <a:bodyPr wrap="square" rtlCol="0">
            <a:spAutoFit/>
          </a:bodyPr>
          <a:lstStyle/>
          <a:p>
            <a:pPr algn="ctr"/>
            <a:r>
              <a:rPr lang="en-US" sz="4000" dirty="0" smtClean="0"/>
              <a:t>Application</a:t>
            </a:r>
          </a:p>
        </p:txBody>
      </p:sp>
      <p:sp>
        <p:nvSpPr>
          <p:cNvPr id="3" name="Rectangle 2"/>
          <p:cNvSpPr/>
          <p:nvPr/>
        </p:nvSpPr>
        <p:spPr>
          <a:xfrm>
            <a:off x="377371" y="1092538"/>
            <a:ext cx="11553372" cy="5262979"/>
          </a:xfrm>
          <a:prstGeom prst="rect">
            <a:avLst/>
          </a:prstGeom>
        </p:spPr>
        <p:txBody>
          <a:bodyPr wrap="square">
            <a:spAutoFit/>
          </a:bodyPr>
          <a:lstStyle/>
          <a:p>
            <a:pPr algn="just" fontAlgn="base"/>
            <a:r>
              <a:rPr lang="en-US" sz="2400" b="1" dirty="0" smtClean="0"/>
              <a:t>Remote Sensing</a:t>
            </a:r>
            <a:endParaRPr lang="en-US" sz="2400" dirty="0" smtClean="0"/>
          </a:p>
          <a:p>
            <a:pPr algn="just" fontAlgn="base"/>
            <a:r>
              <a:rPr lang="en-US" sz="2400" dirty="0" smtClean="0"/>
              <a:t>It can be used for observing weather or observing planetary positions and monitoring sea ice to ensure a smooth route for ships.</a:t>
            </a:r>
          </a:p>
          <a:p>
            <a:pPr algn="just" fontAlgn="base"/>
            <a:endParaRPr lang="en-US" sz="2400" dirty="0" smtClean="0"/>
          </a:p>
          <a:p>
            <a:pPr algn="just" fontAlgn="base"/>
            <a:r>
              <a:rPr lang="en-US" sz="2400" b="1" dirty="0" smtClean="0"/>
              <a:t>Ground Traffic Control</a:t>
            </a:r>
            <a:endParaRPr lang="en-US" sz="2400" dirty="0" smtClean="0"/>
          </a:p>
          <a:p>
            <a:pPr algn="just" fontAlgn="base"/>
            <a:r>
              <a:rPr lang="en-US" sz="2400" dirty="0" smtClean="0"/>
              <a:t>It can also be used by traffic police to determine the speed of the vehicle, controlling the movement of vehicles by giving warnings about the presence of other vehicles or any other obstacles behind them.</a:t>
            </a:r>
          </a:p>
          <a:p>
            <a:pPr algn="just" fontAlgn="base"/>
            <a:endParaRPr lang="en-US" sz="2400" dirty="0" smtClean="0"/>
          </a:p>
          <a:p>
            <a:pPr algn="just" fontAlgn="base"/>
            <a:r>
              <a:rPr lang="en-US" sz="2400" b="1" dirty="0" smtClean="0"/>
              <a:t>Space</a:t>
            </a:r>
            <a:endParaRPr lang="en-US" sz="2400" dirty="0" smtClean="0"/>
          </a:p>
          <a:p>
            <a:pPr algn="just" fontAlgn="base"/>
            <a:r>
              <a:rPr lang="en-US" sz="2400" dirty="0" smtClean="0"/>
              <a:t>It has 3 major applications:</a:t>
            </a:r>
          </a:p>
          <a:p>
            <a:pPr algn="just" fontAlgn="base">
              <a:buFont typeface="Arial" pitchFamily="34" charset="0"/>
              <a:buChar char="•"/>
            </a:pPr>
            <a:r>
              <a:rPr lang="en-US" sz="2400" dirty="0" smtClean="0"/>
              <a:t> To guide the space vehicle for a safe landing on the moon</a:t>
            </a:r>
          </a:p>
          <a:p>
            <a:pPr algn="just" fontAlgn="base">
              <a:buFont typeface="Arial" pitchFamily="34" charset="0"/>
              <a:buChar char="•"/>
            </a:pPr>
            <a:r>
              <a:rPr lang="en-US" sz="2400" dirty="0" smtClean="0"/>
              <a:t> To observe the planetary systems</a:t>
            </a:r>
          </a:p>
          <a:p>
            <a:pPr algn="just" fontAlgn="base">
              <a:buFont typeface="Arial" pitchFamily="34" charset="0"/>
              <a:buChar char="•"/>
            </a:pPr>
            <a:r>
              <a:rPr lang="en-US" sz="2400" dirty="0" smtClean="0"/>
              <a:t> To detect and track satellites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a:r>
              <a:rPr lang="en-US" sz="4000" dirty="0" smtClean="0"/>
              <a:t>RADAR</a:t>
            </a:r>
            <a:endParaRPr lang="en-US" sz="4000" dirty="0"/>
          </a:p>
        </p:txBody>
      </p:sp>
      <p:sp>
        <p:nvSpPr>
          <p:cNvPr id="4" name="Rectangle 3"/>
          <p:cNvSpPr/>
          <p:nvPr/>
        </p:nvSpPr>
        <p:spPr>
          <a:xfrm>
            <a:off x="217714" y="904862"/>
            <a:ext cx="11756571" cy="2893100"/>
          </a:xfrm>
          <a:prstGeom prst="rect">
            <a:avLst/>
          </a:prstGeom>
        </p:spPr>
        <p:txBody>
          <a:bodyPr wrap="square">
            <a:spAutoFit/>
          </a:bodyPr>
          <a:lstStyle/>
          <a:p>
            <a:pPr algn="just" fontAlgn="base"/>
            <a:r>
              <a:rPr lang="en-US" sz="2600" dirty="0" smtClean="0"/>
              <a:t>A radar is an electromagnetic sensor, used to notice, track, locate, and identify different objects which are at certain distances. The working of radar is, it transmits electromagnetic energy in the direction of targets to observe the echoes and returns from them. Here the targets are nothing but ships, aircraft, astronomical bodies, automotive vehicles, spacecraft, rain, birds, insects, etc. Instead of noticing the target’s location and velocity, it also obtains their shape and size sometimes.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a:r>
              <a:rPr lang="en-US" sz="4000" dirty="0" smtClean="0"/>
              <a:t>RADAR</a:t>
            </a:r>
            <a:endParaRPr lang="en-US" sz="4000" dirty="0"/>
          </a:p>
        </p:txBody>
      </p:sp>
      <p:sp>
        <p:nvSpPr>
          <p:cNvPr id="4" name="Rectangle 3"/>
          <p:cNvSpPr/>
          <p:nvPr/>
        </p:nvSpPr>
        <p:spPr>
          <a:xfrm>
            <a:off x="217714" y="1010768"/>
            <a:ext cx="11800114" cy="5416868"/>
          </a:xfrm>
          <a:prstGeom prst="rect">
            <a:avLst/>
          </a:prstGeom>
        </p:spPr>
        <p:txBody>
          <a:bodyPr wrap="square">
            <a:spAutoFit/>
          </a:bodyPr>
          <a:lstStyle/>
          <a:p>
            <a:pPr algn="just" fontAlgn="base"/>
            <a:r>
              <a:rPr lang="en-US" sz="2600" dirty="0" smtClean="0"/>
              <a:t>The main objective of radar as compared with infrared and optical sensing devices is to discover faraway targets under difficult climate conditions &amp; determines their distance, range, through precision. Radar has its own transmitter which is known as a source of illumination for placing targets. Generally, it works in the microwave area of the electromagnetic spectrum that is calculated in hertz when frequencies extend from 400 MHz to 40 GHz. </a:t>
            </a:r>
          </a:p>
          <a:p>
            <a:pPr fontAlgn="base"/>
            <a:r>
              <a:rPr lang="en-US" sz="2600" dirty="0" smtClean="0"/>
              <a:t>The radio signals used by radar normally range from centimeters to meters. The radio signals travel outside from the antenna with 300,000 km per second speed until they strike something and some of them return back to the antenna.</a:t>
            </a:r>
          </a:p>
          <a:p>
            <a:pPr algn="just" fontAlgn="base"/>
            <a:endParaRPr lang="en-US" sz="2600" dirty="0" smtClean="0"/>
          </a:p>
          <a:p>
            <a:pPr algn="just" fontAlgn="base"/>
            <a:endParaRPr lang="en-US"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19314" y="986976"/>
            <a:ext cx="11654972" cy="3108543"/>
          </a:xfrm>
          <a:prstGeom prst="rect">
            <a:avLst/>
          </a:prstGeom>
          <a:noFill/>
        </p:spPr>
        <p:txBody>
          <a:bodyPr wrap="square" rtlCol="0">
            <a:spAutoFit/>
          </a:bodyPr>
          <a:lstStyle/>
          <a:p>
            <a:pPr algn="just"/>
            <a:r>
              <a:rPr lang="en-US" sz="2800" dirty="0" smtClean="0"/>
              <a:t>The electronic principle on which radar operates is very similar to the principle of sound-wave reflection. If you shout in the direction of a sound-reflecting object (like a rocky canyon or cave), you will hear an echo. If you know the speed of sound in air, you can then estimate the distance and general direction of the object. The time required for an echo to return can be roughly converted to distance if the speed of sound is known.</a:t>
            </a:r>
            <a:endParaRPr lang="en-US" sz="28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RADAR Principle</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314" y="889844"/>
            <a:ext cx="11669486" cy="5693866"/>
          </a:xfrm>
          <a:prstGeom prst="rect">
            <a:avLst/>
          </a:prstGeom>
        </p:spPr>
        <p:txBody>
          <a:bodyPr wrap="square">
            <a:spAutoFit/>
          </a:bodyPr>
          <a:lstStyle/>
          <a:p>
            <a:pPr algn="just" fontAlgn="base"/>
            <a:r>
              <a:rPr lang="en-US" sz="2600" b="1" dirty="0" smtClean="0"/>
              <a:t>A Transmitter:</a:t>
            </a:r>
            <a:r>
              <a:rPr lang="en-US" sz="2600" dirty="0" smtClean="0"/>
              <a:t> It can be a power amplifier like a Klystron, Travelling Wave Tube, or a power Oscillator like a Magnetron. The signal is first generated using a waveform generator and then amplified in the power amplifier which produce high-power RF pulses .</a:t>
            </a:r>
          </a:p>
          <a:p>
            <a:pPr algn="just" fontAlgn="base"/>
            <a:r>
              <a:rPr lang="en-US" sz="2600" b="1" dirty="0" smtClean="0"/>
              <a:t>Waveguides:</a:t>
            </a:r>
            <a:r>
              <a:rPr lang="en-US" sz="2600" dirty="0" smtClean="0"/>
              <a:t> The waveguides are transmission lines for transmission of the Radar signals.</a:t>
            </a:r>
          </a:p>
          <a:p>
            <a:pPr algn="just" fontAlgn="base"/>
            <a:r>
              <a:rPr lang="en-US" sz="2600" b="1" dirty="0" smtClean="0"/>
              <a:t>Radar Antenna:</a:t>
            </a:r>
            <a:r>
              <a:rPr lang="en-US" sz="2600" dirty="0" smtClean="0"/>
              <a:t> The antenna used can be a parabolic reflector, planar arrays, or electronically steered phased arrays. The Antenna transfers the transmitter energy to signals in space with the required distribution and efficiency. This process is applied in an identical way on reception.</a:t>
            </a:r>
          </a:p>
          <a:p>
            <a:pPr fontAlgn="base"/>
            <a:r>
              <a:rPr lang="en-US" sz="2600" b="1" dirty="0" smtClean="0"/>
              <a:t>Duplexer:</a:t>
            </a:r>
            <a:r>
              <a:rPr lang="en-US" sz="2600" dirty="0" smtClean="0"/>
              <a:t> A duplexer allows the antenna to be used as a transmitter or a receiver. This switching is necessary that would produce a short circuit at the input to the receiver when the transmitter is working.</a:t>
            </a:r>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Design Elements</a:t>
            </a:r>
            <a:endParaRPr 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194644"/>
            <a:ext cx="11596915" cy="4493538"/>
          </a:xfrm>
          <a:prstGeom prst="rect">
            <a:avLst/>
          </a:prstGeom>
        </p:spPr>
        <p:txBody>
          <a:bodyPr wrap="square">
            <a:spAutoFit/>
          </a:bodyPr>
          <a:lstStyle/>
          <a:p>
            <a:pPr algn="just" fontAlgn="base"/>
            <a:r>
              <a:rPr lang="en-US" sz="2600" b="1" dirty="0" smtClean="0"/>
              <a:t>Receiver:</a:t>
            </a:r>
            <a:r>
              <a:rPr lang="en-US" sz="2600" dirty="0" smtClean="0"/>
              <a:t> It can be a super heterodyne receiver or any other receiver which consists of a processor to process the signal and detect it. The receiver provides video signals on the output.</a:t>
            </a:r>
          </a:p>
          <a:p>
            <a:pPr algn="just" fontAlgn="base"/>
            <a:r>
              <a:rPr lang="en-US" sz="2600" b="1" dirty="0" smtClean="0"/>
              <a:t>Threshold Decision:</a:t>
            </a:r>
            <a:r>
              <a:rPr lang="en-US" sz="2600" dirty="0" smtClean="0"/>
              <a:t> The output of the receiver is compared with a threshold to detect the presence of any object. If the output is below any threshold, the presence of noise is assumed.</a:t>
            </a:r>
          </a:p>
          <a:p>
            <a:pPr fontAlgn="base"/>
            <a:r>
              <a:rPr lang="en-US" sz="2600" b="1" dirty="0" smtClean="0"/>
              <a:t>Indicator</a:t>
            </a:r>
            <a:r>
              <a:rPr lang="en-US" sz="2600" dirty="0" smtClean="0"/>
              <a:t/>
            </a:r>
            <a:br>
              <a:rPr lang="en-US" sz="2600" dirty="0" smtClean="0"/>
            </a:br>
            <a:r>
              <a:rPr lang="en-US" sz="2600" dirty="0" smtClean="0"/>
              <a:t>The indicator should present to the observer a continuous, easily understandable, graphic picture of the relative position of radar targets.</a:t>
            </a:r>
            <a:br>
              <a:rPr lang="en-US" sz="2600" dirty="0" smtClean="0"/>
            </a:br>
            <a:endParaRPr lang="en-US" sz="2600" dirty="0"/>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Design Elements</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9</a:t>
            </a:fld>
            <a:endParaRPr lang="en-US"/>
          </a:p>
        </p:txBody>
      </p:sp>
      <p:pic>
        <p:nvPicPr>
          <p:cNvPr id="3074" name="Picture 2"/>
          <p:cNvPicPr>
            <a:picLocks noChangeAspect="1" noChangeArrowheads="1"/>
          </p:cNvPicPr>
          <p:nvPr/>
        </p:nvPicPr>
        <p:blipFill>
          <a:blip r:embed="rId2"/>
          <a:srcRect l="17514" t="25397" r="37753" b="22024"/>
          <a:stretch>
            <a:fillRect/>
          </a:stretch>
        </p:blipFill>
        <p:spPr bwMode="auto">
          <a:xfrm>
            <a:off x="0" y="-41896"/>
            <a:ext cx="12192000" cy="68998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8003</TotalTime>
  <Words>1034</Words>
  <Application>Microsoft Office PowerPoint</Application>
  <PresentationFormat>Custom</PresentationFormat>
  <Paragraphs>160</Paragraphs>
  <Slides>34</Slides>
  <Notes>14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User</cp:lastModifiedBy>
  <cp:revision>1287</cp:revision>
  <dcterms:created xsi:type="dcterms:W3CDTF">2015-03-05T10:33:53Z</dcterms:created>
  <dcterms:modified xsi:type="dcterms:W3CDTF">2021-12-05T09:58:26Z</dcterms:modified>
</cp:coreProperties>
</file>