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133" r:id="rId1"/>
  </p:sldMasterIdLst>
  <p:notesMasterIdLst>
    <p:notesMasterId r:id="rId31"/>
  </p:notesMasterIdLst>
  <p:sldIdLst>
    <p:sldId id="680" r:id="rId2"/>
    <p:sldId id="748" r:id="rId3"/>
    <p:sldId id="847" r:id="rId4"/>
    <p:sldId id="848" r:id="rId5"/>
    <p:sldId id="749" r:id="rId6"/>
    <p:sldId id="854" r:id="rId7"/>
    <p:sldId id="835" r:id="rId8"/>
    <p:sldId id="834" r:id="rId9"/>
    <p:sldId id="851" r:id="rId10"/>
    <p:sldId id="802" r:id="rId11"/>
    <p:sldId id="750" r:id="rId12"/>
    <p:sldId id="850" r:id="rId13"/>
    <p:sldId id="816" r:id="rId14"/>
    <p:sldId id="836" r:id="rId15"/>
    <p:sldId id="853" r:id="rId16"/>
    <p:sldId id="820" r:id="rId17"/>
    <p:sldId id="855" r:id="rId18"/>
    <p:sldId id="827" r:id="rId19"/>
    <p:sldId id="828" r:id="rId20"/>
    <p:sldId id="829" r:id="rId21"/>
    <p:sldId id="831" r:id="rId22"/>
    <p:sldId id="830" r:id="rId23"/>
    <p:sldId id="856" r:id="rId24"/>
    <p:sldId id="833" r:id="rId25"/>
    <p:sldId id="857" r:id="rId26"/>
    <p:sldId id="858" r:id="rId27"/>
    <p:sldId id="846" r:id="rId28"/>
    <p:sldId id="859" r:id="rId29"/>
    <p:sldId id="838"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DC0BF"/>
    <a:srgbClr val="63A537"/>
    <a:srgbClr val="FFCCCC"/>
    <a:srgbClr val="EE1697"/>
    <a:srgbClr val="99CB3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190" autoAdjust="0"/>
    <p:restoredTop sz="80261" autoAdjust="0"/>
  </p:normalViewPr>
  <p:slideViewPr>
    <p:cSldViewPr snapToGrid="0">
      <p:cViewPr varScale="1">
        <p:scale>
          <a:sx n="70" d="100"/>
          <a:sy n="70" d="100"/>
        </p:scale>
        <p:origin x="464" y="4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EEA58E-248A-480B-9E71-4CA3A6F702CE}" type="datetimeFigureOut">
              <a:rPr lang="en-US" smtClean="0"/>
              <a:pPr/>
              <a:t>4/29/2025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699376-63E1-42EB-B280-C072772DC2A7}" type="slidenum">
              <a:rPr lang="en-US" smtClean="0"/>
              <a:pPr/>
              <a:t>‹#›</a:t>
            </a:fld>
            <a:endParaRPr lang="en-US"/>
          </a:p>
        </p:txBody>
      </p:sp>
    </p:spTree>
    <p:extLst>
      <p:ext uri="{BB962C8B-B14F-4D97-AF65-F5344CB8AC3E}">
        <p14:creationId xmlns:p14="http://schemas.microsoft.com/office/powerpoint/2010/main" val="16697708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ln>
            <a:miter lim="800000"/>
            <a:headEnd/>
            <a:tailEnd/>
          </a:ln>
        </p:spPr>
        <p:txBody>
          <a:bodyPr/>
          <a:lstStyle/>
          <a:p>
            <a:fld id="{09D5B4FD-4DD9-482F-99D1-BBBAE3A76D3B}" type="slidenum">
              <a:rPr lang="en-US"/>
              <a:pPr/>
              <a:t>2</a:t>
            </a:fld>
            <a:endParaRPr lang="en-US"/>
          </a:p>
        </p:txBody>
      </p:sp>
      <p:sp>
        <p:nvSpPr>
          <p:cNvPr id="120835" name="Rectangle 2"/>
          <p:cNvSpPr>
            <a:spLocks noGrp="1" noRot="1" noChangeAspect="1" noChangeArrowheads="1" noTextEdit="1"/>
          </p:cNvSpPr>
          <p:nvPr>
            <p:ph type="sldImg"/>
          </p:nvPr>
        </p:nvSpPr>
        <p:spPr>
          <a:xfrm>
            <a:off x="103188" y="606425"/>
            <a:ext cx="6783387" cy="3816350"/>
          </a:xfrm>
          <a:solidFill>
            <a:srgbClr val="FFFFFF"/>
          </a:solidFill>
          <a:ln/>
        </p:spPr>
      </p:sp>
      <p:sp>
        <p:nvSpPr>
          <p:cNvPr id="120836" name="Rectangle 3"/>
          <p:cNvSpPr>
            <a:spLocks noGrp="1" noChangeArrowheads="1"/>
          </p:cNvSpPr>
          <p:nvPr>
            <p:ph type="body" idx="1"/>
          </p:nvPr>
        </p:nvSpPr>
        <p:spPr>
          <a:xfrm>
            <a:off x="893763" y="4497388"/>
            <a:ext cx="5203825" cy="4240212"/>
          </a:xfrm>
          <a:solidFill>
            <a:srgbClr val="FFFFFF"/>
          </a:solidFill>
          <a:ln>
            <a:solidFill>
              <a:srgbClr val="000000"/>
            </a:solidFill>
            <a:miter lim="800000"/>
            <a:headEnd/>
            <a:tailEnd/>
          </a:ln>
        </p:spPr>
        <p:txBody>
          <a:bodyPr lIns="89730" tIns="44865" rIns="89730" bIns="44865"/>
          <a:lstStyle/>
          <a:p>
            <a:pPr eaLnBrk="1" hangingPunct="1"/>
            <a:endParaRPr lang="en-US" smtClean="0"/>
          </a:p>
        </p:txBody>
      </p:sp>
    </p:spTree>
    <p:extLst>
      <p:ext uri="{BB962C8B-B14F-4D97-AF65-F5344CB8AC3E}">
        <p14:creationId xmlns:p14="http://schemas.microsoft.com/office/powerpoint/2010/main" val="25001394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ln>
            <a:miter lim="800000"/>
            <a:headEnd/>
            <a:tailEnd/>
          </a:ln>
        </p:spPr>
        <p:txBody>
          <a:bodyPr/>
          <a:lstStyle/>
          <a:p>
            <a:fld id="{09D5B4FD-4DD9-482F-99D1-BBBAE3A76D3B}" type="slidenum">
              <a:rPr lang="en-US"/>
              <a:pPr/>
              <a:t>27</a:t>
            </a:fld>
            <a:endParaRPr lang="en-US"/>
          </a:p>
        </p:txBody>
      </p:sp>
      <p:sp>
        <p:nvSpPr>
          <p:cNvPr id="120835" name="Rectangle 2"/>
          <p:cNvSpPr>
            <a:spLocks noGrp="1" noRot="1" noChangeAspect="1" noChangeArrowheads="1" noTextEdit="1"/>
          </p:cNvSpPr>
          <p:nvPr>
            <p:ph type="sldImg"/>
          </p:nvPr>
        </p:nvSpPr>
        <p:spPr>
          <a:xfrm>
            <a:off x="103188" y="606425"/>
            <a:ext cx="6783387" cy="3816350"/>
          </a:xfrm>
          <a:solidFill>
            <a:srgbClr val="FFFFFF"/>
          </a:solidFill>
          <a:ln/>
        </p:spPr>
      </p:sp>
      <p:sp>
        <p:nvSpPr>
          <p:cNvPr id="120836" name="Rectangle 3"/>
          <p:cNvSpPr>
            <a:spLocks noGrp="1" noChangeArrowheads="1"/>
          </p:cNvSpPr>
          <p:nvPr>
            <p:ph type="body" idx="1"/>
          </p:nvPr>
        </p:nvSpPr>
        <p:spPr>
          <a:xfrm>
            <a:off x="893763" y="4497388"/>
            <a:ext cx="5203825" cy="4240212"/>
          </a:xfrm>
          <a:solidFill>
            <a:srgbClr val="FFFFFF"/>
          </a:solidFill>
          <a:ln>
            <a:solidFill>
              <a:srgbClr val="000000"/>
            </a:solidFill>
            <a:miter lim="800000"/>
            <a:headEnd/>
            <a:tailEnd/>
          </a:ln>
        </p:spPr>
        <p:txBody>
          <a:bodyPr lIns="89730" tIns="44865" rIns="89730" bIns="44865"/>
          <a:lstStyle/>
          <a:p>
            <a:pPr eaLnBrk="1" hangingPunct="1"/>
            <a:endParaRPr lang="en-US" smtClean="0"/>
          </a:p>
        </p:txBody>
      </p:sp>
    </p:spTree>
    <p:extLst>
      <p:ext uri="{BB962C8B-B14F-4D97-AF65-F5344CB8AC3E}">
        <p14:creationId xmlns:p14="http://schemas.microsoft.com/office/powerpoint/2010/main" val="11216901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ln>
            <a:miter lim="800000"/>
            <a:headEnd/>
            <a:tailEnd/>
          </a:ln>
        </p:spPr>
        <p:txBody>
          <a:bodyPr/>
          <a:lstStyle/>
          <a:p>
            <a:fld id="{09D5B4FD-4DD9-482F-99D1-BBBAE3A76D3B}" type="slidenum">
              <a:rPr lang="en-US"/>
              <a:pPr/>
              <a:t>28</a:t>
            </a:fld>
            <a:endParaRPr lang="en-US"/>
          </a:p>
        </p:txBody>
      </p:sp>
      <p:sp>
        <p:nvSpPr>
          <p:cNvPr id="120835" name="Rectangle 2"/>
          <p:cNvSpPr>
            <a:spLocks noGrp="1" noRot="1" noChangeAspect="1" noChangeArrowheads="1" noTextEdit="1"/>
          </p:cNvSpPr>
          <p:nvPr>
            <p:ph type="sldImg"/>
          </p:nvPr>
        </p:nvSpPr>
        <p:spPr>
          <a:xfrm>
            <a:off x="103188" y="606425"/>
            <a:ext cx="6783387" cy="3816350"/>
          </a:xfrm>
          <a:solidFill>
            <a:srgbClr val="FFFFFF"/>
          </a:solidFill>
          <a:ln/>
        </p:spPr>
      </p:sp>
      <p:sp>
        <p:nvSpPr>
          <p:cNvPr id="120836" name="Rectangle 3"/>
          <p:cNvSpPr>
            <a:spLocks noGrp="1" noChangeArrowheads="1"/>
          </p:cNvSpPr>
          <p:nvPr>
            <p:ph type="body" idx="1"/>
          </p:nvPr>
        </p:nvSpPr>
        <p:spPr>
          <a:xfrm>
            <a:off x="893763" y="4497388"/>
            <a:ext cx="5203825" cy="4240212"/>
          </a:xfrm>
          <a:solidFill>
            <a:srgbClr val="FFFFFF"/>
          </a:solidFill>
          <a:ln>
            <a:solidFill>
              <a:srgbClr val="000000"/>
            </a:solidFill>
            <a:miter lim="800000"/>
            <a:headEnd/>
            <a:tailEnd/>
          </a:ln>
        </p:spPr>
        <p:txBody>
          <a:bodyPr lIns="89730" tIns="44865" rIns="89730" bIns="44865"/>
          <a:lstStyle/>
          <a:p>
            <a:pPr eaLnBrk="1" hangingPunct="1"/>
            <a:endParaRPr lang="en-US" smtClean="0"/>
          </a:p>
        </p:txBody>
      </p:sp>
    </p:spTree>
    <p:extLst>
      <p:ext uri="{BB962C8B-B14F-4D97-AF65-F5344CB8AC3E}">
        <p14:creationId xmlns:p14="http://schemas.microsoft.com/office/powerpoint/2010/main" val="39006245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ln>
            <a:miter lim="800000"/>
            <a:headEnd/>
            <a:tailEnd/>
          </a:ln>
        </p:spPr>
        <p:txBody>
          <a:bodyPr/>
          <a:lstStyle/>
          <a:p>
            <a:fld id="{09D5B4FD-4DD9-482F-99D1-BBBAE3A76D3B}" type="slidenum">
              <a:rPr lang="en-US"/>
              <a:pPr/>
              <a:t>5</a:t>
            </a:fld>
            <a:endParaRPr lang="en-US"/>
          </a:p>
        </p:txBody>
      </p:sp>
      <p:sp>
        <p:nvSpPr>
          <p:cNvPr id="120835" name="Rectangle 2"/>
          <p:cNvSpPr>
            <a:spLocks noGrp="1" noRot="1" noChangeAspect="1" noChangeArrowheads="1" noTextEdit="1"/>
          </p:cNvSpPr>
          <p:nvPr>
            <p:ph type="sldImg"/>
          </p:nvPr>
        </p:nvSpPr>
        <p:spPr>
          <a:xfrm>
            <a:off x="103188" y="606425"/>
            <a:ext cx="6783387" cy="3816350"/>
          </a:xfrm>
          <a:solidFill>
            <a:srgbClr val="FFFFFF"/>
          </a:solidFill>
          <a:ln/>
        </p:spPr>
      </p:sp>
      <p:sp>
        <p:nvSpPr>
          <p:cNvPr id="120836" name="Rectangle 3"/>
          <p:cNvSpPr>
            <a:spLocks noGrp="1" noChangeArrowheads="1"/>
          </p:cNvSpPr>
          <p:nvPr>
            <p:ph type="body" idx="1"/>
          </p:nvPr>
        </p:nvSpPr>
        <p:spPr>
          <a:xfrm>
            <a:off x="893763" y="4497388"/>
            <a:ext cx="5203825" cy="4240212"/>
          </a:xfrm>
          <a:solidFill>
            <a:srgbClr val="FFFFFF"/>
          </a:solidFill>
          <a:ln>
            <a:solidFill>
              <a:srgbClr val="000000"/>
            </a:solidFill>
            <a:miter lim="800000"/>
            <a:headEnd/>
            <a:tailEnd/>
          </a:ln>
        </p:spPr>
        <p:txBody>
          <a:bodyPr lIns="89730" tIns="44865" rIns="89730" bIns="44865"/>
          <a:lstStyle/>
          <a:p>
            <a:pPr eaLnBrk="1" hangingPunct="1"/>
            <a:endParaRPr lang="en-US" smtClean="0"/>
          </a:p>
        </p:txBody>
      </p:sp>
    </p:spTree>
    <p:extLst>
      <p:ext uri="{BB962C8B-B14F-4D97-AF65-F5344CB8AC3E}">
        <p14:creationId xmlns:p14="http://schemas.microsoft.com/office/powerpoint/2010/main" val="36713559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ln>
            <a:miter lim="800000"/>
            <a:headEnd/>
            <a:tailEnd/>
          </a:ln>
        </p:spPr>
        <p:txBody>
          <a:bodyPr/>
          <a:lstStyle/>
          <a:p>
            <a:fld id="{09D5B4FD-4DD9-482F-99D1-BBBAE3A76D3B}" type="slidenum">
              <a:rPr lang="en-US"/>
              <a:pPr/>
              <a:t>6</a:t>
            </a:fld>
            <a:endParaRPr lang="en-US"/>
          </a:p>
        </p:txBody>
      </p:sp>
      <p:sp>
        <p:nvSpPr>
          <p:cNvPr id="120835" name="Rectangle 2"/>
          <p:cNvSpPr>
            <a:spLocks noGrp="1" noRot="1" noChangeAspect="1" noChangeArrowheads="1" noTextEdit="1"/>
          </p:cNvSpPr>
          <p:nvPr>
            <p:ph type="sldImg"/>
          </p:nvPr>
        </p:nvSpPr>
        <p:spPr>
          <a:xfrm>
            <a:off x="103188" y="606425"/>
            <a:ext cx="6783387" cy="3816350"/>
          </a:xfrm>
          <a:solidFill>
            <a:srgbClr val="FFFFFF"/>
          </a:solidFill>
          <a:ln/>
        </p:spPr>
      </p:sp>
      <p:sp>
        <p:nvSpPr>
          <p:cNvPr id="120836" name="Rectangle 3"/>
          <p:cNvSpPr>
            <a:spLocks noGrp="1" noChangeArrowheads="1"/>
          </p:cNvSpPr>
          <p:nvPr>
            <p:ph type="body" idx="1"/>
          </p:nvPr>
        </p:nvSpPr>
        <p:spPr>
          <a:xfrm>
            <a:off x="893763" y="4497388"/>
            <a:ext cx="5203825" cy="4240212"/>
          </a:xfrm>
          <a:solidFill>
            <a:srgbClr val="FFFFFF"/>
          </a:solidFill>
          <a:ln>
            <a:solidFill>
              <a:srgbClr val="000000"/>
            </a:solidFill>
            <a:miter lim="800000"/>
            <a:headEnd/>
            <a:tailEnd/>
          </a:ln>
        </p:spPr>
        <p:txBody>
          <a:bodyPr lIns="89730" tIns="44865" rIns="89730" bIns="44865"/>
          <a:lstStyle/>
          <a:p>
            <a:pPr eaLnBrk="1" hangingPunct="1"/>
            <a:endParaRPr lang="en-US" smtClean="0"/>
          </a:p>
        </p:txBody>
      </p:sp>
    </p:spTree>
    <p:extLst>
      <p:ext uri="{BB962C8B-B14F-4D97-AF65-F5344CB8AC3E}">
        <p14:creationId xmlns:p14="http://schemas.microsoft.com/office/powerpoint/2010/main" val="34986815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ln>
            <a:miter lim="800000"/>
            <a:headEnd/>
            <a:tailEnd/>
          </a:ln>
        </p:spPr>
        <p:txBody>
          <a:bodyPr/>
          <a:lstStyle/>
          <a:p>
            <a:fld id="{09D5B4FD-4DD9-482F-99D1-BBBAE3A76D3B}" type="slidenum">
              <a:rPr lang="en-US"/>
              <a:pPr/>
              <a:t>7</a:t>
            </a:fld>
            <a:endParaRPr lang="en-US"/>
          </a:p>
        </p:txBody>
      </p:sp>
      <p:sp>
        <p:nvSpPr>
          <p:cNvPr id="120835" name="Rectangle 2"/>
          <p:cNvSpPr>
            <a:spLocks noGrp="1" noRot="1" noChangeAspect="1" noChangeArrowheads="1" noTextEdit="1"/>
          </p:cNvSpPr>
          <p:nvPr>
            <p:ph type="sldImg"/>
          </p:nvPr>
        </p:nvSpPr>
        <p:spPr>
          <a:xfrm>
            <a:off x="103188" y="606425"/>
            <a:ext cx="6783387" cy="3816350"/>
          </a:xfrm>
          <a:solidFill>
            <a:srgbClr val="FFFFFF"/>
          </a:solidFill>
          <a:ln/>
        </p:spPr>
      </p:sp>
      <p:sp>
        <p:nvSpPr>
          <p:cNvPr id="120836" name="Rectangle 3"/>
          <p:cNvSpPr>
            <a:spLocks noGrp="1" noChangeArrowheads="1"/>
          </p:cNvSpPr>
          <p:nvPr>
            <p:ph type="body" idx="1"/>
          </p:nvPr>
        </p:nvSpPr>
        <p:spPr>
          <a:xfrm>
            <a:off x="893763" y="4497388"/>
            <a:ext cx="5203825" cy="4240212"/>
          </a:xfrm>
          <a:solidFill>
            <a:srgbClr val="FFFFFF"/>
          </a:solidFill>
          <a:ln>
            <a:solidFill>
              <a:srgbClr val="000000"/>
            </a:solidFill>
            <a:miter lim="800000"/>
            <a:headEnd/>
            <a:tailEnd/>
          </a:ln>
        </p:spPr>
        <p:txBody>
          <a:bodyPr lIns="89730" tIns="44865" rIns="89730" bIns="44865"/>
          <a:lstStyle/>
          <a:p>
            <a:pPr eaLnBrk="1" hangingPunct="1"/>
            <a:endParaRPr lang="en-US" smtClean="0"/>
          </a:p>
        </p:txBody>
      </p:sp>
    </p:spTree>
    <p:extLst>
      <p:ext uri="{BB962C8B-B14F-4D97-AF65-F5344CB8AC3E}">
        <p14:creationId xmlns:p14="http://schemas.microsoft.com/office/powerpoint/2010/main" val="11759995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ln>
            <a:miter lim="800000"/>
            <a:headEnd/>
            <a:tailEnd/>
          </a:ln>
        </p:spPr>
        <p:txBody>
          <a:bodyPr/>
          <a:lstStyle/>
          <a:p>
            <a:fld id="{09D5B4FD-4DD9-482F-99D1-BBBAE3A76D3B}" type="slidenum">
              <a:rPr lang="en-US"/>
              <a:pPr/>
              <a:t>8</a:t>
            </a:fld>
            <a:endParaRPr lang="en-US"/>
          </a:p>
        </p:txBody>
      </p:sp>
      <p:sp>
        <p:nvSpPr>
          <p:cNvPr id="120835" name="Rectangle 2"/>
          <p:cNvSpPr>
            <a:spLocks noGrp="1" noRot="1" noChangeAspect="1" noChangeArrowheads="1" noTextEdit="1"/>
          </p:cNvSpPr>
          <p:nvPr>
            <p:ph type="sldImg"/>
          </p:nvPr>
        </p:nvSpPr>
        <p:spPr>
          <a:xfrm>
            <a:off x="103188" y="606425"/>
            <a:ext cx="6783387" cy="3816350"/>
          </a:xfrm>
          <a:solidFill>
            <a:srgbClr val="FFFFFF"/>
          </a:solidFill>
          <a:ln/>
        </p:spPr>
      </p:sp>
      <p:sp>
        <p:nvSpPr>
          <p:cNvPr id="120836" name="Rectangle 3"/>
          <p:cNvSpPr>
            <a:spLocks noGrp="1" noChangeArrowheads="1"/>
          </p:cNvSpPr>
          <p:nvPr>
            <p:ph type="body" idx="1"/>
          </p:nvPr>
        </p:nvSpPr>
        <p:spPr>
          <a:xfrm>
            <a:off x="893763" y="4497388"/>
            <a:ext cx="5203825" cy="4240212"/>
          </a:xfrm>
          <a:solidFill>
            <a:srgbClr val="FFFFFF"/>
          </a:solidFill>
          <a:ln>
            <a:solidFill>
              <a:srgbClr val="000000"/>
            </a:solidFill>
            <a:miter lim="800000"/>
            <a:headEnd/>
            <a:tailEnd/>
          </a:ln>
        </p:spPr>
        <p:txBody>
          <a:bodyPr lIns="89730" tIns="44865" rIns="89730" bIns="44865"/>
          <a:lstStyle/>
          <a:p>
            <a:pPr eaLnBrk="1" hangingPunct="1"/>
            <a:endParaRPr lang="en-US" smtClean="0"/>
          </a:p>
        </p:txBody>
      </p:sp>
    </p:spTree>
    <p:extLst>
      <p:ext uri="{BB962C8B-B14F-4D97-AF65-F5344CB8AC3E}">
        <p14:creationId xmlns:p14="http://schemas.microsoft.com/office/powerpoint/2010/main" val="21942751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ln>
            <a:miter lim="800000"/>
            <a:headEnd/>
            <a:tailEnd/>
          </a:ln>
        </p:spPr>
        <p:txBody>
          <a:bodyPr/>
          <a:lstStyle/>
          <a:p>
            <a:fld id="{09D5B4FD-4DD9-482F-99D1-BBBAE3A76D3B}" type="slidenum">
              <a:rPr lang="en-US"/>
              <a:pPr/>
              <a:t>9</a:t>
            </a:fld>
            <a:endParaRPr lang="en-US"/>
          </a:p>
        </p:txBody>
      </p:sp>
      <p:sp>
        <p:nvSpPr>
          <p:cNvPr id="120835" name="Rectangle 2"/>
          <p:cNvSpPr>
            <a:spLocks noGrp="1" noRot="1" noChangeAspect="1" noChangeArrowheads="1" noTextEdit="1"/>
          </p:cNvSpPr>
          <p:nvPr>
            <p:ph type="sldImg"/>
          </p:nvPr>
        </p:nvSpPr>
        <p:spPr>
          <a:xfrm>
            <a:off x="103188" y="606425"/>
            <a:ext cx="6783387" cy="3816350"/>
          </a:xfrm>
          <a:solidFill>
            <a:srgbClr val="FFFFFF"/>
          </a:solidFill>
          <a:ln/>
        </p:spPr>
      </p:sp>
      <p:sp>
        <p:nvSpPr>
          <p:cNvPr id="120836" name="Rectangle 3"/>
          <p:cNvSpPr>
            <a:spLocks noGrp="1" noChangeArrowheads="1"/>
          </p:cNvSpPr>
          <p:nvPr>
            <p:ph type="body" idx="1"/>
          </p:nvPr>
        </p:nvSpPr>
        <p:spPr>
          <a:xfrm>
            <a:off x="893763" y="4497388"/>
            <a:ext cx="5203825" cy="4240212"/>
          </a:xfrm>
          <a:solidFill>
            <a:srgbClr val="FFFFFF"/>
          </a:solidFill>
          <a:ln>
            <a:solidFill>
              <a:srgbClr val="000000"/>
            </a:solidFill>
            <a:miter lim="800000"/>
            <a:headEnd/>
            <a:tailEnd/>
          </a:ln>
        </p:spPr>
        <p:txBody>
          <a:bodyPr lIns="89730" tIns="44865" rIns="89730" bIns="44865"/>
          <a:lstStyle/>
          <a:p>
            <a:pPr eaLnBrk="1" hangingPunct="1"/>
            <a:endParaRPr lang="en-US" smtClean="0"/>
          </a:p>
        </p:txBody>
      </p:sp>
    </p:spTree>
    <p:extLst>
      <p:ext uri="{BB962C8B-B14F-4D97-AF65-F5344CB8AC3E}">
        <p14:creationId xmlns:p14="http://schemas.microsoft.com/office/powerpoint/2010/main" val="37379037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ln>
            <a:miter lim="800000"/>
            <a:headEnd/>
            <a:tailEnd/>
          </a:ln>
        </p:spPr>
        <p:txBody>
          <a:bodyPr/>
          <a:lstStyle/>
          <a:p>
            <a:fld id="{09D5B4FD-4DD9-482F-99D1-BBBAE3A76D3B}" type="slidenum">
              <a:rPr lang="en-US"/>
              <a:pPr/>
              <a:t>10</a:t>
            </a:fld>
            <a:endParaRPr lang="en-US"/>
          </a:p>
        </p:txBody>
      </p:sp>
      <p:sp>
        <p:nvSpPr>
          <p:cNvPr id="120835" name="Rectangle 2"/>
          <p:cNvSpPr>
            <a:spLocks noGrp="1" noRot="1" noChangeAspect="1" noChangeArrowheads="1" noTextEdit="1"/>
          </p:cNvSpPr>
          <p:nvPr>
            <p:ph type="sldImg"/>
          </p:nvPr>
        </p:nvSpPr>
        <p:spPr>
          <a:xfrm>
            <a:off x="103188" y="606425"/>
            <a:ext cx="6783387" cy="3816350"/>
          </a:xfrm>
          <a:solidFill>
            <a:srgbClr val="FFFFFF"/>
          </a:solidFill>
          <a:ln/>
        </p:spPr>
      </p:sp>
      <p:sp>
        <p:nvSpPr>
          <p:cNvPr id="120836" name="Rectangle 3"/>
          <p:cNvSpPr>
            <a:spLocks noGrp="1" noChangeArrowheads="1"/>
          </p:cNvSpPr>
          <p:nvPr>
            <p:ph type="body" idx="1"/>
          </p:nvPr>
        </p:nvSpPr>
        <p:spPr>
          <a:xfrm>
            <a:off x="893763" y="4497388"/>
            <a:ext cx="5203825" cy="4240212"/>
          </a:xfrm>
          <a:solidFill>
            <a:srgbClr val="FFFFFF"/>
          </a:solidFill>
          <a:ln>
            <a:solidFill>
              <a:srgbClr val="000000"/>
            </a:solidFill>
            <a:miter lim="800000"/>
            <a:headEnd/>
            <a:tailEnd/>
          </a:ln>
        </p:spPr>
        <p:txBody>
          <a:bodyPr lIns="89730" tIns="44865" rIns="89730" bIns="44865"/>
          <a:lstStyle/>
          <a:p>
            <a:pPr eaLnBrk="1" hangingPunct="1"/>
            <a:endParaRPr lang="en-US" smtClean="0"/>
          </a:p>
        </p:txBody>
      </p:sp>
    </p:spTree>
    <p:extLst>
      <p:ext uri="{BB962C8B-B14F-4D97-AF65-F5344CB8AC3E}">
        <p14:creationId xmlns:p14="http://schemas.microsoft.com/office/powerpoint/2010/main" val="29794320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ln>
            <a:miter lim="800000"/>
            <a:headEnd/>
            <a:tailEnd/>
          </a:ln>
        </p:spPr>
        <p:txBody>
          <a:bodyPr/>
          <a:lstStyle/>
          <a:p>
            <a:fld id="{09D5B4FD-4DD9-482F-99D1-BBBAE3A76D3B}" type="slidenum">
              <a:rPr lang="en-US"/>
              <a:pPr/>
              <a:t>11</a:t>
            </a:fld>
            <a:endParaRPr lang="en-US"/>
          </a:p>
        </p:txBody>
      </p:sp>
      <p:sp>
        <p:nvSpPr>
          <p:cNvPr id="120835" name="Rectangle 2"/>
          <p:cNvSpPr>
            <a:spLocks noGrp="1" noRot="1" noChangeAspect="1" noChangeArrowheads="1" noTextEdit="1"/>
          </p:cNvSpPr>
          <p:nvPr>
            <p:ph type="sldImg"/>
          </p:nvPr>
        </p:nvSpPr>
        <p:spPr>
          <a:xfrm>
            <a:off x="103188" y="606425"/>
            <a:ext cx="6783387" cy="3816350"/>
          </a:xfrm>
          <a:solidFill>
            <a:srgbClr val="FFFFFF"/>
          </a:solidFill>
          <a:ln/>
        </p:spPr>
      </p:sp>
      <p:sp>
        <p:nvSpPr>
          <p:cNvPr id="120836" name="Rectangle 3"/>
          <p:cNvSpPr>
            <a:spLocks noGrp="1" noChangeArrowheads="1"/>
          </p:cNvSpPr>
          <p:nvPr>
            <p:ph type="body" idx="1"/>
          </p:nvPr>
        </p:nvSpPr>
        <p:spPr>
          <a:xfrm>
            <a:off x="893763" y="4497388"/>
            <a:ext cx="5203825" cy="4240212"/>
          </a:xfrm>
          <a:solidFill>
            <a:srgbClr val="FFFFFF"/>
          </a:solidFill>
          <a:ln>
            <a:solidFill>
              <a:srgbClr val="000000"/>
            </a:solidFill>
            <a:miter lim="800000"/>
            <a:headEnd/>
            <a:tailEnd/>
          </a:ln>
        </p:spPr>
        <p:txBody>
          <a:bodyPr lIns="89730" tIns="44865" rIns="89730" bIns="44865"/>
          <a:lstStyle/>
          <a:p>
            <a:pPr eaLnBrk="1" hangingPunct="1"/>
            <a:endParaRPr lang="en-US" smtClean="0"/>
          </a:p>
        </p:txBody>
      </p:sp>
    </p:spTree>
    <p:extLst>
      <p:ext uri="{BB962C8B-B14F-4D97-AF65-F5344CB8AC3E}">
        <p14:creationId xmlns:p14="http://schemas.microsoft.com/office/powerpoint/2010/main" val="42672576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ln>
            <a:miter lim="800000"/>
            <a:headEnd/>
            <a:tailEnd/>
          </a:ln>
        </p:spPr>
        <p:txBody>
          <a:bodyPr/>
          <a:lstStyle/>
          <a:p>
            <a:fld id="{09D5B4FD-4DD9-482F-99D1-BBBAE3A76D3B}" type="slidenum">
              <a:rPr lang="en-US"/>
              <a:pPr/>
              <a:t>13</a:t>
            </a:fld>
            <a:endParaRPr lang="en-US"/>
          </a:p>
        </p:txBody>
      </p:sp>
      <p:sp>
        <p:nvSpPr>
          <p:cNvPr id="120835" name="Rectangle 2"/>
          <p:cNvSpPr>
            <a:spLocks noGrp="1" noRot="1" noChangeAspect="1" noChangeArrowheads="1" noTextEdit="1"/>
          </p:cNvSpPr>
          <p:nvPr>
            <p:ph type="sldImg"/>
          </p:nvPr>
        </p:nvSpPr>
        <p:spPr>
          <a:xfrm>
            <a:off x="103188" y="606425"/>
            <a:ext cx="6783387" cy="3816350"/>
          </a:xfrm>
          <a:solidFill>
            <a:srgbClr val="FFFFFF"/>
          </a:solidFill>
          <a:ln/>
        </p:spPr>
      </p:sp>
      <p:sp>
        <p:nvSpPr>
          <p:cNvPr id="120836" name="Rectangle 3"/>
          <p:cNvSpPr>
            <a:spLocks noGrp="1" noChangeArrowheads="1"/>
          </p:cNvSpPr>
          <p:nvPr>
            <p:ph type="body" idx="1"/>
          </p:nvPr>
        </p:nvSpPr>
        <p:spPr>
          <a:xfrm>
            <a:off x="893763" y="4497388"/>
            <a:ext cx="5203825" cy="4240212"/>
          </a:xfrm>
          <a:solidFill>
            <a:srgbClr val="FFFFFF"/>
          </a:solidFill>
          <a:ln>
            <a:solidFill>
              <a:srgbClr val="000000"/>
            </a:solidFill>
            <a:miter lim="800000"/>
            <a:headEnd/>
            <a:tailEnd/>
          </a:ln>
        </p:spPr>
        <p:txBody>
          <a:bodyPr lIns="89730" tIns="44865" rIns="89730" bIns="44865"/>
          <a:lstStyle/>
          <a:p>
            <a:pPr eaLnBrk="1" hangingPunct="1"/>
            <a:endParaRPr lang="en-US" smtClean="0"/>
          </a:p>
        </p:txBody>
      </p:sp>
    </p:spTree>
    <p:extLst>
      <p:ext uri="{BB962C8B-B14F-4D97-AF65-F5344CB8AC3E}">
        <p14:creationId xmlns:p14="http://schemas.microsoft.com/office/powerpoint/2010/main" val="14058275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12201452"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914400" y="1752602"/>
            <a:ext cx="103632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914400" y="3611607"/>
            <a:ext cx="103632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5019" y="4953000"/>
            <a:ext cx="12197020"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r>
              <a:rPr lang="en-US" smtClean="0"/>
              <a:t>SEYED AHMAD SHAHAHMADI (P64797)</a:t>
            </a:r>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4975AE14-5157-40EE-903F-4A617FD7023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1481330"/>
            <a:ext cx="109728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r>
              <a:rPr lang="en-US" smtClean="0"/>
              <a:t>SEYED AHMAD SHAHAHMADI (P64797)</a:t>
            </a:r>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975AE14-5157-40EE-903F-4A617FD7023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5351" y="274641"/>
            <a:ext cx="236996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41"/>
            <a:ext cx="84328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r>
              <a:rPr lang="en-US" smtClean="0"/>
              <a:t>SEYED AHMAD SHAHAHMADI (P64797)</a:t>
            </a:r>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975AE14-5157-40EE-903F-4A617FD7023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r>
              <a:rPr lang="en-US" smtClean="0"/>
              <a:t>SEYED AHMAD SHAHAHMADI (P64797)</a:t>
            </a:r>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975AE14-5157-40EE-903F-4A617FD70239}"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168" y="1059712"/>
            <a:ext cx="103632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5230284" y="2931712"/>
            <a:ext cx="6096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r>
              <a:rPr lang="en-US" smtClean="0"/>
              <a:t>SEYED AHMAD SHAHAHMADI (P64797)</a:t>
            </a:r>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975AE14-5157-40EE-903F-4A617FD70239}" type="slidenum">
              <a:rPr lang="en-US" smtClean="0"/>
              <a:pPr/>
              <a:t>‹#›</a:t>
            </a:fld>
            <a:endParaRPr lang="en-US"/>
          </a:p>
        </p:txBody>
      </p:sp>
      <p:sp>
        <p:nvSpPr>
          <p:cNvPr id="7" name="Chevron 6"/>
          <p:cNvSpPr/>
          <p:nvPr/>
        </p:nvSpPr>
        <p:spPr>
          <a:xfrm>
            <a:off x="4848907"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4600352"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r>
              <a:rPr lang="en-US" smtClean="0"/>
              <a:t>SEYED AHMAD SHAHAHMADI (P64797)</a:t>
            </a:r>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4975AE14-5157-40EE-903F-4A617FD70239}"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5410200"/>
            <a:ext cx="5386917"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9" y="5410200"/>
            <a:ext cx="5389033"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1444295"/>
            <a:ext cx="5386917"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1444295"/>
            <a:ext cx="5389033"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r>
              <a:rPr lang="en-US" smtClean="0"/>
              <a:t>SEYED AHMAD SHAHAHMADI (P64797)</a:t>
            </a:r>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4975AE14-5157-40EE-903F-4A617FD70239}"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r>
              <a:rPr lang="en-US" smtClean="0"/>
              <a:t>SEYED AHMAD SHAHAHMADI (P64797)</a:t>
            </a:r>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4975AE14-5157-40EE-903F-4A617FD70239}"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r>
              <a:rPr lang="en-US" smtClean="0"/>
              <a:t>SEYED AHMAD SHAHAHMADI (P64797)</a:t>
            </a:r>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4975AE14-5157-40EE-903F-4A617FD7023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4876800"/>
            <a:ext cx="9975701"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892800" y="5355102"/>
            <a:ext cx="5299456"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219200" y="274320"/>
            <a:ext cx="9973056"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8969376" y="6407944"/>
            <a:ext cx="2560320" cy="365760"/>
          </a:xfrm>
        </p:spPr>
        <p:txBody>
          <a:bodyPr/>
          <a:lstStyle>
            <a:extLst/>
          </a:lstStyle>
          <a:p>
            <a:r>
              <a:rPr lang="en-US" smtClean="0"/>
              <a:t>SEYED AHMAD SHAHAHMADI (P64797)</a:t>
            </a:r>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4975AE14-5157-40EE-903F-4A617FD70239}"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521643" y="5443402"/>
            <a:ext cx="95504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304800" y="189968"/>
            <a:ext cx="115824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r>
              <a:rPr lang="en-US" smtClean="0"/>
              <a:t>SEYED AHMAD SHAHAHMADI (P64797)</a:t>
            </a:r>
            <a:endParaRPr lang="en-US"/>
          </a:p>
        </p:txBody>
      </p:sp>
      <p:sp>
        <p:nvSpPr>
          <p:cNvPr id="6" name="Footer Placeholder 5"/>
          <p:cNvSpPr>
            <a:spLocks noGrp="1"/>
          </p:cNvSpPr>
          <p:nvPr>
            <p:ph type="ftr" sz="quarter" idx="11"/>
          </p:nvPr>
        </p:nvSpPr>
        <p:spPr>
          <a:xfrm>
            <a:off x="5840097" y="6407945"/>
            <a:ext cx="3134241" cy="365125"/>
          </a:xfrm>
        </p:spPr>
        <p:txBody>
          <a:bodyPr/>
          <a:lstStyle>
            <a:lvl1pPr>
              <a:defRPr>
                <a:solidFill>
                  <a:schemeClr val="tx1"/>
                </a:solidFill>
              </a:defRPr>
            </a:lvl1pPr>
            <a:extLst/>
          </a:lstStyle>
          <a:p>
            <a:endParaRPr lang="en-US" dirty="0"/>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4975AE14-5157-40EE-903F-4A617FD70239}" type="slidenum">
              <a:rPr lang="en-US" smtClean="0"/>
              <a:pPr/>
              <a:t>‹#›</a:t>
            </a:fld>
            <a:endParaRPr lang="en-US"/>
          </a:p>
        </p:txBody>
      </p:sp>
      <p:sp>
        <p:nvSpPr>
          <p:cNvPr id="2" name="Title 1"/>
          <p:cNvSpPr>
            <a:spLocks noGrp="1"/>
          </p:cNvSpPr>
          <p:nvPr>
            <p:ph type="title"/>
          </p:nvPr>
        </p:nvSpPr>
        <p:spPr>
          <a:xfrm>
            <a:off x="304800" y="4865122"/>
            <a:ext cx="10767243"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955249" y="5001994"/>
            <a:ext cx="5069337"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71414" y="5785023"/>
            <a:ext cx="506933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8056" y="5791253"/>
            <a:ext cx="4536419"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11552149"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11303595"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955249" y="5001994"/>
            <a:ext cx="5069337"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71414" y="5785023"/>
            <a:ext cx="506933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8056" y="5791253"/>
            <a:ext cx="4536419"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481329"/>
            <a:ext cx="109728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8969376" y="6407944"/>
            <a:ext cx="2560320" cy="365760"/>
          </a:xfrm>
          <a:prstGeom prst="rect">
            <a:avLst/>
          </a:prstGeom>
        </p:spPr>
        <p:txBody>
          <a:bodyPr vert="horz" anchor="b"/>
          <a:lstStyle>
            <a:lvl1pPr algn="l" eaLnBrk="1" latinLnBrk="0" hangingPunct="1">
              <a:defRPr kumimoji="0" sz="1000">
                <a:solidFill>
                  <a:schemeClr val="tx1"/>
                </a:solidFill>
              </a:defRPr>
            </a:lvl1pPr>
            <a:extLst/>
          </a:lstStyle>
          <a:p>
            <a:r>
              <a:rPr lang="en-US" smtClean="0"/>
              <a:t>SEYED AHMAD SHAHAHMADI (P64797)</a:t>
            </a:r>
            <a:endParaRPr lang="en-US"/>
          </a:p>
        </p:txBody>
      </p:sp>
      <p:sp>
        <p:nvSpPr>
          <p:cNvPr id="22" name="Footer Placeholder 21"/>
          <p:cNvSpPr>
            <a:spLocks noGrp="1"/>
          </p:cNvSpPr>
          <p:nvPr>
            <p:ph type="ftr" sz="quarter" idx="3"/>
          </p:nvPr>
        </p:nvSpPr>
        <p:spPr>
          <a:xfrm>
            <a:off x="5840097" y="6407945"/>
            <a:ext cx="313424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11529696" y="6407945"/>
            <a:ext cx="487680" cy="365125"/>
          </a:xfrm>
          <a:prstGeom prst="rect">
            <a:avLst/>
          </a:prstGeom>
        </p:spPr>
        <p:txBody>
          <a:bodyPr vert="horz" anchor="b"/>
          <a:lstStyle>
            <a:lvl1pPr algn="r" eaLnBrk="1" latinLnBrk="0" hangingPunct="1">
              <a:defRPr kumimoji="0" sz="1000" b="0">
                <a:solidFill>
                  <a:schemeClr val="tx1"/>
                </a:solidFill>
              </a:defRPr>
            </a:lvl1pPr>
            <a:extLst/>
          </a:lstStyle>
          <a:p>
            <a:fld id="{4975AE14-5157-40EE-903F-4A617FD7023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4134" r:id="rId1"/>
    <p:sldLayoutId id="2147484135" r:id="rId2"/>
    <p:sldLayoutId id="2147484136" r:id="rId3"/>
    <p:sldLayoutId id="2147484137" r:id="rId4"/>
    <p:sldLayoutId id="2147484138" r:id="rId5"/>
    <p:sldLayoutId id="2147484139" r:id="rId6"/>
    <p:sldLayoutId id="2147484140" r:id="rId7"/>
    <p:sldLayoutId id="2147484141" r:id="rId8"/>
    <p:sldLayoutId id="2147484142" r:id="rId9"/>
    <p:sldLayoutId id="2147484143" r:id="rId10"/>
    <p:sldLayoutId id="2147484144" r:id="rId11"/>
  </p:sldLayoutIdLst>
  <p:hf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4975AE14-5157-40EE-903F-4A617FD70239}" type="slidenum">
              <a:rPr lang="en-US" smtClean="0"/>
              <a:pPr/>
              <a:t>1</a:t>
            </a:fld>
            <a:endParaRPr lang="en-US"/>
          </a:p>
        </p:txBody>
      </p:sp>
      <p:sp>
        <p:nvSpPr>
          <p:cNvPr id="7" name="TextBox 6"/>
          <p:cNvSpPr txBox="1"/>
          <p:nvPr/>
        </p:nvSpPr>
        <p:spPr>
          <a:xfrm>
            <a:off x="972457" y="2017478"/>
            <a:ext cx="10319657" cy="707886"/>
          </a:xfrm>
          <a:prstGeom prst="rect">
            <a:avLst/>
          </a:prstGeom>
          <a:noFill/>
        </p:spPr>
        <p:txBody>
          <a:bodyPr wrap="square" rtlCol="0">
            <a:spAutoFit/>
          </a:bodyPr>
          <a:lstStyle/>
          <a:p>
            <a:pPr algn="ctr"/>
            <a:r>
              <a:rPr lang="en-US" sz="4000" dirty="0" smtClean="0"/>
              <a:t>Satellite Communication</a:t>
            </a:r>
            <a:endParaRPr lang="en-US" sz="40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246742" y="986977"/>
            <a:ext cx="11654972" cy="5293757"/>
          </a:xfrm>
          <a:prstGeom prst="rect">
            <a:avLst/>
          </a:prstGeom>
          <a:noFill/>
        </p:spPr>
        <p:txBody>
          <a:bodyPr wrap="square" rtlCol="0">
            <a:spAutoFit/>
          </a:bodyPr>
          <a:lstStyle/>
          <a:p>
            <a:pPr algn="just"/>
            <a:r>
              <a:rPr lang="en-US" sz="2600" dirty="0" smtClean="0"/>
              <a:t> In active satellites, it amplifies or modifies and retransmits the signal received from the earth. </a:t>
            </a:r>
          </a:p>
          <a:p>
            <a:pPr algn="just"/>
            <a:r>
              <a:rPr lang="en-US" sz="2600" dirty="0" smtClean="0"/>
              <a:t> Satellites which can transmit power are called active satellite. </a:t>
            </a:r>
          </a:p>
          <a:p>
            <a:pPr algn="just"/>
            <a:r>
              <a:rPr lang="en-US" sz="2600" dirty="0" smtClean="0"/>
              <a:t> Have several advantages over the passive satellites. </a:t>
            </a:r>
          </a:p>
          <a:p>
            <a:pPr algn="just"/>
            <a:r>
              <a:rPr lang="en-US" sz="2600" dirty="0" smtClean="0"/>
              <a:t> Require lower power earth station. </a:t>
            </a:r>
          </a:p>
          <a:p>
            <a:pPr algn="just"/>
            <a:r>
              <a:rPr lang="en-US" sz="2600" dirty="0" smtClean="0"/>
              <a:t> Not open to random use.</a:t>
            </a:r>
          </a:p>
          <a:p>
            <a:pPr algn="just"/>
            <a:r>
              <a:rPr lang="en-US" sz="2600" dirty="0" smtClean="0"/>
              <a:t> Directly controlled by operators from ground.</a:t>
            </a:r>
          </a:p>
          <a:p>
            <a:pPr algn="just"/>
            <a:r>
              <a:rPr lang="en-US" sz="2600" b="1" u="sng" dirty="0" smtClean="0"/>
              <a:t>Disadvantages:</a:t>
            </a:r>
          </a:p>
          <a:p>
            <a:pPr algn="just"/>
            <a:r>
              <a:rPr lang="en-US" sz="2600" dirty="0" smtClean="0"/>
              <a:t> Requirement of larger and powerful rockets to launch heavier satellites in orbit. </a:t>
            </a:r>
          </a:p>
          <a:p>
            <a:pPr algn="just"/>
            <a:r>
              <a:rPr lang="en-US" sz="2600" dirty="0" smtClean="0"/>
              <a:t> Requirement of on-board power supply. </a:t>
            </a:r>
          </a:p>
          <a:p>
            <a:pPr algn="just"/>
            <a:r>
              <a:rPr lang="en-US" sz="2600" dirty="0" smtClean="0"/>
              <a:t> Interruption of service due to failure of electronics components.</a:t>
            </a:r>
          </a:p>
          <a:p>
            <a:pPr algn="just"/>
            <a:r>
              <a:rPr lang="en-US" sz="2600" dirty="0" smtClean="0"/>
              <a:t> </a:t>
            </a:r>
            <a:endParaRPr lang="en-US" sz="2600" dirty="0"/>
          </a:p>
        </p:txBody>
      </p:sp>
      <p:sp>
        <p:nvSpPr>
          <p:cNvPr id="5" name="TextBox 4"/>
          <p:cNvSpPr txBox="1"/>
          <p:nvPr/>
        </p:nvSpPr>
        <p:spPr>
          <a:xfrm>
            <a:off x="856343" y="0"/>
            <a:ext cx="10319657" cy="707886"/>
          </a:xfrm>
          <a:prstGeom prst="rect">
            <a:avLst/>
          </a:prstGeom>
          <a:noFill/>
        </p:spPr>
        <p:txBody>
          <a:bodyPr wrap="square" rtlCol="0">
            <a:spAutoFit/>
          </a:bodyPr>
          <a:lstStyle/>
          <a:p>
            <a:pPr algn="ctr"/>
            <a:r>
              <a:rPr lang="en-US" sz="4000" dirty="0" smtClean="0"/>
              <a:t>Active Satellites</a:t>
            </a:r>
            <a:endParaRPr lang="en-US" sz="4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56343" y="0"/>
            <a:ext cx="10319657" cy="1323439"/>
          </a:xfrm>
          <a:prstGeom prst="rect">
            <a:avLst/>
          </a:prstGeom>
          <a:noFill/>
        </p:spPr>
        <p:txBody>
          <a:bodyPr wrap="square" rtlCol="0">
            <a:spAutoFit/>
          </a:bodyPr>
          <a:lstStyle/>
          <a:p>
            <a:pPr algn="ctr"/>
            <a:r>
              <a:rPr lang="en-US" sz="4000" dirty="0" smtClean="0"/>
              <a:t>Two major elements of Satellite Communications Systems</a:t>
            </a:r>
            <a:endParaRPr lang="en-US" sz="4000" dirty="0"/>
          </a:p>
        </p:txBody>
      </p:sp>
      <p:sp>
        <p:nvSpPr>
          <p:cNvPr id="5" name="Rectangle 4"/>
          <p:cNvSpPr/>
          <p:nvPr/>
        </p:nvSpPr>
        <p:spPr>
          <a:xfrm>
            <a:off x="1596570" y="1740265"/>
            <a:ext cx="9405257" cy="1815882"/>
          </a:xfrm>
          <a:prstGeom prst="rect">
            <a:avLst/>
          </a:prstGeom>
        </p:spPr>
        <p:txBody>
          <a:bodyPr wrap="square">
            <a:spAutoFit/>
          </a:bodyPr>
          <a:lstStyle/>
          <a:p>
            <a:pPr algn="just"/>
            <a:r>
              <a:rPr lang="en-US" sz="2800" dirty="0" smtClean="0"/>
              <a:t>The satellite communications portion is broken down into two areas or segments: </a:t>
            </a:r>
          </a:p>
          <a:p>
            <a:pPr marL="514350" indent="-514350" algn="just">
              <a:buAutoNum type="arabicPeriod"/>
            </a:pPr>
            <a:r>
              <a:rPr lang="en-US" sz="2800" dirty="0" smtClean="0"/>
              <a:t>the space segment and </a:t>
            </a:r>
          </a:p>
          <a:p>
            <a:pPr marL="514350" indent="-514350" algn="just">
              <a:buAutoNum type="arabicPeriod"/>
            </a:pPr>
            <a:r>
              <a:rPr lang="en-US" sz="2800" dirty="0" smtClean="0"/>
              <a:t>the ground (or earth) segment.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975AE14-5157-40EE-903F-4A617FD70239}" type="slidenum">
              <a:rPr lang="en-US" smtClean="0"/>
              <a:pPr/>
              <a:t>12</a:t>
            </a:fld>
            <a:endParaRPr lang="en-US"/>
          </a:p>
        </p:txBody>
      </p:sp>
      <p:pic>
        <p:nvPicPr>
          <p:cNvPr id="3074" name="Picture 2"/>
          <p:cNvPicPr>
            <a:picLocks noChangeAspect="1" noChangeArrowheads="1"/>
          </p:cNvPicPr>
          <p:nvPr/>
        </p:nvPicPr>
        <p:blipFill>
          <a:blip r:embed="rId2"/>
          <a:srcRect l="43394" t="23214" r="22917" b="17262"/>
          <a:stretch>
            <a:fillRect/>
          </a:stretch>
        </p:blipFill>
        <p:spPr bwMode="auto">
          <a:xfrm>
            <a:off x="2380343" y="-101598"/>
            <a:ext cx="7634514" cy="6978393"/>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37421" y="885886"/>
            <a:ext cx="11596915" cy="5632311"/>
          </a:xfrm>
          <a:prstGeom prst="rect">
            <a:avLst/>
          </a:prstGeom>
        </p:spPr>
        <p:txBody>
          <a:bodyPr wrap="square">
            <a:spAutoFit/>
          </a:bodyPr>
          <a:lstStyle/>
          <a:p>
            <a:pPr algn="just" fontAlgn="base"/>
            <a:r>
              <a:rPr lang="en-US" sz="2400" dirty="0" smtClean="0"/>
              <a:t>The space segment includes the satellite (or satellites) in orbit. </a:t>
            </a:r>
          </a:p>
          <a:p>
            <a:pPr algn="just" fontAlgn="base"/>
            <a:r>
              <a:rPr lang="en-US" sz="2400" dirty="0" smtClean="0"/>
              <a:t>The ground station that provides the operational control of the satellite(s) in orbit. The </a:t>
            </a:r>
            <a:r>
              <a:rPr lang="en-US" sz="2400" dirty="0" smtClean="0">
                <a:solidFill>
                  <a:srgbClr val="FF0000"/>
                </a:solidFill>
              </a:rPr>
              <a:t>ground station </a:t>
            </a:r>
            <a:r>
              <a:rPr lang="en-US" sz="2400" dirty="0" smtClean="0"/>
              <a:t>is referred to as the Tracking, Telemetry, Command (TT&amp;C) or Tracking, Telemetry, Command and Monitoring (TTC&amp;M) station. The TTC&amp;M station provides essential spacecraft management and control functions to keep the satellite operating safely in orbit. </a:t>
            </a:r>
            <a:endParaRPr lang="en-US" sz="2400" dirty="0" smtClean="0"/>
          </a:p>
          <a:p>
            <a:pPr algn="just" fontAlgn="base"/>
            <a:r>
              <a:rPr lang="en-US" sz="2400" dirty="0">
                <a:solidFill>
                  <a:srgbClr val="FF0000"/>
                </a:solidFill>
              </a:rPr>
              <a:t>Tracking determines the spacecraft's position and orbit, while Telemetry transmits data from the satellite, including its status and scientific measurements. Command allows ground control to send instructions to the satellite, and Monitoring assesses the spacecraft's health and performance based on the telemetry </a:t>
            </a:r>
            <a:r>
              <a:rPr lang="en-US" sz="2400" dirty="0" smtClean="0">
                <a:solidFill>
                  <a:srgbClr val="FF0000"/>
                </a:solidFill>
              </a:rPr>
              <a:t>data.</a:t>
            </a:r>
            <a:endParaRPr lang="en-US" sz="2400" dirty="0" smtClean="0">
              <a:solidFill>
                <a:srgbClr val="FF0000"/>
              </a:solidFill>
            </a:endParaRPr>
          </a:p>
          <a:p>
            <a:pPr algn="just" fontAlgn="base"/>
            <a:r>
              <a:rPr lang="en-US" sz="2400" dirty="0" smtClean="0"/>
              <a:t>The </a:t>
            </a:r>
            <a:r>
              <a:rPr lang="en-US" sz="2400" dirty="0" smtClean="0"/>
              <a:t>TTC&amp;M links between the spacecraft and the ground are usually separate from the user communications links. TTC&amp;M links may operate in the same frequency bands or in other bands. </a:t>
            </a:r>
            <a:endParaRPr lang="en-US" sz="2400" dirty="0">
              <a:solidFill>
                <a:srgbClr val="FF0000"/>
              </a:solidFill>
            </a:endParaRPr>
          </a:p>
        </p:txBody>
      </p:sp>
      <p:sp>
        <p:nvSpPr>
          <p:cNvPr id="4" name="TextBox 3"/>
          <p:cNvSpPr txBox="1"/>
          <p:nvPr/>
        </p:nvSpPr>
        <p:spPr>
          <a:xfrm>
            <a:off x="856343" y="0"/>
            <a:ext cx="10319657" cy="707886"/>
          </a:xfrm>
          <a:prstGeom prst="rect">
            <a:avLst/>
          </a:prstGeom>
          <a:noFill/>
        </p:spPr>
        <p:txBody>
          <a:bodyPr wrap="square" rtlCol="0">
            <a:spAutoFit/>
          </a:bodyPr>
          <a:lstStyle/>
          <a:p>
            <a:pPr algn="ctr"/>
            <a:r>
              <a:rPr lang="en-US" sz="4000" dirty="0" smtClean="0"/>
              <a:t>Space Segment</a:t>
            </a:r>
            <a:endParaRPr lang="en-US" sz="40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4975AE14-5157-40EE-903F-4A617FD70239}" type="slidenum">
              <a:rPr lang="en-US" smtClean="0"/>
              <a:pPr/>
              <a:t>14</a:t>
            </a:fld>
            <a:endParaRPr lang="en-US"/>
          </a:p>
        </p:txBody>
      </p:sp>
      <p:sp>
        <p:nvSpPr>
          <p:cNvPr id="4" name="Rectangle 3"/>
          <p:cNvSpPr/>
          <p:nvPr/>
        </p:nvSpPr>
        <p:spPr>
          <a:xfrm>
            <a:off x="217714" y="1082716"/>
            <a:ext cx="11698515" cy="3970318"/>
          </a:xfrm>
          <a:prstGeom prst="rect">
            <a:avLst/>
          </a:prstGeom>
        </p:spPr>
        <p:txBody>
          <a:bodyPr wrap="square">
            <a:spAutoFit/>
          </a:bodyPr>
          <a:lstStyle/>
          <a:p>
            <a:pPr algn="just"/>
            <a:r>
              <a:rPr lang="en-US" sz="2800" dirty="0" smtClean="0"/>
              <a:t>The ground segment of the communications satellite system consists of the earth surface area based terminals that utilize the communications capabilities of the Space Segment. TTC&amp;M ground stations are not included in the ground segment. </a:t>
            </a:r>
          </a:p>
          <a:p>
            <a:pPr algn="just"/>
            <a:r>
              <a:rPr lang="en-US" sz="2800" dirty="0" smtClean="0"/>
              <a:t>The ground segment terminals consist of three basic types: </a:t>
            </a:r>
          </a:p>
          <a:p>
            <a:pPr algn="just"/>
            <a:r>
              <a:rPr lang="en-US" sz="2800" dirty="0" smtClean="0"/>
              <a:t>• fixed (in-place) terminals </a:t>
            </a:r>
          </a:p>
          <a:p>
            <a:pPr algn="just"/>
            <a:r>
              <a:rPr lang="en-US" sz="2800" dirty="0" smtClean="0"/>
              <a:t>• transportable terminals</a:t>
            </a:r>
          </a:p>
          <a:p>
            <a:pPr algn="just"/>
            <a:r>
              <a:rPr lang="en-US" sz="2800" dirty="0" smtClean="0"/>
              <a:t>• mobile terminals </a:t>
            </a:r>
          </a:p>
          <a:p>
            <a:pPr algn="just"/>
            <a:endParaRPr lang="en-US" sz="2800" dirty="0" smtClean="0"/>
          </a:p>
        </p:txBody>
      </p:sp>
      <p:sp>
        <p:nvSpPr>
          <p:cNvPr id="5" name="TextBox 4"/>
          <p:cNvSpPr txBox="1"/>
          <p:nvPr/>
        </p:nvSpPr>
        <p:spPr>
          <a:xfrm>
            <a:off x="856343" y="0"/>
            <a:ext cx="10319657" cy="707886"/>
          </a:xfrm>
          <a:prstGeom prst="rect">
            <a:avLst/>
          </a:prstGeom>
          <a:noFill/>
        </p:spPr>
        <p:txBody>
          <a:bodyPr wrap="square" rtlCol="0">
            <a:spAutoFit/>
          </a:bodyPr>
          <a:lstStyle/>
          <a:p>
            <a:pPr algn="ctr"/>
            <a:r>
              <a:rPr lang="en-US" sz="4000" smtClean="0"/>
              <a:t>Ground </a:t>
            </a:r>
            <a:r>
              <a:rPr lang="en-US" sz="4000" dirty="0" smtClean="0"/>
              <a:t>Segment</a:t>
            </a:r>
            <a:endParaRPr lang="en-US" sz="40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4975AE14-5157-40EE-903F-4A617FD70239}" type="slidenum">
              <a:rPr lang="en-US" smtClean="0"/>
              <a:pPr/>
              <a:t>15</a:t>
            </a:fld>
            <a:endParaRPr lang="en-US"/>
          </a:p>
        </p:txBody>
      </p:sp>
      <p:sp>
        <p:nvSpPr>
          <p:cNvPr id="4" name="Rectangle 3"/>
          <p:cNvSpPr/>
          <p:nvPr/>
        </p:nvSpPr>
        <p:spPr>
          <a:xfrm>
            <a:off x="290287" y="531177"/>
            <a:ext cx="11640458" cy="6494085"/>
          </a:xfrm>
          <a:prstGeom prst="rect">
            <a:avLst/>
          </a:prstGeom>
        </p:spPr>
        <p:txBody>
          <a:bodyPr wrap="square">
            <a:spAutoFit/>
          </a:bodyPr>
          <a:lstStyle/>
          <a:p>
            <a:pPr algn="just">
              <a:buFont typeface="Arial" pitchFamily="34" charset="0"/>
              <a:buChar char="•"/>
            </a:pPr>
            <a:r>
              <a:rPr lang="en-US" sz="2600" dirty="0" smtClean="0"/>
              <a:t> Fixed terminals are designed to access the satellite while fixed in-place on the ground. They may be providing different types of services, but they are defined by the fact that they are not moving while communicating with the satellite. Examples of fixed terminals are small terminals used in private networks (VSATs), or terminals mounted on residence buildings used to receive broadcast satellite signals. </a:t>
            </a:r>
          </a:p>
          <a:p>
            <a:pPr algn="just">
              <a:buFont typeface="Arial" pitchFamily="34" charset="0"/>
              <a:buChar char="•"/>
            </a:pPr>
            <a:r>
              <a:rPr lang="en-US" sz="2600" dirty="0" smtClean="0"/>
              <a:t> Transportable terminals are designed to be movable, but once on location remain fixed during transmissions to the satellite. Examples of the transportable terminal are satellite news gathering (SGN) trucks, which move to locations, stop in place, and then deploy an antenna to establish links to the satellite. </a:t>
            </a:r>
          </a:p>
          <a:p>
            <a:pPr algn="just">
              <a:buFont typeface="Arial" pitchFamily="34" charset="0"/>
              <a:buChar char="•"/>
            </a:pPr>
            <a:r>
              <a:rPr lang="en-US" sz="2600" dirty="0" smtClean="0"/>
              <a:t> Mobile terminals are designed to communicate with the satellite while in motion. They are further defined as land mobile, aeronautical mobile, or maritime mobile, depending on their locations on or near the earth surface. </a:t>
            </a:r>
            <a:endParaRPr lang="en-US" sz="2600" dirty="0"/>
          </a:p>
        </p:txBody>
      </p:sp>
      <p:sp>
        <p:nvSpPr>
          <p:cNvPr id="5" name="TextBox 4"/>
          <p:cNvSpPr txBox="1"/>
          <p:nvPr/>
        </p:nvSpPr>
        <p:spPr>
          <a:xfrm>
            <a:off x="856343" y="-101598"/>
            <a:ext cx="10319657" cy="707886"/>
          </a:xfrm>
          <a:prstGeom prst="rect">
            <a:avLst/>
          </a:prstGeom>
          <a:noFill/>
        </p:spPr>
        <p:txBody>
          <a:bodyPr wrap="square" rtlCol="0">
            <a:spAutoFit/>
          </a:bodyPr>
          <a:lstStyle/>
          <a:p>
            <a:pPr algn="ctr"/>
            <a:r>
              <a:rPr lang="en-US" sz="4000" dirty="0" smtClean="0"/>
              <a:t>Ground Segment</a:t>
            </a:r>
            <a:endParaRPr lang="en-US" sz="40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975AE14-5157-40EE-903F-4A617FD70239}" type="slidenum">
              <a:rPr lang="en-US" smtClean="0"/>
              <a:pPr/>
              <a:t>16</a:t>
            </a:fld>
            <a:endParaRPr lang="en-US"/>
          </a:p>
        </p:txBody>
      </p:sp>
      <p:sp>
        <p:nvSpPr>
          <p:cNvPr id="4" name="Rectangle 3"/>
          <p:cNvSpPr/>
          <p:nvPr/>
        </p:nvSpPr>
        <p:spPr>
          <a:xfrm>
            <a:off x="1828310" y="29028"/>
            <a:ext cx="8525091" cy="707886"/>
          </a:xfrm>
          <a:prstGeom prst="rect">
            <a:avLst/>
          </a:prstGeom>
        </p:spPr>
        <p:txBody>
          <a:bodyPr wrap="none">
            <a:spAutoFit/>
          </a:bodyPr>
          <a:lstStyle/>
          <a:p>
            <a:pPr algn="ctr" fontAlgn="base">
              <a:spcBef>
                <a:spcPct val="0"/>
              </a:spcBef>
              <a:spcAft>
                <a:spcPct val="0"/>
              </a:spcAft>
            </a:pPr>
            <a:r>
              <a:rPr lang="en-US" sz="4000" dirty="0" smtClean="0"/>
              <a:t>Satellite Control Centre function</a:t>
            </a:r>
          </a:p>
        </p:txBody>
      </p:sp>
      <p:sp>
        <p:nvSpPr>
          <p:cNvPr id="5" name="Rectangle 4"/>
          <p:cNvSpPr/>
          <p:nvPr/>
        </p:nvSpPr>
        <p:spPr>
          <a:xfrm>
            <a:off x="566058" y="1295740"/>
            <a:ext cx="11001827" cy="2893100"/>
          </a:xfrm>
          <a:prstGeom prst="rect">
            <a:avLst/>
          </a:prstGeom>
        </p:spPr>
        <p:txBody>
          <a:bodyPr wrap="square">
            <a:spAutoFit/>
          </a:bodyPr>
          <a:lstStyle/>
          <a:p>
            <a:r>
              <a:rPr lang="en-US" sz="2600" dirty="0" smtClean="0"/>
              <a:t> Tracking of the satellite </a:t>
            </a:r>
          </a:p>
          <a:p>
            <a:r>
              <a:rPr lang="en-US" sz="2600" dirty="0" smtClean="0"/>
              <a:t> Receiving data </a:t>
            </a:r>
          </a:p>
          <a:p>
            <a:r>
              <a:rPr lang="en-US" sz="2600" dirty="0" smtClean="0"/>
              <a:t> Eclipse management of satellite </a:t>
            </a:r>
          </a:p>
          <a:p>
            <a:r>
              <a:rPr lang="en-US" sz="2600" dirty="0" smtClean="0"/>
              <a:t> Commanding the Satellite for station keeping. </a:t>
            </a:r>
          </a:p>
          <a:p>
            <a:r>
              <a:rPr lang="en-US" sz="2600" dirty="0" smtClean="0"/>
              <a:t> Determining Orbital parameters from Tracking and Ranging data </a:t>
            </a:r>
          </a:p>
          <a:p>
            <a:r>
              <a:rPr lang="en-US" sz="2600" dirty="0" smtClean="0"/>
              <a:t> Switching ON/OFF of different subsystems as per the operational requirements </a:t>
            </a:r>
            <a:endParaRPr lang="en-US" sz="26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975AE14-5157-40EE-903F-4A617FD70239}" type="slidenum">
              <a:rPr lang="en-US" smtClean="0"/>
              <a:pPr/>
              <a:t>17</a:t>
            </a:fld>
            <a:endParaRPr lang="en-US"/>
          </a:p>
        </p:txBody>
      </p:sp>
      <p:sp>
        <p:nvSpPr>
          <p:cNvPr id="4" name="Rectangle 3"/>
          <p:cNvSpPr/>
          <p:nvPr/>
        </p:nvSpPr>
        <p:spPr>
          <a:xfrm>
            <a:off x="3033486" y="2264228"/>
            <a:ext cx="6052457" cy="707886"/>
          </a:xfrm>
          <a:prstGeom prst="rect">
            <a:avLst/>
          </a:prstGeom>
        </p:spPr>
        <p:txBody>
          <a:bodyPr wrap="square">
            <a:spAutoFit/>
          </a:bodyPr>
          <a:lstStyle/>
          <a:p>
            <a:pPr algn="ctr" fontAlgn="base">
              <a:spcBef>
                <a:spcPct val="0"/>
              </a:spcBef>
              <a:spcAft>
                <a:spcPct val="0"/>
              </a:spcAft>
            </a:pPr>
            <a:r>
              <a:rPr lang="en-US" sz="4000" dirty="0" smtClean="0"/>
              <a:t>Orbital Aspect</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975AE14-5157-40EE-903F-4A617FD70239}" type="slidenum">
              <a:rPr lang="en-US" smtClean="0"/>
              <a:pPr/>
              <a:t>18</a:t>
            </a:fld>
            <a:endParaRPr lang="en-US"/>
          </a:p>
        </p:txBody>
      </p:sp>
      <p:sp>
        <p:nvSpPr>
          <p:cNvPr id="4" name="Rectangle 3"/>
          <p:cNvSpPr/>
          <p:nvPr/>
        </p:nvSpPr>
        <p:spPr>
          <a:xfrm>
            <a:off x="3831284" y="0"/>
            <a:ext cx="3842719" cy="707886"/>
          </a:xfrm>
          <a:prstGeom prst="rect">
            <a:avLst/>
          </a:prstGeom>
        </p:spPr>
        <p:txBody>
          <a:bodyPr wrap="none">
            <a:spAutoFit/>
          </a:bodyPr>
          <a:lstStyle/>
          <a:p>
            <a:pPr lvl="0" algn="ctr" fontAlgn="base">
              <a:spcBef>
                <a:spcPct val="0"/>
              </a:spcBef>
              <a:spcAft>
                <a:spcPct val="0"/>
              </a:spcAft>
            </a:pPr>
            <a:r>
              <a:rPr lang="en-US" sz="4000" dirty="0" smtClean="0">
                <a:latin typeface="+mj-lt"/>
                <a:cs typeface="Arial" pitchFamily="34" charset="0"/>
              </a:rPr>
              <a:t>Satellite Orbits</a:t>
            </a:r>
          </a:p>
        </p:txBody>
      </p:sp>
      <p:pic>
        <p:nvPicPr>
          <p:cNvPr id="4098" name="Picture 2"/>
          <p:cNvPicPr>
            <a:picLocks noChangeAspect="1" noChangeArrowheads="1"/>
          </p:cNvPicPr>
          <p:nvPr/>
        </p:nvPicPr>
        <p:blipFill>
          <a:blip r:embed="rId2"/>
          <a:srcRect l="27888" t="36706" r="4957" b="21429"/>
          <a:stretch>
            <a:fillRect/>
          </a:stretch>
        </p:blipFill>
        <p:spPr bwMode="auto">
          <a:xfrm>
            <a:off x="986970" y="1756229"/>
            <a:ext cx="10000344" cy="3062514"/>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975AE14-5157-40EE-903F-4A617FD70239}" type="slidenum">
              <a:rPr lang="en-US" smtClean="0"/>
              <a:pPr/>
              <a:t>19</a:t>
            </a:fld>
            <a:endParaRPr lang="en-US"/>
          </a:p>
        </p:txBody>
      </p:sp>
      <p:sp>
        <p:nvSpPr>
          <p:cNvPr id="4" name="Rectangle 3"/>
          <p:cNvSpPr/>
          <p:nvPr/>
        </p:nvSpPr>
        <p:spPr>
          <a:xfrm>
            <a:off x="3556000" y="58056"/>
            <a:ext cx="4339771" cy="707886"/>
          </a:xfrm>
          <a:prstGeom prst="rect">
            <a:avLst/>
          </a:prstGeom>
        </p:spPr>
        <p:txBody>
          <a:bodyPr wrap="square">
            <a:spAutoFit/>
          </a:bodyPr>
          <a:lstStyle/>
          <a:p>
            <a:pPr lvl="0" algn="ctr" fontAlgn="base">
              <a:spcBef>
                <a:spcPct val="0"/>
              </a:spcBef>
              <a:spcAft>
                <a:spcPct val="0"/>
              </a:spcAft>
            </a:pPr>
            <a:r>
              <a:rPr lang="en-US" sz="4000" dirty="0" smtClean="0">
                <a:latin typeface="+mj-lt"/>
                <a:cs typeface="Arial" pitchFamily="34" charset="0"/>
              </a:rPr>
              <a:t>Orbit</a:t>
            </a:r>
          </a:p>
        </p:txBody>
      </p:sp>
      <p:sp>
        <p:nvSpPr>
          <p:cNvPr id="7" name="Rectangle 6"/>
          <p:cNvSpPr/>
          <p:nvPr/>
        </p:nvSpPr>
        <p:spPr>
          <a:xfrm>
            <a:off x="319315" y="922557"/>
            <a:ext cx="11625942" cy="5693866"/>
          </a:xfrm>
          <a:prstGeom prst="rect">
            <a:avLst/>
          </a:prstGeom>
        </p:spPr>
        <p:txBody>
          <a:bodyPr wrap="square">
            <a:spAutoFit/>
          </a:bodyPr>
          <a:lstStyle/>
          <a:p>
            <a:pPr algn="just"/>
            <a:r>
              <a:rPr lang="en-US" sz="2600" dirty="0" smtClean="0"/>
              <a:t>The path a Satellite follows around a planet is defined as an orbit. </a:t>
            </a:r>
          </a:p>
          <a:p>
            <a:pPr algn="just"/>
            <a:r>
              <a:rPr lang="en-US" sz="2600" dirty="0" smtClean="0"/>
              <a:t>Satellite Orbits are classified in two broad categories </a:t>
            </a:r>
          </a:p>
          <a:p>
            <a:pPr algn="just"/>
            <a:r>
              <a:rPr lang="en-US" sz="2600" dirty="0" smtClean="0"/>
              <a:t> Non-Geostationary Orbit (NGSO) </a:t>
            </a:r>
          </a:p>
          <a:p>
            <a:pPr algn="just"/>
            <a:r>
              <a:rPr lang="en-US" sz="2600" dirty="0" smtClean="0"/>
              <a:t> Geo Stationary Orbit (GSO) </a:t>
            </a:r>
          </a:p>
          <a:p>
            <a:pPr algn="just"/>
            <a:endParaRPr lang="en-US" sz="2600" dirty="0" smtClean="0"/>
          </a:p>
          <a:p>
            <a:pPr algn="just"/>
            <a:r>
              <a:rPr lang="en-US" sz="2600" b="1" u="sng" dirty="0" smtClean="0"/>
              <a:t>Non-Geostationary Orbit (NGSO)</a:t>
            </a:r>
          </a:p>
          <a:p>
            <a:pPr algn="just"/>
            <a:r>
              <a:rPr lang="en-US" sz="2600" dirty="0" smtClean="0"/>
              <a:t>Early ventures with satellite communications used satellites in Non-geostationary low earth orbits due to the technical limitations of the launch vehicles in placing satellites in higher orbits. </a:t>
            </a:r>
          </a:p>
          <a:p>
            <a:pPr algn="just"/>
            <a:r>
              <a:rPr lang="en-US" sz="2600" u="sng" dirty="0" smtClean="0"/>
              <a:t>Disadvantages of NGSO </a:t>
            </a:r>
          </a:p>
          <a:p>
            <a:pPr algn="just"/>
            <a:r>
              <a:rPr lang="en-US" sz="2600" dirty="0" smtClean="0"/>
              <a:t> Complex problem of transferring signal from one satellite to another.  Less expected life of satellites at NGSO. </a:t>
            </a:r>
          </a:p>
          <a:p>
            <a:pPr algn="just"/>
            <a:r>
              <a:rPr lang="en-US" sz="2600" dirty="0" smtClean="0"/>
              <a:t> Requires frequent replacement of satellites compared to satellite in GSO</a:t>
            </a:r>
            <a:endParaRPr lang="en-US" sz="2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943429" y="2177143"/>
            <a:ext cx="10319657" cy="707886"/>
          </a:xfrm>
          <a:prstGeom prst="rect">
            <a:avLst/>
          </a:prstGeom>
          <a:noFill/>
        </p:spPr>
        <p:txBody>
          <a:bodyPr wrap="square" rtlCol="0">
            <a:spAutoFit/>
          </a:bodyPr>
          <a:lstStyle/>
          <a:p>
            <a:pPr algn="ctr"/>
            <a:r>
              <a:rPr lang="en-US" sz="4000" dirty="0" smtClean="0"/>
              <a:t>Origin/Historical Background</a:t>
            </a:r>
            <a:endParaRPr lang="en-US" sz="40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975AE14-5157-40EE-903F-4A617FD70239}" type="slidenum">
              <a:rPr lang="en-US" smtClean="0"/>
              <a:pPr/>
              <a:t>20</a:t>
            </a:fld>
            <a:endParaRPr lang="en-US"/>
          </a:p>
        </p:txBody>
      </p:sp>
      <p:sp>
        <p:nvSpPr>
          <p:cNvPr id="6" name="Rectangle 5"/>
          <p:cNvSpPr/>
          <p:nvPr/>
        </p:nvSpPr>
        <p:spPr>
          <a:xfrm>
            <a:off x="203201" y="681240"/>
            <a:ext cx="11771086" cy="6247864"/>
          </a:xfrm>
          <a:prstGeom prst="rect">
            <a:avLst/>
          </a:prstGeom>
        </p:spPr>
        <p:txBody>
          <a:bodyPr wrap="square">
            <a:spAutoFit/>
          </a:bodyPr>
          <a:lstStyle/>
          <a:p>
            <a:pPr algn="just"/>
            <a:r>
              <a:rPr lang="en-US" sz="2500" b="1" u="sng" dirty="0" smtClean="0"/>
              <a:t>Geo Stationary Orbit (GSO):</a:t>
            </a:r>
          </a:p>
          <a:p>
            <a:pPr algn="just"/>
            <a:r>
              <a:rPr lang="en-US" sz="2500" dirty="0" smtClean="0"/>
              <a:t>A geostationary orbit is a type of geosynchronous orbit. A geosynchronous orbit can be any orbit, like with an elliptical path, that has a period equal to the Earth’s rotational period, whereas a geostationary orbit has to be a circular orbit and that too placed above the equator. </a:t>
            </a:r>
          </a:p>
          <a:p>
            <a:pPr algn="just"/>
            <a:r>
              <a:rPr lang="en-US" sz="2500" dirty="0" smtClean="0"/>
              <a:t> There is only one geostationary orbit possible around the earth. Lying on the earth’s equatorial plane. The satellite orbiting at the same speed as the rotational speed of the earth on its axis. </a:t>
            </a:r>
          </a:p>
          <a:p>
            <a:pPr algn="just"/>
            <a:r>
              <a:rPr lang="en-US" sz="2500" u="sng" dirty="0" smtClean="0"/>
              <a:t>Advantages: </a:t>
            </a:r>
          </a:p>
          <a:p>
            <a:pPr algn="just"/>
            <a:r>
              <a:rPr lang="en-US" sz="2500" dirty="0" smtClean="0"/>
              <a:t> Simple ground station tracking. </a:t>
            </a:r>
          </a:p>
          <a:p>
            <a:pPr algn="just"/>
            <a:r>
              <a:rPr lang="en-US" sz="2500" dirty="0" smtClean="0"/>
              <a:t> Nearly constant range </a:t>
            </a:r>
          </a:p>
          <a:p>
            <a:pPr algn="just"/>
            <a:r>
              <a:rPr lang="en-US" sz="2500" dirty="0" smtClean="0"/>
              <a:t> Very small frequency shift </a:t>
            </a:r>
          </a:p>
          <a:p>
            <a:pPr algn="just"/>
            <a:r>
              <a:rPr lang="en-US" sz="2500" u="sng" dirty="0" smtClean="0"/>
              <a:t>Disadvantages: </a:t>
            </a:r>
          </a:p>
          <a:p>
            <a:pPr algn="just"/>
            <a:r>
              <a:rPr lang="en-US" sz="2500" dirty="0" smtClean="0"/>
              <a:t> Transmission delay of the order of 250 msec. </a:t>
            </a:r>
          </a:p>
          <a:p>
            <a:pPr algn="just"/>
            <a:r>
              <a:rPr lang="en-US" sz="2500" dirty="0" smtClean="0"/>
              <a:t> Large free space loss </a:t>
            </a:r>
          </a:p>
          <a:p>
            <a:pPr algn="just"/>
            <a:r>
              <a:rPr lang="en-US" sz="2500" dirty="0" smtClean="0"/>
              <a:t> No polar coverage </a:t>
            </a:r>
          </a:p>
        </p:txBody>
      </p:sp>
      <p:sp>
        <p:nvSpPr>
          <p:cNvPr id="7" name="Rectangle 6"/>
          <p:cNvSpPr/>
          <p:nvPr/>
        </p:nvSpPr>
        <p:spPr>
          <a:xfrm>
            <a:off x="2119079" y="-72570"/>
            <a:ext cx="7082971" cy="707886"/>
          </a:xfrm>
          <a:prstGeom prst="rect">
            <a:avLst/>
          </a:prstGeom>
        </p:spPr>
        <p:txBody>
          <a:bodyPr wrap="square">
            <a:spAutoFit/>
          </a:bodyPr>
          <a:lstStyle/>
          <a:p>
            <a:pPr algn="ctr"/>
            <a:r>
              <a:rPr lang="en-US" sz="4000" dirty="0" smtClean="0"/>
              <a:t>Orbit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975AE14-5157-40EE-903F-4A617FD70239}" type="slidenum">
              <a:rPr lang="en-US" smtClean="0"/>
              <a:pPr/>
              <a:t>21</a:t>
            </a:fld>
            <a:endParaRPr lang="en-US"/>
          </a:p>
        </p:txBody>
      </p:sp>
      <p:sp>
        <p:nvSpPr>
          <p:cNvPr id="4" name="Rectangle 3"/>
          <p:cNvSpPr/>
          <p:nvPr/>
        </p:nvSpPr>
        <p:spPr>
          <a:xfrm>
            <a:off x="497387" y="0"/>
            <a:ext cx="11298286" cy="707886"/>
          </a:xfrm>
          <a:prstGeom prst="rect">
            <a:avLst/>
          </a:prstGeom>
        </p:spPr>
        <p:txBody>
          <a:bodyPr wrap="none">
            <a:spAutoFit/>
          </a:bodyPr>
          <a:lstStyle/>
          <a:p>
            <a:pPr lvl="0" fontAlgn="base">
              <a:spcBef>
                <a:spcPct val="0"/>
              </a:spcBef>
              <a:spcAft>
                <a:spcPct val="0"/>
              </a:spcAft>
            </a:pPr>
            <a:r>
              <a:rPr lang="en-US" sz="4000" dirty="0" smtClean="0"/>
              <a:t>Satellite orbits in terms of the orbital height </a:t>
            </a:r>
            <a:endParaRPr lang="en-US" sz="4000" dirty="0" smtClean="0">
              <a:latin typeface="+mj-lt"/>
              <a:cs typeface="Arial" pitchFamily="34" charset="0"/>
            </a:endParaRPr>
          </a:p>
        </p:txBody>
      </p:sp>
      <p:sp>
        <p:nvSpPr>
          <p:cNvPr id="5" name="Rectangle 4"/>
          <p:cNvSpPr/>
          <p:nvPr/>
        </p:nvSpPr>
        <p:spPr>
          <a:xfrm>
            <a:off x="188685" y="893526"/>
            <a:ext cx="11727543" cy="5755422"/>
          </a:xfrm>
          <a:prstGeom prst="rect">
            <a:avLst/>
          </a:prstGeom>
        </p:spPr>
        <p:txBody>
          <a:bodyPr wrap="square">
            <a:spAutoFit/>
          </a:bodyPr>
          <a:lstStyle/>
          <a:p>
            <a:pPr algn="just"/>
            <a:r>
              <a:rPr lang="en-US" sz="2600" dirty="0" smtClean="0"/>
              <a:t>According to distance from earth, satellite orbits can be classified into three categories. </a:t>
            </a:r>
          </a:p>
          <a:p>
            <a:pPr algn="just"/>
            <a:r>
              <a:rPr lang="en-US" sz="2600" dirty="0" smtClean="0"/>
              <a:t> Geosynchronous Earth Orbit (GEO) </a:t>
            </a:r>
          </a:p>
          <a:p>
            <a:pPr algn="just"/>
            <a:r>
              <a:rPr lang="en-US" sz="2600" dirty="0" smtClean="0"/>
              <a:t> Medium Earth Orbit (MEO) </a:t>
            </a:r>
          </a:p>
          <a:p>
            <a:pPr algn="just"/>
            <a:r>
              <a:rPr lang="en-US" sz="2600" dirty="0" smtClean="0"/>
              <a:t> Low Earth Orbit (LEO) </a:t>
            </a:r>
          </a:p>
          <a:p>
            <a:pPr algn="just"/>
            <a:endParaRPr lang="en-US" sz="2600" dirty="0" smtClean="0"/>
          </a:p>
          <a:p>
            <a:pPr algn="just"/>
            <a:r>
              <a:rPr lang="en-US" sz="2600" b="1" u="sng" dirty="0" smtClean="0"/>
              <a:t>Geostationary or geosynchronous earth orbit (GEO):</a:t>
            </a:r>
          </a:p>
          <a:p>
            <a:pPr algn="just"/>
            <a:r>
              <a:rPr lang="en-US" sz="2600" dirty="0" smtClean="0"/>
              <a:t>GEO satellites are synchronous with respect to earth. Looking from a fixed point from Earth, these satellites appear to be stationary. These satellites are placed in the space in such a way that only three satellites are sufficient to provide connection throughout the surface of the Earth (that is; their footprint is covering almost 1/3rd of the Earth). The orbit of these satellites is circular. Lifetime expectancy of these satellites is 15 years. </a:t>
            </a:r>
            <a:endParaRPr lang="en-US" sz="26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975AE14-5157-40EE-903F-4A617FD70239}" type="slidenum">
              <a:rPr lang="en-US" smtClean="0"/>
              <a:pPr/>
              <a:t>22</a:t>
            </a:fld>
            <a:endParaRPr lang="en-US"/>
          </a:p>
        </p:txBody>
      </p:sp>
      <p:sp>
        <p:nvSpPr>
          <p:cNvPr id="6" name="Rectangle 5"/>
          <p:cNvSpPr/>
          <p:nvPr/>
        </p:nvSpPr>
        <p:spPr>
          <a:xfrm>
            <a:off x="319315" y="1200066"/>
            <a:ext cx="11654972" cy="5262979"/>
          </a:xfrm>
          <a:prstGeom prst="rect">
            <a:avLst/>
          </a:prstGeom>
        </p:spPr>
        <p:txBody>
          <a:bodyPr wrap="square">
            <a:spAutoFit/>
          </a:bodyPr>
          <a:lstStyle/>
          <a:p>
            <a:pPr algn="just"/>
            <a:r>
              <a:rPr lang="en-US" sz="2400" dirty="0" smtClean="0"/>
              <a:t>There are three conditions which lead to geostationary satellites. </a:t>
            </a:r>
          </a:p>
          <a:p>
            <a:pPr marL="457200" indent="-457200" algn="just">
              <a:buAutoNum type="arabicParenR"/>
            </a:pPr>
            <a:r>
              <a:rPr lang="en-US" sz="2400" dirty="0" smtClean="0"/>
              <a:t>The satellite should be placed </a:t>
            </a:r>
            <a:r>
              <a:rPr lang="en-US" sz="2400" dirty="0" smtClean="0">
                <a:solidFill>
                  <a:srgbClr val="FF0000"/>
                </a:solidFill>
              </a:rPr>
              <a:t>35,786 </a:t>
            </a:r>
            <a:r>
              <a:rPr lang="en-US" sz="2400" dirty="0" err="1" smtClean="0">
                <a:solidFill>
                  <a:srgbClr val="FF0000"/>
                </a:solidFill>
              </a:rPr>
              <a:t>kms</a:t>
            </a:r>
            <a:r>
              <a:rPr lang="en-US" sz="2400" dirty="0" smtClean="0">
                <a:solidFill>
                  <a:srgbClr val="FF0000"/>
                </a:solidFill>
              </a:rPr>
              <a:t> </a:t>
            </a:r>
            <a:r>
              <a:rPr lang="en-US" sz="2400" dirty="0" smtClean="0"/>
              <a:t>(approximated to </a:t>
            </a:r>
            <a:r>
              <a:rPr lang="en-US" sz="2400" dirty="0" smtClean="0">
                <a:solidFill>
                  <a:srgbClr val="FF0000"/>
                </a:solidFill>
              </a:rPr>
              <a:t>36,000 </a:t>
            </a:r>
            <a:r>
              <a:rPr lang="en-US" sz="2400" dirty="0" err="1" smtClean="0">
                <a:solidFill>
                  <a:srgbClr val="FF0000"/>
                </a:solidFill>
              </a:rPr>
              <a:t>kms</a:t>
            </a:r>
            <a:r>
              <a:rPr lang="en-US" sz="2400" dirty="0" smtClean="0">
                <a:solidFill>
                  <a:srgbClr val="FF0000"/>
                </a:solidFill>
              </a:rPr>
              <a:t>) </a:t>
            </a:r>
            <a:r>
              <a:rPr lang="en-US" sz="2400" dirty="0" smtClean="0"/>
              <a:t>above the surface of the earth. </a:t>
            </a:r>
          </a:p>
          <a:p>
            <a:pPr marL="457200" indent="-457200" algn="just">
              <a:buAutoNum type="arabicParenR"/>
            </a:pPr>
            <a:r>
              <a:rPr lang="en-US" sz="2400" dirty="0" smtClean="0"/>
              <a:t>These satellites must travel in the rotational speed of earth, and in the direction of motion of earth, that is eastward. </a:t>
            </a:r>
          </a:p>
          <a:p>
            <a:pPr marL="457200" indent="-457200" algn="just">
              <a:buAutoNum type="arabicParenR"/>
            </a:pPr>
            <a:r>
              <a:rPr lang="en-US" sz="2400" dirty="0" smtClean="0"/>
              <a:t>The inclination of satellite with respect to earth must be 0°. </a:t>
            </a:r>
          </a:p>
          <a:p>
            <a:pPr marL="457200" indent="-457200" algn="just"/>
            <a:endParaRPr lang="en-US" sz="2400" dirty="0" smtClean="0"/>
          </a:p>
          <a:p>
            <a:pPr marL="457200" indent="-457200" algn="just"/>
            <a:r>
              <a:rPr lang="en-US" sz="2400" dirty="0" smtClean="0"/>
              <a:t>     Geostationary satellite in practical is termed as geosynchronous as there are multiple factors which make these satellites shift from the ideal geostationary condition. </a:t>
            </a:r>
          </a:p>
          <a:p>
            <a:pPr marL="457200" indent="-457200" algn="just">
              <a:buAutoNum type="arabicParenR"/>
            </a:pPr>
            <a:r>
              <a:rPr lang="en-US" sz="2400" dirty="0" smtClean="0"/>
              <a:t>Gravitational pull of sun and moon makes these satellites deviate from their orbit. Over the period of time, they go through a drag. (Earth’s gravitational force has no effect on these satellites due to their distance from the surface of the Earth.) </a:t>
            </a:r>
          </a:p>
        </p:txBody>
      </p:sp>
      <p:sp>
        <p:nvSpPr>
          <p:cNvPr id="7" name="Rectangle 6"/>
          <p:cNvSpPr/>
          <p:nvPr/>
        </p:nvSpPr>
        <p:spPr>
          <a:xfrm>
            <a:off x="569957" y="0"/>
            <a:ext cx="11298286" cy="707886"/>
          </a:xfrm>
          <a:prstGeom prst="rect">
            <a:avLst/>
          </a:prstGeom>
        </p:spPr>
        <p:txBody>
          <a:bodyPr wrap="none">
            <a:spAutoFit/>
          </a:bodyPr>
          <a:lstStyle/>
          <a:p>
            <a:pPr lvl="0" fontAlgn="base">
              <a:spcBef>
                <a:spcPct val="0"/>
              </a:spcBef>
              <a:spcAft>
                <a:spcPct val="0"/>
              </a:spcAft>
            </a:pPr>
            <a:r>
              <a:rPr lang="en-US" sz="4000" dirty="0" smtClean="0"/>
              <a:t>Satellite orbits in terms of the orbital height </a:t>
            </a:r>
            <a:endParaRPr lang="en-US" sz="4000" dirty="0" smtClean="0">
              <a:latin typeface="+mj-lt"/>
              <a:cs typeface="Arial"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975AE14-5157-40EE-903F-4A617FD70239}" type="slidenum">
              <a:rPr lang="en-US" smtClean="0"/>
              <a:pPr/>
              <a:t>23</a:t>
            </a:fld>
            <a:endParaRPr lang="en-US"/>
          </a:p>
        </p:txBody>
      </p:sp>
      <p:sp>
        <p:nvSpPr>
          <p:cNvPr id="6" name="Rectangle 5"/>
          <p:cNvSpPr/>
          <p:nvPr/>
        </p:nvSpPr>
        <p:spPr>
          <a:xfrm>
            <a:off x="246748" y="837230"/>
            <a:ext cx="11654972" cy="6370975"/>
          </a:xfrm>
          <a:prstGeom prst="rect">
            <a:avLst/>
          </a:prstGeom>
        </p:spPr>
        <p:txBody>
          <a:bodyPr wrap="square">
            <a:spAutoFit/>
          </a:bodyPr>
          <a:lstStyle/>
          <a:p>
            <a:pPr marL="457200" indent="-457200" algn="just"/>
            <a:r>
              <a:rPr lang="en-US" sz="2400" dirty="0" smtClean="0"/>
              <a:t>2) These satellites experience the centrifugal force due to the rotation of Earth, making them deviate from their orbit. </a:t>
            </a:r>
          </a:p>
          <a:p>
            <a:pPr marL="457200" indent="-457200" algn="just"/>
            <a:r>
              <a:rPr lang="en-US" sz="2400" dirty="0" smtClean="0"/>
              <a:t>3) The non-circular shape of the earth leads to continuous adjustment of speed of satellite from the earth station. These satellites are used for TV and radio broadcast, weather forecast and also, these satellites are operating as backbones for the telephone networks.</a:t>
            </a:r>
          </a:p>
          <a:p>
            <a:pPr algn="just"/>
            <a:r>
              <a:rPr lang="en-US" sz="2400" u="sng" dirty="0" smtClean="0"/>
              <a:t>Disadvantages: </a:t>
            </a:r>
          </a:p>
          <a:p>
            <a:pPr algn="just"/>
            <a:r>
              <a:rPr lang="en-US" sz="2400" dirty="0" smtClean="0"/>
              <a:t>Northern or southern regions of the Earth (poles) have more problems receiving these satellites due to the low elevation above a latitude of 60°, i.e., larger antennas are needed in this case. The transmit power needed is relatively high which causes problems for battery powered devices. </a:t>
            </a:r>
          </a:p>
          <a:p>
            <a:pPr algn="just">
              <a:buFont typeface="Arial" pitchFamily="34" charset="0"/>
              <a:buChar char="•"/>
            </a:pPr>
            <a:r>
              <a:rPr lang="en-US" sz="2400" dirty="0" smtClean="0"/>
              <a:t> These satellites cannot be used for small mobile phones. The biggest problem for voice and also data communication is the high latency as without having any handovers, the signal needs to travel 72,000 </a:t>
            </a:r>
            <a:r>
              <a:rPr lang="en-US" sz="2400" dirty="0" err="1" smtClean="0"/>
              <a:t>kms</a:t>
            </a:r>
            <a:r>
              <a:rPr lang="en-US" sz="2400" dirty="0" smtClean="0"/>
              <a:t>. </a:t>
            </a:r>
          </a:p>
          <a:p>
            <a:pPr algn="just">
              <a:buFont typeface="Arial" pitchFamily="34" charset="0"/>
              <a:buChar char="•"/>
            </a:pPr>
            <a:r>
              <a:rPr lang="en-US" sz="2400" dirty="0" smtClean="0"/>
              <a:t> Due to the large footprint, either frequencies cannot be reused or the GEO satellite needs special antennas focusing on a smaller footprint. </a:t>
            </a:r>
          </a:p>
          <a:p>
            <a:pPr marL="457200" indent="-457200" algn="just"/>
            <a:endParaRPr lang="en-US" sz="2400" dirty="0"/>
          </a:p>
        </p:txBody>
      </p:sp>
      <p:sp>
        <p:nvSpPr>
          <p:cNvPr id="7" name="Rectangle 6"/>
          <p:cNvSpPr/>
          <p:nvPr/>
        </p:nvSpPr>
        <p:spPr>
          <a:xfrm>
            <a:off x="526415" y="0"/>
            <a:ext cx="11298286" cy="707886"/>
          </a:xfrm>
          <a:prstGeom prst="rect">
            <a:avLst/>
          </a:prstGeom>
        </p:spPr>
        <p:txBody>
          <a:bodyPr wrap="none">
            <a:spAutoFit/>
          </a:bodyPr>
          <a:lstStyle/>
          <a:p>
            <a:pPr lvl="0" fontAlgn="base">
              <a:spcBef>
                <a:spcPct val="0"/>
              </a:spcBef>
              <a:spcAft>
                <a:spcPct val="0"/>
              </a:spcAft>
            </a:pPr>
            <a:r>
              <a:rPr lang="en-US" sz="4000" dirty="0" smtClean="0"/>
              <a:t>Satellite orbits in terms of the orbital height </a:t>
            </a:r>
            <a:endParaRPr lang="en-US" sz="4000" dirty="0" smtClean="0">
              <a:latin typeface="+mj-lt"/>
              <a:cs typeface="Arial" pitchFamily="34"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975AE14-5157-40EE-903F-4A617FD70239}" type="slidenum">
              <a:rPr lang="en-US" smtClean="0"/>
              <a:pPr/>
              <a:t>24</a:t>
            </a:fld>
            <a:endParaRPr lang="en-US"/>
          </a:p>
        </p:txBody>
      </p:sp>
      <p:sp>
        <p:nvSpPr>
          <p:cNvPr id="5" name="Rectangle 4"/>
          <p:cNvSpPr/>
          <p:nvPr/>
        </p:nvSpPr>
        <p:spPr>
          <a:xfrm>
            <a:off x="290290" y="938797"/>
            <a:ext cx="11669486" cy="5632311"/>
          </a:xfrm>
          <a:prstGeom prst="rect">
            <a:avLst/>
          </a:prstGeom>
        </p:spPr>
        <p:txBody>
          <a:bodyPr wrap="square">
            <a:spAutoFit/>
          </a:bodyPr>
          <a:lstStyle/>
          <a:p>
            <a:pPr algn="just"/>
            <a:r>
              <a:rPr lang="en-US" sz="2400" u="sng" dirty="0" smtClean="0"/>
              <a:t>Advantages Of GEO </a:t>
            </a:r>
          </a:p>
          <a:p>
            <a:pPr algn="just"/>
            <a:r>
              <a:rPr lang="en-US" sz="2400" dirty="0" smtClean="0"/>
              <a:t> Minimal Doppler shift </a:t>
            </a:r>
          </a:p>
          <a:p>
            <a:pPr algn="just"/>
            <a:r>
              <a:rPr lang="en-US" sz="2400" dirty="0" smtClean="0"/>
              <a:t> These factors make it ideal for satellite broadcast and other multipoint applications </a:t>
            </a:r>
          </a:p>
          <a:p>
            <a:pPr algn="just"/>
            <a:r>
              <a:rPr lang="en-US" sz="2400" dirty="0" smtClean="0"/>
              <a:t> GEO satellites have a 24 hour view of a particular area. </a:t>
            </a:r>
          </a:p>
          <a:p>
            <a:pPr algn="just"/>
            <a:r>
              <a:rPr lang="en-US" sz="2400" dirty="0" smtClean="0"/>
              <a:t> A GEO satellite’s distance from earth gives it a large coverage area. </a:t>
            </a:r>
          </a:p>
          <a:p>
            <a:pPr algn="just"/>
            <a:endParaRPr lang="en-US" sz="2400" dirty="0" smtClean="0"/>
          </a:p>
          <a:p>
            <a:pPr algn="just"/>
            <a:r>
              <a:rPr lang="en-US" sz="2400" b="1" u="sng" dirty="0" smtClean="0"/>
              <a:t>Medium Earth Orbit (MEO) satellites:</a:t>
            </a:r>
          </a:p>
          <a:p>
            <a:pPr algn="just"/>
            <a:r>
              <a:rPr lang="en-US" sz="2400" dirty="0" smtClean="0"/>
              <a:t>MEOs can be positioned somewhere between LEOs and GEOs, using orbits around </a:t>
            </a:r>
            <a:r>
              <a:rPr lang="en-US" sz="2400" dirty="0" smtClean="0">
                <a:solidFill>
                  <a:srgbClr val="FF0000"/>
                </a:solidFill>
              </a:rPr>
              <a:t>20,000 km (8,000-20,000 km above the earth</a:t>
            </a:r>
            <a:r>
              <a:rPr lang="en-US" sz="2400" dirty="0" smtClean="0"/>
              <a:t>). The system only requires a dozen satellites which is more than a GEO system, but much less than a LEO system. These satellites </a:t>
            </a:r>
            <a:r>
              <a:rPr lang="en-US" sz="2400" dirty="0" smtClean="0">
                <a:solidFill>
                  <a:srgbClr val="FF0000"/>
                </a:solidFill>
              </a:rPr>
              <a:t>move more slowly </a:t>
            </a:r>
            <a:r>
              <a:rPr lang="en-US" sz="2400" dirty="0" smtClean="0"/>
              <a:t>relative to the earth’s rotation allowing a simpler system design (satellite periods are about six hours). Depending on the inclination, a MEO can cover larger populations, so requiring fewer handovers. </a:t>
            </a:r>
          </a:p>
        </p:txBody>
      </p:sp>
      <p:sp>
        <p:nvSpPr>
          <p:cNvPr id="6" name="Rectangle 5"/>
          <p:cNvSpPr/>
          <p:nvPr/>
        </p:nvSpPr>
        <p:spPr>
          <a:xfrm>
            <a:off x="526415" y="0"/>
            <a:ext cx="11298286" cy="707886"/>
          </a:xfrm>
          <a:prstGeom prst="rect">
            <a:avLst/>
          </a:prstGeom>
        </p:spPr>
        <p:txBody>
          <a:bodyPr wrap="none">
            <a:spAutoFit/>
          </a:bodyPr>
          <a:lstStyle/>
          <a:p>
            <a:pPr lvl="0" fontAlgn="base">
              <a:spcBef>
                <a:spcPct val="0"/>
              </a:spcBef>
              <a:spcAft>
                <a:spcPct val="0"/>
              </a:spcAft>
            </a:pPr>
            <a:r>
              <a:rPr lang="en-US" sz="4000" dirty="0" smtClean="0"/>
              <a:t>Satellite orbits in terms of the orbital height </a:t>
            </a:r>
            <a:endParaRPr lang="en-US" sz="4000" dirty="0" smtClean="0">
              <a:latin typeface="+mj-lt"/>
              <a:cs typeface="Arial" pitchFamily="34"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975AE14-5157-40EE-903F-4A617FD70239}" type="slidenum">
              <a:rPr lang="en-US" smtClean="0"/>
              <a:pPr/>
              <a:t>25</a:t>
            </a:fld>
            <a:endParaRPr lang="en-US"/>
          </a:p>
        </p:txBody>
      </p:sp>
      <p:sp>
        <p:nvSpPr>
          <p:cNvPr id="5" name="Rectangle 4"/>
          <p:cNvSpPr/>
          <p:nvPr/>
        </p:nvSpPr>
        <p:spPr>
          <a:xfrm>
            <a:off x="217720" y="1446802"/>
            <a:ext cx="11669486" cy="4093428"/>
          </a:xfrm>
          <a:prstGeom prst="rect">
            <a:avLst/>
          </a:prstGeom>
        </p:spPr>
        <p:txBody>
          <a:bodyPr wrap="square">
            <a:spAutoFit/>
          </a:bodyPr>
          <a:lstStyle/>
          <a:p>
            <a:pPr algn="just"/>
            <a:r>
              <a:rPr lang="en-US" sz="2600" u="sng" dirty="0" smtClean="0">
                <a:solidFill>
                  <a:srgbClr val="FF0000"/>
                </a:solidFill>
              </a:rPr>
              <a:t>Advantages</a:t>
            </a:r>
          </a:p>
          <a:p>
            <a:pPr algn="just"/>
            <a:r>
              <a:rPr lang="en-US" sz="2600" dirty="0" smtClean="0"/>
              <a:t>• A MEO satellite’s longer duration of visibility and wider footprint means fewer satellites are needed in a MEO network than a LEO network. </a:t>
            </a:r>
          </a:p>
          <a:p>
            <a:pPr algn="just"/>
            <a:r>
              <a:rPr lang="en-US" sz="2600" u="sng" dirty="0" smtClean="0"/>
              <a:t>Disadvantages</a:t>
            </a:r>
          </a:p>
          <a:p>
            <a:pPr algn="just"/>
            <a:r>
              <a:rPr lang="en-US" sz="2600" dirty="0" smtClean="0"/>
              <a:t>• A MEO satellite’s distance gives it a longer time delay and weaker signal than a LEO satellite, though not as bad as a GEO satellite. </a:t>
            </a:r>
          </a:p>
          <a:p>
            <a:pPr algn="just"/>
            <a:endParaRPr lang="en-US" sz="2600" dirty="0" smtClean="0"/>
          </a:p>
          <a:p>
            <a:pPr algn="just"/>
            <a:r>
              <a:rPr lang="en-US" sz="2600" dirty="0" smtClean="0"/>
              <a:t>Examples: </a:t>
            </a:r>
            <a:r>
              <a:rPr lang="en-US" sz="2600" dirty="0" smtClean="0">
                <a:solidFill>
                  <a:srgbClr val="FF0000"/>
                </a:solidFill>
              </a:rPr>
              <a:t>The GPS constellation calls for 24 satellites to be distributed equally among six circular orbital planes. </a:t>
            </a:r>
            <a:endParaRPr lang="en-US" sz="2600" dirty="0">
              <a:solidFill>
                <a:srgbClr val="FF0000"/>
              </a:solidFill>
            </a:endParaRPr>
          </a:p>
        </p:txBody>
      </p:sp>
      <p:sp>
        <p:nvSpPr>
          <p:cNvPr id="6" name="Rectangle 5"/>
          <p:cNvSpPr/>
          <p:nvPr/>
        </p:nvSpPr>
        <p:spPr>
          <a:xfrm>
            <a:off x="526415" y="0"/>
            <a:ext cx="11298286" cy="707886"/>
          </a:xfrm>
          <a:prstGeom prst="rect">
            <a:avLst/>
          </a:prstGeom>
        </p:spPr>
        <p:txBody>
          <a:bodyPr wrap="none">
            <a:spAutoFit/>
          </a:bodyPr>
          <a:lstStyle/>
          <a:p>
            <a:pPr lvl="0" fontAlgn="base">
              <a:spcBef>
                <a:spcPct val="0"/>
              </a:spcBef>
              <a:spcAft>
                <a:spcPct val="0"/>
              </a:spcAft>
            </a:pPr>
            <a:r>
              <a:rPr lang="en-US" sz="4000" dirty="0" smtClean="0"/>
              <a:t>Satellite orbits in terms of the orbital height </a:t>
            </a:r>
            <a:endParaRPr lang="en-US" sz="4000" dirty="0" smtClean="0">
              <a:latin typeface="+mj-lt"/>
              <a:cs typeface="Arial" pitchFamily="3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975AE14-5157-40EE-903F-4A617FD70239}" type="slidenum">
              <a:rPr lang="en-US" smtClean="0"/>
              <a:pPr/>
              <a:t>26</a:t>
            </a:fld>
            <a:endParaRPr lang="en-US"/>
          </a:p>
        </p:txBody>
      </p:sp>
      <p:pic>
        <p:nvPicPr>
          <p:cNvPr id="1026" name="Picture 2"/>
          <p:cNvPicPr>
            <a:picLocks noChangeAspect="1" noChangeArrowheads="1"/>
          </p:cNvPicPr>
          <p:nvPr/>
        </p:nvPicPr>
        <p:blipFill>
          <a:blip r:embed="rId2"/>
          <a:srcRect l="36924" t="29365" r="35411" b="19246"/>
          <a:stretch>
            <a:fillRect/>
          </a:stretch>
        </p:blipFill>
        <p:spPr bwMode="auto">
          <a:xfrm>
            <a:off x="2627083" y="-29029"/>
            <a:ext cx="6545942" cy="6836287"/>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61257" y="864998"/>
            <a:ext cx="11669486" cy="6001643"/>
          </a:xfrm>
          <a:prstGeom prst="rect">
            <a:avLst/>
          </a:prstGeom>
        </p:spPr>
        <p:txBody>
          <a:bodyPr wrap="square">
            <a:spAutoFit/>
          </a:bodyPr>
          <a:lstStyle/>
          <a:p>
            <a:pPr algn="just"/>
            <a:r>
              <a:rPr lang="en-US" sz="2400" b="1" u="sng" dirty="0" smtClean="0"/>
              <a:t>Low Earth Orbit (LEO) satellites:</a:t>
            </a:r>
          </a:p>
          <a:p>
            <a:pPr algn="just"/>
            <a:r>
              <a:rPr lang="en-US" sz="2400" dirty="0" smtClean="0"/>
              <a:t>These satellites are placed </a:t>
            </a:r>
            <a:r>
              <a:rPr lang="en-US" sz="2400" dirty="0" smtClean="0">
                <a:solidFill>
                  <a:srgbClr val="FF0000"/>
                </a:solidFill>
              </a:rPr>
              <a:t>500-2000 km </a:t>
            </a:r>
            <a:r>
              <a:rPr lang="en-US" sz="2400" dirty="0" smtClean="0"/>
              <a:t>above the surface of the earth. As LEOs circulate on a lower orbit, hence they exhibit a much shorter period that is </a:t>
            </a:r>
            <a:r>
              <a:rPr lang="en-US" sz="2400" dirty="0" smtClean="0">
                <a:solidFill>
                  <a:srgbClr val="FF0000"/>
                </a:solidFill>
              </a:rPr>
              <a:t>95 to 120 minutes</a:t>
            </a:r>
            <a:r>
              <a:rPr lang="en-US" sz="2400" dirty="0" smtClean="0"/>
              <a:t>. LEO systems try to ensure a high elevation</a:t>
            </a:r>
            <a:r>
              <a:rPr lang="en-US" sz="2400" dirty="0" smtClean="0">
                <a:solidFill>
                  <a:srgbClr val="FF0000"/>
                </a:solidFill>
              </a:rPr>
              <a:t> </a:t>
            </a:r>
            <a:r>
              <a:rPr lang="en-US" sz="2400" dirty="0" smtClean="0"/>
              <a:t>for every spot on earth to provide a high quality communication link. Each LEO satellite will only be visible from the earth for around ten minutes. Using advanced compression schemes, transmission rates of about 2,400 bit/s can be enough for voice communication. LEOs even provide this bandwidth for mobile terminals with Omni-directional antennas using low transmit power in the range of 1W. The delay for packets delivered via a LEO is relatively low (approx 10 ms). The delay is comparable to long-distance wired connections (about 5–10 ms). </a:t>
            </a:r>
            <a:r>
              <a:rPr lang="en-US" sz="2400" dirty="0" smtClean="0">
                <a:solidFill>
                  <a:srgbClr val="FF0000"/>
                </a:solidFill>
              </a:rPr>
              <a:t>Smaller footprints of LEOs allow for better frequency reuse, </a:t>
            </a:r>
            <a:r>
              <a:rPr lang="en-US" sz="2400" dirty="0" smtClean="0"/>
              <a:t>similar to the concepts used for cellular networks. LEOs can provide a </a:t>
            </a:r>
            <a:r>
              <a:rPr lang="en-US" sz="2400" dirty="0" smtClean="0">
                <a:solidFill>
                  <a:srgbClr val="FF0000"/>
                </a:solidFill>
              </a:rPr>
              <a:t>much</a:t>
            </a:r>
            <a:r>
              <a:rPr lang="en-US" sz="2400" dirty="0" smtClean="0"/>
              <a:t> </a:t>
            </a:r>
            <a:r>
              <a:rPr lang="en-US" sz="2400" dirty="0" smtClean="0">
                <a:solidFill>
                  <a:srgbClr val="FF0000"/>
                </a:solidFill>
              </a:rPr>
              <a:t>higher elevation in Polar Regions </a:t>
            </a:r>
            <a:r>
              <a:rPr lang="en-US" sz="2400" dirty="0" smtClean="0"/>
              <a:t>and </a:t>
            </a:r>
            <a:r>
              <a:rPr lang="en-US" sz="2400" dirty="0" smtClean="0">
                <a:solidFill>
                  <a:srgbClr val="FF0000"/>
                </a:solidFill>
              </a:rPr>
              <a:t>so better global coverage. </a:t>
            </a:r>
            <a:r>
              <a:rPr lang="en-US" sz="2400" dirty="0" smtClean="0"/>
              <a:t>These satellites are mainly used in remote sensing an providing mobile communication services (due to lower latency). </a:t>
            </a:r>
          </a:p>
        </p:txBody>
      </p:sp>
      <p:sp>
        <p:nvSpPr>
          <p:cNvPr id="4" name="Rectangle 3"/>
          <p:cNvSpPr/>
          <p:nvPr/>
        </p:nvSpPr>
        <p:spPr>
          <a:xfrm>
            <a:off x="526415" y="0"/>
            <a:ext cx="11298286" cy="707886"/>
          </a:xfrm>
          <a:prstGeom prst="rect">
            <a:avLst/>
          </a:prstGeom>
        </p:spPr>
        <p:txBody>
          <a:bodyPr wrap="none">
            <a:spAutoFit/>
          </a:bodyPr>
          <a:lstStyle/>
          <a:p>
            <a:pPr lvl="0" fontAlgn="base">
              <a:spcBef>
                <a:spcPct val="0"/>
              </a:spcBef>
              <a:spcAft>
                <a:spcPct val="0"/>
              </a:spcAft>
            </a:pPr>
            <a:r>
              <a:rPr lang="en-US" sz="4000" dirty="0" smtClean="0"/>
              <a:t>Satellite orbits in terms of the orbital height </a:t>
            </a:r>
            <a:endParaRPr lang="en-US" sz="4000" dirty="0" smtClean="0">
              <a:latin typeface="+mj-lt"/>
              <a:cs typeface="Arial"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61257" y="835970"/>
            <a:ext cx="11669486" cy="5293757"/>
          </a:xfrm>
          <a:prstGeom prst="rect">
            <a:avLst/>
          </a:prstGeom>
        </p:spPr>
        <p:txBody>
          <a:bodyPr wrap="square">
            <a:spAutoFit/>
          </a:bodyPr>
          <a:lstStyle/>
          <a:p>
            <a:pPr algn="just"/>
            <a:r>
              <a:rPr lang="en-US" sz="2600" u="sng" dirty="0" smtClean="0"/>
              <a:t>Disadvantages:</a:t>
            </a:r>
          </a:p>
          <a:p>
            <a:pPr algn="just"/>
            <a:r>
              <a:rPr lang="en-US" sz="2600" dirty="0" smtClean="0"/>
              <a:t>The biggest problem of the LEO concept is the need for many satellites if global coverage is to be reached. Several concepts involve 50–200 or even more satellites in orbit. The short time of visibility with a high elevation requires additional mechanisms for connection handover between different satellites. The high number of satellites combined with the fast movements resulting in a high complexity of the whole satellite system. One general problem of LEOs is the short lifetime of about five to eight years. </a:t>
            </a:r>
          </a:p>
          <a:p>
            <a:pPr algn="just"/>
            <a:r>
              <a:rPr lang="en-US" sz="2600" dirty="0" smtClean="0"/>
              <a:t>Other factors are the need for routing of data packets from satellite to users due to small footprint. Due to the large footprint, a GEO typically does not need this type of routing, as senders and receivers are most likely in the same footprint. </a:t>
            </a:r>
            <a:endParaRPr lang="en-US" sz="2600" dirty="0"/>
          </a:p>
        </p:txBody>
      </p:sp>
      <p:sp>
        <p:nvSpPr>
          <p:cNvPr id="4" name="Rectangle 3"/>
          <p:cNvSpPr/>
          <p:nvPr/>
        </p:nvSpPr>
        <p:spPr>
          <a:xfrm>
            <a:off x="526415" y="0"/>
            <a:ext cx="11298286" cy="707886"/>
          </a:xfrm>
          <a:prstGeom prst="rect">
            <a:avLst/>
          </a:prstGeom>
        </p:spPr>
        <p:txBody>
          <a:bodyPr wrap="none">
            <a:spAutoFit/>
          </a:bodyPr>
          <a:lstStyle/>
          <a:p>
            <a:pPr lvl="0" fontAlgn="base">
              <a:spcBef>
                <a:spcPct val="0"/>
              </a:spcBef>
              <a:spcAft>
                <a:spcPct val="0"/>
              </a:spcAft>
            </a:pPr>
            <a:r>
              <a:rPr lang="en-US" sz="4000" dirty="0" smtClean="0"/>
              <a:t>Satellite orbits in terms of the orbital height </a:t>
            </a:r>
            <a:endParaRPr lang="en-US" sz="4000" dirty="0" smtClean="0">
              <a:latin typeface="+mj-lt"/>
              <a:cs typeface="Arial" pitchFamily="3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975AE14-5157-40EE-903F-4A617FD70239}" type="slidenum">
              <a:rPr lang="en-US" smtClean="0"/>
              <a:pPr/>
              <a:t>29</a:t>
            </a:fld>
            <a:endParaRPr lang="en-US"/>
          </a:p>
        </p:txBody>
      </p:sp>
      <p:sp>
        <p:nvSpPr>
          <p:cNvPr id="5" name="Rectangle 4"/>
          <p:cNvSpPr/>
          <p:nvPr/>
        </p:nvSpPr>
        <p:spPr>
          <a:xfrm>
            <a:off x="290286" y="863987"/>
            <a:ext cx="11640457" cy="5293757"/>
          </a:xfrm>
          <a:prstGeom prst="rect">
            <a:avLst/>
          </a:prstGeom>
        </p:spPr>
        <p:txBody>
          <a:bodyPr wrap="square">
            <a:spAutoFit/>
          </a:bodyPr>
          <a:lstStyle/>
          <a:p>
            <a:pPr algn="just"/>
            <a:r>
              <a:rPr lang="en-US" sz="2600" dirty="0" smtClean="0"/>
              <a:t>Example: </a:t>
            </a:r>
            <a:r>
              <a:rPr lang="en-US" sz="2600" dirty="0" smtClean="0">
                <a:solidFill>
                  <a:srgbClr val="FF0000"/>
                </a:solidFill>
              </a:rPr>
              <a:t>The Iridium system has 66 satellites in six LEO orbits, each at an altitude of 750 km.</a:t>
            </a:r>
          </a:p>
          <a:p>
            <a:pPr algn="just"/>
            <a:endParaRPr lang="en-US" sz="2600" dirty="0" smtClean="0"/>
          </a:p>
          <a:p>
            <a:pPr algn="just"/>
            <a:r>
              <a:rPr lang="en-US" sz="2600" u="sng" dirty="0" smtClean="0"/>
              <a:t>Advantages of LEO:</a:t>
            </a:r>
          </a:p>
          <a:p>
            <a:pPr algn="just"/>
            <a:r>
              <a:rPr lang="en-US" sz="2600" dirty="0" smtClean="0"/>
              <a:t>• A LEO satellite’s proximity to earth compared to a GEO satellite gives it a better signal strength and less of a time delay, which makes it better for point to point communication. </a:t>
            </a:r>
          </a:p>
          <a:p>
            <a:pPr algn="just"/>
            <a:r>
              <a:rPr lang="en-US" sz="2600" u="sng" dirty="0" smtClean="0"/>
              <a:t>Disadvantages Of LEO: </a:t>
            </a:r>
          </a:p>
          <a:p>
            <a:pPr algn="just"/>
            <a:r>
              <a:rPr lang="en-US" sz="2600" dirty="0" smtClean="0"/>
              <a:t>• A network of LEO satellites is costly. </a:t>
            </a:r>
          </a:p>
          <a:p>
            <a:pPr algn="just"/>
            <a:r>
              <a:rPr lang="en-US" sz="2600" dirty="0" smtClean="0"/>
              <a:t>• LEO satellites have to compensate for Doppler shifts cause by their relative movement. </a:t>
            </a:r>
          </a:p>
          <a:p>
            <a:pPr algn="just"/>
            <a:r>
              <a:rPr lang="en-US" sz="2600" dirty="0" smtClean="0"/>
              <a:t>• Atmospheric drag effects LEO satellites, causing gradual orbital deterioration.</a:t>
            </a:r>
          </a:p>
        </p:txBody>
      </p:sp>
      <p:sp>
        <p:nvSpPr>
          <p:cNvPr id="6" name="Rectangle 5"/>
          <p:cNvSpPr/>
          <p:nvPr/>
        </p:nvSpPr>
        <p:spPr>
          <a:xfrm>
            <a:off x="526415" y="0"/>
            <a:ext cx="11298286" cy="707886"/>
          </a:xfrm>
          <a:prstGeom prst="rect">
            <a:avLst/>
          </a:prstGeom>
        </p:spPr>
        <p:txBody>
          <a:bodyPr wrap="none">
            <a:spAutoFit/>
          </a:bodyPr>
          <a:lstStyle/>
          <a:p>
            <a:pPr lvl="0" fontAlgn="base">
              <a:spcBef>
                <a:spcPct val="0"/>
              </a:spcBef>
              <a:spcAft>
                <a:spcPct val="0"/>
              </a:spcAft>
            </a:pPr>
            <a:r>
              <a:rPr lang="en-US" sz="4000" dirty="0" smtClean="0"/>
              <a:t>Satellite orbits in terms of the orbital height </a:t>
            </a:r>
            <a:endParaRPr lang="en-US" sz="4000" dirty="0" smtClean="0">
              <a:latin typeface="+mj-lt"/>
              <a:cs typeface="Arial"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975AE14-5157-40EE-903F-4A617FD70239}" type="slidenum">
              <a:rPr lang="en-US" smtClean="0"/>
              <a:pPr/>
              <a:t>3</a:t>
            </a:fld>
            <a:endParaRPr lang="en-US"/>
          </a:p>
        </p:txBody>
      </p:sp>
      <p:pic>
        <p:nvPicPr>
          <p:cNvPr id="1026" name="Picture 2"/>
          <p:cNvPicPr>
            <a:picLocks noChangeAspect="1" noChangeArrowheads="1"/>
          </p:cNvPicPr>
          <p:nvPr/>
        </p:nvPicPr>
        <p:blipFill>
          <a:blip r:embed="rId2"/>
          <a:srcRect l="35139" t="17064" r="14551" b="7540"/>
          <a:stretch>
            <a:fillRect/>
          </a:stretch>
        </p:blipFill>
        <p:spPr bwMode="auto">
          <a:xfrm>
            <a:off x="1393373" y="0"/>
            <a:ext cx="9550400" cy="6932294"/>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975AE14-5157-40EE-903F-4A617FD70239}" type="slidenum">
              <a:rPr lang="en-US" smtClean="0"/>
              <a:pPr/>
              <a:t>4</a:t>
            </a:fld>
            <a:endParaRPr lang="en-US"/>
          </a:p>
        </p:txBody>
      </p:sp>
      <p:pic>
        <p:nvPicPr>
          <p:cNvPr id="2050" name="Picture 2"/>
          <p:cNvPicPr>
            <a:picLocks noChangeAspect="1" noChangeArrowheads="1"/>
          </p:cNvPicPr>
          <p:nvPr/>
        </p:nvPicPr>
        <p:blipFill>
          <a:blip r:embed="rId2"/>
          <a:srcRect l="35808" t="22222" r="13993" b="11508"/>
          <a:stretch>
            <a:fillRect/>
          </a:stretch>
        </p:blipFill>
        <p:spPr bwMode="auto">
          <a:xfrm>
            <a:off x="1059542" y="0"/>
            <a:ext cx="9782630" cy="6873063"/>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99886" y="2046513"/>
            <a:ext cx="10319657" cy="707886"/>
          </a:xfrm>
          <a:prstGeom prst="rect">
            <a:avLst/>
          </a:prstGeom>
          <a:noFill/>
        </p:spPr>
        <p:txBody>
          <a:bodyPr wrap="square" rtlCol="0">
            <a:spAutoFit/>
          </a:bodyPr>
          <a:lstStyle/>
          <a:p>
            <a:pPr algn="ctr"/>
            <a:r>
              <a:rPr lang="en-US" sz="4000" dirty="0" smtClean="0"/>
              <a:t>Basic Concept</a:t>
            </a:r>
            <a:endParaRPr lang="en-US" sz="4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7714" y="1151605"/>
            <a:ext cx="11756571" cy="3970318"/>
          </a:xfrm>
          <a:prstGeom prst="rect">
            <a:avLst/>
          </a:prstGeom>
        </p:spPr>
        <p:txBody>
          <a:bodyPr wrap="square">
            <a:spAutoFit/>
          </a:bodyPr>
          <a:lstStyle/>
          <a:p>
            <a:pPr algn="just" fontAlgn="base"/>
            <a:r>
              <a:rPr lang="en-US" sz="2800" dirty="0" smtClean="0"/>
              <a:t>A communication satellite is an orbiting artificial earth satellite that receives a communications signal from a transmitting ground station, amplifies and possibly processes it, then transmits it back to the earth for reception by one or more receiving ground stations.</a:t>
            </a:r>
          </a:p>
          <a:p>
            <a:pPr algn="just" fontAlgn="base"/>
            <a:r>
              <a:rPr lang="en-US" sz="2800" dirty="0" smtClean="0"/>
              <a:t>Communication information neither originates nor terminates at the satellite itself. The satellite is an active transmission relay, similar in function to relay towers used in terrestrial microwave communications.</a:t>
            </a:r>
            <a:endParaRPr lang="en-US" sz="2600" dirty="0" smtClean="0"/>
          </a:p>
        </p:txBody>
      </p:sp>
      <p:sp>
        <p:nvSpPr>
          <p:cNvPr id="5" name="TextBox 4"/>
          <p:cNvSpPr txBox="1"/>
          <p:nvPr/>
        </p:nvSpPr>
        <p:spPr>
          <a:xfrm>
            <a:off x="798286" y="0"/>
            <a:ext cx="10319657" cy="707886"/>
          </a:xfrm>
          <a:prstGeom prst="rect">
            <a:avLst/>
          </a:prstGeom>
          <a:noFill/>
        </p:spPr>
        <p:txBody>
          <a:bodyPr wrap="square" rtlCol="0">
            <a:spAutoFit/>
          </a:bodyPr>
          <a:lstStyle/>
          <a:p>
            <a:pPr algn="ctr"/>
            <a:r>
              <a:rPr lang="en-US" sz="4000" dirty="0" smtClean="0"/>
              <a:t>Satellite</a:t>
            </a:r>
            <a:endParaRPr lang="en-US" sz="4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17714" y="1122572"/>
            <a:ext cx="11756571" cy="3970318"/>
          </a:xfrm>
          <a:prstGeom prst="rect">
            <a:avLst/>
          </a:prstGeom>
        </p:spPr>
        <p:txBody>
          <a:bodyPr wrap="square">
            <a:spAutoFit/>
          </a:bodyPr>
          <a:lstStyle/>
          <a:p>
            <a:pPr algn="just" fontAlgn="base"/>
            <a:r>
              <a:rPr lang="en-US" sz="2800" dirty="0" smtClean="0"/>
              <a:t>The commercial satellite communications industry has its beginnings in the mid1960s, and in less than 50 years has progressed from an alternative exotic technology to a mainstream transmission technology, which is pervasive in all elements of the global telecommunications infrastructures. Today’s communications satellites offer extensive capabilities in applications involving data, voice, and video, with services provided to fixed, broadcast, mobile, personal communications, and private networks users.</a:t>
            </a:r>
            <a:endParaRPr lang="en-US" sz="2600" dirty="0" smtClean="0"/>
          </a:p>
        </p:txBody>
      </p:sp>
      <p:sp>
        <p:nvSpPr>
          <p:cNvPr id="5" name="TextBox 4"/>
          <p:cNvSpPr txBox="1"/>
          <p:nvPr/>
        </p:nvSpPr>
        <p:spPr>
          <a:xfrm>
            <a:off x="798286" y="0"/>
            <a:ext cx="10319657" cy="707886"/>
          </a:xfrm>
          <a:prstGeom prst="rect">
            <a:avLst/>
          </a:prstGeom>
          <a:noFill/>
        </p:spPr>
        <p:txBody>
          <a:bodyPr wrap="square" rtlCol="0">
            <a:spAutoFit/>
          </a:bodyPr>
          <a:lstStyle/>
          <a:p>
            <a:pPr algn="ctr"/>
            <a:r>
              <a:rPr lang="en-US" sz="4000" dirty="0" smtClean="0"/>
              <a:t>Current Status</a:t>
            </a:r>
            <a:endParaRPr lang="en-US" sz="4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56343" y="0"/>
            <a:ext cx="10319657" cy="707886"/>
          </a:xfrm>
          <a:prstGeom prst="rect">
            <a:avLst/>
          </a:prstGeom>
          <a:noFill/>
        </p:spPr>
        <p:txBody>
          <a:bodyPr wrap="square" rtlCol="0">
            <a:spAutoFit/>
          </a:bodyPr>
          <a:lstStyle/>
          <a:p>
            <a:pPr algn="ctr" fontAlgn="base"/>
            <a:r>
              <a:rPr lang="en-US" sz="4000" dirty="0" smtClean="0"/>
              <a:t>Evolution</a:t>
            </a:r>
          </a:p>
        </p:txBody>
      </p:sp>
      <p:sp>
        <p:nvSpPr>
          <p:cNvPr id="4" name="Rectangle 3"/>
          <p:cNvSpPr/>
          <p:nvPr/>
        </p:nvSpPr>
        <p:spPr>
          <a:xfrm>
            <a:off x="217714" y="1458960"/>
            <a:ext cx="11800114" cy="2677656"/>
          </a:xfrm>
          <a:prstGeom prst="rect">
            <a:avLst/>
          </a:prstGeom>
        </p:spPr>
        <p:txBody>
          <a:bodyPr wrap="square">
            <a:spAutoFit/>
          </a:bodyPr>
          <a:lstStyle/>
          <a:p>
            <a:pPr algn="just" fontAlgn="base"/>
            <a:r>
              <a:rPr lang="en-US" sz="2800" dirty="0" smtClean="0"/>
              <a:t> During early 1950s, both passive and active satellites were considered for the purpose of communications over a large distance. </a:t>
            </a:r>
          </a:p>
          <a:p>
            <a:pPr algn="just" fontAlgn="base"/>
            <a:r>
              <a:rPr lang="en-US" sz="2800" dirty="0" smtClean="0"/>
              <a:t> Passive satellites though successfully used in the early years of satellite communications, with the advancement in technology active satellites have completely replaced the passive satellites.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56343" y="0"/>
            <a:ext cx="10319657" cy="707886"/>
          </a:xfrm>
          <a:prstGeom prst="rect">
            <a:avLst/>
          </a:prstGeom>
          <a:noFill/>
        </p:spPr>
        <p:txBody>
          <a:bodyPr wrap="square" rtlCol="0">
            <a:spAutoFit/>
          </a:bodyPr>
          <a:lstStyle/>
          <a:p>
            <a:pPr algn="ctr" fontAlgn="base"/>
            <a:r>
              <a:rPr lang="en-US" sz="4000" dirty="0" smtClean="0"/>
              <a:t>Passive Satellites</a:t>
            </a:r>
          </a:p>
        </p:txBody>
      </p:sp>
      <p:sp>
        <p:nvSpPr>
          <p:cNvPr id="4" name="Rectangle 3"/>
          <p:cNvSpPr/>
          <p:nvPr/>
        </p:nvSpPr>
        <p:spPr>
          <a:xfrm>
            <a:off x="217714" y="805808"/>
            <a:ext cx="11800114" cy="6370975"/>
          </a:xfrm>
          <a:prstGeom prst="rect">
            <a:avLst/>
          </a:prstGeom>
        </p:spPr>
        <p:txBody>
          <a:bodyPr wrap="square">
            <a:spAutoFit/>
          </a:bodyPr>
          <a:lstStyle/>
          <a:p>
            <a:pPr algn="just" fontAlgn="base"/>
            <a:r>
              <a:rPr lang="en-US" sz="2400" dirty="0" smtClean="0"/>
              <a:t> A satellite that only reflects signals from one Earth station to another or from several Earth stations to several others. </a:t>
            </a:r>
          </a:p>
          <a:p>
            <a:pPr algn="just" fontAlgn="base"/>
            <a:r>
              <a:rPr lang="en-US" sz="2400" dirty="0" smtClean="0"/>
              <a:t> It reflects the incident electromagnetic radiation without any modification or amplification. </a:t>
            </a:r>
          </a:p>
          <a:p>
            <a:pPr algn="just" fontAlgn="base"/>
            <a:r>
              <a:rPr lang="en-US" sz="2400" dirty="0" smtClean="0"/>
              <a:t> It can't generate power, they simply reflect the incident power. </a:t>
            </a:r>
          </a:p>
          <a:p>
            <a:pPr algn="just" fontAlgn="base"/>
            <a:r>
              <a:rPr lang="en-US" sz="2400" dirty="0" smtClean="0"/>
              <a:t> The first artificial passive satellite Echo-I of NASA was launched in August 1960.</a:t>
            </a:r>
          </a:p>
          <a:p>
            <a:pPr algn="just"/>
            <a:r>
              <a:rPr lang="en-US" sz="2400" b="1" u="sng" dirty="0" smtClean="0"/>
              <a:t>Disadvantages: </a:t>
            </a:r>
          </a:p>
          <a:p>
            <a:pPr algn="just"/>
            <a:r>
              <a:rPr lang="en-US" sz="2400" dirty="0" smtClean="0"/>
              <a:t> Earth Stations required high power to transmit signals. </a:t>
            </a:r>
          </a:p>
          <a:p>
            <a:pPr algn="just"/>
            <a:r>
              <a:rPr lang="en-US" sz="2400" dirty="0" smtClean="0"/>
              <a:t> Large Earth Stations with tracking facilities were expensive. </a:t>
            </a:r>
          </a:p>
          <a:p>
            <a:pPr algn="just"/>
            <a:r>
              <a:rPr lang="en-US" sz="2400" dirty="0" smtClean="0"/>
              <a:t> A global system would have required a large number of passive satellites accessed randomly by different users. </a:t>
            </a:r>
          </a:p>
          <a:p>
            <a:pPr algn="just"/>
            <a:r>
              <a:rPr lang="en-US" sz="2400" dirty="0" smtClean="0"/>
              <a:t> Control of satellites not possible from ground. </a:t>
            </a:r>
          </a:p>
          <a:p>
            <a:pPr algn="just"/>
            <a:r>
              <a:rPr lang="en-US" sz="2400" dirty="0" smtClean="0"/>
              <a:t> The large attenuation of the signal while traveling the large distance between the transmitter and the receiver via the satellite was one of the most serious problems. </a:t>
            </a:r>
          </a:p>
          <a:p>
            <a:pPr algn="just" fontAlgn="base"/>
            <a:endParaRPr lang="en-US" sz="24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Concourse</Template>
  <TotalTime>8240</TotalTime>
  <Words>2297</Words>
  <Application>Microsoft Office PowerPoint</Application>
  <PresentationFormat>Widescreen</PresentationFormat>
  <Paragraphs>169</Paragraphs>
  <Slides>29</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Calibri</vt:lpstr>
      <vt:lpstr>Lucida Sans Unicode</vt:lpstr>
      <vt:lpstr>Verdana</vt:lpstr>
      <vt:lpstr>Wingdings 2</vt:lpstr>
      <vt:lpstr>Wingdings 3</vt:lpstr>
      <vt:lpstr>Concourse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Ahmad</dc:creator>
  <cp:lastModifiedBy>Dr. Nahid akter</cp:lastModifiedBy>
  <cp:revision>1388</cp:revision>
  <dcterms:created xsi:type="dcterms:W3CDTF">2015-03-05T10:33:53Z</dcterms:created>
  <dcterms:modified xsi:type="dcterms:W3CDTF">2025-04-29T17:42:55Z</dcterms:modified>
</cp:coreProperties>
</file>