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30"/>
  </p:notesMasterIdLst>
  <p:sldIdLst>
    <p:sldId id="680" r:id="rId2"/>
    <p:sldId id="748" r:id="rId3"/>
    <p:sldId id="847" r:id="rId4"/>
    <p:sldId id="848" r:id="rId5"/>
    <p:sldId id="749" r:id="rId6"/>
    <p:sldId id="854" r:id="rId7"/>
    <p:sldId id="862" r:id="rId8"/>
    <p:sldId id="835" r:id="rId9"/>
    <p:sldId id="882" r:id="rId10"/>
    <p:sldId id="873" r:id="rId11"/>
    <p:sldId id="861" r:id="rId12"/>
    <p:sldId id="863" r:id="rId13"/>
    <p:sldId id="851" r:id="rId14"/>
    <p:sldId id="864" r:id="rId15"/>
    <p:sldId id="870" r:id="rId16"/>
    <p:sldId id="865" r:id="rId17"/>
    <p:sldId id="869" r:id="rId18"/>
    <p:sldId id="868" r:id="rId19"/>
    <p:sldId id="802" r:id="rId20"/>
    <p:sldId id="850" r:id="rId21"/>
    <p:sldId id="816" r:id="rId22"/>
    <p:sldId id="874" r:id="rId23"/>
    <p:sldId id="875" r:id="rId24"/>
    <p:sldId id="876" r:id="rId25"/>
    <p:sldId id="877" r:id="rId26"/>
    <p:sldId id="885" r:id="rId27"/>
    <p:sldId id="884" r:id="rId28"/>
    <p:sldId id="87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0BF"/>
    <a:srgbClr val="63A537"/>
    <a:srgbClr val="FFCCCC"/>
    <a:srgbClr val="EE1697"/>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0" autoAdjust="0"/>
    <p:restoredTop sz="80261" autoAdjust="0"/>
  </p:normalViewPr>
  <p:slideViewPr>
    <p:cSldViewPr snapToGrid="0">
      <p:cViewPr varScale="1">
        <p:scale>
          <a:sx n="70" d="100"/>
          <a:sy n="70" d="100"/>
        </p:scale>
        <p:origin x="4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0580517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19</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52640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21</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867958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475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6399752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6</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1688496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3380883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745556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517533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5247176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14</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41796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16</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2851716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a:t>
            </a:fld>
            <a:endParaRPr lang="en-US"/>
          </a:p>
        </p:txBody>
      </p:sp>
      <p:sp>
        <p:nvSpPr>
          <p:cNvPr id="7" name="TextBox 6"/>
          <p:cNvSpPr txBox="1"/>
          <p:nvPr/>
        </p:nvSpPr>
        <p:spPr>
          <a:xfrm>
            <a:off x="972457" y="2017478"/>
            <a:ext cx="10319657" cy="707886"/>
          </a:xfrm>
          <a:prstGeom prst="rect">
            <a:avLst/>
          </a:prstGeom>
          <a:noFill/>
        </p:spPr>
        <p:txBody>
          <a:bodyPr wrap="square" rtlCol="0">
            <a:spAutoFit/>
          </a:bodyPr>
          <a:lstStyle/>
          <a:p>
            <a:pPr algn="ctr"/>
            <a:r>
              <a:rPr lang="en-US" sz="4000" dirty="0" smtClean="0"/>
              <a:t>Satellite Communication</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10</a:t>
            </a:fld>
            <a:endParaRPr lang="en-US"/>
          </a:p>
        </p:txBody>
      </p:sp>
      <p:pic>
        <p:nvPicPr>
          <p:cNvPr id="1026" name="Picture 2"/>
          <p:cNvPicPr>
            <a:picLocks noChangeAspect="1" noChangeArrowheads="1"/>
          </p:cNvPicPr>
          <p:nvPr/>
        </p:nvPicPr>
        <p:blipFill>
          <a:blip r:embed="rId2"/>
          <a:srcRect l="38374" t="17262" r="15778" b="29563"/>
          <a:stretch>
            <a:fillRect/>
          </a:stretch>
        </p:blipFill>
        <p:spPr bwMode="auto">
          <a:xfrm>
            <a:off x="13" y="3"/>
            <a:ext cx="6545929" cy="4268391"/>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38845" t="22768" r="15419" b="39137"/>
          <a:stretch>
            <a:fillRect/>
          </a:stretch>
        </p:blipFill>
        <p:spPr bwMode="auto">
          <a:xfrm>
            <a:off x="5233836" y="3599543"/>
            <a:ext cx="6958164" cy="3258457"/>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11</a:t>
            </a:fld>
            <a:endParaRPr lang="en-US"/>
          </a:p>
        </p:txBody>
      </p:sp>
      <p:sp>
        <p:nvSpPr>
          <p:cNvPr id="4" name="Rectangle 3"/>
          <p:cNvSpPr/>
          <p:nvPr/>
        </p:nvSpPr>
        <p:spPr>
          <a:xfrm>
            <a:off x="203200" y="640640"/>
            <a:ext cx="11814629" cy="5755422"/>
          </a:xfrm>
          <a:prstGeom prst="rect">
            <a:avLst/>
          </a:prstGeom>
        </p:spPr>
        <p:txBody>
          <a:bodyPr wrap="square">
            <a:spAutoFit/>
          </a:bodyPr>
          <a:lstStyle/>
          <a:p>
            <a:pPr algn="just"/>
            <a:r>
              <a:rPr lang="en-US" sz="2300" dirty="0" smtClean="0"/>
              <a:t>The shaded area A1 shows the area swept out in the orbital plane by the orbiting</a:t>
            </a:r>
            <a:br>
              <a:rPr lang="en-US" sz="2300" dirty="0" smtClean="0"/>
            </a:br>
            <a:r>
              <a:rPr lang="en-US" sz="2300" dirty="0" smtClean="0"/>
              <a:t>satellite in a one hour time period at a location near the earth. </a:t>
            </a:r>
            <a:r>
              <a:rPr lang="en-US" sz="2300" dirty="0" err="1" smtClean="0"/>
              <a:t>Kepler’s</a:t>
            </a:r>
            <a:r>
              <a:rPr lang="en-US" sz="2300" dirty="0" smtClean="0"/>
              <a:t> second law states that the area swept out by any other one hour time period in the orbit will also sweep out an area equal to A1. For example, the area swept out by the satellite in a one hour period around the point farthest from the earth (the orbit’s apogee), labeled A2 on the figure, will be equal to A1, i.e.: A1 =A2. This result also shows that the satellite orbital velocity is not constant; the satellite is moving much faster at locations near the earth, and slows down as it approaches perigee. </a:t>
            </a:r>
          </a:p>
          <a:p>
            <a:pPr algn="just"/>
            <a:endParaRPr lang="en-US" sz="2300" b="1" i="1" dirty="0" smtClean="0"/>
          </a:p>
          <a:p>
            <a:pPr algn="ctr"/>
            <a:r>
              <a:rPr lang="en-US" sz="2300" b="1" u="sng" dirty="0" err="1" smtClean="0"/>
              <a:t>Kepler’s</a:t>
            </a:r>
            <a:r>
              <a:rPr lang="en-US" sz="2300" b="1" u="sng" dirty="0" smtClean="0"/>
              <a:t> Third Law </a:t>
            </a:r>
            <a:r>
              <a:rPr lang="en-US" sz="2300" dirty="0" smtClean="0"/>
              <a:t> ‘the square of the periodic time of orbit is proportional to</a:t>
            </a:r>
            <a:br>
              <a:rPr lang="en-US" sz="2300" dirty="0" smtClean="0"/>
            </a:br>
            <a:r>
              <a:rPr lang="en-US" sz="2300" dirty="0" smtClean="0"/>
              <a:t>the cube of the mean distance between the two bodies.’ This is quantified as follows:T</a:t>
            </a:r>
            <a:r>
              <a:rPr lang="en-US" sz="2300" baseline="30000" dirty="0" smtClean="0"/>
              <a:t>2</a:t>
            </a:r>
            <a:r>
              <a:rPr lang="en-US" sz="2300" dirty="0" smtClean="0"/>
              <a:t>=[4</a:t>
            </a:r>
            <a:r>
              <a:rPr lang="el-GR" sz="2300" dirty="0" smtClean="0"/>
              <a:t>π</a:t>
            </a:r>
            <a:r>
              <a:rPr lang="en-US" sz="2300" baseline="30000" dirty="0" smtClean="0"/>
              <a:t>2</a:t>
            </a:r>
            <a:r>
              <a:rPr lang="en-US" sz="2300" dirty="0" smtClean="0"/>
              <a:t>/</a:t>
            </a:r>
            <a:r>
              <a:rPr lang="el-GR" sz="2300" dirty="0" smtClean="0"/>
              <a:t>μ</a:t>
            </a:r>
            <a:r>
              <a:rPr lang="en-US" sz="2300" dirty="0" smtClean="0"/>
              <a:t>] a</a:t>
            </a:r>
            <a:r>
              <a:rPr lang="en-US" sz="2300" baseline="30000" dirty="0" smtClean="0"/>
              <a:t>3            </a:t>
            </a:r>
            <a:r>
              <a:rPr lang="en-US" sz="2300" dirty="0" smtClean="0"/>
              <a:t>constant=[4</a:t>
            </a:r>
            <a:r>
              <a:rPr lang="el-GR" sz="2300" dirty="0" smtClean="0"/>
              <a:t>π</a:t>
            </a:r>
            <a:r>
              <a:rPr lang="en-US" sz="2300" baseline="30000" dirty="0" smtClean="0"/>
              <a:t>2</a:t>
            </a:r>
            <a:r>
              <a:rPr lang="en-US" sz="2300" dirty="0" smtClean="0"/>
              <a:t>/</a:t>
            </a:r>
            <a:r>
              <a:rPr lang="el-GR" sz="2300" dirty="0" smtClean="0"/>
              <a:t>μ</a:t>
            </a:r>
            <a:r>
              <a:rPr lang="en-US" sz="2300" dirty="0" smtClean="0"/>
              <a:t>] </a:t>
            </a:r>
            <a:endParaRPr lang="en-US" sz="2300" baseline="30000" dirty="0" smtClean="0"/>
          </a:p>
          <a:p>
            <a:pPr algn="ctr"/>
            <a:r>
              <a:rPr lang="en-US" sz="2300" dirty="0" smtClean="0"/>
              <a:t>Where T=orbital period in second </a:t>
            </a:r>
          </a:p>
          <a:p>
            <a:pPr algn="ctr"/>
            <a:r>
              <a:rPr lang="en-US" sz="2300" dirty="0" smtClean="0"/>
              <a:t>a=distance between the two bodies, in km</a:t>
            </a:r>
            <a:br>
              <a:rPr lang="en-US" sz="2300" dirty="0" smtClean="0"/>
            </a:br>
            <a:r>
              <a:rPr lang="en-US" sz="2300" dirty="0" smtClean="0"/>
              <a:t>µ=</a:t>
            </a:r>
            <a:r>
              <a:rPr lang="en-US" sz="2300" dirty="0" err="1" smtClean="0"/>
              <a:t>Kepler’s</a:t>
            </a:r>
            <a:r>
              <a:rPr lang="en-US" sz="2300" dirty="0" smtClean="0"/>
              <a:t> Constant =3.986004×10</a:t>
            </a:r>
            <a:r>
              <a:rPr lang="en-US" sz="2300" baseline="30000" dirty="0" smtClean="0"/>
              <a:t>5</a:t>
            </a:r>
            <a:r>
              <a:rPr lang="en-US" sz="2300" dirty="0" smtClean="0"/>
              <a:t> km</a:t>
            </a:r>
            <a:r>
              <a:rPr lang="en-US" sz="2300" baseline="30000" dirty="0" smtClean="0"/>
              <a:t>3</a:t>
            </a:r>
            <a:r>
              <a:rPr lang="en-US" sz="2300" dirty="0" smtClean="0"/>
              <a:t>/s</a:t>
            </a:r>
            <a:r>
              <a:rPr lang="en-US" sz="2300" baseline="30000" dirty="0" smtClean="0"/>
              <a:t>2</a:t>
            </a:r>
            <a:r>
              <a:rPr lang="en-US" sz="2300" dirty="0" smtClean="0"/>
              <a:t> </a:t>
            </a:r>
          </a:p>
        </p:txBody>
      </p:sp>
      <p:sp>
        <p:nvSpPr>
          <p:cNvPr id="5" name="TextBox 4"/>
          <p:cNvSpPr txBox="1"/>
          <p:nvPr/>
        </p:nvSpPr>
        <p:spPr>
          <a:xfrm>
            <a:off x="856343" y="0"/>
            <a:ext cx="10319657" cy="707886"/>
          </a:xfrm>
          <a:prstGeom prst="rect">
            <a:avLst/>
          </a:prstGeom>
          <a:noFill/>
        </p:spPr>
        <p:txBody>
          <a:bodyPr wrap="square" rtlCol="0">
            <a:spAutoFit/>
          </a:bodyPr>
          <a:lstStyle/>
          <a:p>
            <a:pPr algn="ctr" fontAlgn="base"/>
            <a:r>
              <a:rPr lang="en-US" sz="4000" dirty="0" err="1" smtClean="0"/>
              <a:t>Kepler’s</a:t>
            </a:r>
            <a:r>
              <a:rPr lang="en-US" sz="4000" dirty="0" smtClean="0"/>
              <a:t> Law</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err="1" smtClean="0"/>
              <a:t>Kepler’s</a:t>
            </a:r>
            <a:r>
              <a:rPr lang="en-US" sz="4000" dirty="0" smtClean="0"/>
              <a:t> Law</a:t>
            </a:r>
          </a:p>
        </p:txBody>
      </p:sp>
      <p:sp>
        <p:nvSpPr>
          <p:cNvPr id="4" name="Rectangle 3"/>
          <p:cNvSpPr/>
          <p:nvPr/>
        </p:nvSpPr>
        <p:spPr>
          <a:xfrm>
            <a:off x="217714" y="1344074"/>
            <a:ext cx="11800114" cy="2893100"/>
          </a:xfrm>
          <a:prstGeom prst="rect">
            <a:avLst/>
          </a:prstGeom>
        </p:spPr>
        <p:txBody>
          <a:bodyPr wrap="square">
            <a:spAutoFit/>
          </a:bodyPr>
          <a:lstStyle/>
          <a:p>
            <a:pPr algn="ctr" fontAlgn="base"/>
            <a:r>
              <a:rPr lang="en-US" sz="2600" dirty="0" smtClean="0"/>
              <a:t>If the orbit is circular, then a=r, and </a:t>
            </a:r>
          </a:p>
          <a:p>
            <a:pPr algn="ctr" fontAlgn="base"/>
            <a:r>
              <a:rPr lang="en-US" sz="2600" b="1" dirty="0" smtClean="0">
                <a:solidFill>
                  <a:srgbClr val="FF0000"/>
                </a:solidFill>
              </a:rPr>
              <a:t>orbit radius = [constant] × (orbit Period)</a:t>
            </a:r>
            <a:r>
              <a:rPr lang="en-US" sz="2600" b="1" baseline="30000" dirty="0" smtClean="0">
                <a:solidFill>
                  <a:srgbClr val="FF0000"/>
                </a:solidFill>
              </a:rPr>
              <a:t>2/3</a:t>
            </a:r>
            <a:r>
              <a:rPr lang="en-US" sz="2600" b="1" dirty="0" smtClean="0">
                <a:solidFill>
                  <a:srgbClr val="FF0000"/>
                </a:solidFill>
              </a:rPr>
              <a:t> </a:t>
            </a:r>
          </a:p>
          <a:p>
            <a:pPr fontAlgn="base"/>
            <a:endParaRPr lang="en-US" sz="2600" dirty="0" smtClean="0"/>
          </a:p>
          <a:p>
            <a:pPr algn="just" fontAlgn="base"/>
            <a:r>
              <a:rPr lang="en-US" sz="2600" dirty="0" smtClean="0"/>
              <a:t>Under this condition, a specific orbit period is determined only by proper selection of the orbit radius. This allows the satellite designer to select orbit periods that best meet particular application requirements by locating the satellite at the proper orbit altitude.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smtClean="0"/>
              <a:t>Orbital Elements</a:t>
            </a:r>
          </a:p>
        </p:txBody>
      </p:sp>
      <p:sp>
        <p:nvSpPr>
          <p:cNvPr id="4" name="Rectangle 3"/>
          <p:cNvSpPr/>
          <p:nvPr/>
        </p:nvSpPr>
        <p:spPr>
          <a:xfrm>
            <a:off x="217714" y="530042"/>
            <a:ext cx="11800114" cy="6740307"/>
          </a:xfrm>
          <a:prstGeom prst="rect">
            <a:avLst/>
          </a:prstGeom>
        </p:spPr>
        <p:txBody>
          <a:bodyPr wrap="square">
            <a:spAutoFit/>
          </a:bodyPr>
          <a:lstStyle/>
          <a:p>
            <a:pPr algn="just" fontAlgn="base">
              <a:buFont typeface="Arial" pitchFamily="34" charset="0"/>
              <a:buChar char="•"/>
            </a:pPr>
            <a:r>
              <a:rPr lang="en-US" sz="2400" b="1" i="1" dirty="0" smtClean="0"/>
              <a:t> Apogee</a:t>
            </a:r>
            <a:r>
              <a:rPr lang="en-US" sz="2400" dirty="0" smtClean="0"/>
              <a:t>: A point for a satellite farthest from the Earth. It is denoted as </a:t>
            </a:r>
            <a:r>
              <a:rPr lang="en-US" sz="2400" b="1" dirty="0" smtClean="0"/>
              <a:t>ha.</a:t>
            </a:r>
          </a:p>
          <a:p>
            <a:pPr algn="just" fontAlgn="base"/>
            <a:endParaRPr lang="en-US" sz="2400" b="1" dirty="0" smtClean="0"/>
          </a:p>
          <a:p>
            <a:pPr algn="just" fontAlgn="base">
              <a:buFont typeface="Arial" pitchFamily="34" charset="0"/>
              <a:buChar char="•"/>
            </a:pPr>
            <a:r>
              <a:rPr lang="en-US" sz="2400" b="1" i="1" dirty="0" smtClean="0"/>
              <a:t> Perigee</a:t>
            </a:r>
            <a:r>
              <a:rPr lang="en-US" sz="2400" b="1" dirty="0" smtClean="0"/>
              <a:t>: </a:t>
            </a:r>
            <a:r>
              <a:rPr lang="en-US" sz="2400" dirty="0" smtClean="0"/>
              <a:t>A point for a satellite closest from the Earth. It is denoted as </a:t>
            </a:r>
            <a:r>
              <a:rPr lang="en-US" sz="2400" b="1" dirty="0" smtClean="0"/>
              <a:t>hp.</a:t>
            </a:r>
          </a:p>
          <a:p>
            <a:pPr algn="just" fontAlgn="base">
              <a:buFont typeface="Arial" pitchFamily="34" charset="0"/>
              <a:buChar char="•"/>
            </a:pPr>
            <a:endParaRPr lang="en-US" sz="2400" b="1" dirty="0" smtClean="0"/>
          </a:p>
          <a:p>
            <a:pPr algn="just" fontAlgn="base">
              <a:buFont typeface="Arial" pitchFamily="34" charset="0"/>
              <a:buChar char="•"/>
            </a:pPr>
            <a:r>
              <a:rPr lang="en-US" sz="2400" b="1" i="1" dirty="0" smtClean="0"/>
              <a:t>Line of </a:t>
            </a:r>
            <a:r>
              <a:rPr lang="en-US" sz="2400" b="1" i="1" dirty="0" err="1" smtClean="0"/>
              <a:t>Apsides</a:t>
            </a:r>
            <a:r>
              <a:rPr lang="en-US" sz="2400" dirty="0" smtClean="0"/>
              <a:t>: Line joining perigee and apogee through centre of the Earth. It is the major axis of the orbit. One-half of this line’s length is the semi-major axis equivalents to satellite’s mean distance from the Earth.</a:t>
            </a:r>
          </a:p>
          <a:p>
            <a:pPr algn="just" fontAlgn="base">
              <a:buFont typeface="Arial" pitchFamily="34" charset="0"/>
              <a:buChar char="•"/>
            </a:pPr>
            <a:endParaRPr lang="en-US" sz="2400" dirty="0" smtClean="0"/>
          </a:p>
          <a:p>
            <a:pPr algn="just" fontAlgn="base">
              <a:buFont typeface="Arial" pitchFamily="34" charset="0"/>
              <a:buChar char="•"/>
            </a:pPr>
            <a:r>
              <a:rPr lang="en-US" sz="2400" b="1" i="1" dirty="0" smtClean="0"/>
              <a:t> Ascending Node: </a:t>
            </a:r>
            <a:r>
              <a:rPr lang="en-US" sz="2400" dirty="0" smtClean="0"/>
              <a:t>The point where the orbit crosses the equatorial plane going from north to south.</a:t>
            </a:r>
          </a:p>
          <a:p>
            <a:pPr algn="just" fontAlgn="base">
              <a:buFont typeface="Arial" pitchFamily="34" charset="0"/>
              <a:buChar char="•"/>
            </a:pPr>
            <a:endParaRPr lang="en-US" sz="2400" dirty="0" smtClean="0"/>
          </a:p>
          <a:p>
            <a:pPr algn="just" fontAlgn="base">
              <a:buFont typeface="Arial" pitchFamily="34" charset="0"/>
              <a:buChar char="•"/>
            </a:pPr>
            <a:r>
              <a:rPr lang="en-US" sz="2400" b="1" i="1" dirty="0" smtClean="0"/>
              <a:t> Descending Node: </a:t>
            </a:r>
            <a:r>
              <a:rPr lang="en-US" sz="2400" dirty="0" smtClean="0"/>
              <a:t>The point where the orbit crosses the equatorial plane going from south to north.</a:t>
            </a:r>
          </a:p>
          <a:p>
            <a:pPr algn="just" fontAlgn="base">
              <a:buFont typeface="Arial" pitchFamily="34" charset="0"/>
              <a:buChar char="•"/>
            </a:pPr>
            <a:endParaRPr lang="en-US" sz="2400" dirty="0" smtClean="0"/>
          </a:p>
          <a:p>
            <a:pPr algn="just" fontAlgn="base">
              <a:buFont typeface="Arial" pitchFamily="34" charset="0"/>
              <a:buChar char="•"/>
            </a:pPr>
            <a:r>
              <a:rPr lang="en-US" sz="2400" b="1" i="1" dirty="0" smtClean="0"/>
              <a:t> Inclination (</a:t>
            </a:r>
            <a:r>
              <a:rPr lang="en-US" sz="2400" b="1" i="1" dirty="0" err="1" smtClean="0"/>
              <a:t>i</a:t>
            </a:r>
            <a:r>
              <a:rPr lang="en-US" sz="2400" b="1" i="1" dirty="0" smtClean="0"/>
              <a:t>): </a:t>
            </a:r>
            <a:r>
              <a:rPr lang="en-US" sz="2400" dirty="0" smtClean="0"/>
              <a:t>the angle between the orbital plane and the Earth’s equatorial plane. Its measured at the ascending node from the equator to the orbit, going from East to North. Also, this angle is commonly denoted as </a:t>
            </a:r>
            <a:r>
              <a:rPr lang="en-US" sz="2400" b="1" dirty="0" err="1" smtClean="0"/>
              <a:t>i</a:t>
            </a:r>
            <a:r>
              <a:rPr lang="en-US" sz="2400" b="1" dirty="0" smtClean="0"/>
              <a:t>.</a:t>
            </a:r>
            <a:r>
              <a:rPr lang="en-US" sz="2400" dirty="0" smtClean="0"/>
              <a:t> </a:t>
            </a:r>
            <a:br>
              <a:rPr lang="en-US" sz="2400" dirty="0" smtClean="0"/>
            </a:b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smtClean="0"/>
              <a:t>Orbital Elements</a:t>
            </a:r>
          </a:p>
        </p:txBody>
      </p:sp>
      <p:sp>
        <p:nvSpPr>
          <p:cNvPr id="4" name="Rectangle 3"/>
          <p:cNvSpPr/>
          <p:nvPr/>
        </p:nvSpPr>
        <p:spPr>
          <a:xfrm>
            <a:off x="217714" y="805808"/>
            <a:ext cx="11800114" cy="4893647"/>
          </a:xfrm>
          <a:prstGeom prst="rect">
            <a:avLst/>
          </a:prstGeom>
        </p:spPr>
        <p:txBody>
          <a:bodyPr wrap="square">
            <a:spAutoFit/>
          </a:bodyPr>
          <a:lstStyle/>
          <a:p>
            <a:pPr algn="just" fontAlgn="base">
              <a:buFont typeface="Arial" pitchFamily="34" charset="0"/>
              <a:buChar char="•"/>
            </a:pPr>
            <a:r>
              <a:rPr lang="en-US" sz="2400" b="1" i="1" dirty="0" smtClean="0"/>
              <a:t> Line of Nodes: </a:t>
            </a:r>
            <a:r>
              <a:rPr lang="en-US" sz="2400" dirty="0" smtClean="0"/>
              <a:t>the line joining the ascending and descending nodes through the centre of Earth.</a:t>
            </a:r>
          </a:p>
          <a:p>
            <a:pPr algn="just" fontAlgn="base">
              <a:buFont typeface="Arial" pitchFamily="34" charset="0"/>
              <a:buChar char="•"/>
            </a:pPr>
            <a:endParaRPr lang="en-US" sz="2400" b="1" i="1" dirty="0" smtClean="0"/>
          </a:p>
          <a:p>
            <a:pPr algn="just" fontAlgn="base">
              <a:buFont typeface="Arial" pitchFamily="34" charset="0"/>
              <a:buChar char="•"/>
            </a:pPr>
            <a:r>
              <a:rPr lang="en-US" sz="2400" b="1" i="1" dirty="0" smtClean="0"/>
              <a:t> </a:t>
            </a:r>
            <a:r>
              <a:rPr lang="en-US" sz="2400" b="1" i="1" dirty="0" err="1" smtClean="0"/>
              <a:t>Prograde</a:t>
            </a:r>
            <a:r>
              <a:rPr lang="en-US" sz="2400" b="1" i="1" dirty="0" smtClean="0"/>
              <a:t> Orbit: </a:t>
            </a:r>
            <a:r>
              <a:rPr lang="en-US" sz="2400" dirty="0" smtClean="0"/>
              <a:t>an orbit in which satellite moves in the same direction as the Earth’s rotation. Its inclination is always between 0</a:t>
            </a:r>
            <a:r>
              <a:rPr lang="en-US" sz="2400" baseline="30000" dirty="0" smtClean="0"/>
              <a:t>0</a:t>
            </a:r>
            <a:r>
              <a:rPr lang="en-US" sz="2400" dirty="0" smtClean="0"/>
              <a:t> to 90</a:t>
            </a:r>
            <a:r>
              <a:rPr lang="en-US" sz="2400" baseline="30000" dirty="0" smtClean="0"/>
              <a:t>0</a:t>
            </a:r>
            <a:r>
              <a:rPr lang="en-US" sz="2400" dirty="0" smtClean="0"/>
              <a:t>. Many satellites follow this path as Earth’s velocity makes it easier to launch these satellites.</a:t>
            </a:r>
          </a:p>
          <a:p>
            <a:pPr algn="just" fontAlgn="base">
              <a:buFont typeface="Arial" pitchFamily="34" charset="0"/>
              <a:buChar char="•"/>
            </a:pPr>
            <a:endParaRPr lang="en-US" sz="2400" b="1" i="1" dirty="0" smtClean="0"/>
          </a:p>
          <a:p>
            <a:pPr algn="just" fontAlgn="base">
              <a:buFont typeface="Arial" pitchFamily="34" charset="0"/>
              <a:buChar char="•"/>
            </a:pPr>
            <a:r>
              <a:rPr lang="en-US" sz="2400" b="1" i="1" dirty="0" smtClean="0"/>
              <a:t> Retrograde Orbit: </a:t>
            </a:r>
            <a:r>
              <a:rPr lang="en-US" sz="2400" dirty="0" smtClean="0"/>
              <a:t>an orbit in which satellite moves in the same direction counter to the Earth’s rotation.</a:t>
            </a:r>
          </a:p>
          <a:p>
            <a:pPr algn="just" fontAlgn="base">
              <a:buFont typeface="Arial" pitchFamily="34" charset="0"/>
              <a:buChar char="•"/>
            </a:pPr>
            <a:endParaRPr lang="en-US" sz="2400" b="1" i="1" dirty="0" smtClean="0"/>
          </a:p>
          <a:p>
            <a:pPr algn="just" fontAlgn="base">
              <a:buFont typeface="Arial" pitchFamily="34" charset="0"/>
              <a:buChar char="•"/>
            </a:pPr>
            <a:r>
              <a:rPr lang="en-US" sz="2400" b="1" i="1" dirty="0" smtClean="0"/>
              <a:t> Argument of Perigee (</a:t>
            </a:r>
            <a:r>
              <a:rPr lang="el-GR" sz="2400" b="1" i="1" dirty="0" smtClean="0"/>
              <a:t>ω</a:t>
            </a:r>
            <a:r>
              <a:rPr lang="en-US" sz="2400" b="1" i="1" dirty="0" smtClean="0"/>
              <a:t>): </a:t>
            </a:r>
            <a:r>
              <a:rPr lang="en-US" sz="2400" dirty="0" smtClean="0"/>
              <a:t>An angle from the point of perigee measure in the orbital plane at the Earth’s centre, in the direction of the satellite motion.</a:t>
            </a:r>
            <a:r>
              <a:rPr lang="el-GR" sz="2400" dirty="0" smtClean="0"/>
              <a:t> </a:t>
            </a:r>
            <a:r>
              <a:rPr lang="en-US" sz="2400" dirty="0" smtClean="0"/>
              <a:t/>
            </a:r>
            <a:br>
              <a:rPr lang="en-US" sz="2400" dirty="0" smtClean="0"/>
            </a:b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15</a:t>
            </a:fld>
            <a:endParaRPr lang="en-US"/>
          </a:p>
        </p:txBody>
      </p:sp>
      <p:pic>
        <p:nvPicPr>
          <p:cNvPr id="2050" name="Picture 2"/>
          <p:cNvPicPr>
            <a:picLocks noChangeAspect="1" noChangeArrowheads="1"/>
          </p:cNvPicPr>
          <p:nvPr/>
        </p:nvPicPr>
        <p:blipFill>
          <a:blip r:embed="rId2"/>
          <a:srcRect l="31123" t="25000" r="29610" b="13889"/>
          <a:stretch>
            <a:fillRect/>
          </a:stretch>
        </p:blipFill>
        <p:spPr bwMode="auto">
          <a:xfrm>
            <a:off x="2031999" y="0"/>
            <a:ext cx="7837714" cy="6858000"/>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smtClean="0"/>
              <a:t>Orbital Elements</a:t>
            </a:r>
          </a:p>
        </p:txBody>
      </p:sp>
      <p:sp>
        <p:nvSpPr>
          <p:cNvPr id="4" name="Rectangle 3"/>
          <p:cNvSpPr/>
          <p:nvPr/>
        </p:nvSpPr>
        <p:spPr>
          <a:xfrm>
            <a:off x="217714" y="805808"/>
            <a:ext cx="11800114" cy="5632311"/>
          </a:xfrm>
          <a:prstGeom prst="rect">
            <a:avLst/>
          </a:prstGeom>
        </p:spPr>
        <p:txBody>
          <a:bodyPr wrap="square">
            <a:spAutoFit/>
          </a:bodyPr>
          <a:lstStyle/>
          <a:p>
            <a:pPr algn="just" fontAlgn="base">
              <a:buFont typeface="Arial" pitchFamily="34" charset="0"/>
              <a:buChar char="•"/>
            </a:pPr>
            <a:r>
              <a:rPr lang="en-US" sz="2400" b="1" i="1" dirty="0" smtClean="0"/>
              <a:t> Right ascension of ascending node (</a:t>
            </a:r>
            <a:r>
              <a:rPr lang="el-GR" sz="2400" b="1" dirty="0" smtClean="0"/>
              <a:t>Ω</a:t>
            </a:r>
            <a:r>
              <a:rPr lang="en-US" sz="2400" b="1" i="1" dirty="0" smtClean="0"/>
              <a:t>): </a:t>
            </a:r>
            <a:r>
              <a:rPr lang="en-US" sz="2400" dirty="0" smtClean="0"/>
              <a:t>The definition of an orbit in space, the position of ascending node is specified. But as the Earth spins, the longitude of ascending node changes and cannot be used for reference. Thus for practical determination of an orbit, the longitude and time of crossing the ascending node is used. For absolute measurement, a fixed reference</a:t>
            </a:r>
            <a:br>
              <a:rPr lang="en-US" sz="2400" dirty="0" smtClean="0"/>
            </a:br>
            <a:r>
              <a:rPr lang="en-US" sz="2400" dirty="0" smtClean="0"/>
              <a:t>point in space is required. It could also be defined as “</a:t>
            </a:r>
            <a:r>
              <a:rPr lang="en-US" sz="2400" i="1" dirty="0" smtClean="0"/>
              <a:t>right ascension of the ascending node; right ascension is the angular position measured eastward along the celestial equator from the vernal equinox vector to the hour circle of the object</a:t>
            </a:r>
            <a:r>
              <a:rPr lang="en-US" sz="2400" dirty="0" smtClean="0"/>
              <a:t>”.</a:t>
            </a:r>
          </a:p>
          <a:p>
            <a:pPr algn="just" fontAlgn="base">
              <a:buFont typeface="Arial" pitchFamily="34" charset="0"/>
              <a:buChar char="•"/>
            </a:pPr>
            <a:endParaRPr lang="en-US" sz="2400" b="1" i="1" dirty="0" smtClean="0"/>
          </a:p>
          <a:p>
            <a:pPr algn="just" fontAlgn="base">
              <a:buFont typeface="Arial" pitchFamily="34" charset="0"/>
              <a:buChar char="•"/>
            </a:pPr>
            <a:r>
              <a:rPr lang="en-US" sz="2400" b="1" i="1" dirty="0" smtClean="0"/>
              <a:t> Mean </a:t>
            </a:r>
            <a:r>
              <a:rPr lang="en-US" sz="2400" b="1" i="1" dirty="0" err="1" smtClean="0"/>
              <a:t>anamoly</a:t>
            </a:r>
            <a:r>
              <a:rPr lang="en-US" sz="2400" b="1" i="1" dirty="0" smtClean="0"/>
              <a:t>: </a:t>
            </a:r>
            <a:r>
              <a:rPr lang="en-US" sz="2400" dirty="0" smtClean="0"/>
              <a:t>It gives the average value to the angular position of the satellite with reference to the perigee.</a:t>
            </a:r>
          </a:p>
          <a:p>
            <a:pPr algn="just" fontAlgn="base">
              <a:buFont typeface="Arial" pitchFamily="34" charset="0"/>
              <a:buChar char="•"/>
            </a:pPr>
            <a:endParaRPr lang="en-US" sz="2400" b="1" i="1" dirty="0" smtClean="0"/>
          </a:p>
          <a:p>
            <a:pPr algn="just" fontAlgn="base">
              <a:buFont typeface="Arial" pitchFamily="34" charset="0"/>
              <a:buChar char="•"/>
            </a:pPr>
            <a:r>
              <a:rPr lang="en-US" sz="2400" b="1" i="1" dirty="0" smtClean="0"/>
              <a:t> True </a:t>
            </a:r>
            <a:r>
              <a:rPr lang="en-US" sz="2400" b="1" i="1" dirty="0" err="1" smtClean="0"/>
              <a:t>anamoly</a:t>
            </a:r>
            <a:r>
              <a:rPr lang="en-US" sz="2400" b="1" i="1" dirty="0" smtClean="0"/>
              <a:t> (</a:t>
            </a:r>
            <a:r>
              <a:rPr lang="el-GR" sz="2400" b="1" i="1" dirty="0" smtClean="0"/>
              <a:t>ν</a:t>
            </a:r>
            <a:r>
              <a:rPr lang="en-US" sz="2400" b="1" i="1" dirty="0" smtClean="0"/>
              <a:t>): </a:t>
            </a:r>
            <a:r>
              <a:rPr lang="en-US" sz="2400" dirty="0" smtClean="0"/>
              <a:t>It is the angle from point of perigee to the satellite’s position, measure at the Earth’s centre. </a:t>
            </a:r>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17</a:t>
            </a:fld>
            <a:endParaRPr lang="en-US"/>
          </a:p>
        </p:txBody>
      </p:sp>
      <p:pic>
        <p:nvPicPr>
          <p:cNvPr id="1026" name="Picture 2"/>
          <p:cNvPicPr>
            <a:picLocks noChangeAspect="1" noChangeArrowheads="1"/>
          </p:cNvPicPr>
          <p:nvPr/>
        </p:nvPicPr>
        <p:blipFill>
          <a:blip r:embed="rId2"/>
          <a:srcRect l="28892" t="34524" r="28160" b="9325"/>
          <a:stretch>
            <a:fillRect/>
          </a:stretch>
        </p:blipFill>
        <p:spPr bwMode="auto">
          <a:xfrm>
            <a:off x="1310438" y="0"/>
            <a:ext cx="9444647" cy="6942429"/>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18</a:t>
            </a:fld>
            <a:endParaRPr lang="en-US"/>
          </a:p>
        </p:txBody>
      </p:sp>
      <p:pic>
        <p:nvPicPr>
          <p:cNvPr id="3074" name="Picture 2"/>
          <p:cNvPicPr>
            <a:picLocks noChangeAspect="1" noChangeArrowheads="1"/>
          </p:cNvPicPr>
          <p:nvPr/>
        </p:nvPicPr>
        <p:blipFill>
          <a:blip r:embed="rId2"/>
          <a:srcRect l="30231" t="24603" r="28718" b="22619"/>
          <a:stretch>
            <a:fillRect/>
          </a:stretch>
        </p:blipFill>
        <p:spPr bwMode="auto">
          <a:xfrm>
            <a:off x="1385406" y="0"/>
            <a:ext cx="9487761" cy="6858000"/>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61256" y="1059557"/>
            <a:ext cx="11654972" cy="4893647"/>
          </a:xfrm>
          <a:prstGeom prst="rect">
            <a:avLst/>
          </a:prstGeom>
          <a:noFill/>
        </p:spPr>
        <p:txBody>
          <a:bodyPr wrap="square" rtlCol="0">
            <a:spAutoFit/>
          </a:bodyPr>
          <a:lstStyle/>
          <a:p>
            <a:r>
              <a:rPr lang="en-US" sz="2400" dirty="0" smtClean="0"/>
              <a:t>Following are the 6 elements of the </a:t>
            </a:r>
            <a:r>
              <a:rPr lang="en-US" sz="2400" dirty="0" err="1" smtClean="0">
                <a:solidFill>
                  <a:srgbClr val="FF0000"/>
                </a:solidFill>
              </a:rPr>
              <a:t>Keplerian</a:t>
            </a:r>
            <a:r>
              <a:rPr lang="en-US" sz="2400" dirty="0" smtClean="0">
                <a:solidFill>
                  <a:srgbClr val="FF0000"/>
                </a:solidFill>
              </a:rPr>
              <a:t> Element set </a:t>
            </a:r>
            <a:r>
              <a:rPr lang="en-US" sz="2400" dirty="0" smtClean="0"/>
              <a:t>commonly known as orbital elements.</a:t>
            </a:r>
          </a:p>
          <a:p>
            <a:pPr algn="ctr">
              <a:buFont typeface="Arial" pitchFamily="34" charset="0"/>
              <a:buChar char="•"/>
            </a:pPr>
            <a:r>
              <a:rPr lang="en-US" sz="2400" dirty="0" smtClean="0"/>
              <a:t> Semi-Major axis (a)</a:t>
            </a:r>
          </a:p>
          <a:p>
            <a:pPr algn="ctr">
              <a:buFont typeface="Arial" pitchFamily="34" charset="0"/>
              <a:buChar char="•"/>
            </a:pPr>
            <a:r>
              <a:rPr lang="en-US" sz="2400" dirty="0" smtClean="0"/>
              <a:t> Eccentricity (e) = (a</a:t>
            </a:r>
            <a:r>
              <a:rPr lang="en-US" sz="2400" baseline="30000" dirty="0" smtClean="0"/>
              <a:t>2</a:t>
            </a:r>
            <a:r>
              <a:rPr lang="en-US" sz="2400" dirty="0" smtClean="0"/>
              <a:t>-b</a:t>
            </a:r>
            <a:r>
              <a:rPr lang="en-US" sz="2400" baseline="30000" dirty="0" smtClean="0"/>
              <a:t>2</a:t>
            </a:r>
            <a:r>
              <a:rPr lang="en-US" sz="2400" dirty="0" smtClean="0"/>
              <a:t>)</a:t>
            </a:r>
            <a:r>
              <a:rPr lang="en-US" sz="2400" baseline="30000" dirty="0" smtClean="0"/>
              <a:t>1/2</a:t>
            </a:r>
            <a:r>
              <a:rPr lang="en-US" sz="2400" dirty="0" smtClean="0"/>
              <a:t>/a</a:t>
            </a:r>
            <a:br>
              <a:rPr lang="en-US" sz="2400" dirty="0" smtClean="0"/>
            </a:br>
            <a:r>
              <a:rPr lang="en-US" sz="2400" dirty="0" smtClean="0"/>
              <a:t>They give the shape (of ellipse) to the satellite’s orbit.</a:t>
            </a:r>
          </a:p>
          <a:p>
            <a:pPr algn="ctr">
              <a:buFont typeface="Arial" pitchFamily="34" charset="0"/>
              <a:buChar char="•"/>
            </a:pPr>
            <a:r>
              <a:rPr lang="en-US" sz="2400" dirty="0" smtClean="0"/>
              <a:t> Mean anomaly (M</a:t>
            </a:r>
            <a:r>
              <a:rPr lang="en-US" sz="2400" baseline="-25000" dirty="0" smtClean="0"/>
              <a:t>0</a:t>
            </a:r>
            <a:r>
              <a:rPr lang="en-US" sz="2400" dirty="0" smtClean="0"/>
              <a:t>)</a:t>
            </a:r>
            <a:br>
              <a:rPr lang="en-US" sz="2400" dirty="0" smtClean="0"/>
            </a:br>
            <a:r>
              <a:rPr lang="en-US" sz="2400" dirty="0" smtClean="0"/>
              <a:t>It denotes the position of a satellite in its orbit at a given reference time.</a:t>
            </a:r>
          </a:p>
          <a:p>
            <a:pPr algn="ctr">
              <a:buFont typeface="Arial" pitchFamily="34" charset="0"/>
              <a:buChar char="•"/>
            </a:pPr>
            <a:r>
              <a:rPr lang="en-US" sz="2400" dirty="0" smtClean="0"/>
              <a:t> Argument of Perigee</a:t>
            </a:r>
            <a:br>
              <a:rPr lang="en-US" sz="2400" dirty="0" smtClean="0"/>
            </a:br>
            <a:r>
              <a:rPr lang="en-US" sz="2400" dirty="0" smtClean="0"/>
              <a:t>It gives the rotation of the orbit’s perigee point relative to the orbit’s nodes in the </a:t>
            </a:r>
            <a:r>
              <a:rPr lang="en-US" sz="2400" dirty="0" err="1" smtClean="0"/>
              <a:t>earth‟s</a:t>
            </a:r>
            <a:r>
              <a:rPr lang="en-US" sz="2400" dirty="0" smtClean="0"/>
              <a:t> equatorial plane.</a:t>
            </a:r>
          </a:p>
          <a:p>
            <a:pPr algn="ctr">
              <a:buFont typeface="Arial" pitchFamily="34" charset="0"/>
              <a:buChar char="•"/>
            </a:pPr>
            <a:r>
              <a:rPr lang="en-US" sz="2400" dirty="0" smtClean="0"/>
              <a:t> Inclination </a:t>
            </a:r>
          </a:p>
          <a:p>
            <a:pPr algn="ctr">
              <a:buFont typeface="Arial" pitchFamily="34" charset="0"/>
              <a:buChar char="•"/>
            </a:pPr>
            <a:r>
              <a:rPr lang="en-US" sz="2400" dirty="0" smtClean="0"/>
              <a:t> Right ascension of ascending node</a:t>
            </a:r>
            <a:br>
              <a:rPr lang="en-US" sz="2400" dirty="0" smtClean="0"/>
            </a:br>
            <a:endParaRPr lang="en-US" sz="2400" dirty="0"/>
          </a:p>
        </p:txBody>
      </p:sp>
      <p:sp>
        <p:nvSpPr>
          <p:cNvPr id="5" name="TextBox 4"/>
          <p:cNvSpPr txBox="1"/>
          <p:nvPr/>
        </p:nvSpPr>
        <p:spPr>
          <a:xfrm>
            <a:off x="914399" y="-72570"/>
            <a:ext cx="10319657" cy="707886"/>
          </a:xfrm>
          <a:prstGeom prst="rect">
            <a:avLst/>
          </a:prstGeom>
          <a:noFill/>
        </p:spPr>
        <p:txBody>
          <a:bodyPr wrap="square" rtlCol="0">
            <a:spAutoFit/>
          </a:bodyPr>
          <a:lstStyle/>
          <a:p>
            <a:pPr algn="ctr"/>
            <a:r>
              <a:rPr lang="en-US" sz="4000" dirty="0" err="1" smtClean="0"/>
              <a:t>Keplerian</a:t>
            </a:r>
            <a:r>
              <a:rPr lang="en-US" sz="4000" dirty="0" smtClean="0"/>
              <a:t> Orbital Elements</a:t>
            </a:r>
            <a:endParaRPr lang="en-US"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429" y="2177143"/>
            <a:ext cx="10319657" cy="707886"/>
          </a:xfrm>
          <a:prstGeom prst="rect">
            <a:avLst/>
          </a:prstGeom>
          <a:noFill/>
        </p:spPr>
        <p:txBody>
          <a:bodyPr wrap="square" rtlCol="0">
            <a:spAutoFit/>
          </a:bodyPr>
          <a:lstStyle/>
          <a:p>
            <a:pPr algn="ctr"/>
            <a:r>
              <a:rPr lang="en-US" sz="4000" dirty="0" smtClean="0"/>
              <a:t>Orbital Mechanics</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20</a:t>
            </a:fld>
            <a:endParaRPr lang="en-US"/>
          </a:p>
        </p:txBody>
      </p:sp>
      <p:sp>
        <p:nvSpPr>
          <p:cNvPr id="3" name="Rectangle 2"/>
          <p:cNvSpPr/>
          <p:nvPr/>
        </p:nvSpPr>
        <p:spPr>
          <a:xfrm>
            <a:off x="145140" y="674157"/>
            <a:ext cx="11930743" cy="6186309"/>
          </a:xfrm>
          <a:prstGeom prst="rect">
            <a:avLst/>
          </a:prstGeom>
        </p:spPr>
        <p:txBody>
          <a:bodyPr wrap="square">
            <a:spAutoFit/>
          </a:bodyPr>
          <a:lstStyle/>
          <a:p>
            <a:pPr algn="just"/>
            <a:r>
              <a:rPr lang="en-US" sz="2200" dirty="0" smtClean="0"/>
              <a:t>Earth station will receive the maximum signal level, if it is located directly under the satellite. Otherwise, it won’t receive maximum signal level and that signal level decreases as the difference between the latitude and longitude of earth station increases. So, based on the requirement we can place the satellite in a particular orbit. </a:t>
            </a:r>
          </a:p>
          <a:p>
            <a:pPr algn="ctr"/>
            <a:r>
              <a:rPr lang="en-US" sz="2200" u="sng" dirty="0" smtClean="0">
                <a:solidFill>
                  <a:srgbClr val="FF0000"/>
                </a:solidFill>
              </a:rPr>
              <a:t>Look Angles</a:t>
            </a:r>
          </a:p>
          <a:p>
            <a:endParaRPr lang="en-US" sz="2200" dirty="0" smtClean="0"/>
          </a:p>
          <a:p>
            <a:r>
              <a:rPr lang="en-US" sz="2200" dirty="0" smtClean="0"/>
              <a:t>The following two angles of earth station antenna combined together are called as </a:t>
            </a:r>
            <a:r>
              <a:rPr lang="en-US" sz="2200" b="1" dirty="0" smtClean="0"/>
              <a:t>look angles</a:t>
            </a:r>
            <a:r>
              <a:rPr lang="en-US" sz="2200" dirty="0" smtClean="0"/>
              <a:t>.</a:t>
            </a:r>
          </a:p>
          <a:p>
            <a:pPr algn="ctr">
              <a:buFont typeface="Arial" pitchFamily="34" charset="0"/>
              <a:buChar char="•"/>
            </a:pPr>
            <a:r>
              <a:rPr lang="en-US" sz="2200" dirty="0" smtClean="0"/>
              <a:t> Azimuth Angle</a:t>
            </a:r>
          </a:p>
          <a:p>
            <a:pPr algn="ctr">
              <a:buFont typeface="Arial" pitchFamily="34" charset="0"/>
              <a:buChar char="•"/>
            </a:pPr>
            <a:r>
              <a:rPr lang="en-US" sz="2200" dirty="0" smtClean="0"/>
              <a:t> Elevation Angle</a:t>
            </a:r>
          </a:p>
          <a:p>
            <a:pPr algn="just"/>
            <a:r>
              <a:rPr lang="en-US" sz="2200" dirty="0" smtClean="0"/>
              <a:t>Generally, the values of these angles change for non-geostationary orbits. Whereas, the values of these angles don’t change for geostationary orbits. Because, the satellites present in geostationary orbits appear stationary with respect to earth.</a:t>
            </a:r>
          </a:p>
          <a:p>
            <a:pPr algn="just"/>
            <a:r>
              <a:rPr lang="en-US" sz="2200" dirty="0" smtClean="0"/>
              <a:t>These two angles are helpful in order to point at the satellite directly from the earth station antenna. So, the </a:t>
            </a:r>
            <a:r>
              <a:rPr lang="en-US" sz="2200" b="1" dirty="0" smtClean="0"/>
              <a:t>maximum gain</a:t>
            </a:r>
            <a:r>
              <a:rPr lang="en-US" sz="2200" dirty="0" smtClean="0"/>
              <a:t> of the earth station antenna can be directed at satellite.</a:t>
            </a:r>
          </a:p>
          <a:p>
            <a:r>
              <a:rPr lang="en-US" sz="2200" dirty="0" smtClean="0"/>
              <a:t>We can </a:t>
            </a:r>
            <a:r>
              <a:rPr lang="en-US" sz="2200" b="1" dirty="0" smtClean="0"/>
              <a:t>calculate</a:t>
            </a:r>
            <a:r>
              <a:rPr lang="en-US" sz="2200" dirty="0" smtClean="0"/>
              <a:t> the look angles of geostationary orbit by using longitude &amp; latitude of earth station and position of satellite orbit.</a:t>
            </a:r>
            <a:endParaRPr lang="en-US" sz="2200" dirty="0"/>
          </a:p>
        </p:txBody>
      </p:sp>
      <p:sp>
        <p:nvSpPr>
          <p:cNvPr id="4" name="TextBox 3"/>
          <p:cNvSpPr txBox="1"/>
          <p:nvPr/>
        </p:nvSpPr>
        <p:spPr>
          <a:xfrm>
            <a:off x="856343" y="14514"/>
            <a:ext cx="10319657" cy="707886"/>
          </a:xfrm>
          <a:prstGeom prst="rect">
            <a:avLst/>
          </a:prstGeom>
          <a:noFill/>
        </p:spPr>
        <p:txBody>
          <a:bodyPr wrap="square" rtlCol="0">
            <a:spAutoFit/>
          </a:bodyPr>
          <a:lstStyle/>
          <a:p>
            <a:pPr algn="ctr"/>
            <a:r>
              <a:rPr lang="en-US" sz="4000" dirty="0" smtClean="0"/>
              <a:t>Look Angle</a:t>
            </a:r>
            <a:endParaRPr lang="en-US" sz="4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314" y="1039795"/>
            <a:ext cx="11596915" cy="4893647"/>
          </a:xfrm>
          <a:prstGeom prst="rect">
            <a:avLst/>
          </a:prstGeom>
        </p:spPr>
        <p:txBody>
          <a:bodyPr wrap="square">
            <a:spAutoFit/>
          </a:bodyPr>
          <a:lstStyle/>
          <a:p>
            <a:pPr algn="ctr"/>
            <a:r>
              <a:rPr lang="en-US" sz="2600" u="sng" dirty="0" smtClean="0"/>
              <a:t>Azimuth Angle</a:t>
            </a:r>
          </a:p>
          <a:p>
            <a:pPr algn="ctr"/>
            <a:endParaRPr lang="en-US" sz="2600" u="sng" dirty="0" smtClean="0"/>
          </a:p>
          <a:p>
            <a:r>
              <a:rPr lang="en-US" sz="2600" dirty="0" smtClean="0"/>
              <a:t>The angle between local horizontal plane and the plane passing through earth station, satellite and center of earth is called as azimuth angle.</a:t>
            </a:r>
          </a:p>
          <a:p>
            <a:r>
              <a:rPr lang="en-US" sz="2600" dirty="0" smtClean="0"/>
              <a:t>The formula for Azimuth angle (α) is</a:t>
            </a:r>
          </a:p>
          <a:p>
            <a:pPr algn="ctr"/>
            <a:r>
              <a:rPr lang="en-US" sz="2600" b="1" dirty="0" smtClean="0"/>
              <a:t>α=180</a:t>
            </a:r>
            <a:r>
              <a:rPr lang="en-US" sz="2600" b="1" baseline="30000" dirty="0" smtClean="0"/>
              <a:t>0</a:t>
            </a:r>
            <a:r>
              <a:rPr lang="en-US" sz="2600" b="1" dirty="0" smtClean="0"/>
              <a:t>+Tan</a:t>
            </a:r>
            <a:r>
              <a:rPr lang="en-US" sz="2600" b="1" baseline="30000" dirty="0" smtClean="0"/>
              <a:t>−1</a:t>
            </a:r>
            <a:r>
              <a:rPr lang="en-US" sz="2600" b="1" dirty="0" smtClean="0"/>
              <a:t>(</a:t>
            </a:r>
            <a:r>
              <a:rPr lang="en-US" sz="2600" b="1" dirty="0" err="1" smtClean="0"/>
              <a:t>TanG</a:t>
            </a:r>
            <a:r>
              <a:rPr lang="en-US" sz="2600" b="1" dirty="0" smtClean="0"/>
              <a:t>/</a:t>
            </a:r>
            <a:r>
              <a:rPr lang="en-US" sz="2600" b="1" dirty="0" err="1" smtClean="0"/>
              <a:t>TanL</a:t>
            </a:r>
            <a:r>
              <a:rPr lang="en-US" sz="2600" b="1" dirty="0" smtClean="0"/>
              <a:t>)</a:t>
            </a:r>
          </a:p>
          <a:p>
            <a:r>
              <a:rPr lang="en-US" sz="2600" dirty="0" smtClean="0"/>
              <a:t>Where,</a:t>
            </a:r>
          </a:p>
          <a:p>
            <a:pPr algn="ctr"/>
            <a:r>
              <a:rPr lang="en-US" sz="2600" i="1" dirty="0" smtClean="0"/>
              <a:t>L</a:t>
            </a:r>
            <a:r>
              <a:rPr lang="en-US" sz="2600" dirty="0" smtClean="0"/>
              <a:t> is Latitude of earth station antenna.</a:t>
            </a:r>
          </a:p>
          <a:p>
            <a:pPr algn="ctr"/>
            <a:r>
              <a:rPr lang="en-US" sz="2600" i="1" dirty="0" smtClean="0"/>
              <a:t>G</a:t>
            </a:r>
            <a:r>
              <a:rPr lang="en-US" sz="2600" dirty="0" smtClean="0"/>
              <a:t> is the difference between position of satellite orbit and earth station antenna.</a:t>
            </a:r>
          </a:p>
          <a:p>
            <a:pPr algn="just"/>
            <a:r>
              <a:rPr lang="en-US" sz="2600" dirty="0" smtClean="0"/>
              <a:t>It is used to track the satellite horizontally.</a:t>
            </a:r>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Look Angle</a:t>
            </a:r>
            <a:endParaRPr lang="en-US" sz="4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22</a:t>
            </a:fld>
            <a:endParaRPr lang="en-US"/>
          </a:p>
        </p:txBody>
      </p:sp>
      <p:pic>
        <p:nvPicPr>
          <p:cNvPr id="2050" name="Picture 2"/>
          <p:cNvPicPr>
            <a:picLocks noChangeAspect="1" noChangeArrowheads="1"/>
          </p:cNvPicPr>
          <p:nvPr/>
        </p:nvPicPr>
        <p:blipFill>
          <a:blip r:embed="rId2"/>
          <a:srcRect l="30119" t="13690" r="29610" b="6250"/>
          <a:stretch>
            <a:fillRect/>
          </a:stretch>
        </p:blipFill>
        <p:spPr bwMode="auto">
          <a:xfrm>
            <a:off x="2481943" y="0"/>
            <a:ext cx="6894286" cy="6858000"/>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9314" y="1039795"/>
            <a:ext cx="11596915" cy="5386090"/>
          </a:xfrm>
          <a:prstGeom prst="rect">
            <a:avLst/>
          </a:prstGeom>
        </p:spPr>
        <p:txBody>
          <a:bodyPr wrap="square">
            <a:spAutoFit/>
          </a:bodyPr>
          <a:lstStyle/>
          <a:p>
            <a:pPr algn="ctr"/>
            <a:r>
              <a:rPr lang="en-US" sz="2600" u="sng" dirty="0" smtClean="0"/>
              <a:t>Elevation Angle</a:t>
            </a:r>
          </a:p>
          <a:p>
            <a:pPr algn="ctr"/>
            <a:endParaRPr lang="en-US" sz="2600" u="sng" dirty="0" smtClean="0"/>
          </a:p>
          <a:p>
            <a:pPr algn="just"/>
            <a:r>
              <a:rPr lang="en-US" sz="2600" dirty="0" smtClean="0"/>
              <a:t>The angle between vertical plane and line pointing to satellite is known as Elevation angle. Vertical plane is nothing but the plane, which is perpendicular to horizontal plane.</a:t>
            </a:r>
          </a:p>
          <a:p>
            <a:pPr algn="just"/>
            <a:endParaRPr lang="en-US" sz="2600" dirty="0" smtClean="0"/>
          </a:p>
          <a:p>
            <a:pPr algn="just"/>
            <a:r>
              <a:rPr lang="en-US" sz="2600" dirty="0" smtClean="0"/>
              <a:t>The formula for Elevation angle (</a:t>
            </a:r>
            <a:r>
              <a:rPr lang="el-GR" sz="2600" dirty="0" smtClean="0"/>
              <a:t>β) </a:t>
            </a:r>
            <a:r>
              <a:rPr lang="en-US" sz="2600" dirty="0" smtClean="0"/>
              <a:t>is</a:t>
            </a:r>
          </a:p>
          <a:p>
            <a:pPr algn="ctr"/>
            <a:r>
              <a:rPr lang="el-GR" sz="2600" b="1" dirty="0" smtClean="0"/>
              <a:t>β=</a:t>
            </a:r>
            <a:r>
              <a:rPr lang="en-US" sz="2600" b="1" dirty="0" smtClean="0"/>
              <a:t>Tan</a:t>
            </a:r>
            <a:r>
              <a:rPr lang="en-US" sz="2600" b="1" baseline="30000" dirty="0" smtClean="0"/>
              <a:t>−1</a:t>
            </a:r>
            <a:r>
              <a:rPr lang="en-US" sz="2600" b="1" dirty="0" smtClean="0"/>
              <a:t>((cosG.cosL−0.15)/√(1−cos</a:t>
            </a:r>
            <a:r>
              <a:rPr lang="en-US" sz="2600" b="1" baseline="30000" dirty="0" smtClean="0"/>
              <a:t>2</a:t>
            </a:r>
            <a:r>
              <a:rPr lang="en-US" sz="2600" b="1" dirty="0" smtClean="0"/>
              <a:t>G.cos</a:t>
            </a:r>
            <a:r>
              <a:rPr lang="en-US" sz="2600" b="1" baseline="30000" dirty="0" smtClean="0"/>
              <a:t>2</a:t>
            </a:r>
            <a:r>
              <a:rPr lang="en-US" sz="2600" b="1" dirty="0" smtClean="0"/>
              <a:t>L)</a:t>
            </a:r>
          </a:p>
          <a:p>
            <a:pPr algn="just"/>
            <a:endParaRPr lang="en-US" sz="2600" dirty="0" smtClean="0"/>
          </a:p>
          <a:p>
            <a:pPr algn="just"/>
            <a:r>
              <a:rPr lang="en-US" sz="2600" dirty="0" smtClean="0"/>
              <a:t>Measure the vertical angle at earth station antenna from ground to satellite as shown in the figure. It represents elevation angle.</a:t>
            </a:r>
          </a:p>
          <a:p>
            <a:r>
              <a:rPr lang="en-US" sz="2600" dirty="0" smtClean="0"/>
              <a:t/>
            </a:r>
            <a:br>
              <a:rPr lang="en-US" sz="2600" dirty="0" smtClean="0"/>
            </a:br>
            <a:endParaRPr lang="en-US" sz="2600" dirty="0" smtClean="0"/>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Look Angle</a:t>
            </a:r>
            <a:endParaRPr 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24</a:t>
            </a:fld>
            <a:endParaRPr lang="en-US"/>
          </a:p>
        </p:txBody>
      </p:sp>
      <p:pic>
        <p:nvPicPr>
          <p:cNvPr id="1026" name="Picture 2"/>
          <p:cNvPicPr>
            <a:picLocks noChangeAspect="1" noChangeArrowheads="1"/>
          </p:cNvPicPr>
          <p:nvPr/>
        </p:nvPicPr>
        <p:blipFill>
          <a:blip r:embed="rId2"/>
          <a:srcRect l="40382" t="10714" r="15220" b="9127"/>
          <a:stretch>
            <a:fillRect/>
          </a:stretch>
        </p:blipFill>
        <p:spPr bwMode="auto">
          <a:xfrm>
            <a:off x="2612571" y="1"/>
            <a:ext cx="6756149" cy="6858000"/>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25</a:t>
            </a:fld>
            <a:endParaRPr lang="en-US"/>
          </a:p>
        </p:txBody>
      </p:sp>
      <p:pic>
        <p:nvPicPr>
          <p:cNvPr id="4098" name="Picture 2"/>
          <p:cNvPicPr>
            <a:picLocks noChangeAspect="1" noChangeArrowheads="1"/>
          </p:cNvPicPr>
          <p:nvPr/>
        </p:nvPicPr>
        <p:blipFill>
          <a:blip r:embed="rId2"/>
          <a:srcRect l="51984" t="24405" r="15108" b="10714"/>
          <a:stretch>
            <a:fillRect/>
          </a:stretch>
        </p:blipFill>
        <p:spPr bwMode="auto">
          <a:xfrm>
            <a:off x="609600" y="-108415"/>
            <a:ext cx="6284685" cy="6966415"/>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l="17848" t="45437" r="50248" b="21032"/>
          <a:stretch>
            <a:fillRect/>
          </a:stretch>
        </p:blipFill>
        <p:spPr bwMode="auto">
          <a:xfrm>
            <a:off x="6778172" y="1605149"/>
            <a:ext cx="5413828" cy="3199081"/>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26</a:t>
            </a:fld>
            <a:endParaRPr lang="en-US"/>
          </a:p>
        </p:txBody>
      </p:sp>
      <p:sp>
        <p:nvSpPr>
          <p:cNvPr id="4" name="Rectangle 3"/>
          <p:cNvSpPr/>
          <p:nvPr/>
        </p:nvSpPr>
        <p:spPr>
          <a:xfrm>
            <a:off x="217714" y="1082716"/>
            <a:ext cx="11698515" cy="3693319"/>
          </a:xfrm>
          <a:prstGeom prst="rect">
            <a:avLst/>
          </a:prstGeom>
        </p:spPr>
        <p:txBody>
          <a:bodyPr wrap="square">
            <a:spAutoFit/>
          </a:bodyPr>
          <a:lstStyle/>
          <a:p>
            <a:pPr algn="just"/>
            <a:r>
              <a:rPr lang="en-US" sz="2600" dirty="0" smtClean="0"/>
              <a:t>Point at which a line between the satellite and the center of the Earth intersects the Earth’s surface.</a:t>
            </a:r>
          </a:p>
          <a:p>
            <a:pPr algn="just"/>
            <a:r>
              <a:rPr lang="en-US" sz="2600" dirty="0" smtClean="0"/>
              <a:t> Location of the point expressed in terms of latitude and longitude</a:t>
            </a:r>
          </a:p>
          <a:p>
            <a:pPr algn="just"/>
            <a:r>
              <a:rPr lang="en-US" sz="2600" dirty="0" smtClean="0"/>
              <a:t> If one is in the US it is common to use</a:t>
            </a:r>
          </a:p>
          <a:p>
            <a:pPr algn="just"/>
            <a:r>
              <a:rPr lang="en-US" sz="2600" dirty="0" smtClean="0"/>
              <a:t>                 o Latitude – degrees north from equator</a:t>
            </a:r>
          </a:p>
          <a:p>
            <a:pPr algn="just"/>
            <a:r>
              <a:rPr lang="en-US" sz="2600" dirty="0" smtClean="0"/>
              <a:t>                 o Longitude – degrees west of the Greenwich meridian</a:t>
            </a:r>
          </a:p>
          <a:p>
            <a:pPr algn="just"/>
            <a:r>
              <a:rPr lang="en-US" sz="2600" dirty="0" smtClean="0"/>
              <a:t> Location of the sub satellite point may be calculated from coordinates of the rotating system as:</a:t>
            </a:r>
          </a:p>
          <a:p>
            <a:pPr algn="just"/>
            <a:endParaRPr lang="en-US" sz="2600" dirty="0" smtClean="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Sub Satellite Point</a:t>
            </a:r>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27</a:t>
            </a:fld>
            <a:endParaRPr lang="en-US"/>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Sub Satellite Point</a:t>
            </a:r>
            <a:endParaRPr lang="en-US" sz="4000" dirty="0"/>
          </a:p>
        </p:txBody>
      </p:sp>
      <p:pic>
        <p:nvPicPr>
          <p:cNvPr id="1027" name="Picture 3"/>
          <p:cNvPicPr>
            <a:picLocks noChangeAspect="1" noChangeArrowheads="1"/>
          </p:cNvPicPr>
          <p:nvPr/>
        </p:nvPicPr>
        <p:blipFill>
          <a:blip r:embed="rId2"/>
          <a:srcRect l="11737" t="23958" r="6271" b="10764"/>
          <a:stretch>
            <a:fillRect/>
          </a:stretch>
        </p:blipFill>
        <p:spPr bwMode="auto">
          <a:xfrm>
            <a:off x="130946" y="972457"/>
            <a:ext cx="11900170" cy="5326743"/>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28</a:t>
            </a:fld>
            <a:endParaRPr lang="en-US"/>
          </a:p>
        </p:txBody>
      </p:sp>
      <p:sp>
        <p:nvSpPr>
          <p:cNvPr id="5" name="TextBox 4"/>
          <p:cNvSpPr txBox="1"/>
          <p:nvPr/>
        </p:nvSpPr>
        <p:spPr>
          <a:xfrm>
            <a:off x="203201" y="740234"/>
            <a:ext cx="11785599" cy="5693866"/>
          </a:xfrm>
          <a:prstGeom prst="rect">
            <a:avLst/>
          </a:prstGeom>
          <a:noFill/>
        </p:spPr>
        <p:txBody>
          <a:bodyPr wrap="square" rtlCol="0">
            <a:spAutoFit/>
          </a:bodyPr>
          <a:lstStyle/>
          <a:p>
            <a:pPr algn="just"/>
            <a:r>
              <a:rPr lang="en-US" sz="2600" dirty="0" smtClean="0"/>
              <a:t>Following are the orbital perturbations due to gravitational and non-gravitational forces or parameters.</a:t>
            </a:r>
          </a:p>
          <a:p>
            <a:pPr algn="just">
              <a:buFont typeface="Arial" pitchFamily="34" charset="0"/>
              <a:buChar char="•"/>
            </a:pPr>
            <a:r>
              <a:rPr lang="en-US" sz="2600" dirty="0" smtClean="0"/>
              <a:t> Irregular gravitational force around the Earth due to non-uniform mass distribution. Earth’s magnetic field too causes orbital perturbations.</a:t>
            </a:r>
          </a:p>
          <a:p>
            <a:pPr algn="just">
              <a:buFont typeface="Arial" pitchFamily="34" charset="0"/>
              <a:buChar char="•"/>
            </a:pPr>
            <a:r>
              <a:rPr lang="en-US" sz="2600" dirty="0" smtClean="0"/>
              <a:t> Main external perturbations come from Sun and Moon. When a satellite is near to these external bodies, it receives a stronger gravitational pull.</a:t>
            </a:r>
          </a:p>
          <a:p>
            <a:pPr algn="just">
              <a:buFont typeface="Arial" pitchFamily="34" charset="0"/>
              <a:buChar char="•"/>
            </a:pPr>
            <a:r>
              <a:rPr lang="en-US" sz="2600" dirty="0" smtClean="0"/>
              <a:t> Low-orbit satellites get affected due to friction caused by collision with atoms and ions.</a:t>
            </a:r>
          </a:p>
          <a:p>
            <a:pPr algn="just">
              <a:buFont typeface="Arial" pitchFamily="34" charset="0"/>
              <a:buChar char="•"/>
            </a:pPr>
            <a:r>
              <a:rPr lang="en-US" sz="2600" dirty="0" smtClean="0"/>
              <a:t> Solar radiation pressure affects large GEO satellites, which use large solar arrays.</a:t>
            </a:r>
          </a:p>
          <a:p>
            <a:pPr algn="just">
              <a:buFont typeface="Arial" pitchFamily="34" charset="0"/>
              <a:buChar char="•"/>
            </a:pPr>
            <a:r>
              <a:rPr lang="en-US" sz="2600" dirty="0" smtClean="0"/>
              <a:t> Self-generated torques and pressures caused by RF radiation from the antenna.</a:t>
            </a:r>
          </a:p>
        </p:txBody>
      </p:sp>
      <p:sp>
        <p:nvSpPr>
          <p:cNvPr id="6" name="TextBox 5"/>
          <p:cNvSpPr txBox="1"/>
          <p:nvPr/>
        </p:nvSpPr>
        <p:spPr>
          <a:xfrm>
            <a:off x="856343" y="0"/>
            <a:ext cx="10319657" cy="707886"/>
          </a:xfrm>
          <a:prstGeom prst="rect">
            <a:avLst/>
          </a:prstGeom>
          <a:noFill/>
        </p:spPr>
        <p:txBody>
          <a:bodyPr wrap="square" rtlCol="0">
            <a:spAutoFit/>
          </a:bodyPr>
          <a:lstStyle/>
          <a:p>
            <a:pPr algn="ctr"/>
            <a:r>
              <a:rPr lang="en-US" sz="4000" dirty="0" smtClean="0"/>
              <a:t>Orbital Perturbation</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a:t>
            </a:fld>
            <a:endParaRPr lang="en-US"/>
          </a:p>
        </p:txBody>
      </p:sp>
      <p:sp>
        <p:nvSpPr>
          <p:cNvPr id="12" name="Rectangle 11"/>
          <p:cNvSpPr/>
          <p:nvPr/>
        </p:nvSpPr>
        <p:spPr>
          <a:xfrm>
            <a:off x="116112" y="716399"/>
            <a:ext cx="11887202" cy="6247864"/>
          </a:xfrm>
          <a:prstGeom prst="rect">
            <a:avLst/>
          </a:prstGeom>
        </p:spPr>
        <p:txBody>
          <a:bodyPr wrap="square">
            <a:spAutoFit/>
          </a:bodyPr>
          <a:lstStyle/>
          <a:p>
            <a:pPr algn="just">
              <a:buFont typeface="Arial" pitchFamily="34" charset="0"/>
              <a:buChar char="•"/>
            </a:pPr>
            <a:r>
              <a:rPr lang="en-US" sz="2500" dirty="0" smtClean="0"/>
              <a:t> To achieve a stable orbit around the earth, a spacecraft must first be beyond the bulk of the earth’s atmosphere, i.e., in what is popularly called space. </a:t>
            </a:r>
          </a:p>
          <a:p>
            <a:pPr algn="just">
              <a:buFont typeface="Arial" pitchFamily="34" charset="0"/>
              <a:buChar char="•"/>
            </a:pPr>
            <a:r>
              <a:rPr lang="en-US" sz="2500" dirty="0" smtClean="0"/>
              <a:t> According to Newton's law of motion F=ma. Where a = acceleration, F= force acting on the object and m= mass of the object. It helps us understand the motion of satellite in a stable orbit.(neglecting any drag or other perturbing forces). (F=ma) states that the force acting on a body is equal to the mass of the body multiplied by the resulting acceleration of the body. Thus, for a given force, the lighter the mass of the body, the higher the acceleration will be. </a:t>
            </a:r>
          </a:p>
          <a:p>
            <a:pPr algn="just">
              <a:buFont typeface="Arial" pitchFamily="34" charset="0"/>
              <a:buChar char="•"/>
            </a:pPr>
            <a:r>
              <a:rPr lang="en-US" sz="2500" dirty="0" smtClean="0"/>
              <a:t> When in a stable orbit, there are two main forces acting on a satellite: a centrifugal force due to the kinetic energy of the satellite, which attempts to fling the satellite into a higher orbit, and a centripetal force due to gravitational attraction of the planet about which the satellite is orbiting, which attempts to pull the satellite towards the planet. If these two forces are equal the satellite remains in a stable orbit. </a:t>
            </a:r>
            <a:endParaRPr lang="en-US" sz="2500" dirty="0"/>
          </a:p>
        </p:txBody>
      </p:sp>
      <p:sp>
        <p:nvSpPr>
          <p:cNvPr id="4" name="TextBox 3"/>
          <p:cNvSpPr txBox="1"/>
          <p:nvPr/>
        </p:nvSpPr>
        <p:spPr>
          <a:xfrm>
            <a:off x="841827" y="0"/>
            <a:ext cx="10319657" cy="707886"/>
          </a:xfrm>
          <a:prstGeom prst="rect">
            <a:avLst/>
          </a:prstGeom>
          <a:noFill/>
        </p:spPr>
        <p:txBody>
          <a:bodyPr wrap="square" rtlCol="0">
            <a:spAutoFit/>
          </a:bodyPr>
          <a:lstStyle/>
          <a:p>
            <a:pPr algn="ctr"/>
            <a:r>
              <a:rPr lang="en-US" sz="4000" dirty="0" smtClean="0"/>
              <a:t>Orbital Mechanics</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4</a:t>
            </a:fld>
            <a:endParaRPr lang="en-US"/>
          </a:p>
        </p:txBody>
      </p:sp>
      <p:pic>
        <p:nvPicPr>
          <p:cNvPr id="36866" name="Picture 2"/>
          <p:cNvPicPr>
            <a:picLocks noChangeAspect="1" noChangeArrowheads="1"/>
          </p:cNvPicPr>
          <p:nvPr/>
        </p:nvPicPr>
        <p:blipFill>
          <a:blip r:embed="rId2"/>
          <a:srcRect l="44757" t="36855" r="24343" b="14931"/>
          <a:stretch>
            <a:fillRect/>
          </a:stretch>
        </p:blipFill>
        <p:spPr bwMode="auto">
          <a:xfrm>
            <a:off x="2235208" y="-6285"/>
            <a:ext cx="7852227" cy="6888414"/>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78971" y="29028"/>
            <a:ext cx="11437258" cy="707886"/>
          </a:xfrm>
          <a:prstGeom prst="rect">
            <a:avLst/>
          </a:prstGeom>
          <a:noFill/>
        </p:spPr>
        <p:txBody>
          <a:bodyPr wrap="square" rtlCol="0">
            <a:spAutoFit/>
          </a:bodyPr>
          <a:lstStyle/>
          <a:p>
            <a:pPr algn="ctr"/>
            <a:r>
              <a:rPr lang="en-US" sz="4000" dirty="0" smtClean="0"/>
              <a:t>Involvement of Two relevant forces</a:t>
            </a:r>
            <a:endParaRPr lang="en-US" sz="4000" dirty="0"/>
          </a:p>
        </p:txBody>
      </p:sp>
      <p:sp>
        <p:nvSpPr>
          <p:cNvPr id="3" name="Rectangle 2"/>
          <p:cNvSpPr/>
          <p:nvPr/>
        </p:nvSpPr>
        <p:spPr>
          <a:xfrm>
            <a:off x="203200" y="793663"/>
            <a:ext cx="11785600" cy="5632311"/>
          </a:xfrm>
          <a:prstGeom prst="rect">
            <a:avLst/>
          </a:prstGeom>
        </p:spPr>
        <p:txBody>
          <a:bodyPr wrap="square">
            <a:spAutoFit/>
          </a:bodyPr>
          <a:lstStyle/>
          <a:p>
            <a:pPr algn="ctr"/>
            <a:r>
              <a:rPr lang="en-US" sz="2400" dirty="0" smtClean="0"/>
              <a:t>1.Gravitational force= attraction between any two objects</a:t>
            </a:r>
            <a:br>
              <a:rPr lang="en-US" sz="2400" dirty="0" smtClean="0"/>
            </a:br>
            <a:r>
              <a:rPr lang="en-US" sz="2400" dirty="0" smtClean="0"/>
              <a:t>2.Centrifugal force=an outward directed force </a:t>
            </a:r>
          </a:p>
          <a:p>
            <a:pPr algn="ctr"/>
            <a:r>
              <a:rPr lang="en-US" sz="2400" dirty="0" smtClean="0"/>
              <a:t>that normally balances the inward directed centripetal force.</a:t>
            </a:r>
            <a:br>
              <a:rPr lang="en-US" sz="2400" dirty="0" smtClean="0"/>
            </a:br>
            <a:endParaRPr lang="en-US" sz="2400" dirty="0" smtClean="0"/>
          </a:p>
          <a:p>
            <a:pPr algn="ctr"/>
            <a:r>
              <a:rPr lang="en-US" sz="2400" dirty="0" smtClean="0"/>
              <a:t>The standard acceleration due to gravity at the earth surface is 981 cm/s</a:t>
            </a:r>
            <a:r>
              <a:rPr lang="en-US" sz="2400" baseline="30000" dirty="0" smtClean="0"/>
              <a:t>2</a:t>
            </a:r>
            <a:r>
              <a:rPr lang="en-US" sz="2400" dirty="0" smtClean="0"/>
              <a:t>. This value decreases with height above the earth’s surface. The acceleration </a:t>
            </a:r>
            <a:r>
              <a:rPr lang="en-US" sz="2400" b="1" dirty="0" smtClean="0"/>
              <a:t>a</a:t>
            </a:r>
            <a:r>
              <a:rPr lang="en-US" sz="2400" dirty="0" smtClean="0"/>
              <a:t> due to gravity at a distance </a:t>
            </a:r>
            <a:r>
              <a:rPr lang="en-US" sz="2400" b="1" dirty="0" smtClean="0"/>
              <a:t>r</a:t>
            </a:r>
            <a:r>
              <a:rPr lang="en-US" sz="2400" dirty="0" smtClean="0"/>
              <a:t> from the centre of the earth is</a:t>
            </a:r>
            <a:br>
              <a:rPr lang="en-US" sz="2400" dirty="0" smtClean="0"/>
            </a:br>
            <a:r>
              <a:rPr lang="en-US" sz="2400" b="1" dirty="0" smtClean="0"/>
              <a:t>a=µ/r</a:t>
            </a:r>
            <a:r>
              <a:rPr lang="en-US" sz="2400" b="1" baseline="30000" dirty="0" smtClean="0"/>
              <a:t>2</a:t>
            </a:r>
            <a:r>
              <a:rPr lang="en-US" sz="2400" b="1" dirty="0" smtClean="0"/>
              <a:t>    </a:t>
            </a:r>
            <a:r>
              <a:rPr lang="en-US" sz="2400" dirty="0" smtClean="0"/>
              <a:t>km/ s</a:t>
            </a:r>
            <a:r>
              <a:rPr lang="en-US" sz="2400" baseline="30000" dirty="0" smtClean="0"/>
              <a:t>2</a:t>
            </a:r>
            <a:r>
              <a:rPr lang="en-US" sz="2400" b="1" dirty="0" smtClean="0"/>
              <a:t/>
            </a:r>
            <a:br>
              <a:rPr lang="en-US" sz="2400" b="1" dirty="0" smtClean="0"/>
            </a:br>
            <a:r>
              <a:rPr lang="en-US" sz="2400" dirty="0" smtClean="0"/>
              <a:t>Where the constant </a:t>
            </a:r>
            <a:r>
              <a:rPr lang="en-US" sz="2400" b="1" dirty="0" smtClean="0"/>
              <a:t>µ</a:t>
            </a:r>
            <a:r>
              <a:rPr lang="en-US" sz="2400" dirty="0" smtClean="0"/>
              <a:t> is the product of the universal gravitational constant </a:t>
            </a:r>
            <a:r>
              <a:rPr lang="en-US" sz="2400" b="1" dirty="0" smtClean="0"/>
              <a:t>G</a:t>
            </a:r>
            <a:r>
              <a:rPr lang="en-US" sz="2400" dirty="0" smtClean="0"/>
              <a:t> and the mass of the earth </a:t>
            </a:r>
            <a:r>
              <a:rPr lang="en-US" sz="2400" b="1" dirty="0" smtClean="0"/>
              <a:t>M</a:t>
            </a:r>
            <a:r>
              <a:rPr lang="en-US" sz="2400" b="1" baseline="-25000" dirty="0" smtClean="0"/>
              <a:t>E</a:t>
            </a:r>
            <a:r>
              <a:rPr lang="en-US" sz="2400" dirty="0" smtClean="0"/>
              <a:t>.</a:t>
            </a:r>
            <a:br>
              <a:rPr lang="en-US" sz="2400" dirty="0" smtClean="0"/>
            </a:br>
            <a:r>
              <a:rPr lang="en-US" sz="2400" dirty="0" smtClean="0"/>
              <a:t>The product </a:t>
            </a:r>
            <a:r>
              <a:rPr lang="en-US" sz="2400" b="1" dirty="0" smtClean="0"/>
              <a:t>GM</a:t>
            </a:r>
            <a:r>
              <a:rPr lang="en-US" sz="2400" b="1" baseline="-25000" dirty="0" smtClean="0"/>
              <a:t>E</a:t>
            </a:r>
            <a:r>
              <a:rPr lang="en-US" sz="2400" dirty="0" smtClean="0"/>
              <a:t> is called </a:t>
            </a:r>
            <a:r>
              <a:rPr lang="en-US" sz="2400" dirty="0" err="1" smtClean="0"/>
              <a:t>kepler’s</a:t>
            </a:r>
            <a:r>
              <a:rPr lang="en-US" sz="2400" dirty="0" smtClean="0"/>
              <a:t> constant and has the value </a:t>
            </a:r>
          </a:p>
          <a:p>
            <a:pPr algn="ctr"/>
            <a:r>
              <a:rPr lang="en-US" sz="2400" b="1" dirty="0" smtClean="0"/>
              <a:t>3.98 x 10</a:t>
            </a:r>
            <a:r>
              <a:rPr lang="en-US" sz="2400" b="1" baseline="30000" dirty="0" smtClean="0"/>
              <a:t>5</a:t>
            </a:r>
            <a:r>
              <a:rPr lang="en-US" sz="2400" b="1" dirty="0" smtClean="0"/>
              <a:t>  </a:t>
            </a:r>
            <a:r>
              <a:rPr lang="en-US" sz="2400" dirty="0" smtClean="0"/>
              <a:t>km</a:t>
            </a:r>
            <a:r>
              <a:rPr lang="en-US" sz="2400" baseline="30000" dirty="0" smtClean="0"/>
              <a:t>3</a:t>
            </a:r>
            <a:r>
              <a:rPr lang="en-US" sz="2400" dirty="0" smtClean="0"/>
              <a:t>/s</a:t>
            </a:r>
            <a:r>
              <a:rPr lang="en-US" sz="2400" baseline="30000" dirty="0" smtClean="0"/>
              <a:t>2</a:t>
            </a:r>
            <a:r>
              <a:rPr lang="en-US" sz="2400" dirty="0" smtClean="0"/>
              <a:t>.</a:t>
            </a:r>
            <a:br>
              <a:rPr lang="en-US" sz="2400" dirty="0" smtClean="0"/>
            </a:br>
            <a:endParaRPr lang="en-US" sz="2400" dirty="0" smtClean="0"/>
          </a:p>
          <a:p>
            <a:pPr algn="ctr"/>
            <a:r>
              <a:rPr lang="en-US" sz="2400" dirty="0" smtClean="0"/>
              <a:t>The universal gravitational constant is </a:t>
            </a:r>
            <a:r>
              <a:rPr lang="en-US" sz="2400" b="1" dirty="0" smtClean="0"/>
              <a:t>G=6.672x 10</a:t>
            </a:r>
            <a:r>
              <a:rPr lang="en-US" sz="2400" b="1" baseline="30000" dirty="0" smtClean="0"/>
              <a:t>-11</a:t>
            </a:r>
            <a:r>
              <a:rPr lang="en-US" sz="2400" b="1" dirty="0" smtClean="0"/>
              <a:t>   </a:t>
            </a:r>
            <a:r>
              <a:rPr lang="en-US" sz="2400" dirty="0" smtClean="0"/>
              <a:t>Nm</a:t>
            </a:r>
            <a:r>
              <a:rPr lang="en-US" sz="2400" baseline="30000" dirty="0" smtClean="0"/>
              <a:t>2</a:t>
            </a:r>
            <a:r>
              <a:rPr lang="en-US" sz="2400" dirty="0" smtClean="0"/>
              <a:t>/kg</a:t>
            </a:r>
            <a:r>
              <a:rPr lang="en-US" sz="2400" baseline="30000" dirty="0" smtClean="0"/>
              <a:t>2</a:t>
            </a:r>
            <a:r>
              <a:rPr lang="en-US" sz="2400" dirty="0" smtClean="0"/>
              <a:t>. </a:t>
            </a:r>
            <a:br>
              <a:rPr lang="en-US" sz="2400" dirty="0" smtClean="0"/>
            </a:b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743" y="629090"/>
            <a:ext cx="11756571" cy="6247864"/>
          </a:xfrm>
          <a:prstGeom prst="rect">
            <a:avLst/>
          </a:prstGeom>
        </p:spPr>
        <p:txBody>
          <a:bodyPr wrap="square">
            <a:spAutoFit/>
          </a:bodyPr>
          <a:lstStyle/>
          <a:p>
            <a:pPr algn="ctr" fontAlgn="base"/>
            <a:endParaRPr lang="en-US" sz="2000" dirty="0" smtClean="0"/>
          </a:p>
          <a:p>
            <a:pPr algn="ctr" fontAlgn="base"/>
            <a:r>
              <a:rPr lang="en-US" sz="2000" dirty="0" smtClean="0"/>
              <a:t>The mass of the earth </a:t>
            </a:r>
            <a:r>
              <a:rPr lang="en-US" sz="2000" b="1" dirty="0" smtClean="0"/>
              <a:t>M</a:t>
            </a:r>
            <a:r>
              <a:rPr lang="en-US" sz="2000" b="1" baseline="-25000" dirty="0" smtClean="0"/>
              <a:t>E</a:t>
            </a:r>
            <a:r>
              <a:rPr lang="en-US" sz="2000" b="1" dirty="0" smtClean="0"/>
              <a:t> =5.97 x 1024 </a:t>
            </a:r>
            <a:r>
              <a:rPr lang="en-US" sz="2000" dirty="0" smtClean="0"/>
              <a:t>kg.</a:t>
            </a:r>
          </a:p>
          <a:p>
            <a:pPr algn="ctr" fontAlgn="base"/>
            <a:r>
              <a:rPr lang="en-US" sz="2000" dirty="0" smtClean="0"/>
              <a:t/>
            </a:r>
            <a:br>
              <a:rPr lang="en-US" sz="2000" dirty="0" smtClean="0"/>
            </a:br>
            <a:r>
              <a:rPr lang="en-US" sz="2000" dirty="0" smtClean="0"/>
              <a:t>Since force= mass x acceleration, the centripetal force acting on the satellite, </a:t>
            </a:r>
            <a:r>
              <a:rPr lang="en-US" sz="2000" b="1" dirty="0" smtClean="0"/>
              <a:t>F</a:t>
            </a:r>
            <a:r>
              <a:rPr lang="en-US" sz="2000" b="1" baseline="-25000" dirty="0" smtClean="0"/>
              <a:t>in</a:t>
            </a:r>
            <a:r>
              <a:rPr lang="en-US" sz="2000" dirty="0" smtClean="0"/>
              <a:t> is given by</a:t>
            </a:r>
          </a:p>
          <a:p>
            <a:pPr algn="ctr" fontAlgn="base"/>
            <a:r>
              <a:rPr lang="en-US" sz="2000" dirty="0" smtClean="0"/>
              <a:t/>
            </a:r>
            <a:br>
              <a:rPr lang="en-US" sz="2000" dirty="0" smtClean="0"/>
            </a:br>
            <a:r>
              <a:rPr lang="en-US" sz="2000" b="1" dirty="0" smtClean="0"/>
              <a:t>F</a:t>
            </a:r>
            <a:r>
              <a:rPr lang="en-US" sz="2000" b="1" baseline="-25000" dirty="0" smtClean="0"/>
              <a:t>in</a:t>
            </a:r>
            <a:r>
              <a:rPr lang="en-US" sz="2000" b="1" dirty="0" smtClean="0"/>
              <a:t>= m x (µ/r</a:t>
            </a:r>
            <a:r>
              <a:rPr lang="en-US" sz="2000" b="1" baseline="30000" dirty="0" smtClean="0"/>
              <a:t>2</a:t>
            </a:r>
            <a:r>
              <a:rPr lang="en-US" sz="2000" b="1" dirty="0" smtClean="0"/>
              <a:t>)</a:t>
            </a:r>
            <a:br>
              <a:rPr lang="en-US" sz="2000" b="1" dirty="0" smtClean="0"/>
            </a:br>
            <a:r>
              <a:rPr lang="en-US" sz="2000" b="1" dirty="0" smtClean="0"/>
              <a:t>=m x (G M</a:t>
            </a:r>
            <a:r>
              <a:rPr lang="en-US" sz="2000" b="1" baseline="-25000" dirty="0" smtClean="0"/>
              <a:t>E</a:t>
            </a:r>
            <a:r>
              <a:rPr lang="en-US" sz="2000" b="1" dirty="0" smtClean="0"/>
              <a:t> /r</a:t>
            </a:r>
            <a:r>
              <a:rPr lang="en-US" sz="2000" b="1" baseline="30000" dirty="0" smtClean="0"/>
              <a:t>2</a:t>
            </a:r>
            <a:r>
              <a:rPr lang="en-US" sz="2000" b="1" dirty="0" smtClean="0"/>
              <a:t> )</a:t>
            </a:r>
            <a:br>
              <a:rPr lang="en-US" sz="2000" b="1" dirty="0" smtClean="0"/>
            </a:br>
            <a:endParaRPr lang="en-US" sz="2000" b="1" dirty="0" smtClean="0"/>
          </a:p>
          <a:p>
            <a:pPr algn="ctr" fontAlgn="base"/>
            <a:r>
              <a:rPr lang="en-US" sz="2000" dirty="0" smtClean="0"/>
              <a:t>In a similar fashion, the centrifugal acceleration is given by </a:t>
            </a:r>
            <a:r>
              <a:rPr lang="en-US" sz="2000" b="1" dirty="0" smtClean="0"/>
              <a:t>a=v</a:t>
            </a:r>
            <a:r>
              <a:rPr lang="en-US" sz="2000" b="1" baseline="30000" dirty="0" smtClean="0"/>
              <a:t>2</a:t>
            </a:r>
            <a:r>
              <a:rPr lang="en-US" sz="2000" b="1" dirty="0" smtClean="0"/>
              <a:t>/r</a:t>
            </a:r>
          </a:p>
          <a:p>
            <a:pPr algn="ctr" fontAlgn="base"/>
            <a:r>
              <a:rPr lang="en-US" sz="2000" dirty="0" smtClean="0"/>
              <a:t>Where, </a:t>
            </a:r>
            <a:r>
              <a:rPr lang="en-US" sz="2000" b="1" dirty="0" smtClean="0"/>
              <a:t>v</a:t>
            </a:r>
            <a:r>
              <a:rPr lang="en-US" sz="2000" dirty="0" smtClean="0"/>
              <a:t> is the velocity of satellite.</a:t>
            </a:r>
          </a:p>
          <a:p>
            <a:pPr algn="ctr" fontAlgn="base"/>
            <a:r>
              <a:rPr lang="en-US" sz="2000" b="1" dirty="0" smtClean="0"/>
              <a:t/>
            </a:r>
            <a:br>
              <a:rPr lang="en-US" sz="2000" b="1" dirty="0" smtClean="0"/>
            </a:br>
            <a:r>
              <a:rPr lang="en-US" sz="2000" dirty="0" smtClean="0"/>
              <a:t>Which will give the centrifugal force,</a:t>
            </a:r>
            <a:r>
              <a:rPr lang="en-US" sz="2000" b="1" dirty="0" smtClean="0"/>
              <a:t> </a:t>
            </a:r>
            <a:r>
              <a:rPr lang="en-US" sz="2000" b="1" dirty="0" err="1" smtClean="0"/>
              <a:t>F</a:t>
            </a:r>
            <a:r>
              <a:rPr lang="en-US" sz="2000" b="1" baseline="-25000" dirty="0" err="1" smtClean="0"/>
              <a:t>out</a:t>
            </a:r>
            <a:r>
              <a:rPr lang="en-US" sz="2000" b="1" dirty="0" smtClean="0"/>
              <a:t> </a:t>
            </a:r>
            <a:r>
              <a:rPr lang="en-US" sz="2000" dirty="0" smtClean="0"/>
              <a:t>as</a:t>
            </a:r>
            <a:br>
              <a:rPr lang="en-US" sz="2000" dirty="0" smtClean="0"/>
            </a:br>
            <a:r>
              <a:rPr lang="en-US" sz="2000" b="1" dirty="0" err="1" smtClean="0"/>
              <a:t>F</a:t>
            </a:r>
            <a:r>
              <a:rPr lang="en-US" sz="2000" b="1" baseline="-25000" dirty="0" err="1" smtClean="0"/>
              <a:t>out</a:t>
            </a:r>
            <a:r>
              <a:rPr lang="en-US" sz="2000" b="1" dirty="0" smtClean="0"/>
              <a:t>=m x(v</a:t>
            </a:r>
            <a:r>
              <a:rPr lang="en-US" sz="2000" b="1" baseline="30000" dirty="0" smtClean="0"/>
              <a:t>2</a:t>
            </a:r>
            <a:r>
              <a:rPr lang="en-US" sz="2000" b="1" dirty="0" smtClean="0"/>
              <a:t> /r )</a:t>
            </a:r>
          </a:p>
          <a:p>
            <a:pPr algn="ctr" fontAlgn="base"/>
            <a:r>
              <a:rPr lang="en-US" sz="2000" b="1" dirty="0" smtClean="0"/>
              <a:t/>
            </a:r>
            <a:br>
              <a:rPr lang="en-US" sz="2000" b="1" dirty="0" smtClean="0"/>
            </a:br>
            <a:r>
              <a:rPr lang="en-US" sz="2000" dirty="0" smtClean="0"/>
              <a:t>If the forces of the satellite are balanced </a:t>
            </a:r>
            <a:r>
              <a:rPr lang="en-US" sz="2000" b="1" dirty="0" smtClean="0"/>
              <a:t>F</a:t>
            </a:r>
            <a:r>
              <a:rPr lang="en-US" sz="2000" b="1" baseline="-25000" dirty="0" smtClean="0"/>
              <a:t>in</a:t>
            </a:r>
            <a:r>
              <a:rPr lang="en-US" sz="2000" b="1" dirty="0" smtClean="0"/>
              <a:t>=</a:t>
            </a:r>
            <a:r>
              <a:rPr lang="en-US" sz="2000" b="1" dirty="0" err="1" smtClean="0"/>
              <a:t>F</a:t>
            </a:r>
            <a:r>
              <a:rPr lang="en-US" sz="2000" b="1" baseline="-25000" dirty="0" err="1" smtClean="0"/>
              <a:t>out</a:t>
            </a:r>
            <a:endParaRPr lang="en-US" sz="2000" b="1" baseline="-25000" dirty="0" smtClean="0"/>
          </a:p>
          <a:p>
            <a:pPr algn="ctr" fontAlgn="base"/>
            <a:r>
              <a:rPr lang="en-US" sz="2000" b="1" dirty="0" smtClean="0"/>
              <a:t/>
            </a:r>
            <a:br>
              <a:rPr lang="en-US" sz="2000" b="1" dirty="0" smtClean="0"/>
            </a:br>
            <a:r>
              <a:rPr lang="en-US" sz="2000" b="1" dirty="0" smtClean="0">
                <a:solidFill>
                  <a:srgbClr val="FF0000"/>
                </a:solidFill>
              </a:rPr>
              <a:t>m x (µ/r</a:t>
            </a:r>
            <a:r>
              <a:rPr lang="en-US" sz="2000" b="1" baseline="30000" dirty="0" smtClean="0">
                <a:solidFill>
                  <a:srgbClr val="FF0000"/>
                </a:solidFill>
              </a:rPr>
              <a:t>2</a:t>
            </a:r>
            <a:r>
              <a:rPr lang="en-US" sz="2000" b="1" dirty="0" smtClean="0">
                <a:solidFill>
                  <a:srgbClr val="FF0000"/>
                </a:solidFill>
              </a:rPr>
              <a:t>)=m x(v</a:t>
            </a:r>
            <a:r>
              <a:rPr lang="en-US" sz="2000" b="1" baseline="30000" dirty="0" smtClean="0">
                <a:solidFill>
                  <a:srgbClr val="FF0000"/>
                </a:solidFill>
              </a:rPr>
              <a:t>2 </a:t>
            </a:r>
            <a:r>
              <a:rPr lang="en-US" sz="2000" b="1" dirty="0" smtClean="0">
                <a:solidFill>
                  <a:srgbClr val="FF0000"/>
                </a:solidFill>
              </a:rPr>
              <a:t>/r )</a:t>
            </a:r>
          </a:p>
          <a:p>
            <a:pPr algn="ctr" fontAlgn="base"/>
            <a:r>
              <a:rPr lang="en-US" sz="2000" b="1" dirty="0" smtClean="0"/>
              <a:t/>
            </a:r>
            <a:br>
              <a:rPr lang="en-US" sz="2000" b="1" dirty="0" smtClean="0"/>
            </a:br>
            <a:r>
              <a:rPr lang="en-US" sz="2000" dirty="0" smtClean="0"/>
              <a:t>Hence the velocity v of the satellite in a circular orbit is given by</a:t>
            </a:r>
            <a:br>
              <a:rPr lang="en-US" sz="2000" dirty="0" smtClean="0"/>
            </a:br>
            <a:r>
              <a:rPr lang="en-US" sz="2000" b="1" dirty="0" smtClean="0"/>
              <a:t>v=(µ/r)</a:t>
            </a:r>
            <a:r>
              <a:rPr lang="en-US" sz="2000" b="1" baseline="30000" dirty="0" smtClean="0"/>
              <a:t>1/2</a:t>
            </a:r>
            <a:endParaRPr lang="en-US" sz="2000" dirty="0" smtClean="0"/>
          </a:p>
        </p:txBody>
      </p:sp>
      <p:sp>
        <p:nvSpPr>
          <p:cNvPr id="6" name="TextBox 5"/>
          <p:cNvSpPr txBox="1"/>
          <p:nvPr/>
        </p:nvSpPr>
        <p:spPr>
          <a:xfrm>
            <a:off x="478971" y="29028"/>
            <a:ext cx="11437258" cy="707886"/>
          </a:xfrm>
          <a:prstGeom prst="rect">
            <a:avLst/>
          </a:prstGeom>
          <a:noFill/>
        </p:spPr>
        <p:txBody>
          <a:bodyPr wrap="square" rtlCol="0">
            <a:spAutoFit/>
          </a:bodyPr>
          <a:lstStyle/>
          <a:p>
            <a:pPr algn="ctr"/>
            <a:r>
              <a:rPr lang="en-US" sz="4000" dirty="0" smtClean="0"/>
              <a:t>Involvement of Two relevant forces</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6743" y="629090"/>
            <a:ext cx="11756571" cy="3785652"/>
          </a:xfrm>
          <a:prstGeom prst="rect">
            <a:avLst/>
          </a:prstGeom>
        </p:spPr>
        <p:txBody>
          <a:bodyPr wrap="square">
            <a:spAutoFit/>
          </a:bodyPr>
          <a:lstStyle/>
          <a:p>
            <a:pPr algn="ctr" fontAlgn="base"/>
            <a:r>
              <a:rPr lang="en-US" sz="2000" b="1" dirty="0" smtClean="0"/>
              <a:t/>
            </a:r>
            <a:br>
              <a:rPr lang="en-US" sz="2000" b="1" dirty="0" smtClean="0"/>
            </a:br>
            <a:r>
              <a:rPr lang="en-US" sz="2000" dirty="0" smtClean="0"/>
              <a:t>If the orbit is circular, the distance traveled by a satellite in one orbit around a planet is </a:t>
            </a:r>
            <a:r>
              <a:rPr lang="en-US" sz="2000" b="1" dirty="0" smtClean="0"/>
              <a:t>2∏r </a:t>
            </a:r>
            <a:r>
              <a:rPr lang="en-US" sz="2000" dirty="0" smtClean="0"/>
              <a:t>,</a:t>
            </a:r>
            <a:br>
              <a:rPr lang="en-US" sz="2000" dirty="0" smtClean="0"/>
            </a:br>
            <a:r>
              <a:rPr lang="en-US" sz="2000" dirty="0" smtClean="0"/>
              <a:t>where r is the radius of the orbit from the satellite to the center of the planet. Since distance</a:t>
            </a:r>
            <a:br>
              <a:rPr lang="en-US" sz="2000" dirty="0" smtClean="0"/>
            </a:br>
            <a:r>
              <a:rPr lang="en-US" sz="2000" dirty="0" smtClean="0"/>
              <a:t>divided by velocity equals time to travel the distance, the period of satellite’s orbit</a:t>
            </a:r>
            <a:r>
              <a:rPr lang="en-US" sz="2000" b="1" dirty="0" smtClean="0"/>
              <a:t> T</a:t>
            </a:r>
            <a:r>
              <a:rPr lang="en-US" sz="2000" dirty="0" smtClean="0"/>
              <a:t>, will be</a:t>
            </a:r>
          </a:p>
          <a:p>
            <a:pPr algn="ctr" fontAlgn="base"/>
            <a:r>
              <a:rPr lang="en-US" sz="2000" dirty="0" smtClean="0"/>
              <a:t/>
            </a:r>
            <a:br>
              <a:rPr lang="en-US" sz="2000" dirty="0" smtClean="0"/>
            </a:br>
            <a:r>
              <a:rPr lang="en-US" sz="2000" b="1" dirty="0" smtClean="0"/>
              <a:t>T= (2∏r )/v = (2∏r )/[(µ/r)</a:t>
            </a:r>
            <a:r>
              <a:rPr lang="en-US" sz="2000" b="1" baseline="30000" dirty="0" smtClean="0"/>
              <a:t>1/2</a:t>
            </a:r>
            <a:r>
              <a:rPr lang="en-US" sz="2000" b="1" dirty="0" smtClean="0"/>
              <a:t>]</a:t>
            </a:r>
          </a:p>
          <a:p>
            <a:pPr algn="ctr" fontAlgn="base"/>
            <a:r>
              <a:rPr lang="en-US" sz="2000" b="1" dirty="0" smtClean="0"/>
              <a:t/>
            </a:r>
            <a:br>
              <a:rPr lang="en-US" sz="2000" b="1" dirty="0" smtClean="0"/>
            </a:br>
            <a:r>
              <a:rPr lang="en-US" sz="2000" b="1" dirty="0" smtClean="0">
                <a:solidFill>
                  <a:srgbClr val="FF0000"/>
                </a:solidFill>
              </a:rPr>
              <a:t>T=(2∏r </a:t>
            </a:r>
            <a:r>
              <a:rPr lang="en-US" sz="2000" b="1" baseline="30000" dirty="0" smtClean="0">
                <a:solidFill>
                  <a:srgbClr val="FF0000"/>
                </a:solidFill>
              </a:rPr>
              <a:t>3/2</a:t>
            </a:r>
            <a:r>
              <a:rPr lang="en-US" sz="2000" b="1" dirty="0" smtClean="0">
                <a:solidFill>
                  <a:srgbClr val="FF0000"/>
                </a:solidFill>
              </a:rPr>
              <a:t>)/(µ</a:t>
            </a:r>
            <a:r>
              <a:rPr lang="en-US" sz="2000" b="1" baseline="30000" dirty="0" smtClean="0">
                <a:solidFill>
                  <a:srgbClr val="FF0000"/>
                </a:solidFill>
              </a:rPr>
              <a:t>1/2</a:t>
            </a:r>
            <a:r>
              <a:rPr lang="en-US" sz="2000" b="1" dirty="0" smtClean="0">
                <a:solidFill>
                  <a:srgbClr val="FF0000"/>
                </a:solidFill>
              </a:rPr>
              <a:t>)</a:t>
            </a:r>
          </a:p>
          <a:p>
            <a:pPr algn="ctr" fontAlgn="base"/>
            <a:r>
              <a:rPr lang="en-US" sz="2000" b="1" dirty="0" smtClean="0"/>
              <a:t/>
            </a:r>
            <a:br>
              <a:rPr lang="en-US" sz="2000" b="1" dirty="0" smtClean="0"/>
            </a:br>
            <a:r>
              <a:rPr lang="en-US" sz="2000" dirty="0" smtClean="0"/>
              <a:t>Using standard mathematical procedures one can develop an equation for the radius of the</a:t>
            </a:r>
            <a:br>
              <a:rPr lang="en-US" sz="2000" dirty="0" smtClean="0"/>
            </a:br>
            <a:r>
              <a:rPr lang="en-US" sz="2000" dirty="0" smtClean="0"/>
              <a:t>satellite’s orbit </a:t>
            </a:r>
            <a:r>
              <a:rPr lang="en-US" sz="2000" b="1" dirty="0" smtClean="0"/>
              <a:t>r</a:t>
            </a:r>
            <a:r>
              <a:rPr lang="en-US" sz="2000" dirty="0" smtClean="0"/>
              <a:t>.</a:t>
            </a:r>
            <a:br>
              <a:rPr lang="en-US" sz="2000" dirty="0" smtClean="0"/>
            </a:br>
            <a:endParaRPr lang="en-US" sz="2000" dirty="0" smtClean="0"/>
          </a:p>
        </p:txBody>
      </p:sp>
      <p:sp>
        <p:nvSpPr>
          <p:cNvPr id="6" name="TextBox 5"/>
          <p:cNvSpPr txBox="1"/>
          <p:nvPr/>
        </p:nvSpPr>
        <p:spPr>
          <a:xfrm>
            <a:off x="478971" y="29028"/>
            <a:ext cx="11437258" cy="707886"/>
          </a:xfrm>
          <a:prstGeom prst="rect">
            <a:avLst/>
          </a:prstGeom>
          <a:noFill/>
        </p:spPr>
        <p:txBody>
          <a:bodyPr wrap="square" rtlCol="0">
            <a:spAutoFit/>
          </a:bodyPr>
          <a:lstStyle/>
          <a:p>
            <a:pPr algn="ctr"/>
            <a:r>
              <a:rPr lang="en-US" sz="4000" dirty="0" smtClean="0"/>
              <a:t>Involvement of Two relevant forces</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7088" y="759722"/>
            <a:ext cx="11974286" cy="5401479"/>
          </a:xfrm>
          <a:prstGeom prst="rect">
            <a:avLst/>
          </a:prstGeom>
        </p:spPr>
        <p:txBody>
          <a:bodyPr wrap="square">
            <a:spAutoFit/>
          </a:bodyPr>
          <a:lstStyle/>
          <a:p>
            <a:pPr fontAlgn="base"/>
            <a:r>
              <a:rPr lang="en-US" sz="2300" b="1" u="sng" dirty="0" err="1" smtClean="0"/>
              <a:t>Kepler’s</a:t>
            </a:r>
            <a:r>
              <a:rPr lang="en-US" sz="2300" b="1" u="sng" dirty="0" smtClean="0"/>
              <a:t> Laws</a:t>
            </a:r>
            <a:r>
              <a:rPr lang="en-US" sz="2300" b="1" dirty="0" smtClean="0"/>
              <a:t/>
            </a:r>
            <a:br>
              <a:rPr lang="en-US" sz="2300" b="1" dirty="0" smtClean="0"/>
            </a:br>
            <a:r>
              <a:rPr lang="en-US" sz="2300" dirty="0" err="1" smtClean="0"/>
              <a:t>Kepler’s</a:t>
            </a:r>
            <a:r>
              <a:rPr lang="en-US" sz="2300" dirty="0" smtClean="0"/>
              <a:t> laws of planetary motion apply to any two bodies in space that interact through gravitation. The laws of motion are described through three fundamental principles.</a:t>
            </a:r>
          </a:p>
          <a:p>
            <a:pPr algn="just" fontAlgn="base"/>
            <a:r>
              <a:rPr lang="en-US" sz="2300" u="sng" dirty="0" smtClean="0"/>
              <a:t/>
            </a:r>
            <a:br>
              <a:rPr lang="en-US" sz="2300" u="sng" dirty="0" smtClean="0"/>
            </a:br>
            <a:r>
              <a:rPr lang="en-US" sz="2300" b="1" u="sng" dirty="0" err="1" smtClean="0"/>
              <a:t>Kepler’s</a:t>
            </a:r>
            <a:r>
              <a:rPr lang="en-US" sz="2300" b="1" u="sng" dirty="0" smtClean="0"/>
              <a:t> First Law </a:t>
            </a:r>
            <a:r>
              <a:rPr lang="en-US" sz="2300" dirty="0" smtClean="0"/>
              <a:t>as it applies to artificial satellite orbits, can be simply stated as follows: ‘The path followed by a satellite around the earth will be an ellipse, with the center of mass of earth as one of the two foci of the ellipse.’</a:t>
            </a:r>
          </a:p>
          <a:p>
            <a:pPr algn="just" fontAlgn="base"/>
            <a:r>
              <a:rPr lang="en-US" sz="2300" dirty="0" smtClean="0"/>
              <a:t>If no other forces are acting on the satellite, either intentionally by orbit control or</a:t>
            </a:r>
            <a:br>
              <a:rPr lang="en-US" sz="2300" dirty="0" smtClean="0"/>
            </a:br>
            <a:r>
              <a:rPr lang="en-US" sz="2300" dirty="0" smtClean="0"/>
              <a:t>unintentionally as in gravity forces from other bodies, the satellite will eventually settle in an elliptical orbit, with the earth as one of the foci of the ellipse. The ‘size’ of the ellipse will depend on satellite mass and its angular velocity.</a:t>
            </a:r>
            <a:br>
              <a:rPr lang="en-US" sz="2300" dirty="0" smtClean="0"/>
            </a:br>
            <a:r>
              <a:rPr lang="en-US" sz="2300" b="1" u="sng" dirty="0" err="1" smtClean="0"/>
              <a:t>Kepler’s</a:t>
            </a:r>
            <a:r>
              <a:rPr lang="en-US" sz="2300" b="1" u="sng" dirty="0" smtClean="0"/>
              <a:t> Second Law </a:t>
            </a:r>
            <a:r>
              <a:rPr lang="en-US" sz="2300" dirty="0" smtClean="0"/>
              <a:t>can likewise be simply stated as follows: ‘for equal time intervals, the satellite sweeps out equal areas in the orbital plane.’ Figure 2.3 demonstrates this concept. </a:t>
            </a:r>
          </a:p>
        </p:txBody>
      </p:sp>
      <p:sp>
        <p:nvSpPr>
          <p:cNvPr id="5" name="TextBox 4"/>
          <p:cNvSpPr txBox="1"/>
          <p:nvPr/>
        </p:nvSpPr>
        <p:spPr>
          <a:xfrm>
            <a:off x="798286" y="0"/>
            <a:ext cx="10319657" cy="707886"/>
          </a:xfrm>
          <a:prstGeom prst="rect">
            <a:avLst/>
          </a:prstGeom>
          <a:noFill/>
        </p:spPr>
        <p:txBody>
          <a:bodyPr wrap="square" rtlCol="0">
            <a:spAutoFit/>
          </a:bodyPr>
          <a:lstStyle/>
          <a:p>
            <a:pPr algn="ctr"/>
            <a:r>
              <a:rPr lang="en-US" sz="4000" dirty="0" err="1" smtClean="0"/>
              <a:t>Kepler’s</a:t>
            </a:r>
            <a:r>
              <a:rPr lang="en-US" sz="4000" dirty="0" smtClean="0"/>
              <a:t> Law</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9</a:t>
            </a:fld>
            <a:endParaRPr lang="en-US"/>
          </a:p>
        </p:txBody>
      </p:sp>
      <p:pic>
        <p:nvPicPr>
          <p:cNvPr id="55298" name="Picture 2"/>
          <p:cNvPicPr>
            <a:picLocks noChangeAspect="1" noChangeArrowheads="1"/>
          </p:cNvPicPr>
          <p:nvPr/>
        </p:nvPicPr>
        <p:blipFill>
          <a:blip r:embed="rId2"/>
          <a:srcRect l="34693" t="37500" r="32734" b="21429"/>
          <a:stretch>
            <a:fillRect/>
          </a:stretch>
        </p:blipFill>
        <p:spPr bwMode="auto">
          <a:xfrm>
            <a:off x="0" y="0"/>
            <a:ext cx="6458857" cy="4578711"/>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l="32796" t="46429" r="29610" b="16071"/>
          <a:stretch>
            <a:fillRect/>
          </a:stretch>
        </p:blipFill>
        <p:spPr bwMode="auto">
          <a:xfrm>
            <a:off x="5747656" y="2641600"/>
            <a:ext cx="6444343" cy="4216400"/>
          </a:xfrm>
          <a:prstGeom prst="rect">
            <a:avLst/>
          </a:prstGeom>
          <a:noFill/>
          <a:ln w="9525">
            <a:noFill/>
            <a:miter lim="800000"/>
            <a:headEnd/>
            <a:tailEnd/>
          </a:ln>
          <a:effec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8320</TotalTime>
  <Words>1057</Words>
  <Application>Microsoft Office PowerPoint</Application>
  <PresentationFormat>Widescreen</PresentationFormat>
  <Paragraphs>150</Paragraphs>
  <Slides>28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Dr. Nahid akter</cp:lastModifiedBy>
  <cp:revision>1519</cp:revision>
  <dcterms:created xsi:type="dcterms:W3CDTF">2015-03-05T10:33:53Z</dcterms:created>
  <dcterms:modified xsi:type="dcterms:W3CDTF">2025-05-06T17:10:57Z</dcterms:modified>
</cp:coreProperties>
</file>