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25"/>
  </p:notesMasterIdLst>
  <p:sldIdLst>
    <p:sldId id="680" r:id="rId2"/>
    <p:sldId id="748" r:id="rId3"/>
    <p:sldId id="848" r:id="rId4"/>
    <p:sldId id="749" r:id="rId5"/>
    <p:sldId id="854" r:id="rId6"/>
    <p:sldId id="886" r:id="rId7"/>
    <p:sldId id="887" r:id="rId8"/>
    <p:sldId id="862" r:id="rId9"/>
    <p:sldId id="835" r:id="rId10"/>
    <p:sldId id="861" r:id="rId11"/>
    <p:sldId id="863" r:id="rId12"/>
    <p:sldId id="851" r:id="rId13"/>
    <p:sldId id="864" r:id="rId14"/>
    <p:sldId id="865" r:id="rId15"/>
    <p:sldId id="802" r:id="rId16"/>
    <p:sldId id="850" r:id="rId17"/>
    <p:sldId id="816" r:id="rId18"/>
    <p:sldId id="875" r:id="rId19"/>
    <p:sldId id="885" r:id="rId20"/>
    <p:sldId id="878" r:id="rId21"/>
    <p:sldId id="890" r:id="rId22"/>
    <p:sldId id="888" r:id="rId23"/>
    <p:sldId id="8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0" autoAdjust="0"/>
    <p:restoredTop sz="80261"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929183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019691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261971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23808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080291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362143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127222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28737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658353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1192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06396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9</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338996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66256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20763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72457" y="2017478"/>
            <a:ext cx="10319657" cy="707886"/>
          </a:xfrm>
          <a:prstGeom prst="rect">
            <a:avLst/>
          </a:prstGeom>
          <a:noFill/>
        </p:spPr>
        <p:txBody>
          <a:bodyPr wrap="square" rtlCol="0">
            <a:spAutoFit/>
          </a:bodyPr>
          <a:lstStyle/>
          <a:p>
            <a:pPr algn="ctr"/>
            <a:r>
              <a:rPr lang="en-US" sz="4000" dirty="0" smtClean="0"/>
              <a:t>Satellite Communication</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10</a:t>
            </a:fld>
            <a:endParaRPr lang="en-US"/>
          </a:p>
        </p:txBody>
      </p:sp>
      <p:sp>
        <p:nvSpPr>
          <p:cNvPr id="4" name="Rectangle 3"/>
          <p:cNvSpPr/>
          <p:nvPr/>
        </p:nvSpPr>
        <p:spPr>
          <a:xfrm>
            <a:off x="159658" y="785780"/>
            <a:ext cx="11814629" cy="4093428"/>
          </a:xfrm>
          <a:prstGeom prst="rect">
            <a:avLst/>
          </a:prstGeom>
        </p:spPr>
        <p:txBody>
          <a:bodyPr wrap="square">
            <a:spAutoFit/>
          </a:bodyPr>
          <a:lstStyle/>
          <a:p>
            <a:pPr algn="just"/>
            <a:r>
              <a:rPr lang="en-US" sz="2600" dirty="0" smtClean="0"/>
              <a:t>Orbit control subsystem is useful in order to bring the satellite into its correct orbit, whenever the satellite gets deviated from its orbit.</a:t>
            </a:r>
          </a:p>
          <a:p>
            <a:pPr algn="just"/>
            <a:r>
              <a:rPr lang="en-US" sz="2600" dirty="0" smtClean="0"/>
              <a:t>The TTCM (Telemetry, tracking, commanding and monitoring) subsystem present at earth station monitors the position of satellite. If there is any change in satellite orbit, then it sends a signal regarding the correction to Orbit control subsystem. Then, it will resolve that issue by bringing the satellite into the correct orbit.</a:t>
            </a:r>
          </a:p>
          <a:p>
            <a:pPr algn="just"/>
            <a:r>
              <a:rPr lang="en-US" sz="2600" dirty="0" smtClean="0"/>
              <a:t>In this way, the AOC subsystem takes care of the satellite position in the right orbit and at right altitude during entire life span of the satellite in space.</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Orbit Control Subsystem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 TTCM subsystem</a:t>
            </a:r>
          </a:p>
        </p:txBody>
      </p:sp>
      <p:sp>
        <p:nvSpPr>
          <p:cNvPr id="4" name="Rectangle 3"/>
          <p:cNvSpPr/>
          <p:nvPr/>
        </p:nvSpPr>
        <p:spPr>
          <a:xfrm>
            <a:off x="203200" y="733246"/>
            <a:ext cx="11800114" cy="5293757"/>
          </a:xfrm>
          <a:prstGeom prst="rect">
            <a:avLst/>
          </a:prstGeom>
        </p:spPr>
        <p:txBody>
          <a:bodyPr wrap="square">
            <a:spAutoFit/>
          </a:bodyPr>
          <a:lstStyle/>
          <a:p>
            <a:pPr algn="just"/>
            <a:r>
              <a:rPr lang="en-US" sz="2600" dirty="0" smtClean="0"/>
              <a:t>Telemetry, Tracking, Commanding and Monitoring (</a:t>
            </a:r>
            <a:r>
              <a:rPr lang="en-US" sz="2600" dirty="0" smtClean="0">
                <a:solidFill>
                  <a:srgbClr val="FF0000"/>
                </a:solidFill>
              </a:rPr>
              <a:t>TTCM</a:t>
            </a:r>
            <a:r>
              <a:rPr lang="en-US" sz="2600" dirty="0" smtClean="0"/>
              <a:t>) subsystem is </a:t>
            </a:r>
            <a:r>
              <a:rPr lang="en-US" sz="2600" dirty="0" smtClean="0">
                <a:solidFill>
                  <a:srgbClr val="FF0000"/>
                </a:solidFill>
              </a:rPr>
              <a:t>present in both satellite and earth station. In general, satellite gets data through sensors. So, Telemetry subsystem present in the satellite sends this data to earth station(s)</a:t>
            </a:r>
            <a:r>
              <a:rPr lang="en-US" sz="2600" dirty="0" smtClean="0"/>
              <a:t>. Therefore, TTCM subsystem is very much necessary for any communication satellite in order to operate it successfully.</a:t>
            </a:r>
          </a:p>
          <a:p>
            <a:pPr algn="just"/>
            <a:r>
              <a:rPr lang="en-US" sz="2600" dirty="0" smtClean="0"/>
              <a:t>It is the responsibility of satellite operator in order to control the satellite in its life time, after placing it in the proper orbit. This can be done with the help of TTCM subsystem.</a:t>
            </a:r>
          </a:p>
          <a:p>
            <a:pPr algn="just"/>
            <a:r>
              <a:rPr lang="en-US" sz="2600" dirty="0" smtClean="0"/>
              <a:t>It have following three parts.</a:t>
            </a:r>
          </a:p>
          <a:p>
            <a:pPr algn="ctr">
              <a:buFont typeface="Arial" pitchFamily="34" charset="0"/>
              <a:buChar char="•"/>
            </a:pPr>
            <a:r>
              <a:rPr lang="en-US" sz="2600" dirty="0" smtClean="0"/>
              <a:t> Telemetry and Monitoring Subsystem</a:t>
            </a:r>
          </a:p>
          <a:p>
            <a:pPr algn="ctr">
              <a:buFont typeface="Arial" pitchFamily="34" charset="0"/>
              <a:buChar char="•"/>
            </a:pPr>
            <a:r>
              <a:rPr lang="en-US" sz="2600" dirty="0" smtClean="0"/>
              <a:t> Tracking Subsystem</a:t>
            </a:r>
          </a:p>
          <a:p>
            <a:pPr algn="ctr">
              <a:buFont typeface="Arial" pitchFamily="34" charset="0"/>
              <a:buChar char="•"/>
            </a:pPr>
            <a:r>
              <a:rPr lang="en-US" sz="2600" dirty="0" smtClean="0"/>
              <a:t> Commanding Subsystem</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Telemetry and Monitoring Subsystem</a:t>
            </a:r>
          </a:p>
        </p:txBody>
      </p:sp>
      <p:sp>
        <p:nvSpPr>
          <p:cNvPr id="4" name="Rectangle 3"/>
          <p:cNvSpPr/>
          <p:nvPr/>
        </p:nvSpPr>
        <p:spPr>
          <a:xfrm>
            <a:off x="217714" y="733238"/>
            <a:ext cx="11800114" cy="5632311"/>
          </a:xfrm>
          <a:prstGeom prst="rect">
            <a:avLst/>
          </a:prstGeom>
        </p:spPr>
        <p:txBody>
          <a:bodyPr wrap="square">
            <a:spAutoFit/>
          </a:bodyPr>
          <a:lstStyle/>
          <a:p>
            <a:pPr algn="just"/>
            <a:r>
              <a:rPr lang="en-US" sz="2400" dirty="0" smtClean="0"/>
              <a:t>The word </a:t>
            </a:r>
            <a:r>
              <a:rPr lang="en-US" sz="2400" dirty="0" smtClean="0">
                <a:solidFill>
                  <a:srgbClr val="FF0000"/>
                </a:solidFill>
              </a:rPr>
              <a:t>‘Telemetry’ means measurement at a distance</a:t>
            </a:r>
            <a:r>
              <a:rPr lang="en-US" sz="2400" dirty="0" smtClean="0"/>
              <a:t>. Mainly, the following operations take place in ‘Telemetry’.</a:t>
            </a:r>
          </a:p>
          <a:p>
            <a:pPr algn="ctr">
              <a:buFont typeface="Arial" pitchFamily="34" charset="0"/>
              <a:buChar char="•"/>
            </a:pPr>
            <a:r>
              <a:rPr lang="en-US" sz="2400" dirty="0" smtClean="0"/>
              <a:t> Generation of an electrical signal, which is proportional to the </a:t>
            </a:r>
            <a:r>
              <a:rPr lang="en-US" sz="2400" dirty="0" smtClean="0">
                <a:solidFill>
                  <a:srgbClr val="FF0000"/>
                </a:solidFill>
              </a:rPr>
              <a:t>quantity</a:t>
            </a:r>
            <a:r>
              <a:rPr lang="en-US" sz="2400" dirty="0" smtClean="0"/>
              <a:t> to be measured.</a:t>
            </a:r>
          </a:p>
          <a:p>
            <a:pPr algn="ctr">
              <a:buFont typeface="Arial" pitchFamily="34" charset="0"/>
              <a:buChar char="•"/>
            </a:pPr>
            <a:r>
              <a:rPr lang="en-US" sz="2400" dirty="0" smtClean="0"/>
              <a:t> Encoding the electrical signal.</a:t>
            </a:r>
          </a:p>
          <a:p>
            <a:pPr algn="ctr">
              <a:buFont typeface="Arial" pitchFamily="34" charset="0"/>
              <a:buChar char="•"/>
            </a:pPr>
            <a:r>
              <a:rPr lang="en-US" sz="2400" dirty="0" smtClean="0"/>
              <a:t> Transmitting this code to a far distance.</a:t>
            </a:r>
          </a:p>
          <a:p>
            <a:pPr algn="just"/>
            <a:r>
              <a:rPr lang="en-US" sz="2400" dirty="0" smtClean="0"/>
              <a:t>Telemetry subsystem present in the satellite performs mainly two functions −</a:t>
            </a:r>
          </a:p>
          <a:p>
            <a:pPr algn="ctr">
              <a:buFont typeface="Arial" pitchFamily="34" charset="0"/>
              <a:buChar char="•"/>
            </a:pPr>
            <a:r>
              <a:rPr lang="en-US" sz="2400" dirty="0" smtClean="0"/>
              <a:t> receiving data from sensors</a:t>
            </a:r>
          </a:p>
          <a:p>
            <a:pPr algn="ctr">
              <a:buFont typeface="Arial" pitchFamily="34" charset="0"/>
              <a:buChar char="•"/>
            </a:pPr>
            <a:r>
              <a:rPr lang="en-US" sz="2400" dirty="0" smtClean="0"/>
              <a:t> transmitting that data to an earth station.</a:t>
            </a:r>
          </a:p>
          <a:p>
            <a:pPr algn="just"/>
            <a:r>
              <a:rPr lang="en-US" sz="2400" dirty="0" smtClean="0"/>
              <a:t>Satellites have quite a few sensors to monitor different parameters such as pressure, temperature, status and etc. of various subsystems. In general, the telemetry data is transmitted </a:t>
            </a:r>
            <a:r>
              <a:rPr lang="en-US" sz="2400" dirty="0" smtClean="0">
                <a:solidFill>
                  <a:srgbClr val="FF0000"/>
                </a:solidFill>
              </a:rPr>
              <a:t>as FSK or PSK</a:t>
            </a:r>
            <a:r>
              <a:rPr lang="en-US" sz="2400" dirty="0" smtClean="0"/>
              <a:t>.</a:t>
            </a:r>
          </a:p>
          <a:p>
            <a:pPr algn="just"/>
            <a:r>
              <a:rPr lang="en-US" sz="2400" dirty="0" smtClean="0">
                <a:solidFill>
                  <a:srgbClr val="FF0000"/>
                </a:solidFill>
              </a:rPr>
              <a:t>Telemetry subsystem is a remote controlled system. It sends monitoring data from satellite to earth station. </a:t>
            </a:r>
            <a:r>
              <a:rPr lang="en-US" sz="2400" dirty="0" smtClean="0"/>
              <a:t>Generally, the telemetry signals carry the information related to altitude, environment and satellite.</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Tracking Subsystem</a:t>
            </a:r>
          </a:p>
        </p:txBody>
      </p:sp>
      <p:sp>
        <p:nvSpPr>
          <p:cNvPr id="4" name="Rectangle 3"/>
          <p:cNvSpPr/>
          <p:nvPr/>
        </p:nvSpPr>
        <p:spPr>
          <a:xfrm>
            <a:off x="217714" y="805808"/>
            <a:ext cx="11800114" cy="6093976"/>
          </a:xfrm>
          <a:prstGeom prst="rect">
            <a:avLst/>
          </a:prstGeom>
        </p:spPr>
        <p:txBody>
          <a:bodyPr wrap="square">
            <a:spAutoFit/>
          </a:bodyPr>
          <a:lstStyle/>
          <a:p>
            <a:pPr algn="just"/>
            <a:r>
              <a:rPr lang="en-US" sz="2600" dirty="0" smtClean="0"/>
              <a:t>Tracking subsystem is useful to know the position of the satellite and its current orbit. Satellite Control Center (SCC) monitors the working and status of space segment subsystems with the help of telemetry downlink. And, it controls those subsystems using command uplink.</a:t>
            </a:r>
          </a:p>
          <a:p>
            <a:pPr algn="just"/>
            <a:endParaRPr lang="en-US" sz="2600" dirty="0" smtClean="0"/>
          </a:p>
          <a:p>
            <a:pPr algn="just"/>
            <a:r>
              <a:rPr lang="en-US" sz="2600" dirty="0" smtClean="0"/>
              <a:t>We know that the tracking subsystem is also present in an earth station. It mainly focuses on range and look angles of satellite. There are number of techniques that are using in order to track the satellite. For example, change in the orbital position of satellite can be identified by using the data obtained from velocity and acceleration sensors that are present on satellite.</a:t>
            </a:r>
          </a:p>
          <a:p>
            <a:pPr algn="just"/>
            <a:r>
              <a:rPr lang="en-US" sz="2600" dirty="0" smtClean="0"/>
              <a:t>The tracking subsystem that is present in an earth station keeps tracking of satellite, when it is released from last stage of Launch vehicle. It performs the functions like, locating of satellite in initial orbit and transfer orbit.</a:t>
            </a:r>
            <a:endParaRPr lang="en-US"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a:r>
              <a:rPr lang="en-US" sz="4000" dirty="0" smtClean="0"/>
              <a:t>Commanding Subsystem</a:t>
            </a:r>
          </a:p>
        </p:txBody>
      </p:sp>
      <p:sp>
        <p:nvSpPr>
          <p:cNvPr id="4" name="Rectangle 3"/>
          <p:cNvSpPr/>
          <p:nvPr/>
        </p:nvSpPr>
        <p:spPr>
          <a:xfrm>
            <a:off x="217714" y="631640"/>
            <a:ext cx="11800114" cy="6370975"/>
          </a:xfrm>
          <a:prstGeom prst="rect">
            <a:avLst/>
          </a:prstGeom>
        </p:spPr>
        <p:txBody>
          <a:bodyPr wrap="square">
            <a:spAutoFit/>
          </a:bodyPr>
          <a:lstStyle/>
          <a:p>
            <a:pPr algn="just"/>
            <a:r>
              <a:rPr lang="en-US" sz="2400" dirty="0" smtClean="0"/>
              <a:t>Commanding subsystem is necessary in order to launch the satellite in an orbit and its working in that orbit. This subsystem adjusts the altitude and orbit of satellite, whenever there is a deviation in those values. It also controls the communication subsystem. This commanding subsystem is responsible for turning ON / OFF of other subsystems present in the satellite based on the data getting from telemetry and tracking subsystems.</a:t>
            </a:r>
          </a:p>
          <a:p>
            <a:pPr algn="just"/>
            <a:r>
              <a:rPr lang="en-US" sz="2400" dirty="0" smtClean="0"/>
              <a:t>In general, control codes are converted into command words. These command words are used to send in the form of TDM frames. Initially, the validity of command words is checked in the satellite. After this, these command words can be sent back to earth station. Here, these command words are checked once again.</a:t>
            </a:r>
          </a:p>
          <a:p>
            <a:pPr algn="just"/>
            <a:r>
              <a:rPr lang="en-US" sz="2400" dirty="0" smtClean="0"/>
              <a:t>If the earth station also receives the same (correct) command word, then it sends an execute instruction to satellite. So, it executes that command.</a:t>
            </a:r>
          </a:p>
          <a:p>
            <a:pPr algn="just"/>
            <a:r>
              <a:rPr lang="en-US" sz="2400" dirty="0" smtClean="0"/>
              <a:t>Functionality wise, the Telemetry subsystem and commanding subsystem are opposite to each other. Since, the first one transmits the satellite’s information to earth station and second one receives command signals from earth station.</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1256" y="1059557"/>
            <a:ext cx="11654972" cy="5816977"/>
          </a:xfrm>
          <a:prstGeom prst="rect">
            <a:avLst/>
          </a:prstGeom>
          <a:noFill/>
        </p:spPr>
        <p:txBody>
          <a:bodyPr wrap="square" rtlCol="0">
            <a:spAutoFit/>
          </a:bodyPr>
          <a:lstStyle/>
          <a:p>
            <a:pPr algn="just"/>
            <a:r>
              <a:rPr lang="en-US" sz="2600" dirty="0" smtClean="0"/>
              <a:t>We know that the satellite present in an orbit should be operated continuously during its life span. So, the satellite requires internal power in order to operate various electronic systems and communications payload that are present in it.</a:t>
            </a:r>
          </a:p>
          <a:p>
            <a:pPr algn="just"/>
            <a:r>
              <a:rPr lang="en-US" sz="2600" dirty="0" smtClean="0"/>
              <a:t>Power system is a vital subsystem, which provides the power required for working of a satellite. Mainly, the solar cells (or panels) and rechargeable batteries are used in these systems. </a:t>
            </a:r>
          </a:p>
          <a:p>
            <a:pPr algn="just"/>
            <a:r>
              <a:rPr lang="en-US" sz="2600" dirty="0" smtClean="0"/>
              <a:t>Two types of solar arrays: cylindrical solar arrays and rectangular solar arrays that are used in satellites. Rechargeable batteries produce power to other subsystems during launching of satellite. Generally these batteries charge due to excess current, which is generated by solar cells in the presence of sun light.</a:t>
            </a:r>
          </a:p>
          <a:p>
            <a:pPr algn="just"/>
            <a:endParaRPr lang="en-US" sz="2600" dirty="0" smtClean="0"/>
          </a:p>
          <a:p>
            <a:pPr algn="just"/>
            <a:endParaRPr lang="en-US" sz="2600" dirty="0"/>
          </a:p>
        </p:txBody>
      </p:sp>
      <p:sp>
        <p:nvSpPr>
          <p:cNvPr id="5" name="TextBox 4"/>
          <p:cNvSpPr txBox="1"/>
          <p:nvPr/>
        </p:nvSpPr>
        <p:spPr>
          <a:xfrm>
            <a:off x="914399" y="-72570"/>
            <a:ext cx="10319657" cy="707886"/>
          </a:xfrm>
          <a:prstGeom prst="rect">
            <a:avLst/>
          </a:prstGeom>
          <a:noFill/>
        </p:spPr>
        <p:txBody>
          <a:bodyPr wrap="square" rtlCol="0">
            <a:spAutoFit/>
          </a:bodyPr>
          <a:lstStyle/>
          <a:p>
            <a:pPr algn="ctr"/>
            <a:r>
              <a:rPr lang="en-US" sz="4000" dirty="0" smtClean="0"/>
              <a:t>Power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16</a:t>
            </a:fld>
            <a:endParaRPr lang="en-US"/>
          </a:p>
        </p:txBody>
      </p:sp>
      <p:sp>
        <p:nvSpPr>
          <p:cNvPr id="3" name="Rectangle 2"/>
          <p:cNvSpPr/>
          <p:nvPr/>
        </p:nvSpPr>
        <p:spPr>
          <a:xfrm>
            <a:off x="145140" y="514503"/>
            <a:ext cx="11930743" cy="6432530"/>
          </a:xfrm>
          <a:prstGeom prst="rect">
            <a:avLst/>
          </a:prstGeom>
        </p:spPr>
        <p:txBody>
          <a:bodyPr wrap="square">
            <a:spAutoFit/>
          </a:bodyPr>
          <a:lstStyle/>
          <a:p>
            <a:pPr algn="just"/>
            <a:r>
              <a:rPr lang="en-US" sz="2600" dirty="0" smtClean="0"/>
              <a:t>Antennas are present in both satellite and earth station. </a:t>
            </a:r>
          </a:p>
          <a:p>
            <a:pPr algn="just"/>
            <a:r>
              <a:rPr lang="en-US" sz="2600" dirty="0" smtClean="0"/>
              <a:t>Satellite antennas perform two types of functions. Those are receiving of signals, which are coming from earth station and transmitting signals to one or more earth stations based on the requirement. In other words, the satellite antennas receive uplink signals and transmit downlink signals.</a:t>
            </a:r>
          </a:p>
          <a:p>
            <a:pPr algn="just"/>
            <a:r>
              <a:rPr lang="en-US" sz="2600" dirty="0" smtClean="0"/>
              <a:t>We know that the length of satellite antennas is inversely proportional to the operating frequency. The operating frequency has to be increased in order to reduce the length of satellite antennas. Therefore, satellite antennas operate in the order of GHz frequencies. Four types of Antennas are used-  </a:t>
            </a:r>
          </a:p>
          <a:p>
            <a:pPr algn="ctr">
              <a:buFont typeface="Arial" pitchFamily="34" charset="0"/>
              <a:buChar char="•"/>
            </a:pPr>
            <a:r>
              <a:rPr lang="en-US" sz="2600" dirty="0" smtClean="0"/>
              <a:t> Wire Antennas </a:t>
            </a:r>
            <a:r>
              <a:rPr lang="en-US" sz="2200" dirty="0" smtClean="0"/>
              <a:t>(TTCM subsystem.)</a:t>
            </a:r>
          </a:p>
          <a:p>
            <a:pPr algn="ctr">
              <a:buFont typeface="Arial" pitchFamily="34" charset="0"/>
              <a:buChar char="•"/>
            </a:pPr>
            <a:r>
              <a:rPr lang="en-US" sz="2600" dirty="0" smtClean="0"/>
              <a:t> Horn Antennas </a:t>
            </a:r>
            <a:r>
              <a:rPr lang="en-US" sz="2200" dirty="0" smtClean="0"/>
              <a:t>(used in satellites in order to cover more area on earth.)</a:t>
            </a:r>
          </a:p>
          <a:p>
            <a:pPr algn="ctr">
              <a:buFont typeface="Arial" pitchFamily="34" charset="0"/>
              <a:buChar char="•"/>
            </a:pPr>
            <a:r>
              <a:rPr lang="en-US" sz="2600" dirty="0" smtClean="0"/>
              <a:t> Array Antennas </a:t>
            </a:r>
            <a:r>
              <a:rPr lang="en-US" sz="2200" dirty="0" smtClean="0"/>
              <a:t>(used in satellites to form multiple beams from single aperture.)</a:t>
            </a:r>
          </a:p>
          <a:p>
            <a:pPr algn="ctr">
              <a:buFont typeface="Arial" pitchFamily="34" charset="0"/>
              <a:buChar char="•"/>
            </a:pPr>
            <a:r>
              <a:rPr lang="en-US" sz="2600" dirty="0" smtClean="0"/>
              <a:t> Reflector Antennas </a:t>
            </a:r>
            <a:r>
              <a:rPr lang="en-US" sz="2200" dirty="0" smtClean="0"/>
              <a:t>(for its high directivity it is used for transmit and receive signal)</a:t>
            </a:r>
          </a:p>
        </p:txBody>
      </p:sp>
      <p:sp>
        <p:nvSpPr>
          <p:cNvPr id="4" name="TextBox 3"/>
          <p:cNvSpPr txBox="1"/>
          <p:nvPr/>
        </p:nvSpPr>
        <p:spPr>
          <a:xfrm>
            <a:off x="856343" y="-116112"/>
            <a:ext cx="10319657" cy="707886"/>
          </a:xfrm>
          <a:prstGeom prst="rect">
            <a:avLst/>
          </a:prstGeom>
          <a:noFill/>
        </p:spPr>
        <p:txBody>
          <a:bodyPr wrap="square" rtlCol="0">
            <a:spAutoFit/>
          </a:bodyPr>
          <a:lstStyle/>
          <a:p>
            <a:pPr algn="ctr"/>
            <a:r>
              <a:rPr lang="en-US" sz="4000" dirty="0" smtClean="0"/>
              <a:t>Antenna Subsystems</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1039795"/>
            <a:ext cx="11596915" cy="2246769"/>
          </a:xfrm>
          <a:prstGeom prst="rect">
            <a:avLst/>
          </a:prstGeom>
        </p:spPr>
        <p:txBody>
          <a:bodyPr wrap="square">
            <a:spAutoFit/>
          </a:bodyPr>
          <a:lstStyle/>
          <a:p>
            <a:pPr algn="ctr">
              <a:buFont typeface="Arial" pitchFamily="34" charset="0"/>
              <a:buChar char="•"/>
            </a:pPr>
            <a:r>
              <a:rPr lang="en-US" sz="2800" dirty="0" smtClean="0"/>
              <a:t> System noise temperature and G/T ratio</a:t>
            </a:r>
          </a:p>
          <a:p>
            <a:pPr algn="ctr">
              <a:buFont typeface="Arial" pitchFamily="34" charset="0"/>
              <a:buChar char="•"/>
            </a:pPr>
            <a:r>
              <a:rPr lang="en-US" sz="2800" dirty="0" smtClean="0"/>
              <a:t> Downlink design  </a:t>
            </a:r>
          </a:p>
          <a:p>
            <a:pPr algn="ctr">
              <a:buFont typeface="Arial" pitchFamily="34" charset="0"/>
              <a:buChar char="•"/>
            </a:pPr>
            <a:r>
              <a:rPr lang="en-US" sz="2800" dirty="0" smtClean="0"/>
              <a:t> Uplink design (see satellite freq band)</a:t>
            </a:r>
          </a:p>
          <a:p>
            <a:pPr algn="ctr">
              <a:buFont typeface="Arial" pitchFamily="34" charset="0"/>
              <a:buChar char="•"/>
            </a:pPr>
            <a:r>
              <a:rPr lang="en-US" sz="2800" dirty="0" smtClean="0"/>
              <a:t> Design of satellite links for specified C/N </a:t>
            </a:r>
          </a:p>
          <a:p>
            <a:pPr algn="ctr"/>
            <a:r>
              <a:rPr lang="en-US" sz="2800" dirty="0" smtClean="0"/>
              <a:t> </a:t>
            </a:r>
            <a:endParaRPr lang="en-US" sz="2800" dirty="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Satellite link design</a:t>
            </a:r>
            <a:endParaRPr lang="en-US" sz="4000" dirty="0"/>
          </a:p>
        </p:txBody>
      </p:sp>
      <p:sp>
        <p:nvSpPr>
          <p:cNvPr id="5" name="Rectangle 4"/>
          <p:cNvSpPr/>
          <p:nvPr/>
        </p:nvSpPr>
        <p:spPr>
          <a:xfrm>
            <a:off x="667655" y="5443639"/>
            <a:ext cx="10827657" cy="369332"/>
          </a:xfrm>
          <a:prstGeom prst="rect">
            <a:avLst/>
          </a:prstGeom>
        </p:spPr>
        <p:txBody>
          <a:bodyPr wrap="square">
            <a:spAutoFit/>
          </a:bodyPr>
          <a:lstStyle/>
          <a:p>
            <a:r>
              <a:rPr lang="en-US" dirty="0" smtClean="0">
                <a:solidFill>
                  <a:srgbClr val="00B050"/>
                </a:solidFill>
              </a:rPr>
              <a:t>Reference: https://www.slideshare.net/RAVIKIRANANANDE/satellite-link-design-107964430</a:t>
            </a:r>
            <a:endParaRPr lang="en-US"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1039795"/>
            <a:ext cx="11596915" cy="4832092"/>
          </a:xfrm>
          <a:prstGeom prst="rect">
            <a:avLst/>
          </a:prstGeom>
        </p:spPr>
        <p:txBody>
          <a:bodyPr wrap="square">
            <a:spAutoFit/>
          </a:bodyPr>
          <a:lstStyle/>
          <a:p>
            <a:pPr algn="just"/>
            <a:r>
              <a:rPr lang="en-US" sz="2800" dirty="0" smtClean="0"/>
              <a:t>The flux density and link equation can be used to calculate the power received by an earth station from a satellite transmitter with output power P</a:t>
            </a:r>
            <a:r>
              <a:rPr lang="en-US" sz="2800" baseline="-25000" dirty="0" smtClean="0"/>
              <a:t>t</a:t>
            </a:r>
            <a:r>
              <a:rPr lang="en-US" sz="2800" dirty="0" smtClean="0"/>
              <a:t> watts and driving a lossless antenna with gain G</a:t>
            </a:r>
            <a:r>
              <a:rPr lang="en-US" sz="2800" baseline="-25000" dirty="0" smtClean="0"/>
              <a:t>t.</a:t>
            </a:r>
            <a:r>
              <a:rPr lang="en-US" sz="2800" dirty="0" smtClean="0"/>
              <a:t> </a:t>
            </a:r>
          </a:p>
          <a:p>
            <a:pPr algn="just"/>
            <a:r>
              <a:rPr lang="en-US" sz="2800" dirty="0" smtClean="0"/>
              <a:t>the flux density in the direction of the antenna at a distance R meters is given by: </a:t>
            </a:r>
          </a:p>
          <a:p>
            <a:pPr algn="ctr"/>
            <a:r>
              <a:rPr lang="el-GR" sz="2800" i="1" dirty="0" smtClean="0"/>
              <a:t>Φ</a:t>
            </a:r>
            <a:r>
              <a:rPr lang="en-US" sz="2800" i="1" dirty="0" smtClean="0"/>
              <a:t> (or F)=</a:t>
            </a:r>
            <a:r>
              <a:rPr lang="en-US" sz="2800" i="1" dirty="0" err="1" smtClean="0"/>
              <a:t>P</a:t>
            </a:r>
            <a:r>
              <a:rPr lang="en-US" sz="2800" i="1" baseline="-25000" dirty="0" err="1" smtClean="0"/>
              <a:t>t</a:t>
            </a:r>
            <a:r>
              <a:rPr lang="en-US" sz="2800" i="1" dirty="0" err="1" smtClean="0"/>
              <a:t>G</a:t>
            </a:r>
            <a:r>
              <a:rPr lang="en-US" sz="2800" i="1" baseline="-25000" dirty="0" err="1" smtClean="0"/>
              <a:t>t</a:t>
            </a:r>
            <a:r>
              <a:rPr lang="en-US" sz="2800" i="1" baseline="-25000" dirty="0" smtClean="0"/>
              <a:t> </a:t>
            </a:r>
            <a:r>
              <a:rPr lang="en-US" sz="2800" i="1" dirty="0" smtClean="0"/>
              <a:t>/4</a:t>
            </a:r>
            <a:r>
              <a:rPr lang="el-GR" sz="2800" i="1" dirty="0" smtClean="0"/>
              <a:t>π</a:t>
            </a:r>
            <a:r>
              <a:rPr lang="en-US" sz="2800" i="1" dirty="0" smtClean="0"/>
              <a:t>R</a:t>
            </a:r>
            <a:r>
              <a:rPr lang="en-US" sz="2800" i="1" baseline="30000" dirty="0" smtClean="0"/>
              <a:t>2</a:t>
            </a:r>
            <a:r>
              <a:rPr lang="en-US" sz="2800" i="1" dirty="0" smtClean="0"/>
              <a:t> [W/m</a:t>
            </a:r>
            <a:r>
              <a:rPr lang="en-US" sz="2800" i="1" baseline="30000" dirty="0" smtClean="0"/>
              <a:t>2</a:t>
            </a:r>
            <a:r>
              <a:rPr lang="en-US" sz="2800" i="1" dirty="0" smtClean="0"/>
              <a:t> ]……….(1)</a:t>
            </a:r>
          </a:p>
          <a:p>
            <a:pPr algn="ctr"/>
            <a:endParaRPr lang="en-US" sz="2800" dirty="0" smtClean="0"/>
          </a:p>
          <a:p>
            <a:pPr algn="just"/>
            <a:r>
              <a:rPr lang="en-US" sz="2800" dirty="0" err="1" smtClean="0"/>
              <a:t>P</a:t>
            </a:r>
            <a:r>
              <a:rPr lang="en-US" sz="2800" baseline="-25000" dirty="0" err="1" smtClean="0"/>
              <a:t>t</a:t>
            </a:r>
            <a:r>
              <a:rPr lang="en-US" sz="2800" dirty="0" err="1" smtClean="0"/>
              <a:t>G</a:t>
            </a:r>
            <a:r>
              <a:rPr lang="en-US" sz="2800" baseline="-25000" dirty="0" err="1" smtClean="0"/>
              <a:t>t</a:t>
            </a:r>
            <a:r>
              <a:rPr lang="en-US" sz="2800" dirty="0" smtClean="0"/>
              <a:t> is called the Effective Isotropic Radiated Power or EIRP because an isotropic radiator with an equivalent power equal to </a:t>
            </a:r>
            <a:r>
              <a:rPr lang="en-US" sz="2800" dirty="0" err="1" smtClean="0"/>
              <a:t>P</a:t>
            </a:r>
            <a:r>
              <a:rPr lang="en-US" sz="2800" baseline="-25000" dirty="0" err="1" smtClean="0"/>
              <a:t>t</a:t>
            </a:r>
            <a:r>
              <a:rPr lang="en-US" sz="2800" dirty="0" err="1" smtClean="0"/>
              <a:t>G</a:t>
            </a:r>
            <a:r>
              <a:rPr lang="en-US" sz="2800" baseline="-25000" dirty="0" err="1" smtClean="0"/>
              <a:t>t</a:t>
            </a:r>
            <a:r>
              <a:rPr lang="en-US" sz="2800" dirty="0" smtClean="0"/>
              <a:t> would produce the same flux density in all directions.</a:t>
            </a:r>
            <a:endParaRPr lang="en-US" sz="2600" dirty="0" smtClean="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System noise temperature and G/T ratio</a:t>
            </a:r>
            <a:endParaRPr 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19</a:t>
            </a:fld>
            <a:endParaRPr lang="en-US"/>
          </a:p>
        </p:txBody>
      </p:sp>
      <p:sp>
        <p:nvSpPr>
          <p:cNvPr id="4" name="Rectangle 3"/>
          <p:cNvSpPr/>
          <p:nvPr/>
        </p:nvSpPr>
        <p:spPr>
          <a:xfrm>
            <a:off x="217714" y="1082716"/>
            <a:ext cx="11698515" cy="5827236"/>
          </a:xfrm>
          <a:prstGeom prst="rect">
            <a:avLst/>
          </a:prstGeom>
        </p:spPr>
        <p:txBody>
          <a:bodyPr wrap="square">
            <a:spAutoFit/>
          </a:bodyPr>
          <a:lstStyle/>
          <a:p>
            <a:pPr algn="just"/>
            <a:r>
              <a:rPr lang="en-US" sz="2600" dirty="0" smtClean="0"/>
              <a:t>For an ideal receiving antenna with an aperture area of A m</a:t>
            </a:r>
            <a:r>
              <a:rPr lang="en-US" sz="2600" baseline="30000" dirty="0" smtClean="0"/>
              <a:t>2</a:t>
            </a:r>
            <a:r>
              <a:rPr lang="en-US" sz="2600" dirty="0" smtClean="0"/>
              <a:t> would collect a power of P</a:t>
            </a:r>
            <a:r>
              <a:rPr lang="en-US" sz="2600" baseline="-25000" dirty="0" smtClean="0"/>
              <a:t>r</a:t>
            </a:r>
            <a:r>
              <a:rPr lang="en-US" sz="2600" dirty="0" smtClean="0"/>
              <a:t> watts given by </a:t>
            </a:r>
          </a:p>
          <a:p>
            <a:pPr algn="ctr"/>
            <a:r>
              <a:rPr lang="en-US" sz="2600" i="1" dirty="0" smtClean="0"/>
              <a:t>P</a:t>
            </a:r>
            <a:r>
              <a:rPr lang="en-US" sz="2600" i="1" baseline="-25000" dirty="0" smtClean="0"/>
              <a:t>r </a:t>
            </a:r>
            <a:r>
              <a:rPr lang="en-US" sz="2600" i="1" dirty="0" smtClean="0"/>
              <a:t> =</a:t>
            </a:r>
            <a:r>
              <a:rPr lang="el-GR" sz="2600" i="1" dirty="0" smtClean="0"/>
              <a:t>Φ×</a:t>
            </a:r>
            <a:r>
              <a:rPr lang="en-US" sz="2600" i="1" dirty="0" smtClean="0"/>
              <a:t>A</a:t>
            </a:r>
          </a:p>
          <a:p>
            <a:pPr algn="ctr"/>
            <a:r>
              <a:rPr lang="en-US" sz="2600" i="1" dirty="0" smtClean="0"/>
              <a:t>=</a:t>
            </a:r>
            <a:r>
              <a:rPr lang="en-US" sz="2600" i="1" dirty="0" err="1" smtClean="0"/>
              <a:t>P</a:t>
            </a:r>
            <a:r>
              <a:rPr lang="en-US" sz="2600" i="1" baseline="-25000" dirty="0" err="1" smtClean="0"/>
              <a:t>t</a:t>
            </a:r>
            <a:r>
              <a:rPr lang="en-US" sz="2600" i="1" dirty="0" err="1" smtClean="0"/>
              <a:t>G</a:t>
            </a:r>
            <a:r>
              <a:rPr lang="en-US" sz="2600" i="1" baseline="-25000" dirty="0" err="1" smtClean="0"/>
              <a:t>t</a:t>
            </a:r>
            <a:r>
              <a:rPr lang="en-US" sz="2600" i="1" baseline="-25000" dirty="0" smtClean="0"/>
              <a:t> </a:t>
            </a:r>
            <a:r>
              <a:rPr lang="en-US" sz="2600" i="1" dirty="0" smtClean="0"/>
              <a:t>A/4</a:t>
            </a:r>
            <a:r>
              <a:rPr lang="el-GR" sz="2600" i="1" dirty="0" smtClean="0"/>
              <a:t>π</a:t>
            </a:r>
            <a:r>
              <a:rPr lang="en-US" sz="2600" i="1" dirty="0" smtClean="0"/>
              <a:t>R</a:t>
            </a:r>
            <a:r>
              <a:rPr lang="en-US" sz="2600" i="1" baseline="30000" dirty="0" smtClean="0"/>
              <a:t>2</a:t>
            </a:r>
            <a:r>
              <a:rPr lang="en-US" sz="2600" i="1" dirty="0" smtClean="0"/>
              <a:t> [Watts]……(2)</a:t>
            </a:r>
          </a:p>
          <a:p>
            <a:pPr algn="just"/>
            <a:r>
              <a:rPr lang="en-US" sz="2600" dirty="0" smtClean="0"/>
              <a:t>The received ideal antenna gain is given by: </a:t>
            </a:r>
            <a:r>
              <a:rPr lang="en-US" sz="2600" i="1" dirty="0" err="1" smtClean="0"/>
              <a:t>G</a:t>
            </a:r>
            <a:r>
              <a:rPr lang="en-US" sz="2600" i="1" baseline="-25000" dirty="0" err="1" smtClean="0"/>
              <a:t>r</a:t>
            </a:r>
            <a:r>
              <a:rPr lang="en-US" sz="2600" i="1" dirty="0" smtClean="0"/>
              <a:t>=4</a:t>
            </a:r>
            <a:r>
              <a:rPr lang="el-GR" sz="2600" i="1" dirty="0" smtClean="0"/>
              <a:t>π</a:t>
            </a:r>
            <a:r>
              <a:rPr lang="en-US" sz="2600" i="1" dirty="0" smtClean="0"/>
              <a:t>A/</a:t>
            </a:r>
            <a:r>
              <a:rPr lang="el-GR" sz="2600" i="1" dirty="0" smtClean="0"/>
              <a:t>λ</a:t>
            </a:r>
            <a:r>
              <a:rPr lang="en-US" sz="2600" i="1" baseline="30000" dirty="0" smtClean="0"/>
              <a:t>2</a:t>
            </a:r>
            <a:r>
              <a:rPr lang="en-US" sz="2600" i="1" dirty="0" smtClean="0"/>
              <a:t> …..(3</a:t>
            </a:r>
            <a:r>
              <a:rPr lang="en-US" sz="2600" i="1" dirty="0" smtClean="0"/>
              <a:t>)</a:t>
            </a:r>
          </a:p>
          <a:p>
            <a:pPr algn="just"/>
            <a:endParaRPr lang="en-US" sz="2600" i="1" dirty="0" smtClean="0"/>
          </a:p>
          <a:p>
            <a:pPr algn="just"/>
            <a:r>
              <a:rPr lang="en-US" sz="2600" dirty="0" smtClean="0">
                <a:solidFill>
                  <a:srgbClr val="FF0000"/>
                </a:solidFill>
              </a:rPr>
              <a:t>                                           </a:t>
            </a:r>
            <a:r>
              <a:rPr lang="en-US" sz="2600" i="1" dirty="0" smtClean="0">
                <a:solidFill>
                  <a:srgbClr val="FF0000"/>
                </a:solidFill>
              </a:rPr>
              <a:t>P</a:t>
            </a:r>
            <a:r>
              <a:rPr lang="en-US" sz="2600" i="1" baseline="-25000" dirty="0" smtClean="0">
                <a:solidFill>
                  <a:srgbClr val="FF0000"/>
                </a:solidFill>
              </a:rPr>
              <a:t>r</a:t>
            </a:r>
            <a:r>
              <a:rPr lang="en-US" sz="2600" i="1" dirty="0" smtClean="0">
                <a:solidFill>
                  <a:srgbClr val="FF0000"/>
                </a:solidFill>
              </a:rPr>
              <a:t>=</a:t>
            </a:r>
            <a:r>
              <a:rPr lang="en-US" sz="2600" i="1" dirty="0" err="1" smtClean="0">
                <a:solidFill>
                  <a:srgbClr val="FF0000"/>
                </a:solidFill>
              </a:rPr>
              <a:t>P</a:t>
            </a:r>
            <a:r>
              <a:rPr lang="en-US" sz="2600" i="1" baseline="-25000" dirty="0" err="1" smtClean="0">
                <a:solidFill>
                  <a:srgbClr val="FF0000"/>
                </a:solidFill>
              </a:rPr>
              <a:t>t</a:t>
            </a:r>
            <a:r>
              <a:rPr lang="en-US" sz="2600" i="1" dirty="0" err="1" smtClean="0">
                <a:solidFill>
                  <a:srgbClr val="FF0000"/>
                </a:solidFill>
              </a:rPr>
              <a:t>G</a:t>
            </a:r>
            <a:r>
              <a:rPr lang="en-US" sz="2600" i="1" baseline="-25000" dirty="0" err="1" smtClean="0">
                <a:solidFill>
                  <a:srgbClr val="FF0000"/>
                </a:solidFill>
              </a:rPr>
              <a:t>t</a:t>
            </a:r>
            <a:r>
              <a:rPr lang="en-US" sz="2600" i="1" baseline="-25000" dirty="0" smtClean="0">
                <a:solidFill>
                  <a:srgbClr val="FF0000"/>
                </a:solidFill>
              </a:rPr>
              <a:t> </a:t>
            </a:r>
            <a:r>
              <a:rPr lang="en-US" sz="2600" i="1" dirty="0" err="1" smtClean="0">
                <a:solidFill>
                  <a:srgbClr val="FF0000"/>
                </a:solidFill>
              </a:rPr>
              <a:t>G</a:t>
            </a:r>
            <a:r>
              <a:rPr lang="en-US" sz="2600" i="1" baseline="-25000" dirty="0" err="1" smtClean="0">
                <a:solidFill>
                  <a:srgbClr val="FF0000"/>
                </a:solidFill>
              </a:rPr>
              <a:t>r</a:t>
            </a:r>
            <a:r>
              <a:rPr lang="en-US" sz="2600" i="1" dirty="0" smtClean="0">
                <a:solidFill>
                  <a:srgbClr val="FF0000"/>
                </a:solidFill>
              </a:rPr>
              <a:t>/(4</a:t>
            </a:r>
            <a:r>
              <a:rPr lang="el-GR" sz="2600" i="1" dirty="0" smtClean="0">
                <a:solidFill>
                  <a:srgbClr val="FF0000"/>
                </a:solidFill>
              </a:rPr>
              <a:t>π</a:t>
            </a:r>
            <a:r>
              <a:rPr lang="en-US" sz="2600" i="1" dirty="0" smtClean="0">
                <a:solidFill>
                  <a:srgbClr val="FF0000"/>
                </a:solidFill>
              </a:rPr>
              <a:t>R/</a:t>
            </a:r>
            <a:r>
              <a:rPr lang="el-GR" sz="2600" i="1" dirty="0" smtClean="0">
                <a:solidFill>
                  <a:srgbClr val="FF0000"/>
                </a:solidFill>
              </a:rPr>
              <a:t>λ</a:t>
            </a:r>
            <a:r>
              <a:rPr lang="en-US" sz="2600" i="1" dirty="0" smtClean="0">
                <a:solidFill>
                  <a:srgbClr val="FF0000"/>
                </a:solidFill>
              </a:rPr>
              <a:t>)</a:t>
            </a:r>
            <a:r>
              <a:rPr lang="en-US" sz="2600" i="1" baseline="30000" dirty="0" smtClean="0">
                <a:solidFill>
                  <a:srgbClr val="FF0000"/>
                </a:solidFill>
              </a:rPr>
              <a:t>2</a:t>
            </a:r>
            <a:r>
              <a:rPr lang="en-US" sz="2600" i="1" dirty="0" smtClean="0">
                <a:solidFill>
                  <a:srgbClr val="FF0000"/>
                </a:solidFill>
              </a:rPr>
              <a:t> [Watts]  ….(4)</a:t>
            </a:r>
          </a:p>
          <a:p>
            <a:pPr algn="just"/>
            <a:r>
              <a:rPr lang="en-US" sz="2600" i="1" dirty="0" smtClean="0"/>
              <a:t>                                           </a:t>
            </a:r>
          </a:p>
          <a:p>
            <a:pPr algn="just"/>
            <a:r>
              <a:rPr lang="en-US" sz="2600" dirty="0" smtClean="0"/>
              <a:t>For a real antenna, however, the physical aperture area </a:t>
            </a:r>
            <a:r>
              <a:rPr lang="en-US" sz="2600" i="1" dirty="0" err="1" smtClean="0"/>
              <a:t>A</a:t>
            </a:r>
            <a:r>
              <a:rPr lang="en-US" sz="2600" i="1" baseline="-25000" dirty="0" err="1" smtClean="0"/>
              <a:t>r</a:t>
            </a:r>
            <a:r>
              <a:rPr lang="en-US" sz="2600" dirty="0" smtClean="0"/>
              <a:t> , the effective aperture area </a:t>
            </a:r>
            <a:r>
              <a:rPr lang="en-US" sz="2600" i="1" dirty="0" err="1" smtClean="0"/>
              <a:t>A</a:t>
            </a:r>
            <a:r>
              <a:rPr lang="en-US" sz="2600" i="1" baseline="-25000" dirty="0" err="1" smtClean="0"/>
              <a:t>e</a:t>
            </a:r>
            <a:r>
              <a:rPr lang="en-US" sz="2600" dirty="0" smtClean="0"/>
              <a:t> , and the aperture efficiency </a:t>
            </a:r>
            <a:r>
              <a:rPr lang="el-GR" sz="2600" i="1" dirty="0" smtClean="0"/>
              <a:t>η</a:t>
            </a:r>
            <a:r>
              <a:rPr lang="en-US" sz="2600" i="1" baseline="-25000" dirty="0" smtClean="0"/>
              <a:t>A </a:t>
            </a:r>
            <a:r>
              <a:rPr lang="en-US" sz="2600" dirty="0" smtClean="0"/>
              <a:t>are related by the equation</a:t>
            </a:r>
          </a:p>
          <a:p>
            <a:pPr algn="just"/>
            <a:r>
              <a:rPr lang="en-US" sz="2600" dirty="0" smtClean="0"/>
              <a:t>                                           </a:t>
            </a:r>
            <a:r>
              <a:rPr lang="en-US" sz="2600" i="1" dirty="0" err="1" smtClean="0"/>
              <a:t>A</a:t>
            </a:r>
            <a:r>
              <a:rPr lang="en-US" sz="2600" i="1" baseline="-25000" dirty="0" err="1" smtClean="0"/>
              <a:t>e</a:t>
            </a:r>
            <a:r>
              <a:rPr lang="en-US" sz="2600" i="1" dirty="0" smtClean="0"/>
              <a:t> =</a:t>
            </a:r>
            <a:r>
              <a:rPr lang="el-GR" sz="2600" i="1" dirty="0" smtClean="0"/>
              <a:t>η</a:t>
            </a:r>
            <a:r>
              <a:rPr lang="en-US" sz="2600" i="1" baseline="-25000" dirty="0" smtClean="0"/>
              <a:t>A </a:t>
            </a:r>
            <a:r>
              <a:rPr lang="en-US" sz="2600" i="1" dirty="0" err="1" smtClean="0"/>
              <a:t>A</a:t>
            </a:r>
            <a:r>
              <a:rPr lang="en-US" sz="2600" i="1" baseline="-25000" dirty="0" err="1" smtClean="0"/>
              <a:t>r</a:t>
            </a:r>
            <a:r>
              <a:rPr lang="en-US" sz="2600" i="1" dirty="0" smtClean="0"/>
              <a:t> ……(5)</a:t>
            </a:r>
          </a:p>
          <a:p>
            <a:pPr algn="just"/>
            <a:endParaRPr lang="en-US" sz="2600" dirty="0" smtClean="0"/>
          </a:p>
          <a:p>
            <a:pPr algn="just"/>
            <a:endParaRPr lang="en-US" sz="2600" baseline="30000" dirty="0" smtClean="0"/>
          </a:p>
          <a:p>
            <a:pPr algn="just"/>
            <a:endParaRPr lang="en-US" sz="2600" baseline="30000" dirty="0" smtClean="0"/>
          </a:p>
        </p:txBody>
      </p:sp>
      <p:sp>
        <p:nvSpPr>
          <p:cNvPr id="6" name="TextBox 5"/>
          <p:cNvSpPr txBox="1"/>
          <p:nvPr/>
        </p:nvSpPr>
        <p:spPr>
          <a:xfrm>
            <a:off x="856343" y="0"/>
            <a:ext cx="10319657" cy="707886"/>
          </a:xfrm>
          <a:prstGeom prst="rect">
            <a:avLst/>
          </a:prstGeom>
          <a:noFill/>
        </p:spPr>
        <p:txBody>
          <a:bodyPr wrap="square" rtlCol="0">
            <a:spAutoFit/>
          </a:bodyPr>
          <a:lstStyle/>
          <a:p>
            <a:pPr algn="ctr"/>
            <a:r>
              <a:rPr lang="en-US" sz="4000" dirty="0" smtClean="0"/>
              <a:t>System noise temperature and G/T ratio</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429" y="2177143"/>
            <a:ext cx="10319657" cy="707886"/>
          </a:xfrm>
          <a:prstGeom prst="rect">
            <a:avLst/>
          </a:prstGeom>
          <a:noFill/>
        </p:spPr>
        <p:txBody>
          <a:bodyPr wrap="square" rtlCol="0">
            <a:spAutoFit/>
          </a:bodyPr>
          <a:lstStyle/>
          <a:p>
            <a:pPr algn="ctr"/>
            <a:r>
              <a:rPr lang="en-US" sz="4000" dirty="0" smtClean="0">
                <a:solidFill>
                  <a:srgbClr val="FF0000"/>
                </a:solidFill>
              </a:rPr>
              <a:t>Space Craft Subsystem</a:t>
            </a:r>
            <a:endParaRPr lang="en-US" sz="40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20</a:t>
            </a:fld>
            <a:endParaRPr lang="en-US"/>
          </a:p>
        </p:txBody>
      </p:sp>
      <p:sp>
        <p:nvSpPr>
          <p:cNvPr id="5" name="TextBox 4"/>
          <p:cNvSpPr txBox="1"/>
          <p:nvPr/>
        </p:nvSpPr>
        <p:spPr>
          <a:xfrm>
            <a:off x="203201" y="740234"/>
            <a:ext cx="11785599" cy="6093976"/>
          </a:xfrm>
          <a:prstGeom prst="rect">
            <a:avLst/>
          </a:prstGeom>
          <a:noFill/>
        </p:spPr>
        <p:txBody>
          <a:bodyPr wrap="square" rtlCol="0">
            <a:spAutoFit/>
          </a:bodyPr>
          <a:lstStyle/>
          <a:p>
            <a:pPr algn="just"/>
            <a:r>
              <a:rPr lang="en-US" sz="2600" dirty="0" smtClean="0"/>
              <a:t>Power received by the real antenna with effective aperture </a:t>
            </a:r>
            <a:r>
              <a:rPr lang="en-US" sz="2600" dirty="0" err="1" smtClean="0"/>
              <a:t>A</a:t>
            </a:r>
            <a:r>
              <a:rPr lang="en-US" sz="2600" baseline="-25000" dirty="0" err="1" smtClean="0"/>
              <a:t>e</a:t>
            </a:r>
            <a:r>
              <a:rPr lang="en-US" sz="2600" dirty="0" smtClean="0"/>
              <a:t> is</a:t>
            </a:r>
          </a:p>
          <a:p>
            <a:pPr algn="ctr"/>
            <a:r>
              <a:rPr lang="en-US" sz="2600" dirty="0" smtClean="0"/>
              <a:t>P</a:t>
            </a:r>
            <a:r>
              <a:rPr lang="en-US" sz="2600" baseline="-25000" dirty="0" smtClean="0"/>
              <a:t>r</a:t>
            </a:r>
            <a:r>
              <a:rPr lang="en-US" sz="2600" dirty="0" smtClean="0"/>
              <a:t>=</a:t>
            </a:r>
            <a:r>
              <a:rPr lang="en-US" sz="2600" dirty="0" err="1" smtClean="0"/>
              <a:t>P</a:t>
            </a:r>
            <a:r>
              <a:rPr lang="en-US" sz="2600" baseline="-25000" dirty="0" err="1" smtClean="0"/>
              <a:t>t</a:t>
            </a:r>
            <a:r>
              <a:rPr lang="en-US" sz="2600" dirty="0" err="1" smtClean="0"/>
              <a:t>G</a:t>
            </a:r>
            <a:r>
              <a:rPr lang="en-US" sz="2600" baseline="-25000" dirty="0" err="1" smtClean="0"/>
              <a:t>t</a:t>
            </a:r>
            <a:r>
              <a:rPr lang="en-US" sz="2600" dirty="0" err="1" smtClean="0"/>
              <a:t>A</a:t>
            </a:r>
            <a:r>
              <a:rPr lang="en-US" sz="2600" baseline="-25000" dirty="0" err="1" smtClean="0"/>
              <a:t>e</a:t>
            </a:r>
            <a:r>
              <a:rPr lang="en-US" sz="2600" dirty="0" smtClean="0"/>
              <a:t>/4</a:t>
            </a:r>
            <a:r>
              <a:rPr lang="el-GR" sz="2600" dirty="0" smtClean="0"/>
              <a:t>π</a:t>
            </a:r>
            <a:r>
              <a:rPr lang="en-US" sz="2600" dirty="0" smtClean="0"/>
              <a:t>R</a:t>
            </a:r>
            <a:r>
              <a:rPr lang="en-US" sz="2600" baseline="30000" dirty="0" smtClean="0"/>
              <a:t>2 </a:t>
            </a:r>
            <a:r>
              <a:rPr lang="en-US" sz="2600" dirty="0" smtClean="0"/>
              <a:t>Watts…(6)</a:t>
            </a:r>
          </a:p>
          <a:p>
            <a:pPr algn="ctr"/>
            <a:endParaRPr lang="en-US" sz="2600" dirty="0" smtClean="0"/>
          </a:p>
          <a:p>
            <a:pPr algn="ctr"/>
            <a:r>
              <a:rPr lang="en-US" sz="2600" dirty="0" err="1" smtClean="0"/>
              <a:t>G</a:t>
            </a:r>
            <a:r>
              <a:rPr lang="en-US" sz="2600" baseline="-25000" dirty="0" err="1" smtClean="0"/>
              <a:t>r</a:t>
            </a:r>
            <a:r>
              <a:rPr lang="en-US" sz="2600" dirty="0" smtClean="0"/>
              <a:t>=4</a:t>
            </a:r>
            <a:r>
              <a:rPr lang="el-GR" sz="2600" dirty="0" smtClean="0"/>
              <a:t>π</a:t>
            </a:r>
            <a:r>
              <a:rPr lang="en-US" sz="2600" dirty="0" err="1" smtClean="0"/>
              <a:t>A</a:t>
            </a:r>
            <a:r>
              <a:rPr lang="en-US" sz="2600" baseline="-25000" dirty="0" err="1" smtClean="0"/>
              <a:t>e</a:t>
            </a:r>
            <a:r>
              <a:rPr lang="en-US" sz="2600" dirty="0" smtClean="0"/>
              <a:t>/</a:t>
            </a:r>
            <a:r>
              <a:rPr lang="el-GR" sz="2600" i="1" dirty="0" smtClean="0"/>
              <a:t> λ</a:t>
            </a:r>
            <a:r>
              <a:rPr lang="en-US" sz="2600" i="1" baseline="30000" dirty="0" smtClean="0"/>
              <a:t>2</a:t>
            </a:r>
            <a:r>
              <a:rPr lang="en-US" sz="2600" i="1" dirty="0" smtClean="0"/>
              <a:t> ……(7</a:t>
            </a:r>
            <a:r>
              <a:rPr lang="en-US" sz="2600" i="1" dirty="0" smtClean="0"/>
              <a:t>)</a:t>
            </a:r>
            <a:endParaRPr lang="en-US" sz="2600" i="1" dirty="0" smtClean="0"/>
          </a:p>
          <a:p>
            <a:pPr algn="just"/>
            <a:r>
              <a:rPr lang="en-US" sz="2600" dirty="0" smtClean="0"/>
              <a:t>The link equation expressed in equation (4) further presented in equation (8) read as</a:t>
            </a:r>
          </a:p>
          <a:p>
            <a:pPr algn="ctr"/>
            <a:r>
              <a:rPr lang="en-US" sz="2600" i="1" dirty="0" smtClean="0"/>
              <a:t>Power received =(EIRP× Receive antenna gain)/ Path loss    [Watts]…..(8)</a:t>
            </a:r>
          </a:p>
          <a:p>
            <a:pPr algn="ctr"/>
            <a:r>
              <a:rPr lang="en-US" sz="2600" dirty="0" smtClean="0"/>
              <a:t>Or, </a:t>
            </a:r>
            <a:r>
              <a:rPr lang="en-US" sz="2600" i="1" dirty="0" smtClean="0"/>
              <a:t>P</a:t>
            </a:r>
            <a:r>
              <a:rPr lang="en-US" sz="2600" i="1" baseline="-25000" dirty="0" smtClean="0"/>
              <a:t>r</a:t>
            </a:r>
            <a:r>
              <a:rPr lang="en-US" sz="2600" i="1" dirty="0" smtClean="0"/>
              <a:t> =EIRP +</a:t>
            </a:r>
            <a:r>
              <a:rPr lang="en-US" sz="2600" i="1" dirty="0" err="1" smtClean="0"/>
              <a:t>G</a:t>
            </a:r>
            <a:r>
              <a:rPr lang="en-US" sz="2600" i="1" baseline="-25000" dirty="0" err="1" smtClean="0"/>
              <a:t>r</a:t>
            </a:r>
            <a:r>
              <a:rPr lang="en-US" sz="2600" i="1" dirty="0" smtClean="0"/>
              <a:t> -</a:t>
            </a:r>
            <a:r>
              <a:rPr lang="en-US" sz="2600" i="1" dirty="0" err="1" smtClean="0"/>
              <a:t>L</a:t>
            </a:r>
            <a:r>
              <a:rPr lang="en-US" sz="2600" i="1" baseline="-25000" dirty="0" err="1" smtClean="0"/>
              <a:t>p</a:t>
            </a:r>
            <a:r>
              <a:rPr lang="en-US" sz="2600" i="1" dirty="0" smtClean="0"/>
              <a:t> [</a:t>
            </a:r>
            <a:r>
              <a:rPr lang="en-US" sz="2600" i="1" dirty="0" err="1" smtClean="0"/>
              <a:t>dBW</a:t>
            </a:r>
            <a:r>
              <a:rPr lang="en-US" sz="2600" i="1" dirty="0" smtClean="0"/>
              <a:t> ]…..(9) [ideal case]</a:t>
            </a:r>
          </a:p>
          <a:p>
            <a:pPr algn="ctr"/>
            <a:r>
              <a:rPr lang="en-US" sz="2600" i="1" dirty="0" smtClean="0"/>
              <a:t>In practical case</a:t>
            </a:r>
          </a:p>
          <a:p>
            <a:pPr algn="ctr"/>
            <a:r>
              <a:rPr lang="en-US" sz="2600" i="1" dirty="0" smtClean="0"/>
              <a:t>P</a:t>
            </a:r>
            <a:r>
              <a:rPr lang="en-US" sz="2600" i="1" baseline="-25000" dirty="0" smtClean="0"/>
              <a:t>r</a:t>
            </a:r>
            <a:r>
              <a:rPr lang="en-US" sz="2600" i="1" dirty="0" smtClean="0"/>
              <a:t> =EIRP +</a:t>
            </a:r>
            <a:r>
              <a:rPr lang="en-US" sz="2600" i="1" dirty="0" err="1" smtClean="0"/>
              <a:t>G</a:t>
            </a:r>
            <a:r>
              <a:rPr lang="en-US" sz="2600" i="1" baseline="-25000" dirty="0" err="1" smtClean="0"/>
              <a:t>r</a:t>
            </a:r>
            <a:r>
              <a:rPr lang="en-US" sz="2600" i="1" dirty="0" smtClean="0"/>
              <a:t> -</a:t>
            </a:r>
            <a:r>
              <a:rPr lang="en-US" sz="2600" i="1" dirty="0" err="1" smtClean="0"/>
              <a:t>L</a:t>
            </a:r>
            <a:r>
              <a:rPr lang="en-US" sz="2600" i="1" baseline="-25000" dirty="0" err="1" smtClean="0"/>
              <a:t>p</a:t>
            </a:r>
            <a:r>
              <a:rPr lang="en-US" sz="2600" i="1" dirty="0" smtClean="0"/>
              <a:t> -L</a:t>
            </a:r>
            <a:r>
              <a:rPr lang="en-US" sz="2600" i="1" baseline="-25000" dirty="0" smtClean="0"/>
              <a:t>a</a:t>
            </a:r>
            <a:r>
              <a:rPr lang="en-US" sz="2600" i="1" dirty="0" smtClean="0"/>
              <a:t> -</a:t>
            </a:r>
            <a:r>
              <a:rPr lang="en-US" sz="2600" i="1" dirty="0" err="1" smtClean="0"/>
              <a:t>L</a:t>
            </a:r>
            <a:r>
              <a:rPr lang="en-US" sz="2600" i="1" baseline="-25000" dirty="0" err="1" smtClean="0"/>
              <a:t>ta</a:t>
            </a:r>
            <a:r>
              <a:rPr lang="en-US" sz="2600" i="1" dirty="0" smtClean="0"/>
              <a:t> -</a:t>
            </a:r>
            <a:r>
              <a:rPr lang="en-US" sz="2600" i="1" dirty="0" err="1" smtClean="0"/>
              <a:t>L</a:t>
            </a:r>
            <a:r>
              <a:rPr lang="en-US" sz="2600" i="1" baseline="-25000" dirty="0" err="1" smtClean="0"/>
              <a:t>ra</a:t>
            </a:r>
            <a:r>
              <a:rPr lang="en-US" sz="2600" i="1" dirty="0" smtClean="0"/>
              <a:t> [</a:t>
            </a:r>
            <a:r>
              <a:rPr lang="en-US" sz="2600" i="1" dirty="0" err="1" smtClean="0"/>
              <a:t>dBW</a:t>
            </a:r>
            <a:r>
              <a:rPr lang="en-US" sz="2600" i="1" dirty="0" smtClean="0"/>
              <a:t> ]…..(9)</a:t>
            </a:r>
          </a:p>
          <a:p>
            <a:pPr algn="ctr"/>
            <a:r>
              <a:rPr lang="en-US" sz="2600" i="1" dirty="0" smtClean="0"/>
              <a:t>Where, L</a:t>
            </a:r>
            <a:r>
              <a:rPr lang="en-US" sz="2600" i="1" baseline="-25000" dirty="0" smtClean="0"/>
              <a:t>a </a:t>
            </a:r>
            <a:r>
              <a:rPr lang="en-US" sz="2600" i="1" dirty="0" smtClean="0"/>
              <a:t>  =attenuation in atmosphere</a:t>
            </a:r>
          </a:p>
          <a:p>
            <a:pPr algn="ctr"/>
            <a:r>
              <a:rPr lang="en-US" sz="2600" i="1" dirty="0" err="1" smtClean="0"/>
              <a:t>L</a:t>
            </a:r>
            <a:r>
              <a:rPr lang="en-US" sz="2600" i="1" baseline="-25000" dirty="0" err="1" smtClean="0"/>
              <a:t>ta</a:t>
            </a:r>
            <a:r>
              <a:rPr lang="en-US" sz="2600" i="1" baseline="-25000" dirty="0" smtClean="0"/>
              <a:t> </a:t>
            </a:r>
            <a:r>
              <a:rPr lang="en-US" sz="2600" i="1" dirty="0" smtClean="0"/>
              <a:t>  =losses associated in </a:t>
            </a:r>
            <a:r>
              <a:rPr lang="en-US" sz="2600" i="1" dirty="0" err="1" smtClean="0"/>
              <a:t>Tx</a:t>
            </a:r>
            <a:r>
              <a:rPr lang="en-US" sz="2600" i="1" dirty="0" smtClean="0"/>
              <a:t> antenna</a:t>
            </a:r>
          </a:p>
          <a:p>
            <a:pPr algn="ctr"/>
            <a:r>
              <a:rPr lang="en-US" sz="2600" i="1" dirty="0" err="1" smtClean="0"/>
              <a:t>L</a:t>
            </a:r>
            <a:r>
              <a:rPr lang="en-US" sz="2600" i="1" baseline="-25000" dirty="0" err="1" smtClean="0"/>
              <a:t>ra</a:t>
            </a:r>
            <a:r>
              <a:rPr lang="en-US" sz="2600" i="1" baseline="-25000" dirty="0" smtClean="0"/>
              <a:t> </a:t>
            </a:r>
            <a:r>
              <a:rPr lang="en-US" sz="2600" i="1" dirty="0" smtClean="0"/>
              <a:t>  = losses associated in Rx antenna</a:t>
            </a:r>
          </a:p>
          <a:p>
            <a:pPr algn="ctr"/>
            <a:r>
              <a:rPr lang="en-US" sz="2600" i="1" dirty="0" smtClean="0"/>
              <a:t>Received power P</a:t>
            </a:r>
            <a:r>
              <a:rPr lang="en-US" sz="2600" i="1" baseline="-25000" dirty="0" smtClean="0"/>
              <a:t>r</a:t>
            </a:r>
            <a:r>
              <a:rPr lang="en-US" sz="2600" i="1" dirty="0" smtClean="0"/>
              <a:t> is commonly referred to as carrier power C.</a:t>
            </a:r>
          </a:p>
          <a:p>
            <a:pPr algn="ctr"/>
            <a:endParaRPr lang="en-US" sz="2600" i="1" dirty="0" smtClean="0"/>
          </a:p>
        </p:txBody>
      </p:sp>
      <p:sp>
        <p:nvSpPr>
          <p:cNvPr id="7" name="TextBox 6"/>
          <p:cNvSpPr txBox="1"/>
          <p:nvPr/>
        </p:nvSpPr>
        <p:spPr>
          <a:xfrm>
            <a:off x="856343" y="0"/>
            <a:ext cx="10319657" cy="707886"/>
          </a:xfrm>
          <a:prstGeom prst="rect">
            <a:avLst/>
          </a:prstGeom>
          <a:noFill/>
        </p:spPr>
        <p:txBody>
          <a:bodyPr wrap="square" rtlCol="0">
            <a:spAutoFit/>
          </a:bodyPr>
          <a:lstStyle/>
          <a:p>
            <a:pPr algn="ctr"/>
            <a:r>
              <a:rPr lang="en-US" sz="4000" dirty="0" smtClean="0"/>
              <a:t>System noise temperature and G/T ratio</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21</a:t>
            </a:fld>
            <a:endParaRPr lang="en-US"/>
          </a:p>
        </p:txBody>
      </p:sp>
      <p:pic>
        <p:nvPicPr>
          <p:cNvPr id="1026" name="Picture 2"/>
          <p:cNvPicPr>
            <a:picLocks noChangeAspect="1" noChangeArrowheads="1"/>
          </p:cNvPicPr>
          <p:nvPr/>
        </p:nvPicPr>
        <p:blipFill>
          <a:blip r:embed="rId2"/>
          <a:srcRect l="15171" t="46230" r="44558" b="35318"/>
          <a:stretch>
            <a:fillRect/>
          </a:stretch>
        </p:blipFill>
        <p:spPr bwMode="auto">
          <a:xfrm>
            <a:off x="2728686" y="2148115"/>
            <a:ext cx="5239658" cy="1349828"/>
          </a:xfrm>
          <a:prstGeom prst="rect">
            <a:avLst/>
          </a:prstGeom>
          <a:noFill/>
          <a:ln w="9525">
            <a:noFill/>
            <a:miter lim="800000"/>
            <a:headEnd/>
            <a:tailEnd/>
          </a:ln>
          <a:effectLst/>
        </p:spPr>
      </p:pic>
      <p:sp>
        <p:nvSpPr>
          <p:cNvPr id="6" name="TextBox 5"/>
          <p:cNvSpPr txBox="1"/>
          <p:nvPr/>
        </p:nvSpPr>
        <p:spPr>
          <a:xfrm>
            <a:off x="856343" y="0"/>
            <a:ext cx="10319657" cy="707886"/>
          </a:xfrm>
          <a:prstGeom prst="rect">
            <a:avLst/>
          </a:prstGeom>
          <a:noFill/>
        </p:spPr>
        <p:txBody>
          <a:bodyPr wrap="square" rtlCol="0">
            <a:spAutoFit/>
          </a:bodyPr>
          <a:lstStyle/>
          <a:p>
            <a:pPr algn="ctr"/>
            <a:r>
              <a:rPr lang="en-US" sz="4000" dirty="0" smtClean="0"/>
              <a:t>System noise temperature and G/T ratio</a:t>
            </a:r>
            <a:endParaRPr lang="en-US" sz="4000" dirty="0"/>
          </a:p>
        </p:txBody>
      </p:sp>
      <p:sp>
        <p:nvSpPr>
          <p:cNvPr id="7" name="TextBox 6"/>
          <p:cNvSpPr txBox="1"/>
          <p:nvPr/>
        </p:nvSpPr>
        <p:spPr>
          <a:xfrm>
            <a:off x="2888343" y="1422400"/>
            <a:ext cx="7242628" cy="492443"/>
          </a:xfrm>
          <a:prstGeom prst="rect">
            <a:avLst/>
          </a:prstGeom>
          <a:noFill/>
        </p:spPr>
        <p:txBody>
          <a:bodyPr wrap="square" rtlCol="0">
            <a:spAutoFit/>
          </a:bodyPr>
          <a:lstStyle/>
          <a:p>
            <a:r>
              <a:rPr lang="en-US" sz="2600" dirty="0" smtClean="0"/>
              <a:t>G/T ratio for earth station:</a:t>
            </a:r>
            <a:endParaRPr lang="en-US" sz="2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22</a:t>
            </a:fld>
            <a:endParaRPr lang="en-US"/>
          </a:p>
        </p:txBody>
      </p:sp>
      <p:sp>
        <p:nvSpPr>
          <p:cNvPr id="7" name="TextBox 6"/>
          <p:cNvSpPr txBox="1"/>
          <p:nvPr/>
        </p:nvSpPr>
        <p:spPr>
          <a:xfrm>
            <a:off x="856343" y="0"/>
            <a:ext cx="10319657" cy="707886"/>
          </a:xfrm>
          <a:prstGeom prst="rect">
            <a:avLst/>
          </a:prstGeom>
          <a:noFill/>
        </p:spPr>
        <p:txBody>
          <a:bodyPr wrap="square" rtlCol="0">
            <a:spAutoFit/>
          </a:bodyPr>
          <a:lstStyle/>
          <a:p>
            <a:pPr algn="ctr"/>
            <a:r>
              <a:rPr lang="en-US" sz="4000" dirty="0" smtClean="0"/>
              <a:t>System noise temperature and G/T ratio</a:t>
            </a:r>
            <a:endParaRPr lang="en-US" sz="4000" dirty="0"/>
          </a:p>
        </p:txBody>
      </p:sp>
      <p:pic>
        <p:nvPicPr>
          <p:cNvPr id="3074" name="Picture 2"/>
          <p:cNvPicPr>
            <a:picLocks noChangeAspect="1" noChangeArrowheads="1"/>
          </p:cNvPicPr>
          <p:nvPr/>
        </p:nvPicPr>
        <p:blipFill>
          <a:blip r:embed="rId2"/>
          <a:srcRect l="14502" t="41643" r="44000" b="24522"/>
          <a:stretch>
            <a:fillRect/>
          </a:stretch>
        </p:blipFill>
        <p:spPr bwMode="auto">
          <a:xfrm>
            <a:off x="1915885" y="595085"/>
            <a:ext cx="7852228" cy="3599544"/>
          </a:xfrm>
          <a:prstGeom prst="rect">
            <a:avLst/>
          </a:prstGeom>
          <a:noFill/>
          <a:ln w="9525">
            <a:noFill/>
            <a:miter lim="800000"/>
            <a:headEnd/>
            <a:tailEnd/>
          </a:ln>
          <a:effectLst/>
        </p:spPr>
      </p:pic>
      <p:sp>
        <p:nvSpPr>
          <p:cNvPr id="6" name="TextBox 5"/>
          <p:cNvSpPr txBox="1"/>
          <p:nvPr/>
        </p:nvSpPr>
        <p:spPr>
          <a:xfrm>
            <a:off x="1175656" y="4688114"/>
            <a:ext cx="10319658" cy="2575064"/>
          </a:xfrm>
          <a:prstGeom prst="rect">
            <a:avLst/>
          </a:prstGeom>
          <a:noFill/>
        </p:spPr>
        <p:txBody>
          <a:bodyPr wrap="square" rtlCol="0">
            <a:spAutoFit/>
          </a:bodyPr>
          <a:lstStyle/>
          <a:p>
            <a:r>
              <a:rPr lang="en-US" sz="2200" dirty="0" smtClean="0"/>
              <a:t>Total noise power at the output of IF amplifier of receiver</a:t>
            </a:r>
          </a:p>
          <a:p>
            <a:r>
              <a:rPr lang="en-US" sz="2200" i="1" dirty="0" err="1" smtClean="0"/>
              <a:t>P</a:t>
            </a:r>
            <a:r>
              <a:rPr lang="en-US" sz="2200" i="1" baseline="-25000" dirty="0" err="1" smtClean="0"/>
              <a:t>n</a:t>
            </a:r>
            <a:r>
              <a:rPr lang="en-US" sz="2200" i="1" dirty="0" smtClean="0"/>
              <a:t>=</a:t>
            </a:r>
            <a:r>
              <a:rPr lang="en-US" sz="2200" i="1" dirty="0" err="1" smtClean="0"/>
              <a:t>G</a:t>
            </a:r>
            <a:r>
              <a:rPr lang="en-US" sz="2200" i="1" baseline="-25000" dirty="0" err="1" smtClean="0"/>
              <a:t>IF</a:t>
            </a:r>
            <a:r>
              <a:rPr lang="en-US" sz="2200" i="1" dirty="0" err="1" smtClean="0"/>
              <a:t>kT</a:t>
            </a:r>
            <a:r>
              <a:rPr lang="en-US" sz="2200" i="1" baseline="-25000" dirty="0" err="1" smtClean="0"/>
              <a:t>IF</a:t>
            </a:r>
            <a:r>
              <a:rPr lang="en-US" sz="2200" i="1" dirty="0" err="1" smtClean="0"/>
              <a:t>B</a:t>
            </a:r>
            <a:r>
              <a:rPr lang="en-US" sz="2200" i="1" baseline="-25000" dirty="0" err="1" smtClean="0"/>
              <a:t>n</a:t>
            </a:r>
            <a:r>
              <a:rPr lang="en-US" sz="2200" i="1" dirty="0" err="1" smtClean="0"/>
              <a:t>+G</a:t>
            </a:r>
            <a:r>
              <a:rPr lang="en-US" sz="2200" i="1" baseline="-25000" dirty="0" err="1" smtClean="0"/>
              <a:t>IF</a:t>
            </a:r>
            <a:r>
              <a:rPr lang="en-US" sz="2200" i="1" dirty="0" err="1" smtClean="0"/>
              <a:t>G</a:t>
            </a:r>
            <a:r>
              <a:rPr lang="en-US" sz="2200" i="1" baseline="-25000" dirty="0" err="1" smtClean="0"/>
              <a:t>m</a:t>
            </a:r>
            <a:r>
              <a:rPr lang="en-US" sz="2200" i="1" dirty="0" err="1" smtClean="0"/>
              <a:t>kT</a:t>
            </a:r>
            <a:r>
              <a:rPr lang="en-US" sz="2200" i="1" baseline="-25000" dirty="0" err="1" smtClean="0"/>
              <a:t>m</a:t>
            </a:r>
            <a:r>
              <a:rPr lang="en-US" sz="2200" i="1" dirty="0" err="1" smtClean="0"/>
              <a:t>B</a:t>
            </a:r>
            <a:r>
              <a:rPr lang="en-US" sz="2200" i="1" baseline="-25000" dirty="0" err="1" smtClean="0"/>
              <a:t>n</a:t>
            </a:r>
            <a:r>
              <a:rPr lang="en-US" sz="2200" i="1" dirty="0" err="1" smtClean="0"/>
              <a:t>+G</a:t>
            </a:r>
            <a:r>
              <a:rPr lang="en-US" sz="2200" i="1" baseline="-25000" dirty="0" err="1" smtClean="0"/>
              <a:t>IF</a:t>
            </a:r>
            <a:r>
              <a:rPr lang="en-US" sz="2200" i="1" dirty="0" err="1" smtClean="0"/>
              <a:t>G</a:t>
            </a:r>
            <a:r>
              <a:rPr lang="en-US" sz="2200" i="1" baseline="-25000" dirty="0" err="1" smtClean="0"/>
              <a:t>m</a:t>
            </a:r>
            <a:r>
              <a:rPr lang="en-US" sz="2200" i="1" dirty="0" err="1" smtClean="0"/>
              <a:t>G</a:t>
            </a:r>
            <a:r>
              <a:rPr lang="en-US" sz="2200" i="1" baseline="-25000" dirty="0" err="1" smtClean="0"/>
              <a:t>RF</a:t>
            </a:r>
            <a:r>
              <a:rPr lang="en-US" sz="2200" i="1" dirty="0" err="1" smtClean="0"/>
              <a:t>kB</a:t>
            </a:r>
            <a:r>
              <a:rPr lang="en-US" sz="2200" i="1" baseline="-25000" dirty="0" err="1" smtClean="0"/>
              <a:t>n</a:t>
            </a:r>
            <a:r>
              <a:rPr lang="en-US" sz="2200" i="1" dirty="0" smtClean="0"/>
              <a:t>(</a:t>
            </a:r>
            <a:r>
              <a:rPr lang="en-US" sz="2200" i="1" dirty="0" err="1" smtClean="0"/>
              <a:t>T</a:t>
            </a:r>
            <a:r>
              <a:rPr lang="en-US" sz="2200" i="1" baseline="-25000" dirty="0" err="1" smtClean="0"/>
              <a:t>RF</a:t>
            </a:r>
            <a:r>
              <a:rPr lang="en-US" sz="2200" i="1" dirty="0" err="1" smtClean="0"/>
              <a:t>+T</a:t>
            </a:r>
            <a:r>
              <a:rPr lang="en-US" sz="2200" i="1" baseline="-25000" dirty="0" err="1" smtClean="0"/>
              <a:t>in</a:t>
            </a:r>
            <a:r>
              <a:rPr lang="en-US" sz="2200" i="1" dirty="0" smtClean="0"/>
              <a:t>) </a:t>
            </a:r>
          </a:p>
          <a:p>
            <a:endParaRPr lang="en-US" sz="2200" i="1" dirty="0" smtClean="0"/>
          </a:p>
          <a:p>
            <a:r>
              <a:rPr lang="en-US" sz="2200" i="1" dirty="0" err="1" smtClean="0"/>
              <a:t>P</a:t>
            </a:r>
            <a:r>
              <a:rPr lang="en-US" sz="2200" i="1" baseline="-25000" dirty="0" err="1" smtClean="0"/>
              <a:t>n</a:t>
            </a:r>
            <a:r>
              <a:rPr lang="en-US" sz="2200" i="1" dirty="0" smtClean="0"/>
              <a:t>=</a:t>
            </a:r>
            <a:r>
              <a:rPr lang="en-US" sz="2200" i="1" dirty="0" err="1" smtClean="0"/>
              <a:t>G</a:t>
            </a:r>
            <a:r>
              <a:rPr lang="en-US" sz="2200" i="1" baseline="-25000" dirty="0" err="1" smtClean="0"/>
              <a:t>IF</a:t>
            </a:r>
            <a:r>
              <a:rPr lang="en-US" sz="2200" i="1" dirty="0" err="1" smtClean="0"/>
              <a:t>G</a:t>
            </a:r>
            <a:r>
              <a:rPr lang="en-US" sz="2200" i="1" baseline="-25000" dirty="0" err="1" smtClean="0"/>
              <a:t>m</a:t>
            </a:r>
            <a:r>
              <a:rPr lang="en-US" sz="2200" i="1" dirty="0" err="1" smtClean="0"/>
              <a:t>G</a:t>
            </a:r>
            <a:r>
              <a:rPr lang="en-US" sz="2200" i="1" baseline="-25000" dirty="0" err="1" smtClean="0"/>
              <a:t>RF</a:t>
            </a:r>
            <a:r>
              <a:rPr lang="en-US" sz="2200" i="1" dirty="0" err="1" smtClean="0"/>
              <a:t>kT</a:t>
            </a:r>
            <a:r>
              <a:rPr lang="en-US" sz="2200" i="1" baseline="-25000" dirty="0" err="1" smtClean="0"/>
              <a:t>s</a:t>
            </a:r>
            <a:r>
              <a:rPr lang="en-US" sz="2200" i="1" dirty="0" err="1" smtClean="0"/>
              <a:t>B</a:t>
            </a:r>
            <a:r>
              <a:rPr lang="en-US" sz="2200" i="1" baseline="-25000" dirty="0" err="1" smtClean="0"/>
              <a:t>n</a:t>
            </a:r>
            <a:r>
              <a:rPr lang="en-US" sz="2200" i="1" dirty="0" smtClean="0"/>
              <a:t> </a:t>
            </a:r>
            <a:r>
              <a:rPr lang="en-US" sz="2200" dirty="0" smtClean="0"/>
              <a:t>(for single source of noise) </a:t>
            </a:r>
          </a:p>
          <a:p>
            <a:r>
              <a:rPr lang="en-US" sz="2200" dirty="0" smtClean="0"/>
              <a:t>system noise temperature is </a:t>
            </a:r>
            <a:r>
              <a:rPr lang="en-US" sz="2200" i="1" dirty="0" smtClean="0"/>
              <a:t>T</a:t>
            </a:r>
            <a:r>
              <a:rPr lang="en-US" sz="2200" i="1" baseline="-25000" dirty="0" smtClean="0"/>
              <a:t>s</a:t>
            </a:r>
            <a:r>
              <a:rPr lang="en-US" sz="2200" i="1" dirty="0" smtClean="0"/>
              <a:t>=[</a:t>
            </a:r>
            <a:r>
              <a:rPr lang="en-US" sz="2200" i="1" dirty="0" err="1" smtClean="0"/>
              <a:t>T</a:t>
            </a:r>
            <a:r>
              <a:rPr lang="en-US" sz="2200" i="1" baseline="-25000" dirty="0" err="1" smtClean="0"/>
              <a:t>in</a:t>
            </a:r>
            <a:r>
              <a:rPr lang="en-US" sz="2200" i="1" dirty="0" err="1" smtClean="0"/>
              <a:t>+T</a:t>
            </a:r>
            <a:r>
              <a:rPr lang="en-US" sz="2200" i="1" baseline="-25000" dirty="0" err="1" smtClean="0"/>
              <a:t>RF</a:t>
            </a:r>
            <a:r>
              <a:rPr lang="en-US" sz="2200" i="1" dirty="0" err="1" smtClean="0"/>
              <a:t>+T</a:t>
            </a:r>
            <a:r>
              <a:rPr lang="en-US" sz="2200" i="1" baseline="-25000" dirty="0" err="1" smtClean="0"/>
              <a:t>m</a:t>
            </a:r>
            <a:r>
              <a:rPr lang="en-US" sz="2200" i="1" dirty="0" smtClean="0"/>
              <a:t>/G</a:t>
            </a:r>
            <a:r>
              <a:rPr lang="en-US" sz="2200" i="1" baseline="-25000" dirty="0" smtClean="0"/>
              <a:t>RF</a:t>
            </a:r>
            <a:r>
              <a:rPr lang="en-US" sz="2200" i="1" dirty="0" smtClean="0"/>
              <a:t>+T</a:t>
            </a:r>
            <a:r>
              <a:rPr lang="en-US" sz="2200" i="1" baseline="-25000" dirty="0" smtClean="0"/>
              <a:t>IF</a:t>
            </a:r>
            <a:r>
              <a:rPr lang="en-US" sz="2200" i="1" dirty="0" smtClean="0"/>
              <a:t>/(</a:t>
            </a:r>
            <a:r>
              <a:rPr lang="en-US" sz="2200" i="1" dirty="0" err="1" smtClean="0"/>
              <a:t>G</a:t>
            </a:r>
            <a:r>
              <a:rPr lang="en-US" sz="2200" i="1" baseline="-25000" dirty="0" err="1" smtClean="0"/>
              <a:t>m</a:t>
            </a:r>
            <a:r>
              <a:rPr lang="en-US" sz="2200" i="1" dirty="0" err="1" smtClean="0"/>
              <a:t>G</a:t>
            </a:r>
            <a:r>
              <a:rPr lang="en-US" sz="2200" i="1" baseline="-25000" dirty="0" err="1" smtClean="0"/>
              <a:t>RF</a:t>
            </a:r>
            <a:r>
              <a:rPr lang="en-US" sz="2200" i="1" dirty="0" smtClean="0"/>
              <a:t>)]</a:t>
            </a:r>
          </a:p>
          <a:p>
            <a:endParaRPr lang="en-US" sz="2200" baseline="-25000" dirty="0" smtClean="0"/>
          </a:p>
          <a:p>
            <a:endParaRPr lang="en-US" sz="2200" dirty="0" smtClean="0"/>
          </a:p>
          <a:p>
            <a:endParaRPr lang="en-US" sz="2200" baseline="-25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23</a:t>
            </a:fld>
            <a:endParaRPr lang="en-US"/>
          </a:p>
        </p:txBody>
      </p:sp>
      <p:grpSp>
        <p:nvGrpSpPr>
          <p:cNvPr id="6" name="Group 5"/>
          <p:cNvGrpSpPr/>
          <p:nvPr/>
        </p:nvGrpSpPr>
        <p:grpSpPr>
          <a:xfrm>
            <a:off x="2162623" y="899887"/>
            <a:ext cx="7474857" cy="5958114"/>
            <a:chOff x="2757715" y="1727201"/>
            <a:chExt cx="6603999" cy="5130799"/>
          </a:xfrm>
        </p:grpSpPr>
        <p:pic>
          <p:nvPicPr>
            <p:cNvPr id="2050" name="Picture 2"/>
            <p:cNvPicPr>
              <a:picLocks noChangeAspect="1" noChangeArrowheads="1"/>
            </p:cNvPicPr>
            <p:nvPr/>
          </p:nvPicPr>
          <p:blipFill>
            <a:blip r:embed="rId2"/>
            <a:srcRect l="9036" t="40080" r="40654" b="14682"/>
            <a:stretch>
              <a:fillRect/>
            </a:stretch>
          </p:blipFill>
          <p:spPr bwMode="auto">
            <a:xfrm>
              <a:off x="2815771" y="1727201"/>
              <a:ext cx="6545943" cy="330925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9172" t="29117" r="41298" b="45883"/>
            <a:stretch>
              <a:fillRect/>
            </a:stretch>
          </p:blipFill>
          <p:spPr bwMode="auto">
            <a:xfrm>
              <a:off x="2757715" y="5029200"/>
              <a:ext cx="6444342" cy="1828800"/>
            </a:xfrm>
            <a:prstGeom prst="rect">
              <a:avLst/>
            </a:prstGeom>
            <a:noFill/>
            <a:ln w="9525">
              <a:noFill/>
              <a:miter lim="800000"/>
              <a:headEnd/>
              <a:tailEnd/>
            </a:ln>
            <a:effectLst/>
          </p:spPr>
        </p:pic>
      </p:grpSp>
      <p:sp>
        <p:nvSpPr>
          <p:cNvPr id="5" name="TextBox 4"/>
          <p:cNvSpPr txBox="1"/>
          <p:nvPr/>
        </p:nvSpPr>
        <p:spPr>
          <a:xfrm>
            <a:off x="856343" y="0"/>
            <a:ext cx="10827657" cy="707886"/>
          </a:xfrm>
          <a:prstGeom prst="rect">
            <a:avLst/>
          </a:prstGeom>
          <a:noFill/>
        </p:spPr>
        <p:txBody>
          <a:bodyPr wrap="square" rtlCol="0">
            <a:spAutoFit/>
          </a:bodyPr>
          <a:lstStyle/>
          <a:p>
            <a:pPr algn="ctr"/>
            <a:r>
              <a:rPr lang="en-US" sz="4000" dirty="0" smtClean="0"/>
              <a:t>Design of satellite links for specified C/N</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a:t>
            </a:fld>
            <a:endParaRPr lang="en-US"/>
          </a:p>
        </p:txBody>
      </p:sp>
      <p:pic>
        <p:nvPicPr>
          <p:cNvPr id="1026" name="Picture 2"/>
          <p:cNvPicPr>
            <a:picLocks noChangeAspect="1" noChangeArrowheads="1"/>
          </p:cNvPicPr>
          <p:nvPr/>
        </p:nvPicPr>
        <p:blipFill>
          <a:blip r:embed="rId2"/>
          <a:srcRect l="47968" t="13492" r="24925" b="12103"/>
          <a:stretch>
            <a:fillRect/>
          </a:stretch>
        </p:blipFill>
        <p:spPr bwMode="auto">
          <a:xfrm>
            <a:off x="0" y="0"/>
            <a:ext cx="4818742" cy="6858000"/>
          </a:xfrm>
          <a:prstGeom prst="rect">
            <a:avLst/>
          </a:prstGeom>
          <a:noFill/>
          <a:ln w="9525">
            <a:noFill/>
            <a:miter lim="800000"/>
            <a:headEnd/>
            <a:tailEnd/>
          </a:ln>
          <a:effectLst/>
        </p:spPr>
      </p:pic>
      <p:sp>
        <p:nvSpPr>
          <p:cNvPr id="5" name="Rectangle 4"/>
          <p:cNvSpPr/>
          <p:nvPr/>
        </p:nvSpPr>
        <p:spPr>
          <a:xfrm>
            <a:off x="5283200" y="663753"/>
            <a:ext cx="6691085" cy="3847207"/>
          </a:xfrm>
          <a:prstGeom prst="rect">
            <a:avLst/>
          </a:prstGeom>
        </p:spPr>
        <p:txBody>
          <a:bodyPr wrap="square">
            <a:spAutoFit/>
          </a:bodyPr>
          <a:lstStyle/>
          <a:p>
            <a:pPr algn="ctr"/>
            <a:r>
              <a:rPr lang="en-US" sz="2800" u="sng" dirty="0" smtClean="0"/>
              <a:t>Space Segment Subsystems</a:t>
            </a:r>
          </a:p>
          <a:p>
            <a:pPr algn="just"/>
            <a:r>
              <a:rPr lang="en-US" sz="2400" dirty="0" smtClean="0"/>
              <a:t>The subsystems present in space segment are called as space segment subsystems. Following are the space segment subsystems.</a:t>
            </a:r>
          </a:p>
          <a:p>
            <a:pPr algn="just"/>
            <a:endParaRPr lang="en-US" sz="2400" dirty="0" smtClean="0"/>
          </a:p>
          <a:p>
            <a:pPr algn="ctr">
              <a:buFont typeface="Arial" pitchFamily="34" charset="0"/>
              <a:buChar char="•"/>
            </a:pPr>
            <a:r>
              <a:rPr lang="en-US" sz="2400" dirty="0" smtClean="0"/>
              <a:t> AOC Subsystem</a:t>
            </a:r>
          </a:p>
          <a:p>
            <a:pPr algn="ctr">
              <a:buFont typeface="Arial" pitchFamily="34" charset="0"/>
              <a:buChar char="•"/>
            </a:pPr>
            <a:r>
              <a:rPr lang="en-US" sz="2400" dirty="0" smtClean="0"/>
              <a:t> TTCM Subsystem</a:t>
            </a:r>
          </a:p>
          <a:p>
            <a:pPr algn="ctr">
              <a:buFont typeface="Arial" pitchFamily="34" charset="0"/>
              <a:buChar char="•"/>
            </a:pPr>
            <a:r>
              <a:rPr lang="en-US" sz="2400" dirty="0" smtClean="0"/>
              <a:t> Power and Antenna Subsystems</a:t>
            </a:r>
          </a:p>
          <a:p>
            <a:pPr algn="ctr">
              <a:buFont typeface="Arial" pitchFamily="34" charset="0"/>
              <a:buChar char="•"/>
            </a:pPr>
            <a:r>
              <a:rPr lang="en-US" sz="2400" dirty="0" smtClean="0"/>
              <a:t> Transponders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8971" y="29028"/>
            <a:ext cx="11437258" cy="707886"/>
          </a:xfrm>
          <a:prstGeom prst="rect">
            <a:avLst/>
          </a:prstGeom>
          <a:noFill/>
        </p:spPr>
        <p:txBody>
          <a:bodyPr wrap="square" rtlCol="0">
            <a:spAutoFit/>
          </a:bodyPr>
          <a:lstStyle/>
          <a:p>
            <a:pPr algn="ctr"/>
            <a:r>
              <a:rPr lang="en-US" sz="4000" dirty="0" smtClean="0"/>
              <a:t>Altitude and Orbit Control </a:t>
            </a:r>
            <a:r>
              <a:rPr lang="en-US" sz="4000" b="1" dirty="0" smtClean="0"/>
              <a:t>(AOC)</a:t>
            </a:r>
            <a:r>
              <a:rPr lang="en-US" sz="4000" dirty="0" smtClean="0"/>
              <a:t> </a:t>
            </a:r>
            <a:endParaRPr lang="en-US" sz="4000" dirty="0"/>
          </a:p>
        </p:txBody>
      </p:sp>
      <p:sp>
        <p:nvSpPr>
          <p:cNvPr id="3" name="Rectangle 2"/>
          <p:cNvSpPr/>
          <p:nvPr/>
        </p:nvSpPr>
        <p:spPr>
          <a:xfrm>
            <a:off x="232229" y="1112978"/>
            <a:ext cx="11785600" cy="2492990"/>
          </a:xfrm>
          <a:prstGeom prst="rect">
            <a:avLst/>
          </a:prstGeom>
        </p:spPr>
        <p:txBody>
          <a:bodyPr wrap="square">
            <a:spAutoFit/>
          </a:bodyPr>
          <a:lstStyle/>
          <a:p>
            <a:pPr algn="just"/>
            <a:r>
              <a:rPr lang="en-US" sz="2600" dirty="0" smtClean="0"/>
              <a:t>Altitude and Orbit Control (AOC) subsystem consists of rocket motors, which are capable of placing the satellite into the right orbit, whenever it is deviated from the respective orbit. </a:t>
            </a:r>
          </a:p>
          <a:p>
            <a:pPr algn="just"/>
            <a:r>
              <a:rPr lang="en-US" sz="2600" dirty="0" smtClean="0"/>
              <a:t>It has following two parts.</a:t>
            </a:r>
          </a:p>
          <a:p>
            <a:pPr algn="ctr">
              <a:buFont typeface="Arial" pitchFamily="34" charset="0"/>
              <a:buChar char="•"/>
            </a:pPr>
            <a:r>
              <a:rPr lang="en-US" sz="2600" dirty="0" smtClean="0"/>
              <a:t> Altitude Control Subsystem</a:t>
            </a:r>
          </a:p>
          <a:p>
            <a:pPr algn="ctr">
              <a:buFont typeface="Arial" pitchFamily="34" charset="0"/>
              <a:buChar char="•"/>
            </a:pPr>
            <a:r>
              <a:rPr lang="en-US" sz="2600" dirty="0" smtClean="0"/>
              <a:t> Orbit Control Subsystem</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57" y="902882"/>
            <a:ext cx="11756571" cy="6093976"/>
          </a:xfrm>
          <a:prstGeom prst="rect">
            <a:avLst/>
          </a:prstGeom>
        </p:spPr>
        <p:txBody>
          <a:bodyPr wrap="square">
            <a:spAutoFit/>
          </a:bodyPr>
          <a:lstStyle/>
          <a:p>
            <a:pPr algn="just"/>
            <a:r>
              <a:rPr lang="en-US" sz="2600" dirty="0" smtClean="0"/>
              <a:t>Altitude control subsystem takes care of the orientation of satellite in its respective orbit. Following are the two methods to make the satellite that is present in an orbit as stable.</a:t>
            </a:r>
          </a:p>
          <a:p>
            <a:pPr algn="ctr">
              <a:buFont typeface="Arial" pitchFamily="34" charset="0"/>
              <a:buChar char="•"/>
            </a:pPr>
            <a:r>
              <a:rPr lang="en-US" sz="2600" dirty="0" smtClean="0"/>
              <a:t> Spinning the satellite</a:t>
            </a:r>
          </a:p>
          <a:p>
            <a:pPr algn="ctr">
              <a:buFont typeface="Arial" pitchFamily="34" charset="0"/>
              <a:buChar char="•"/>
            </a:pPr>
            <a:r>
              <a:rPr lang="en-US" sz="2600" dirty="0" smtClean="0"/>
              <a:t> Three axes method</a:t>
            </a:r>
          </a:p>
          <a:p>
            <a:endParaRPr lang="en-US" sz="2600" dirty="0" smtClean="0"/>
          </a:p>
          <a:p>
            <a:pPr algn="just"/>
            <a:r>
              <a:rPr lang="en-US" sz="2600" u="sng" dirty="0" smtClean="0"/>
              <a:t>Spinning the satellite</a:t>
            </a:r>
          </a:p>
          <a:p>
            <a:pPr algn="just"/>
            <a:r>
              <a:rPr lang="en-US" sz="2600" dirty="0" smtClean="0"/>
              <a:t>In this method, the body of the satellite rotates around its spin axis. In general, it can be rotated at 30 to 100 rpm in order to produce a force, which is of gyroscopic type. Due to this, the spin axis gets stabilized and the satellite will point in the same direction. Satellites are of this type are called as spinners.</a:t>
            </a:r>
          </a:p>
          <a:p>
            <a:pPr algn="just"/>
            <a:r>
              <a:rPr lang="en-US" sz="2600" dirty="0" smtClean="0"/>
              <a:t>Spinner contains a drum, which is of cylindrical shape. This drum is covered with solar cells. Power systems and rockets are present in this drum.</a:t>
            </a:r>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Altitude Control Subsystem</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17" y="919370"/>
            <a:ext cx="11901712" cy="3293209"/>
          </a:xfrm>
          <a:prstGeom prst="rect">
            <a:avLst/>
          </a:prstGeom>
        </p:spPr>
        <p:txBody>
          <a:bodyPr wrap="square">
            <a:spAutoFit/>
          </a:bodyPr>
          <a:lstStyle/>
          <a:p>
            <a:pPr algn="just"/>
            <a:r>
              <a:rPr lang="en-US" sz="2600" dirty="0" smtClean="0"/>
              <a:t>Communication subsystem is placed on top of the drum. An electric motor drives this communication system. The direction of this motor will be opposite to the rotation of satellite body, so that the antennas point towards earth. The satellites, which perform this kind of operation are called as de-spin.</a:t>
            </a:r>
          </a:p>
          <a:p>
            <a:pPr algn="just"/>
            <a:r>
              <a:rPr lang="en-US" sz="2600" dirty="0" smtClean="0"/>
              <a:t>During launching phase, the satellite spins when the small radial gas jets are operated. After this, the de-spin system operates in order to make the TTCM subsystem antennas point towards earth station.</a:t>
            </a:r>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Altitude Control Subsystem</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17" y="919370"/>
            <a:ext cx="11901712" cy="4893647"/>
          </a:xfrm>
          <a:prstGeom prst="rect">
            <a:avLst/>
          </a:prstGeom>
        </p:spPr>
        <p:txBody>
          <a:bodyPr wrap="square">
            <a:spAutoFit/>
          </a:bodyPr>
          <a:lstStyle/>
          <a:p>
            <a:pPr algn="just"/>
            <a:r>
              <a:rPr lang="en-US" sz="2600" u="sng" dirty="0" smtClean="0"/>
              <a:t>Three Axis Method</a:t>
            </a:r>
          </a:p>
          <a:p>
            <a:pPr algn="just"/>
            <a:r>
              <a:rPr lang="en-US" sz="2600" dirty="0" smtClean="0"/>
              <a:t>In this method, we can stabilize the satellite by using one or more momentum wheels. This method is called as three-axis method. The advantage of this method is that the orientation of the satellite in three axes will be controlled and no need of rotating satellite’s main body.</a:t>
            </a:r>
          </a:p>
          <a:p>
            <a:pPr algn="just"/>
            <a:r>
              <a:rPr lang="en-US" sz="2600" dirty="0" smtClean="0"/>
              <a:t>In this method, the following three axes are considered.</a:t>
            </a:r>
          </a:p>
          <a:p>
            <a:pPr algn="ctr">
              <a:buFont typeface="Arial" pitchFamily="34" charset="0"/>
              <a:buChar char="•"/>
            </a:pPr>
            <a:r>
              <a:rPr lang="en-US" sz="2600" dirty="0" smtClean="0"/>
              <a:t> Roll axis is considered in the direction in which the satellite moves in orbital plane.</a:t>
            </a:r>
          </a:p>
          <a:p>
            <a:pPr algn="ctr">
              <a:buFont typeface="Arial" pitchFamily="34" charset="0"/>
              <a:buChar char="•"/>
            </a:pPr>
            <a:r>
              <a:rPr lang="en-US" sz="2600" dirty="0" smtClean="0"/>
              <a:t> Yaw axis is considered in the direction towards earth.</a:t>
            </a:r>
          </a:p>
          <a:p>
            <a:pPr algn="ctr">
              <a:buFont typeface="Arial" pitchFamily="34" charset="0"/>
              <a:buChar char="•"/>
            </a:pPr>
            <a:r>
              <a:rPr lang="en-US" sz="2600" dirty="0" smtClean="0"/>
              <a:t> Pitch axis is considered in the direction, which is perpendicular to orbital plane.</a:t>
            </a:r>
          </a:p>
          <a:p>
            <a:pPr algn="just"/>
            <a:endParaRPr lang="en-US" sz="2600" dirty="0"/>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Altitude Control Subsystem</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44398" t="18452" r="20463" b="20833"/>
          <a:stretch>
            <a:fillRect/>
          </a:stretch>
        </p:blipFill>
        <p:spPr bwMode="auto">
          <a:xfrm>
            <a:off x="2452915" y="-8499"/>
            <a:ext cx="7068456" cy="68665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088" y="759722"/>
            <a:ext cx="11974286" cy="5693866"/>
          </a:xfrm>
          <a:prstGeom prst="rect">
            <a:avLst/>
          </a:prstGeom>
        </p:spPr>
        <p:txBody>
          <a:bodyPr wrap="square">
            <a:spAutoFit/>
          </a:bodyPr>
          <a:lstStyle/>
          <a:p>
            <a:pPr algn="just"/>
            <a:r>
              <a:rPr lang="en-US" sz="2600" dirty="0" smtClean="0"/>
              <a:t>Let </a:t>
            </a:r>
            <a:r>
              <a:rPr lang="en-US" sz="2600" dirty="0" smtClean="0">
                <a:solidFill>
                  <a:srgbClr val="FF0000"/>
                </a:solidFill>
              </a:rPr>
              <a:t>X</a:t>
            </a:r>
            <a:r>
              <a:rPr lang="en-US" sz="2600" baseline="-25000" dirty="0" smtClean="0">
                <a:solidFill>
                  <a:srgbClr val="FF0000"/>
                </a:solidFill>
              </a:rPr>
              <a:t>R</a:t>
            </a:r>
            <a:r>
              <a:rPr lang="en-US" sz="2600" dirty="0" smtClean="0">
                <a:solidFill>
                  <a:srgbClr val="FF0000"/>
                </a:solidFill>
              </a:rPr>
              <a:t>, Y</a:t>
            </a:r>
            <a:r>
              <a:rPr lang="en-US" sz="2600" baseline="-25000" dirty="0" smtClean="0">
                <a:solidFill>
                  <a:srgbClr val="FF0000"/>
                </a:solidFill>
              </a:rPr>
              <a:t>R</a:t>
            </a:r>
            <a:r>
              <a:rPr lang="en-US" sz="2600" dirty="0" smtClean="0">
                <a:solidFill>
                  <a:srgbClr val="FF0000"/>
                </a:solidFill>
              </a:rPr>
              <a:t> and Z</a:t>
            </a:r>
            <a:r>
              <a:rPr lang="en-US" sz="2600" baseline="-25000" dirty="0" smtClean="0">
                <a:solidFill>
                  <a:srgbClr val="FF0000"/>
                </a:solidFill>
              </a:rPr>
              <a:t>R</a:t>
            </a:r>
            <a:r>
              <a:rPr lang="en-US" sz="2600" dirty="0" smtClean="0"/>
              <a:t> are the roll axis, yaw axis and pitch axis respectively. These three axis are defined by considering the satellite’s position as reference. </a:t>
            </a:r>
            <a:r>
              <a:rPr lang="en-US" sz="2600" dirty="0" smtClean="0">
                <a:solidFill>
                  <a:srgbClr val="FF0000"/>
                </a:solidFill>
              </a:rPr>
              <a:t>These three axes define the altitude of satellite.</a:t>
            </a:r>
          </a:p>
          <a:p>
            <a:pPr algn="just"/>
            <a:r>
              <a:rPr lang="en-US" sz="2600" dirty="0" smtClean="0"/>
              <a:t>Let </a:t>
            </a:r>
            <a:r>
              <a:rPr lang="en-US" sz="2600" dirty="0" smtClean="0">
                <a:solidFill>
                  <a:srgbClr val="FF0000"/>
                </a:solidFill>
              </a:rPr>
              <a:t>X, Y and Z </a:t>
            </a:r>
            <a:r>
              <a:rPr lang="en-US" sz="2600" dirty="0" smtClean="0"/>
              <a:t>are another set of Cartesian axes. This set of three axis </a:t>
            </a:r>
            <a:r>
              <a:rPr lang="en-US" sz="2600" dirty="0" smtClean="0">
                <a:solidFill>
                  <a:srgbClr val="FF0000"/>
                </a:solidFill>
              </a:rPr>
              <a:t>provides the information about orientation of the satellite with respect to reference axes. If there is a change in altitude of the satellite</a:t>
            </a:r>
            <a:r>
              <a:rPr lang="en-US" sz="2600" dirty="0" smtClean="0"/>
              <a:t>, </a:t>
            </a:r>
            <a:r>
              <a:rPr lang="en-US" sz="2600" dirty="0" smtClean="0">
                <a:solidFill>
                  <a:srgbClr val="FF0000"/>
                </a:solidFill>
              </a:rPr>
              <a:t>then the angles between the respective axes will be changed.</a:t>
            </a:r>
          </a:p>
          <a:p>
            <a:pPr algn="just"/>
            <a:r>
              <a:rPr lang="en-US" sz="2600" dirty="0" smtClean="0"/>
              <a:t>In this method, each axis contains two gas jets. They will provide the rotation in both directions of the three axes.</a:t>
            </a:r>
          </a:p>
          <a:p>
            <a:pPr algn="just"/>
            <a:r>
              <a:rPr lang="en-US" sz="2600" dirty="0" smtClean="0"/>
              <a:t>The first gas jet will be operated for some period of time, when there is a requirement of satellite’s motion in a particular axis direction.</a:t>
            </a:r>
          </a:p>
          <a:p>
            <a:pPr algn="just"/>
            <a:r>
              <a:rPr lang="en-US" sz="2600" dirty="0" smtClean="0"/>
              <a:t>The second gas jet will be operated for same period of time, when the satellite reaches to the desired position. So, the second gas jet will stop the motion of satellite in that axis direction.</a:t>
            </a:r>
            <a:endParaRPr lang="en-US" sz="2600" dirty="0"/>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Altitude Control Subsystem</a:t>
            </a:r>
            <a:endParaRPr lang="en-US" sz="4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8689</TotalTime>
  <Words>852</Words>
  <Application>Microsoft Office PowerPoint</Application>
  <PresentationFormat>Widescreen</PresentationFormat>
  <Paragraphs>152</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1629</cp:revision>
  <dcterms:created xsi:type="dcterms:W3CDTF">2015-03-05T10:33:53Z</dcterms:created>
  <dcterms:modified xsi:type="dcterms:W3CDTF">2025-05-06T17:09:55Z</dcterms:modified>
</cp:coreProperties>
</file>