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133" r:id="rId1"/>
  </p:sldMasterIdLst>
  <p:notesMasterIdLst>
    <p:notesMasterId r:id="rId20"/>
  </p:notesMasterIdLst>
  <p:sldIdLst>
    <p:sldId id="680" r:id="rId2"/>
    <p:sldId id="739" r:id="rId3"/>
    <p:sldId id="751" r:id="rId4"/>
    <p:sldId id="756" r:id="rId5"/>
    <p:sldId id="757" r:id="rId6"/>
    <p:sldId id="750" r:id="rId7"/>
    <p:sldId id="754" r:id="rId8"/>
    <p:sldId id="742" r:id="rId9"/>
    <p:sldId id="758" r:id="rId10"/>
    <p:sldId id="744" r:id="rId11"/>
    <p:sldId id="759" r:id="rId12"/>
    <p:sldId id="760" r:id="rId13"/>
    <p:sldId id="761" r:id="rId14"/>
    <p:sldId id="755" r:id="rId15"/>
    <p:sldId id="748" r:id="rId16"/>
    <p:sldId id="733" r:id="rId17"/>
    <p:sldId id="762" r:id="rId18"/>
    <p:sldId id="73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DC0BF"/>
    <a:srgbClr val="63A537"/>
    <a:srgbClr val="FFCCCC"/>
    <a:srgbClr val="EE1697"/>
    <a:srgbClr val="99CB38"/>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397" autoAdjust="0"/>
    <p:restoredTop sz="80261" autoAdjust="0"/>
  </p:normalViewPr>
  <p:slideViewPr>
    <p:cSldViewPr snapToGrid="0">
      <p:cViewPr>
        <p:scale>
          <a:sx n="66" d="100"/>
          <a:sy n="66" d="100"/>
        </p:scale>
        <p:origin x="-840" y="-25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EEA58E-248A-480B-9E71-4CA3A6F702CE}" type="datetimeFigureOut">
              <a:rPr lang="en-US" smtClean="0"/>
              <a:pPr/>
              <a:t>4/9/2021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699376-63E1-42EB-B280-C072772DC2A7}" type="slidenum">
              <a:rPr lang="en-US" smtClean="0"/>
              <a:pPr/>
              <a:t>‹#›</a:t>
            </a:fld>
            <a:endParaRPr lang="en-US"/>
          </a:p>
        </p:txBody>
      </p:sp>
    </p:spTree>
    <p:extLst>
      <p:ext uri="{BB962C8B-B14F-4D97-AF65-F5344CB8AC3E}">
        <p14:creationId xmlns="" xmlns:p14="http://schemas.microsoft.com/office/powerpoint/2010/main" val="16697708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miter lim="800000"/>
            <a:headEnd/>
            <a:tailEnd/>
          </a:ln>
        </p:spPr>
        <p:txBody>
          <a:bodyPr/>
          <a:lstStyle/>
          <a:p>
            <a:fld id="{3621324F-6076-4153-9590-1A3FB9B46B5B}" type="slidenum">
              <a:rPr lang="en-US"/>
              <a:pPr/>
              <a:t>2</a:t>
            </a:fld>
            <a:endParaRPr lang="en-US"/>
          </a:p>
        </p:txBody>
      </p:sp>
      <p:sp>
        <p:nvSpPr>
          <p:cNvPr id="117763" name="Rectangle 2"/>
          <p:cNvSpPr>
            <a:spLocks noGrp="1" noRot="1" noChangeAspect="1" noChangeArrowheads="1" noTextEdit="1"/>
          </p:cNvSpPr>
          <p:nvPr>
            <p:ph type="sldImg"/>
          </p:nvPr>
        </p:nvSpPr>
        <p:spPr>
          <a:xfrm>
            <a:off x="103188" y="606425"/>
            <a:ext cx="6783387" cy="3816350"/>
          </a:xfrm>
          <a:solidFill>
            <a:srgbClr val="FFFFFF"/>
          </a:solidFill>
          <a:ln/>
        </p:spPr>
      </p:sp>
      <p:sp>
        <p:nvSpPr>
          <p:cNvPr id="117764" name="Rectangle 3"/>
          <p:cNvSpPr>
            <a:spLocks noGrp="1" noChangeArrowheads="1"/>
          </p:cNvSpPr>
          <p:nvPr>
            <p:ph type="body" idx="1"/>
          </p:nvPr>
        </p:nvSpPr>
        <p:spPr>
          <a:xfrm>
            <a:off x="893763" y="4497388"/>
            <a:ext cx="5203825" cy="4240212"/>
          </a:xfrm>
          <a:solidFill>
            <a:srgbClr val="FFFFFF"/>
          </a:solidFill>
          <a:ln>
            <a:solidFill>
              <a:srgbClr val="000000"/>
            </a:solidFill>
            <a:miter lim="800000"/>
            <a:headEnd/>
            <a:tailEnd/>
          </a:ln>
        </p:spPr>
        <p:txBody>
          <a:bodyPr lIns="89730" tIns="44865" rIns="89730" bIns="44865"/>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miter lim="800000"/>
            <a:headEnd/>
            <a:tailEnd/>
          </a:ln>
        </p:spPr>
        <p:txBody>
          <a:bodyPr/>
          <a:lstStyle/>
          <a:p>
            <a:fld id="{3621324F-6076-4153-9590-1A3FB9B46B5B}" type="slidenum">
              <a:rPr lang="en-US"/>
              <a:pPr/>
              <a:t>15</a:t>
            </a:fld>
            <a:endParaRPr lang="en-US"/>
          </a:p>
        </p:txBody>
      </p:sp>
      <p:sp>
        <p:nvSpPr>
          <p:cNvPr id="117763" name="Rectangle 2"/>
          <p:cNvSpPr>
            <a:spLocks noGrp="1" noRot="1" noChangeAspect="1" noChangeArrowheads="1" noTextEdit="1"/>
          </p:cNvSpPr>
          <p:nvPr>
            <p:ph type="sldImg"/>
          </p:nvPr>
        </p:nvSpPr>
        <p:spPr>
          <a:xfrm>
            <a:off x="103188" y="606425"/>
            <a:ext cx="6783387" cy="3816350"/>
          </a:xfrm>
          <a:solidFill>
            <a:srgbClr val="FFFFFF"/>
          </a:solidFill>
          <a:ln/>
        </p:spPr>
      </p:sp>
      <p:sp>
        <p:nvSpPr>
          <p:cNvPr id="117764" name="Rectangle 3"/>
          <p:cNvSpPr>
            <a:spLocks noGrp="1" noChangeArrowheads="1"/>
          </p:cNvSpPr>
          <p:nvPr>
            <p:ph type="body" idx="1"/>
          </p:nvPr>
        </p:nvSpPr>
        <p:spPr>
          <a:xfrm>
            <a:off x="893763" y="4497388"/>
            <a:ext cx="5203825" cy="4240212"/>
          </a:xfrm>
          <a:solidFill>
            <a:srgbClr val="FFFFFF"/>
          </a:solidFill>
          <a:ln>
            <a:solidFill>
              <a:srgbClr val="000000"/>
            </a:solidFill>
            <a:miter lim="800000"/>
            <a:headEnd/>
            <a:tailEnd/>
          </a:ln>
        </p:spPr>
        <p:txBody>
          <a:bodyPr lIns="89730" tIns="44865" rIns="89730" bIns="44865"/>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miter lim="800000"/>
            <a:headEnd/>
            <a:tailEnd/>
          </a:ln>
        </p:spPr>
        <p:txBody>
          <a:bodyPr/>
          <a:lstStyle/>
          <a:p>
            <a:fld id="{3621324F-6076-4153-9590-1A3FB9B46B5B}" type="slidenum">
              <a:rPr lang="en-US"/>
              <a:pPr/>
              <a:t>16</a:t>
            </a:fld>
            <a:endParaRPr lang="en-US"/>
          </a:p>
        </p:txBody>
      </p:sp>
      <p:sp>
        <p:nvSpPr>
          <p:cNvPr id="117763" name="Rectangle 2"/>
          <p:cNvSpPr>
            <a:spLocks noGrp="1" noRot="1" noChangeAspect="1" noChangeArrowheads="1" noTextEdit="1"/>
          </p:cNvSpPr>
          <p:nvPr>
            <p:ph type="sldImg"/>
          </p:nvPr>
        </p:nvSpPr>
        <p:spPr>
          <a:xfrm>
            <a:off x="103188" y="606425"/>
            <a:ext cx="6783387" cy="3816350"/>
          </a:xfrm>
          <a:solidFill>
            <a:srgbClr val="FFFFFF"/>
          </a:solidFill>
          <a:ln/>
        </p:spPr>
      </p:sp>
      <p:sp>
        <p:nvSpPr>
          <p:cNvPr id="117764" name="Rectangle 3"/>
          <p:cNvSpPr>
            <a:spLocks noGrp="1" noChangeArrowheads="1"/>
          </p:cNvSpPr>
          <p:nvPr>
            <p:ph type="body" idx="1"/>
          </p:nvPr>
        </p:nvSpPr>
        <p:spPr>
          <a:xfrm>
            <a:off x="893763" y="4497388"/>
            <a:ext cx="5203825" cy="4240212"/>
          </a:xfrm>
          <a:solidFill>
            <a:srgbClr val="FFFFFF"/>
          </a:solidFill>
          <a:ln>
            <a:solidFill>
              <a:srgbClr val="000000"/>
            </a:solidFill>
            <a:miter lim="800000"/>
            <a:headEnd/>
            <a:tailEnd/>
          </a:ln>
        </p:spPr>
        <p:txBody>
          <a:bodyPr lIns="89730" tIns="44865" rIns="89730" bIns="44865"/>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miter lim="800000"/>
            <a:headEnd/>
            <a:tailEnd/>
          </a:ln>
        </p:spPr>
        <p:txBody>
          <a:bodyPr/>
          <a:lstStyle/>
          <a:p>
            <a:fld id="{3621324F-6076-4153-9590-1A3FB9B46B5B}" type="slidenum">
              <a:rPr lang="en-US"/>
              <a:pPr/>
              <a:t>3</a:t>
            </a:fld>
            <a:endParaRPr lang="en-US"/>
          </a:p>
        </p:txBody>
      </p:sp>
      <p:sp>
        <p:nvSpPr>
          <p:cNvPr id="117763" name="Rectangle 2"/>
          <p:cNvSpPr>
            <a:spLocks noGrp="1" noRot="1" noChangeAspect="1" noChangeArrowheads="1" noTextEdit="1"/>
          </p:cNvSpPr>
          <p:nvPr>
            <p:ph type="sldImg"/>
          </p:nvPr>
        </p:nvSpPr>
        <p:spPr>
          <a:xfrm>
            <a:off x="103188" y="606425"/>
            <a:ext cx="6783387" cy="3816350"/>
          </a:xfrm>
          <a:solidFill>
            <a:srgbClr val="FFFFFF"/>
          </a:solidFill>
          <a:ln/>
        </p:spPr>
      </p:sp>
      <p:sp>
        <p:nvSpPr>
          <p:cNvPr id="117764" name="Rectangle 3"/>
          <p:cNvSpPr>
            <a:spLocks noGrp="1" noChangeArrowheads="1"/>
          </p:cNvSpPr>
          <p:nvPr>
            <p:ph type="body" idx="1"/>
          </p:nvPr>
        </p:nvSpPr>
        <p:spPr>
          <a:xfrm>
            <a:off x="893763" y="4497388"/>
            <a:ext cx="5203825" cy="4240212"/>
          </a:xfrm>
          <a:solidFill>
            <a:srgbClr val="FFFFFF"/>
          </a:solidFill>
          <a:ln>
            <a:solidFill>
              <a:srgbClr val="000000"/>
            </a:solidFill>
            <a:miter lim="800000"/>
            <a:headEnd/>
            <a:tailEnd/>
          </a:ln>
        </p:spPr>
        <p:txBody>
          <a:bodyPr lIns="89730" tIns="44865" rIns="89730" bIns="44865"/>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miter lim="800000"/>
            <a:headEnd/>
            <a:tailEnd/>
          </a:ln>
        </p:spPr>
        <p:txBody>
          <a:bodyPr/>
          <a:lstStyle/>
          <a:p>
            <a:fld id="{3621324F-6076-4153-9590-1A3FB9B46B5B}" type="slidenum">
              <a:rPr lang="en-US"/>
              <a:pPr/>
              <a:t>4</a:t>
            </a:fld>
            <a:endParaRPr lang="en-US"/>
          </a:p>
        </p:txBody>
      </p:sp>
      <p:sp>
        <p:nvSpPr>
          <p:cNvPr id="117763" name="Rectangle 2"/>
          <p:cNvSpPr>
            <a:spLocks noGrp="1" noRot="1" noChangeAspect="1" noChangeArrowheads="1" noTextEdit="1"/>
          </p:cNvSpPr>
          <p:nvPr>
            <p:ph type="sldImg"/>
          </p:nvPr>
        </p:nvSpPr>
        <p:spPr>
          <a:xfrm>
            <a:off x="103188" y="606425"/>
            <a:ext cx="6783387" cy="3816350"/>
          </a:xfrm>
          <a:solidFill>
            <a:srgbClr val="FFFFFF"/>
          </a:solidFill>
          <a:ln/>
        </p:spPr>
      </p:sp>
      <p:sp>
        <p:nvSpPr>
          <p:cNvPr id="117764" name="Rectangle 3"/>
          <p:cNvSpPr>
            <a:spLocks noGrp="1" noChangeArrowheads="1"/>
          </p:cNvSpPr>
          <p:nvPr>
            <p:ph type="body" idx="1"/>
          </p:nvPr>
        </p:nvSpPr>
        <p:spPr>
          <a:xfrm>
            <a:off x="893763" y="4497388"/>
            <a:ext cx="5203825" cy="4240212"/>
          </a:xfrm>
          <a:solidFill>
            <a:srgbClr val="FFFFFF"/>
          </a:solidFill>
          <a:ln>
            <a:solidFill>
              <a:srgbClr val="000000"/>
            </a:solidFill>
            <a:miter lim="800000"/>
            <a:headEnd/>
            <a:tailEnd/>
          </a:ln>
        </p:spPr>
        <p:txBody>
          <a:bodyPr lIns="89730" tIns="44865" rIns="89730" bIns="44865"/>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miter lim="800000"/>
            <a:headEnd/>
            <a:tailEnd/>
          </a:ln>
        </p:spPr>
        <p:txBody>
          <a:bodyPr/>
          <a:lstStyle/>
          <a:p>
            <a:fld id="{3621324F-6076-4153-9590-1A3FB9B46B5B}" type="slidenum">
              <a:rPr lang="en-US"/>
              <a:pPr/>
              <a:t>5</a:t>
            </a:fld>
            <a:endParaRPr lang="en-US"/>
          </a:p>
        </p:txBody>
      </p:sp>
      <p:sp>
        <p:nvSpPr>
          <p:cNvPr id="117763" name="Rectangle 2"/>
          <p:cNvSpPr>
            <a:spLocks noGrp="1" noRot="1" noChangeAspect="1" noChangeArrowheads="1" noTextEdit="1"/>
          </p:cNvSpPr>
          <p:nvPr>
            <p:ph type="sldImg"/>
          </p:nvPr>
        </p:nvSpPr>
        <p:spPr>
          <a:xfrm>
            <a:off x="103188" y="606425"/>
            <a:ext cx="6783387" cy="3816350"/>
          </a:xfrm>
          <a:solidFill>
            <a:srgbClr val="FFFFFF"/>
          </a:solidFill>
          <a:ln/>
        </p:spPr>
      </p:sp>
      <p:sp>
        <p:nvSpPr>
          <p:cNvPr id="117764" name="Rectangle 3"/>
          <p:cNvSpPr>
            <a:spLocks noGrp="1" noChangeArrowheads="1"/>
          </p:cNvSpPr>
          <p:nvPr>
            <p:ph type="body" idx="1"/>
          </p:nvPr>
        </p:nvSpPr>
        <p:spPr>
          <a:xfrm>
            <a:off x="893763" y="4497388"/>
            <a:ext cx="5203825" cy="4240212"/>
          </a:xfrm>
          <a:solidFill>
            <a:srgbClr val="FFFFFF"/>
          </a:solidFill>
          <a:ln>
            <a:solidFill>
              <a:srgbClr val="000000"/>
            </a:solidFill>
            <a:miter lim="800000"/>
            <a:headEnd/>
            <a:tailEnd/>
          </a:ln>
        </p:spPr>
        <p:txBody>
          <a:bodyPr lIns="89730" tIns="44865" rIns="89730" bIns="44865"/>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miter lim="800000"/>
            <a:headEnd/>
            <a:tailEnd/>
          </a:ln>
        </p:spPr>
        <p:txBody>
          <a:bodyPr/>
          <a:lstStyle/>
          <a:p>
            <a:fld id="{3621324F-6076-4153-9590-1A3FB9B46B5B}" type="slidenum">
              <a:rPr lang="en-US"/>
              <a:pPr/>
              <a:t>6</a:t>
            </a:fld>
            <a:endParaRPr lang="en-US"/>
          </a:p>
        </p:txBody>
      </p:sp>
      <p:sp>
        <p:nvSpPr>
          <p:cNvPr id="117763" name="Rectangle 2"/>
          <p:cNvSpPr>
            <a:spLocks noGrp="1" noRot="1" noChangeAspect="1" noChangeArrowheads="1" noTextEdit="1"/>
          </p:cNvSpPr>
          <p:nvPr>
            <p:ph type="sldImg"/>
          </p:nvPr>
        </p:nvSpPr>
        <p:spPr>
          <a:xfrm>
            <a:off x="103188" y="606425"/>
            <a:ext cx="6783387" cy="3816350"/>
          </a:xfrm>
          <a:solidFill>
            <a:srgbClr val="FFFFFF"/>
          </a:solidFill>
          <a:ln/>
        </p:spPr>
      </p:sp>
      <p:sp>
        <p:nvSpPr>
          <p:cNvPr id="117764" name="Rectangle 3"/>
          <p:cNvSpPr>
            <a:spLocks noGrp="1" noChangeArrowheads="1"/>
          </p:cNvSpPr>
          <p:nvPr>
            <p:ph type="body" idx="1"/>
          </p:nvPr>
        </p:nvSpPr>
        <p:spPr>
          <a:xfrm>
            <a:off x="893763" y="4497388"/>
            <a:ext cx="5203825" cy="4240212"/>
          </a:xfrm>
          <a:solidFill>
            <a:srgbClr val="FFFFFF"/>
          </a:solidFill>
          <a:ln>
            <a:solidFill>
              <a:srgbClr val="000000"/>
            </a:solidFill>
            <a:miter lim="800000"/>
            <a:headEnd/>
            <a:tailEnd/>
          </a:ln>
        </p:spPr>
        <p:txBody>
          <a:bodyPr lIns="89730" tIns="44865" rIns="89730" bIns="44865"/>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miter lim="800000"/>
            <a:headEnd/>
            <a:tailEnd/>
          </a:ln>
        </p:spPr>
        <p:txBody>
          <a:bodyPr/>
          <a:lstStyle/>
          <a:p>
            <a:fld id="{3621324F-6076-4153-9590-1A3FB9B46B5B}" type="slidenum">
              <a:rPr lang="en-US"/>
              <a:pPr/>
              <a:t>7</a:t>
            </a:fld>
            <a:endParaRPr lang="en-US"/>
          </a:p>
        </p:txBody>
      </p:sp>
      <p:sp>
        <p:nvSpPr>
          <p:cNvPr id="117763" name="Rectangle 2"/>
          <p:cNvSpPr>
            <a:spLocks noGrp="1" noRot="1" noChangeAspect="1" noChangeArrowheads="1" noTextEdit="1"/>
          </p:cNvSpPr>
          <p:nvPr>
            <p:ph type="sldImg"/>
          </p:nvPr>
        </p:nvSpPr>
        <p:spPr>
          <a:xfrm>
            <a:off x="103188" y="606425"/>
            <a:ext cx="6783387" cy="3816350"/>
          </a:xfrm>
          <a:solidFill>
            <a:srgbClr val="FFFFFF"/>
          </a:solidFill>
          <a:ln/>
        </p:spPr>
      </p:sp>
      <p:sp>
        <p:nvSpPr>
          <p:cNvPr id="117764" name="Rectangle 3"/>
          <p:cNvSpPr>
            <a:spLocks noGrp="1" noChangeArrowheads="1"/>
          </p:cNvSpPr>
          <p:nvPr>
            <p:ph type="body" idx="1"/>
          </p:nvPr>
        </p:nvSpPr>
        <p:spPr>
          <a:xfrm>
            <a:off x="893763" y="4497388"/>
            <a:ext cx="5203825" cy="4240212"/>
          </a:xfrm>
          <a:solidFill>
            <a:srgbClr val="FFFFFF"/>
          </a:solidFill>
          <a:ln>
            <a:solidFill>
              <a:srgbClr val="000000"/>
            </a:solidFill>
            <a:miter lim="800000"/>
            <a:headEnd/>
            <a:tailEnd/>
          </a:ln>
        </p:spPr>
        <p:txBody>
          <a:bodyPr lIns="89730" tIns="44865" rIns="89730" bIns="44865"/>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miter lim="800000"/>
            <a:headEnd/>
            <a:tailEnd/>
          </a:ln>
        </p:spPr>
        <p:txBody>
          <a:bodyPr/>
          <a:lstStyle/>
          <a:p>
            <a:fld id="{3621324F-6076-4153-9590-1A3FB9B46B5B}" type="slidenum">
              <a:rPr lang="en-US"/>
              <a:pPr/>
              <a:t>8</a:t>
            </a:fld>
            <a:endParaRPr lang="en-US"/>
          </a:p>
        </p:txBody>
      </p:sp>
      <p:sp>
        <p:nvSpPr>
          <p:cNvPr id="117763" name="Rectangle 2"/>
          <p:cNvSpPr>
            <a:spLocks noGrp="1" noRot="1" noChangeAspect="1" noChangeArrowheads="1" noTextEdit="1"/>
          </p:cNvSpPr>
          <p:nvPr>
            <p:ph type="sldImg"/>
          </p:nvPr>
        </p:nvSpPr>
        <p:spPr>
          <a:xfrm>
            <a:off x="103188" y="606425"/>
            <a:ext cx="6783387" cy="3816350"/>
          </a:xfrm>
          <a:solidFill>
            <a:srgbClr val="FFFFFF"/>
          </a:solidFill>
          <a:ln/>
        </p:spPr>
      </p:sp>
      <p:sp>
        <p:nvSpPr>
          <p:cNvPr id="117764" name="Rectangle 3"/>
          <p:cNvSpPr>
            <a:spLocks noGrp="1" noChangeArrowheads="1"/>
          </p:cNvSpPr>
          <p:nvPr>
            <p:ph type="body" idx="1"/>
          </p:nvPr>
        </p:nvSpPr>
        <p:spPr>
          <a:xfrm>
            <a:off x="893763" y="4497388"/>
            <a:ext cx="5203825" cy="4240212"/>
          </a:xfrm>
          <a:solidFill>
            <a:srgbClr val="FFFFFF"/>
          </a:solidFill>
          <a:ln>
            <a:solidFill>
              <a:srgbClr val="000000"/>
            </a:solidFill>
            <a:miter lim="800000"/>
            <a:headEnd/>
            <a:tailEnd/>
          </a:ln>
        </p:spPr>
        <p:txBody>
          <a:bodyPr lIns="89730" tIns="44865" rIns="89730" bIns="44865"/>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miter lim="800000"/>
            <a:headEnd/>
            <a:tailEnd/>
          </a:ln>
        </p:spPr>
        <p:txBody>
          <a:bodyPr/>
          <a:lstStyle/>
          <a:p>
            <a:fld id="{3621324F-6076-4153-9590-1A3FB9B46B5B}" type="slidenum">
              <a:rPr lang="en-US"/>
              <a:pPr/>
              <a:t>10</a:t>
            </a:fld>
            <a:endParaRPr lang="en-US"/>
          </a:p>
        </p:txBody>
      </p:sp>
      <p:sp>
        <p:nvSpPr>
          <p:cNvPr id="117763" name="Rectangle 2"/>
          <p:cNvSpPr>
            <a:spLocks noGrp="1" noRot="1" noChangeAspect="1" noChangeArrowheads="1" noTextEdit="1"/>
          </p:cNvSpPr>
          <p:nvPr>
            <p:ph type="sldImg"/>
          </p:nvPr>
        </p:nvSpPr>
        <p:spPr>
          <a:xfrm>
            <a:off x="103188" y="606425"/>
            <a:ext cx="6783387" cy="3816350"/>
          </a:xfrm>
          <a:solidFill>
            <a:srgbClr val="FFFFFF"/>
          </a:solidFill>
          <a:ln/>
        </p:spPr>
      </p:sp>
      <p:sp>
        <p:nvSpPr>
          <p:cNvPr id="117764" name="Rectangle 3"/>
          <p:cNvSpPr>
            <a:spLocks noGrp="1" noChangeArrowheads="1"/>
          </p:cNvSpPr>
          <p:nvPr>
            <p:ph type="body" idx="1"/>
          </p:nvPr>
        </p:nvSpPr>
        <p:spPr>
          <a:xfrm>
            <a:off x="893763" y="4497388"/>
            <a:ext cx="5203825" cy="4240212"/>
          </a:xfrm>
          <a:solidFill>
            <a:srgbClr val="FFFFFF"/>
          </a:solidFill>
          <a:ln>
            <a:solidFill>
              <a:srgbClr val="000000"/>
            </a:solidFill>
            <a:miter lim="800000"/>
            <a:headEnd/>
            <a:tailEnd/>
          </a:ln>
        </p:spPr>
        <p:txBody>
          <a:bodyPr lIns="89730" tIns="44865" rIns="89730" bIns="44865"/>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miter lim="800000"/>
            <a:headEnd/>
            <a:tailEnd/>
          </a:ln>
        </p:spPr>
        <p:txBody>
          <a:bodyPr/>
          <a:lstStyle/>
          <a:p>
            <a:fld id="{3621324F-6076-4153-9590-1A3FB9B46B5B}" type="slidenum">
              <a:rPr lang="en-US"/>
              <a:pPr/>
              <a:t>13</a:t>
            </a:fld>
            <a:endParaRPr lang="en-US"/>
          </a:p>
        </p:txBody>
      </p:sp>
      <p:sp>
        <p:nvSpPr>
          <p:cNvPr id="117763" name="Rectangle 2"/>
          <p:cNvSpPr>
            <a:spLocks noGrp="1" noRot="1" noChangeAspect="1" noChangeArrowheads="1" noTextEdit="1"/>
          </p:cNvSpPr>
          <p:nvPr>
            <p:ph type="sldImg"/>
          </p:nvPr>
        </p:nvSpPr>
        <p:spPr>
          <a:xfrm>
            <a:off x="103188" y="606425"/>
            <a:ext cx="6783387" cy="3816350"/>
          </a:xfrm>
          <a:solidFill>
            <a:srgbClr val="FFFFFF"/>
          </a:solidFill>
          <a:ln/>
        </p:spPr>
      </p:sp>
      <p:sp>
        <p:nvSpPr>
          <p:cNvPr id="117764" name="Rectangle 3"/>
          <p:cNvSpPr>
            <a:spLocks noGrp="1" noChangeArrowheads="1"/>
          </p:cNvSpPr>
          <p:nvPr>
            <p:ph type="body" idx="1"/>
          </p:nvPr>
        </p:nvSpPr>
        <p:spPr>
          <a:xfrm>
            <a:off x="893763" y="4497388"/>
            <a:ext cx="5203825" cy="4240212"/>
          </a:xfrm>
          <a:solidFill>
            <a:srgbClr val="FFFFFF"/>
          </a:solidFill>
          <a:ln>
            <a:solidFill>
              <a:srgbClr val="000000"/>
            </a:solidFill>
            <a:miter lim="800000"/>
            <a:headEnd/>
            <a:tailEnd/>
          </a:ln>
        </p:spPr>
        <p:txBody>
          <a:bodyPr lIns="89730" tIns="44865" rIns="89730" bIns="44865"/>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r>
              <a:rPr lang="en-US" smtClean="0"/>
              <a:t>SEYED AHMAD SHAHAHMADI (P64797)</a:t>
            </a:r>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4975AE14-5157-40EE-903F-4A617FD7023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1481330"/>
            <a:ext cx="109728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r>
              <a:rPr lang="en-US" smtClean="0"/>
              <a:t>SEYED AHMAD SHAHAHMADI (P64797)</a:t>
            </a:r>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975AE14-5157-40EE-903F-4A617FD7023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1"/>
            <a:ext cx="84328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r>
              <a:rPr lang="en-US" smtClean="0"/>
              <a:t>SEYED AHMAD SHAHAHMADI (P64797)</a:t>
            </a:r>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975AE14-5157-40EE-903F-4A617FD7023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r>
              <a:rPr lang="en-US" smtClean="0"/>
              <a:t>SEYED AHMAD SHAHAHMADI (P64797)</a:t>
            </a:r>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975AE14-5157-40EE-903F-4A617FD70239}"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r>
              <a:rPr lang="en-US" smtClean="0"/>
              <a:t>SEYED AHMAD SHAHAHMADI (P64797)</a:t>
            </a:r>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975AE14-5157-40EE-903F-4A617FD70239}" type="slidenum">
              <a:rPr lang="en-US" smtClean="0"/>
              <a:pPr/>
              <a:t>‹#›</a:t>
            </a:fld>
            <a:endParaRPr lang="en-US"/>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r>
              <a:rPr lang="en-US" smtClean="0"/>
              <a:t>SEYED AHMAD SHAHAHMADI (P64797)</a:t>
            </a:r>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975AE14-5157-40EE-903F-4A617FD70239}"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r>
              <a:rPr lang="en-US" smtClean="0"/>
              <a:t>SEYED AHMAD SHAHAHMADI (P64797)</a:t>
            </a:r>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4975AE14-5157-40EE-903F-4A617FD7023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r>
              <a:rPr lang="en-US" smtClean="0"/>
              <a:t>SEYED AHMAD SHAHAHMADI (P64797)</a:t>
            </a:r>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4975AE14-5157-40EE-903F-4A617FD70239}"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r>
              <a:rPr lang="en-US" smtClean="0"/>
              <a:t>SEYED AHMAD SHAHAHMADI (P64797)</a:t>
            </a:r>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4975AE14-5157-40EE-903F-4A617FD7023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extLst/>
          </a:lstStyle>
          <a:p>
            <a:r>
              <a:rPr lang="en-US" smtClean="0"/>
              <a:t>SEYED AHMAD SHAHAHMADI (P64797)</a:t>
            </a:r>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975AE14-5157-40EE-903F-4A617FD7023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r>
              <a:rPr lang="en-US" smtClean="0"/>
              <a:t>SEYED AHMAD SHAHAHMADI (P64797)</a:t>
            </a:r>
            <a:endParaRPr lang="en-US"/>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4975AE14-5157-40EE-903F-4A617FD70239}" type="slidenum">
              <a:rPr lang="en-US" smtClean="0"/>
              <a:pPr/>
              <a:t>‹#›</a:t>
            </a:fld>
            <a:endParaRPr lang="en-US"/>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8056" y="5791253"/>
            <a:ext cx="4536419"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r>
              <a:rPr lang="en-US" smtClean="0"/>
              <a:t>SEYED AHMAD SHAHAHMADI (P64797)</a:t>
            </a:r>
            <a:endParaRPr lang="en-US"/>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4975AE14-5157-40EE-903F-4A617FD7023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134" r:id="rId1"/>
    <p:sldLayoutId id="2147484135" r:id="rId2"/>
    <p:sldLayoutId id="2147484136" r:id="rId3"/>
    <p:sldLayoutId id="2147484137" r:id="rId4"/>
    <p:sldLayoutId id="2147484138" r:id="rId5"/>
    <p:sldLayoutId id="2147484139" r:id="rId6"/>
    <p:sldLayoutId id="2147484140" r:id="rId7"/>
    <p:sldLayoutId id="2147484141" r:id="rId8"/>
    <p:sldLayoutId id="2147484142" r:id="rId9"/>
    <p:sldLayoutId id="2147484143" r:id="rId10"/>
    <p:sldLayoutId id="2147484144" r:id="rId1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975AE14-5157-40EE-903F-4A617FD70239}" type="slidenum">
              <a:rPr lang="en-US" smtClean="0"/>
              <a:pPr/>
              <a:t>1</a:t>
            </a:fld>
            <a:endParaRPr lang="en-US"/>
          </a:p>
        </p:txBody>
      </p:sp>
      <p:sp>
        <p:nvSpPr>
          <p:cNvPr id="7" name="TextBox 6"/>
          <p:cNvSpPr txBox="1"/>
          <p:nvPr/>
        </p:nvSpPr>
        <p:spPr>
          <a:xfrm>
            <a:off x="914400" y="1843311"/>
            <a:ext cx="10319657" cy="707886"/>
          </a:xfrm>
          <a:prstGeom prst="rect">
            <a:avLst/>
          </a:prstGeom>
          <a:noFill/>
        </p:spPr>
        <p:txBody>
          <a:bodyPr wrap="square" rtlCol="0">
            <a:spAutoFit/>
          </a:bodyPr>
          <a:lstStyle/>
          <a:p>
            <a:pPr algn="ctr"/>
            <a:r>
              <a:rPr lang="en-US" sz="4000" dirty="0" smtClean="0"/>
              <a:t>Horn Antenna</a:t>
            </a:r>
            <a:endParaRPr lang="en-US" sz="4000" dirty="0"/>
          </a:p>
        </p:txBody>
      </p:sp>
      <p:pic>
        <p:nvPicPr>
          <p:cNvPr id="2" name="Picture 2"/>
          <p:cNvPicPr>
            <a:picLocks noChangeAspect="1" noChangeArrowheads="1"/>
          </p:cNvPicPr>
          <p:nvPr/>
        </p:nvPicPr>
        <p:blipFill>
          <a:blip r:embed="rId2"/>
          <a:srcRect l="26884" t="15079" r="28718" b="32143"/>
          <a:stretch>
            <a:fillRect/>
          </a:stretch>
        </p:blipFill>
        <p:spPr bwMode="auto">
          <a:xfrm>
            <a:off x="6415314" y="2997200"/>
            <a:ext cx="5776686" cy="38608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l="35028" t="28770" r="36415" b="31746"/>
          <a:stretch>
            <a:fillRect/>
          </a:stretch>
        </p:blipFill>
        <p:spPr bwMode="auto">
          <a:xfrm>
            <a:off x="3018971" y="3969657"/>
            <a:ext cx="3715657" cy="288834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Box 142"/>
          <p:cNvSpPr txBox="1"/>
          <p:nvPr/>
        </p:nvSpPr>
        <p:spPr>
          <a:xfrm>
            <a:off x="682179" y="0"/>
            <a:ext cx="10813142" cy="707886"/>
          </a:xfrm>
          <a:prstGeom prst="rect">
            <a:avLst/>
          </a:prstGeom>
          <a:noFill/>
        </p:spPr>
        <p:txBody>
          <a:bodyPr wrap="square" rtlCol="0">
            <a:spAutoFit/>
          </a:bodyPr>
          <a:lstStyle/>
          <a:p>
            <a:pPr algn="ctr"/>
            <a:r>
              <a:rPr lang="en-US" sz="4000" dirty="0" smtClean="0"/>
              <a:t>Flaring/Flare Angle</a:t>
            </a:r>
            <a:endParaRPr lang="en-US" sz="4000" dirty="0"/>
          </a:p>
        </p:txBody>
      </p:sp>
      <p:sp>
        <p:nvSpPr>
          <p:cNvPr id="4" name="Rectangle 3"/>
          <p:cNvSpPr/>
          <p:nvPr/>
        </p:nvSpPr>
        <p:spPr>
          <a:xfrm>
            <a:off x="203199" y="839388"/>
            <a:ext cx="11742057" cy="3693319"/>
          </a:xfrm>
          <a:prstGeom prst="rect">
            <a:avLst/>
          </a:prstGeom>
        </p:spPr>
        <p:txBody>
          <a:bodyPr wrap="square">
            <a:spAutoFit/>
          </a:bodyPr>
          <a:lstStyle/>
          <a:p>
            <a:pPr algn="just"/>
            <a:r>
              <a:rPr lang="en-US" sz="2600" dirty="0" smtClean="0"/>
              <a:t>Flaring helps to match the antenna impedance with the free space impedance for better radiation. It avoids standing wave ratio and provides greater directivity and narrower beam width. </a:t>
            </a:r>
          </a:p>
          <a:p>
            <a:pPr algn="just"/>
            <a:endParaRPr lang="en-US" sz="2600" dirty="0" smtClean="0"/>
          </a:p>
          <a:p>
            <a:pPr algn="just"/>
            <a:r>
              <a:rPr lang="en-US" sz="2600" dirty="0" smtClean="0">
                <a:solidFill>
                  <a:srgbClr val="FF0000"/>
                </a:solidFill>
              </a:rPr>
              <a:t>Flare angle, </a:t>
            </a:r>
            <a:r>
              <a:rPr lang="en-US" sz="2600" b="1" dirty="0" smtClean="0">
                <a:solidFill>
                  <a:srgbClr val="FF0000"/>
                </a:solidFill>
              </a:rPr>
              <a:t>Φ</a:t>
            </a:r>
            <a:r>
              <a:rPr lang="en-US" sz="2600" dirty="0" smtClean="0">
                <a:solidFill>
                  <a:srgbClr val="FF0000"/>
                </a:solidFill>
              </a:rPr>
              <a:t> of the horn antenna is an important factor to be considered. If this is too small, then the resulting wave will be spherical instead of plane and the radiated beam will not be directive</a:t>
            </a:r>
            <a:r>
              <a:rPr lang="en-US" sz="2600" dirty="0" smtClean="0"/>
              <a:t>. Hence, the flare angle should have an optimum value and is closely related to its length.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975AE14-5157-40EE-903F-4A617FD70239}" type="slidenum">
              <a:rPr lang="en-US" smtClean="0"/>
              <a:pPr/>
              <a:t>11</a:t>
            </a:fld>
            <a:endParaRPr lang="en-US"/>
          </a:p>
        </p:txBody>
      </p:sp>
      <p:sp>
        <p:nvSpPr>
          <p:cNvPr id="7" name="TextBox 6"/>
          <p:cNvSpPr txBox="1"/>
          <p:nvPr/>
        </p:nvSpPr>
        <p:spPr>
          <a:xfrm>
            <a:off x="696686" y="0"/>
            <a:ext cx="11088914" cy="707886"/>
          </a:xfrm>
          <a:prstGeom prst="rect">
            <a:avLst/>
          </a:prstGeom>
          <a:noFill/>
        </p:spPr>
        <p:txBody>
          <a:bodyPr wrap="square" rtlCol="0">
            <a:spAutoFit/>
          </a:bodyPr>
          <a:lstStyle/>
          <a:p>
            <a:pPr algn="ctr"/>
            <a:r>
              <a:rPr lang="en-US" sz="4000" dirty="0" smtClean="0"/>
              <a:t>Parameters for Radiation Pattern</a:t>
            </a:r>
            <a:endParaRPr lang="en-US" sz="4000" dirty="0"/>
          </a:p>
        </p:txBody>
      </p:sp>
      <p:pic>
        <p:nvPicPr>
          <p:cNvPr id="1026" name="Picture 2"/>
          <p:cNvPicPr>
            <a:picLocks noChangeAspect="1" noChangeArrowheads="1"/>
          </p:cNvPicPr>
          <p:nvPr/>
        </p:nvPicPr>
        <p:blipFill>
          <a:blip r:embed="rId2"/>
          <a:srcRect l="31904" t="22421" r="33849" b="8730"/>
          <a:stretch>
            <a:fillRect/>
          </a:stretch>
        </p:blipFill>
        <p:spPr bwMode="auto">
          <a:xfrm>
            <a:off x="0" y="943428"/>
            <a:ext cx="5232775" cy="5914572"/>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l="27665" t="34523" r="28941" b="20437"/>
          <a:stretch>
            <a:fillRect/>
          </a:stretch>
        </p:blipFill>
        <p:spPr bwMode="auto">
          <a:xfrm>
            <a:off x="5573486" y="1741715"/>
            <a:ext cx="6168378" cy="359954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975AE14-5157-40EE-903F-4A617FD70239}" type="slidenum">
              <a:rPr lang="en-US" smtClean="0"/>
              <a:pPr/>
              <a:t>12</a:t>
            </a:fld>
            <a:endParaRPr lang="en-US"/>
          </a:p>
        </p:txBody>
      </p:sp>
      <p:sp>
        <p:nvSpPr>
          <p:cNvPr id="6" name="TextBox 5"/>
          <p:cNvSpPr txBox="1"/>
          <p:nvPr/>
        </p:nvSpPr>
        <p:spPr>
          <a:xfrm>
            <a:off x="217716" y="1451421"/>
            <a:ext cx="11698514" cy="3693319"/>
          </a:xfrm>
          <a:prstGeom prst="rect">
            <a:avLst/>
          </a:prstGeom>
          <a:noFill/>
        </p:spPr>
        <p:txBody>
          <a:bodyPr wrap="square" rtlCol="0">
            <a:spAutoFit/>
          </a:bodyPr>
          <a:lstStyle/>
          <a:p>
            <a:pPr algn="just"/>
            <a:r>
              <a:rPr lang="en-US" sz="2600" dirty="0" smtClean="0"/>
              <a:t>The radiation pattern of a horn antenna will depend on </a:t>
            </a:r>
            <a:r>
              <a:rPr lang="en-US" sz="2600" i="1" dirty="0" smtClean="0"/>
              <a:t>B</a:t>
            </a:r>
            <a:r>
              <a:rPr lang="en-US" sz="2600" dirty="0" smtClean="0"/>
              <a:t> and </a:t>
            </a:r>
            <a:r>
              <a:rPr lang="en-US" sz="2600" i="1" dirty="0" smtClean="0"/>
              <a:t>A</a:t>
            </a:r>
            <a:r>
              <a:rPr lang="en-US" sz="2600" dirty="0" smtClean="0"/>
              <a:t> (the dimensions of the horn at the opening) and </a:t>
            </a:r>
            <a:r>
              <a:rPr lang="en-US" sz="2600" i="1" dirty="0" smtClean="0"/>
              <a:t>R</a:t>
            </a:r>
            <a:r>
              <a:rPr lang="en-US" sz="2600" dirty="0" smtClean="0"/>
              <a:t> (the length of the horn, which also affects the flare angles of the horn), along with </a:t>
            </a:r>
            <a:r>
              <a:rPr lang="en-US" sz="2600" i="1" dirty="0" smtClean="0"/>
              <a:t>b</a:t>
            </a:r>
            <a:r>
              <a:rPr lang="en-US" sz="2600" dirty="0" smtClean="0"/>
              <a:t> and </a:t>
            </a:r>
            <a:r>
              <a:rPr lang="en-US" sz="2600" i="1" dirty="0" smtClean="0"/>
              <a:t>a</a:t>
            </a:r>
            <a:r>
              <a:rPr lang="en-US" sz="2600" dirty="0" smtClean="0"/>
              <a:t> (the dimensions of the waveguide). The flare angles depend on the height, width and length of the horn antenna.</a:t>
            </a:r>
          </a:p>
          <a:p>
            <a:pPr algn="just"/>
            <a:r>
              <a:rPr lang="en-US" sz="2600" dirty="0" smtClean="0"/>
              <a:t>Figure 7 shows the coordinate system which is centered at the opening of the horn), the radiation will be maximum in the +z-direction (out of the screen).</a:t>
            </a:r>
          </a:p>
          <a:p>
            <a:pPr algn="just"/>
            <a:endParaRPr lang="en-US" sz="2600" dirty="0"/>
          </a:p>
        </p:txBody>
      </p:sp>
      <p:sp>
        <p:nvSpPr>
          <p:cNvPr id="8" name="TextBox 7"/>
          <p:cNvSpPr txBox="1"/>
          <p:nvPr/>
        </p:nvSpPr>
        <p:spPr>
          <a:xfrm>
            <a:off x="696686" y="0"/>
            <a:ext cx="11088914" cy="707886"/>
          </a:xfrm>
          <a:prstGeom prst="rect">
            <a:avLst/>
          </a:prstGeom>
          <a:noFill/>
        </p:spPr>
        <p:txBody>
          <a:bodyPr wrap="square" rtlCol="0">
            <a:spAutoFit/>
          </a:bodyPr>
          <a:lstStyle/>
          <a:p>
            <a:pPr algn="ctr"/>
            <a:r>
              <a:rPr lang="en-US" sz="4000" dirty="0" smtClean="0"/>
              <a:t>Parameters for Radiation Pattern</a:t>
            </a:r>
            <a:endParaRPr lang="en-US" sz="40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Box 142"/>
          <p:cNvSpPr txBox="1"/>
          <p:nvPr/>
        </p:nvSpPr>
        <p:spPr>
          <a:xfrm>
            <a:off x="682179" y="0"/>
            <a:ext cx="10813142" cy="707886"/>
          </a:xfrm>
          <a:prstGeom prst="rect">
            <a:avLst/>
          </a:prstGeom>
          <a:noFill/>
        </p:spPr>
        <p:txBody>
          <a:bodyPr wrap="square" rtlCol="0">
            <a:spAutoFit/>
          </a:bodyPr>
          <a:lstStyle/>
          <a:p>
            <a:pPr algn="ctr"/>
            <a:r>
              <a:rPr lang="en-US" sz="4000" dirty="0" smtClean="0"/>
              <a:t>Radiation Pattern</a:t>
            </a:r>
            <a:endParaRPr lang="en-US" sz="4000" dirty="0"/>
          </a:p>
        </p:txBody>
      </p:sp>
      <p:sp>
        <p:nvSpPr>
          <p:cNvPr id="4" name="Rectangle 3"/>
          <p:cNvSpPr/>
          <p:nvPr/>
        </p:nvSpPr>
        <p:spPr>
          <a:xfrm>
            <a:off x="406400" y="1450485"/>
            <a:ext cx="11408229" cy="2246769"/>
          </a:xfrm>
          <a:prstGeom prst="rect">
            <a:avLst/>
          </a:prstGeom>
        </p:spPr>
        <p:txBody>
          <a:bodyPr wrap="square">
            <a:spAutoFit/>
          </a:bodyPr>
          <a:lstStyle/>
          <a:p>
            <a:pPr algn="just"/>
            <a:r>
              <a:rPr lang="en-US" sz="2800" dirty="0" smtClean="0"/>
              <a:t>The radiation pattern of a horn antenna is a spherical wave front. The flaring keeps the beam focused. The radiated beam has high directivity.</a:t>
            </a:r>
          </a:p>
          <a:p>
            <a:pPr algn="just"/>
            <a:r>
              <a:rPr lang="en-US" sz="2800" dirty="0" smtClean="0"/>
              <a:t/>
            </a:r>
            <a:br>
              <a:rPr lang="en-US" sz="2800" dirty="0" smtClean="0"/>
            </a:br>
            <a:endParaRPr lang="en-US" sz="2800"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975AE14-5157-40EE-903F-4A617FD70239}" type="slidenum">
              <a:rPr lang="en-US" smtClean="0"/>
              <a:pPr/>
              <a:t>14</a:t>
            </a:fld>
            <a:endParaRPr lang="en-US"/>
          </a:p>
        </p:txBody>
      </p:sp>
      <p:pic>
        <p:nvPicPr>
          <p:cNvPr id="3074" name="Picture 2"/>
          <p:cNvPicPr>
            <a:picLocks noChangeAspect="1" noChangeArrowheads="1"/>
          </p:cNvPicPr>
          <p:nvPr/>
        </p:nvPicPr>
        <p:blipFill>
          <a:blip r:embed="rId2"/>
          <a:srcRect l="28669" t="40278" r="30056" b="6250"/>
          <a:stretch>
            <a:fillRect/>
          </a:stretch>
        </p:blipFill>
        <p:spPr bwMode="auto">
          <a:xfrm>
            <a:off x="957943" y="1204686"/>
            <a:ext cx="5370286" cy="3911600"/>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l="30144" t="15030" r="31259" b="16716"/>
          <a:stretch>
            <a:fillRect/>
          </a:stretch>
        </p:blipFill>
        <p:spPr bwMode="auto">
          <a:xfrm>
            <a:off x="6342742" y="130630"/>
            <a:ext cx="5021943" cy="4992914"/>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Box 142"/>
          <p:cNvSpPr txBox="1"/>
          <p:nvPr/>
        </p:nvSpPr>
        <p:spPr>
          <a:xfrm>
            <a:off x="682179" y="0"/>
            <a:ext cx="10813142" cy="707886"/>
          </a:xfrm>
          <a:prstGeom prst="rect">
            <a:avLst/>
          </a:prstGeom>
          <a:noFill/>
        </p:spPr>
        <p:txBody>
          <a:bodyPr wrap="square" rtlCol="0">
            <a:spAutoFit/>
          </a:bodyPr>
          <a:lstStyle/>
          <a:p>
            <a:pPr algn="ctr"/>
            <a:r>
              <a:rPr lang="en-US" sz="4000" dirty="0" smtClean="0"/>
              <a:t>Advantage-Disadvantage-Application</a:t>
            </a:r>
            <a:endParaRPr lang="en-US" sz="4000" dirty="0"/>
          </a:p>
        </p:txBody>
      </p:sp>
      <p:sp>
        <p:nvSpPr>
          <p:cNvPr id="4" name="Rectangle 3"/>
          <p:cNvSpPr/>
          <p:nvPr/>
        </p:nvSpPr>
        <p:spPr>
          <a:xfrm>
            <a:off x="1785268" y="859334"/>
            <a:ext cx="9710058" cy="5693866"/>
          </a:xfrm>
          <a:prstGeom prst="rect">
            <a:avLst/>
          </a:prstGeom>
        </p:spPr>
        <p:txBody>
          <a:bodyPr wrap="square">
            <a:spAutoFit/>
          </a:bodyPr>
          <a:lstStyle/>
          <a:p>
            <a:pPr algn="just"/>
            <a:r>
              <a:rPr lang="en-US" sz="2600" b="1" dirty="0" smtClean="0"/>
              <a:t>Advantages</a:t>
            </a:r>
          </a:p>
          <a:p>
            <a:pPr algn="just"/>
            <a:r>
              <a:rPr lang="en-US" sz="2600" dirty="0" smtClean="0"/>
              <a:t>Small minor lobes are formed</a:t>
            </a:r>
          </a:p>
          <a:p>
            <a:pPr algn="just"/>
            <a:r>
              <a:rPr lang="en-US" sz="2600" dirty="0" smtClean="0"/>
              <a:t>Impedance matching is good</a:t>
            </a:r>
          </a:p>
          <a:p>
            <a:pPr algn="just"/>
            <a:r>
              <a:rPr lang="en-US" sz="2600" dirty="0" smtClean="0"/>
              <a:t>Greater directivity</a:t>
            </a:r>
          </a:p>
          <a:p>
            <a:pPr algn="just"/>
            <a:r>
              <a:rPr lang="en-US" sz="2600" dirty="0" smtClean="0"/>
              <a:t>Narrower beam width</a:t>
            </a:r>
          </a:p>
          <a:p>
            <a:pPr algn="just"/>
            <a:r>
              <a:rPr lang="en-US" sz="2600" dirty="0" smtClean="0"/>
              <a:t>Standing waves are avoided</a:t>
            </a:r>
          </a:p>
          <a:p>
            <a:pPr algn="just"/>
            <a:endParaRPr lang="en-US" sz="2600" b="1" dirty="0" smtClean="0"/>
          </a:p>
          <a:p>
            <a:pPr algn="just"/>
            <a:r>
              <a:rPr lang="en-US" sz="2600" b="1" dirty="0" smtClean="0"/>
              <a:t>Disadvantages</a:t>
            </a:r>
          </a:p>
          <a:p>
            <a:pPr algn="just"/>
            <a:r>
              <a:rPr lang="en-US" sz="2600" dirty="0" smtClean="0"/>
              <a:t>Designing of flare angle, decides the directivity</a:t>
            </a:r>
          </a:p>
          <a:p>
            <a:pPr algn="just"/>
            <a:r>
              <a:rPr lang="en-US" sz="2600" dirty="0" smtClean="0"/>
              <a:t>Flare angle and length of the flare should not be very small</a:t>
            </a:r>
          </a:p>
          <a:p>
            <a:pPr algn="just"/>
            <a:endParaRPr lang="en-US" sz="2600" b="1" dirty="0" smtClean="0"/>
          </a:p>
          <a:p>
            <a:pPr algn="just"/>
            <a:r>
              <a:rPr lang="en-US" sz="2600" b="1" dirty="0" smtClean="0"/>
              <a:t>Applications</a:t>
            </a:r>
          </a:p>
          <a:p>
            <a:pPr algn="just"/>
            <a:r>
              <a:rPr lang="en-US" sz="2600" dirty="0" smtClean="0"/>
              <a:t>Used for astronomical studies</a:t>
            </a:r>
          </a:p>
          <a:p>
            <a:pPr algn="just"/>
            <a:r>
              <a:rPr lang="en-US" sz="2600" dirty="0" smtClean="0"/>
              <a:t>Used in microwave applications</a:t>
            </a:r>
            <a:endParaRPr lang="en-US" sz="26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Box 142"/>
          <p:cNvSpPr txBox="1"/>
          <p:nvPr/>
        </p:nvSpPr>
        <p:spPr>
          <a:xfrm>
            <a:off x="682179" y="0"/>
            <a:ext cx="10813142" cy="707886"/>
          </a:xfrm>
          <a:prstGeom prst="rect">
            <a:avLst/>
          </a:prstGeom>
          <a:noFill/>
        </p:spPr>
        <p:txBody>
          <a:bodyPr wrap="square" rtlCol="0">
            <a:spAutoFit/>
          </a:bodyPr>
          <a:lstStyle/>
          <a:p>
            <a:pPr algn="ctr"/>
            <a:r>
              <a:rPr lang="en-US" sz="4000" dirty="0" smtClean="0"/>
              <a:t>Features</a:t>
            </a:r>
            <a:endParaRPr lang="en-US" sz="4000" dirty="0"/>
          </a:p>
        </p:txBody>
      </p:sp>
      <p:sp>
        <p:nvSpPr>
          <p:cNvPr id="4" name="Rectangle 3"/>
          <p:cNvSpPr/>
          <p:nvPr/>
        </p:nvSpPr>
        <p:spPr>
          <a:xfrm>
            <a:off x="682171" y="1305342"/>
            <a:ext cx="10958286" cy="5262979"/>
          </a:xfrm>
          <a:prstGeom prst="rect">
            <a:avLst/>
          </a:prstGeom>
        </p:spPr>
        <p:txBody>
          <a:bodyPr wrap="square">
            <a:spAutoFit/>
          </a:bodyPr>
          <a:lstStyle/>
          <a:p>
            <a:pPr algn="just">
              <a:buFont typeface="Arial" pitchFamily="34" charset="0"/>
              <a:buChar char="•"/>
            </a:pPr>
            <a:r>
              <a:rPr lang="en-US" sz="2800" dirty="0" smtClean="0"/>
              <a:t> Horn antennas are very popular at UHF (300 MHz-3GHz) and higher frequencies.</a:t>
            </a:r>
          </a:p>
          <a:p>
            <a:pPr algn="just">
              <a:buFont typeface="Arial" pitchFamily="34" charset="0"/>
              <a:buChar char="•"/>
            </a:pPr>
            <a:r>
              <a:rPr lang="en-US" sz="2800" dirty="0" smtClean="0"/>
              <a:t> It has often directional radiation pattern with a high antenna gain (25 dB), typically 10-20 dB.</a:t>
            </a:r>
          </a:p>
          <a:p>
            <a:pPr algn="just">
              <a:buFont typeface="Arial" pitchFamily="34" charset="0"/>
              <a:buChar char="•"/>
            </a:pPr>
            <a:r>
              <a:rPr lang="en-US" sz="2800" dirty="0" smtClean="0"/>
              <a:t> The input impedance is slowly varying over a wide frequency range i.e. it has wide impedance bandwidth</a:t>
            </a:r>
          </a:p>
          <a:p>
            <a:pPr algn="just">
              <a:buFont typeface="Arial" pitchFamily="34" charset="0"/>
              <a:buChar char="•"/>
            </a:pPr>
            <a:r>
              <a:rPr lang="en-US" sz="2800" dirty="0" smtClean="0"/>
              <a:t> Gain of horn antenna often increases as the frequency of operation is increased.</a:t>
            </a:r>
          </a:p>
          <a:p>
            <a:pPr algn="just">
              <a:buFont typeface="Arial" pitchFamily="34" charset="0"/>
              <a:buChar char="•"/>
            </a:pPr>
            <a:r>
              <a:rPr lang="en-US" sz="2800" dirty="0" smtClean="0"/>
              <a:t> Size of horn aperture is always measured in wavelengths, a higher frequency has a smaller wavelength. </a:t>
            </a:r>
          </a:p>
          <a:p>
            <a:pPr algn="just">
              <a:buFont typeface="Arial" pitchFamily="34" charset="0"/>
              <a:buChar char="•"/>
            </a:pPr>
            <a:r>
              <a:rPr lang="en-US" sz="2800" dirty="0" smtClean="0"/>
              <a:t> Horn antennas have very little loss so the directivity of a horn is roughly equal to its gain.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975AE14-5157-40EE-903F-4A617FD70239}" type="slidenum">
              <a:rPr lang="en-US" smtClean="0"/>
              <a:pPr/>
              <a:t>17</a:t>
            </a:fld>
            <a:endParaRPr lang="en-US"/>
          </a:p>
        </p:txBody>
      </p:sp>
      <p:sp>
        <p:nvSpPr>
          <p:cNvPr id="7" name="TextBox 6"/>
          <p:cNvSpPr txBox="1"/>
          <p:nvPr/>
        </p:nvSpPr>
        <p:spPr>
          <a:xfrm>
            <a:off x="1016000" y="0"/>
            <a:ext cx="10319657" cy="707886"/>
          </a:xfrm>
          <a:prstGeom prst="rect">
            <a:avLst/>
          </a:prstGeom>
          <a:noFill/>
        </p:spPr>
        <p:txBody>
          <a:bodyPr wrap="square" rtlCol="0">
            <a:spAutoFit/>
          </a:bodyPr>
          <a:lstStyle/>
          <a:p>
            <a:pPr algn="ctr"/>
            <a:r>
              <a:rPr lang="en-US" sz="4000" dirty="0" smtClean="0"/>
              <a:t>Field Distribution (Equation)</a:t>
            </a:r>
            <a:endParaRPr lang="en-US" sz="4000" dirty="0"/>
          </a:p>
        </p:txBody>
      </p:sp>
      <p:pic>
        <p:nvPicPr>
          <p:cNvPr id="2050" name="Picture 2"/>
          <p:cNvPicPr>
            <a:picLocks noChangeAspect="1" noChangeArrowheads="1"/>
          </p:cNvPicPr>
          <p:nvPr/>
        </p:nvPicPr>
        <p:blipFill>
          <a:blip r:embed="rId2"/>
          <a:srcRect l="27541" t="61049" r="28699" b="30772"/>
          <a:stretch>
            <a:fillRect/>
          </a:stretch>
        </p:blipFill>
        <p:spPr bwMode="auto">
          <a:xfrm>
            <a:off x="856343" y="2423886"/>
            <a:ext cx="10994089" cy="1155246"/>
          </a:xfrm>
          <a:prstGeom prst="rect">
            <a:avLst/>
          </a:prstGeom>
          <a:noFill/>
          <a:ln w="9525">
            <a:noFill/>
            <a:miter lim="800000"/>
            <a:headEnd/>
            <a:tailEnd/>
          </a:ln>
          <a:effectLst/>
        </p:spPr>
      </p:pic>
      <p:sp>
        <p:nvSpPr>
          <p:cNvPr id="6" name="TextBox 5"/>
          <p:cNvSpPr txBox="1"/>
          <p:nvPr/>
        </p:nvSpPr>
        <p:spPr>
          <a:xfrm>
            <a:off x="740230" y="1378857"/>
            <a:ext cx="10885714" cy="954107"/>
          </a:xfrm>
          <a:prstGeom prst="rect">
            <a:avLst/>
          </a:prstGeom>
          <a:noFill/>
        </p:spPr>
        <p:txBody>
          <a:bodyPr wrap="square" rtlCol="0">
            <a:spAutoFit/>
          </a:bodyPr>
          <a:lstStyle/>
          <a:p>
            <a:r>
              <a:rPr lang="en-US" sz="2800" dirty="0" smtClean="0"/>
              <a:t>Electric field in the far field shows linear polarization and the magnitude is</a:t>
            </a:r>
            <a:endParaRPr lang="en-US" sz="28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4975AE14-5157-40EE-903F-4A617FD70239}" type="slidenum">
              <a:rPr lang="en-US" smtClean="0"/>
              <a:pPr/>
              <a:t>18</a:t>
            </a:fld>
            <a:endParaRPr lang="en-US"/>
          </a:p>
        </p:txBody>
      </p:sp>
      <p:sp>
        <p:nvSpPr>
          <p:cNvPr id="7" name="TextBox 6"/>
          <p:cNvSpPr txBox="1"/>
          <p:nvPr/>
        </p:nvSpPr>
        <p:spPr>
          <a:xfrm>
            <a:off x="870857" y="29028"/>
            <a:ext cx="10319657" cy="707886"/>
          </a:xfrm>
          <a:prstGeom prst="rect">
            <a:avLst/>
          </a:prstGeom>
          <a:noFill/>
        </p:spPr>
        <p:txBody>
          <a:bodyPr wrap="square" rtlCol="0">
            <a:spAutoFit/>
          </a:bodyPr>
          <a:lstStyle/>
          <a:p>
            <a:pPr algn="ctr"/>
            <a:r>
              <a:rPr lang="en-US" sz="4000" dirty="0" smtClean="0"/>
              <a:t>Equation (Beam Width and Gain)</a:t>
            </a:r>
            <a:endParaRPr lang="en-US" sz="4000" dirty="0"/>
          </a:p>
        </p:txBody>
      </p:sp>
      <p:pic>
        <p:nvPicPr>
          <p:cNvPr id="54275" name="Picture 3"/>
          <p:cNvPicPr>
            <a:picLocks noChangeAspect="1" noChangeArrowheads="1"/>
          </p:cNvPicPr>
          <p:nvPr/>
        </p:nvPicPr>
        <p:blipFill>
          <a:blip r:embed="rId2"/>
          <a:srcRect l="4016" t="32540" r="49690" b="26190"/>
          <a:stretch>
            <a:fillRect/>
          </a:stretch>
        </p:blipFill>
        <p:spPr bwMode="auto">
          <a:xfrm>
            <a:off x="522514" y="968995"/>
            <a:ext cx="11185003" cy="5605976"/>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Box 142"/>
          <p:cNvSpPr txBox="1"/>
          <p:nvPr/>
        </p:nvSpPr>
        <p:spPr>
          <a:xfrm>
            <a:off x="682179" y="0"/>
            <a:ext cx="10813142" cy="707886"/>
          </a:xfrm>
          <a:prstGeom prst="rect">
            <a:avLst/>
          </a:prstGeom>
          <a:noFill/>
        </p:spPr>
        <p:txBody>
          <a:bodyPr wrap="square" rtlCol="0">
            <a:spAutoFit/>
          </a:bodyPr>
          <a:lstStyle/>
          <a:p>
            <a:pPr algn="ctr"/>
            <a:r>
              <a:rPr lang="en-US" sz="4000" dirty="0" smtClean="0"/>
              <a:t>Horn Antenna</a:t>
            </a:r>
            <a:endParaRPr lang="en-US" sz="4000" dirty="0"/>
          </a:p>
        </p:txBody>
      </p:sp>
      <p:sp>
        <p:nvSpPr>
          <p:cNvPr id="4" name="Rectangle 3"/>
          <p:cNvSpPr/>
          <p:nvPr/>
        </p:nvSpPr>
        <p:spPr>
          <a:xfrm>
            <a:off x="377371" y="956998"/>
            <a:ext cx="11451772" cy="4401205"/>
          </a:xfrm>
          <a:prstGeom prst="rect">
            <a:avLst/>
          </a:prstGeom>
        </p:spPr>
        <p:txBody>
          <a:bodyPr wrap="square">
            <a:spAutoFit/>
          </a:bodyPr>
          <a:lstStyle/>
          <a:p>
            <a:pPr algn="just"/>
            <a:r>
              <a:rPr lang="en-US" sz="2800" dirty="0" smtClean="0"/>
              <a:t>The energy of the beam when slowly transform into radiation, the losses are reduced and the focusing of the beam improves. A Horn antenna may be considered as a flared out wave guide.</a:t>
            </a:r>
          </a:p>
          <a:p>
            <a:pPr algn="just"/>
            <a:r>
              <a:rPr lang="en-US" sz="2800" dirty="0" smtClean="0">
                <a:solidFill>
                  <a:srgbClr val="FF0000"/>
                </a:solidFill>
              </a:rPr>
              <a:t>To improve the radiation efficiency and directivity of the beam, the waveguide should be provided with an extended aperture to make the abrupt discontinuity of the wave into a gradual transformation.</a:t>
            </a:r>
            <a:r>
              <a:rPr lang="en-US" sz="2800" dirty="0" smtClean="0"/>
              <a:t> So that all the energy in the forward direction gets radiated. This can be termed as </a:t>
            </a:r>
            <a:r>
              <a:rPr lang="en-US" sz="2800" b="1" dirty="0" smtClean="0"/>
              <a:t>Flaring</a:t>
            </a:r>
            <a:r>
              <a:rPr lang="en-US" sz="2800" dirty="0" smtClean="0"/>
              <a:t>. In the horn antenna </a:t>
            </a:r>
          </a:p>
          <a:p>
            <a:pPr algn="just"/>
            <a:r>
              <a:rPr lang="en-US" sz="2800" dirty="0" smtClean="0"/>
              <a:t>the directivity is improved and the diffraction is reduced.</a:t>
            </a:r>
          </a:p>
          <a:p>
            <a:pPr algn="just"/>
            <a:endParaRPr lang="en-US" sz="2800"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Box 142"/>
          <p:cNvSpPr txBox="1"/>
          <p:nvPr/>
        </p:nvSpPr>
        <p:spPr>
          <a:xfrm>
            <a:off x="682179" y="0"/>
            <a:ext cx="10813142" cy="707886"/>
          </a:xfrm>
          <a:prstGeom prst="rect">
            <a:avLst/>
          </a:prstGeom>
          <a:noFill/>
        </p:spPr>
        <p:txBody>
          <a:bodyPr wrap="square" rtlCol="0">
            <a:spAutoFit/>
          </a:bodyPr>
          <a:lstStyle/>
          <a:p>
            <a:pPr algn="ctr"/>
            <a:r>
              <a:rPr lang="en-US" sz="4000" dirty="0" smtClean="0"/>
              <a:t>Operation frequency</a:t>
            </a:r>
            <a:endParaRPr lang="en-US" sz="4000" dirty="0"/>
          </a:p>
        </p:txBody>
      </p:sp>
      <p:sp>
        <p:nvSpPr>
          <p:cNvPr id="4" name="Rectangle 3"/>
          <p:cNvSpPr/>
          <p:nvPr/>
        </p:nvSpPr>
        <p:spPr>
          <a:xfrm>
            <a:off x="377371" y="942484"/>
            <a:ext cx="11451772" cy="1384995"/>
          </a:xfrm>
          <a:prstGeom prst="rect">
            <a:avLst/>
          </a:prstGeom>
        </p:spPr>
        <p:txBody>
          <a:bodyPr wrap="square">
            <a:spAutoFit/>
          </a:bodyPr>
          <a:lstStyle/>
          <a:p>
            <a:pPr algn="just"/>
            <a:r>
              <a:rPr lang="en-US" sz="2800" dirty="0" smtClean="0"/>
              <a:t>The operational frequency range of a horn antenna is around </a:t>
            </a:r>
            <a:r>
              <a:rPr lang="en-US" sz="2800" b="1" dirty="0" smtClean="0">
                <a:solidFill>
                  <a:srgbClr val="FF0000"/>
                </a:solidFill>
              </a:rPr>
              <a:t>300MHz to 30GHz</a:t>
            </a:r>
            <a:r>
              <a:rPr lang="en-US" sz="2800" dirty="0" smtClean="0">
                <a:solidFill>
                  <a:srgbClr val="FF0000"/>
                </a:solidFill>
              </a:rPr>
              <a:t>. </a:t>
            </a:r>
            <a:r>
              <a:rPr lang="en-US" sz="2800" dirty="0" smtClean="0"/>
              <a:t>This antenna works in </a:t>
            </a:r>
            <a:r>
              <a:rPr lang="en-US" sz="2800" b="1" dirty="0" smtClean="0"/>
              <a:t>UHF</a:t>
            </a:r>
            <a:r>
              <a:rPr lang="en-US" sz="2800" dirty="0" smtClean="0"/>
              <a:t> and </a:t>
            </a:r>
            <a:r>
              <a:rPr lang="en-US" sz="2800" b="1" dirty="0" smtClean="0"/>
              <a:t>SHF</a:t>
            </a:r>
            <a:r>
              <a:rPr lang="en-US" sz="2800" dirty="0" smtClean="0"/>
              <a:t> frequency ranges.</a:t>
            </a:r>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Box 142"/>
          <p:cNvSpPr txBox="1"/>
          <p:nvPr/>
        </p:nvSpPr>
        <p:spPr>
          <a:xfrm>
            <a:off x="682179" y="0"/>
            <a:ext cx="10813142" cy="707886"/>
          </a:xfrm>
          <a:prstGeom prst="rect">
            <a:avLst/>
          </a:prstGeom>
          <a:noFill/>
        </p:spPr>
        <p:txBody>
          <a:bodyPr wrap="square" rtlCol="0">
            <a:spAutoFit/>
          </a:bodyPr>
          <a:lstStyle/>
          <a:p>
            <a:pPr algn="ctr"/>
            <a:r>
              <a:rPr lang="en-US" sz="4000" dirty="0" smtClean="0"/>
              <a:t>Horn Antenna Shape</a:t>
            </a:r>
            <a:endParaRPr lang="en-US" sz="4000" dirty="0"/>
          </a:p>
        </p:txBody>
      </p:sp>
      <p:sp>
        <p:nvSpPr>
          <p:cNvPr id="4" name="Rectangle 3"/>
          <p:cNvSpPr/>
          <p:nvPr/>
        </p:nvSpPr>
        <p:spPr>
          <a:xfrm>
            <a:off x="333829" y="1015056"/>
            <a:ext cx="11582400" cy="3108543"/>
          </a:xfrm>
          <a:prstGeom prst="rect">
            <a:avLst/>
          </a:prstGeom>
        </p:spPr>
        <p:txBody>
          <a:bodyPr wrap="square">
            <a:spAutoFit/>
          </a:bodyPr>
          <a:lstStyle/>
          <a:p>
            <a:pPr algn="just"/>
            <a:r>
              <a:rPr lang="en-US" sz="2800" dirty="0" smtClean="0"/>
              <a:t>  Horn radiators are constructed in a variety of shapes:</a:t>
            </a:r>
          </a:p>
          <a:p>
            <a:pPr algn="just"/>
            <a:endParaRPr lang="en-US" sz="2800" dirty="0" smtClean="0"/>
          </a:p>
          <a:p>
            <a:pPr algn="just">
              <a:buFont typeface="Arial" pitchFamily="34" charset="0"/>
              <a:buChar char="•"/>
            </a:pPr>
            <a:r>
              <a:rPr lang="en-US" sz="2800" dirty="0" smtClean="0"/>
              <a:t> The shape of the horn determines the shape of the field pattern. </a:t>
            </a:r>
          </a:p>
          <a:p>
            <a:pPr algn="just">
              <a:buFont typeface="Arial" pitchFamily="34" charset="0"/>
              <a:buChar char="•"/>
            </a:pPr>
            <a:r>
              <a:rPr lang="en-US" sz="2800" dirty="0" smtClean="0"/>
              <a:t> The ratio of the horn length to the size of its mouth determines the beam angle and directivity. </a:t>
            </a:r>
          </a:p>
          <a:p>
            <a:pPr algn="just">
              <a:buFont typeface="Arial" pitchFamily="34" charset="0"/>
              <a:buChar char="•"/>
            </a:pPr>
            <a:r>
              <a:rPr lang="en-US" sz="2800" dirty="0" smtClean="0"/>
              <a:t> In general, the larger the mouth of the horn, the more directive is the field pattern. </a:t>
            </a:r>
            <a:endParaRPr 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Rectangle 140"/>
          <p:cNvSpPr/>
          <p:nvPr/>
        </p:nvSpPr>
        <p:spPr>
          <a:xfrm>
            <a:off x="1030515" y="0"/>
            <a:ext cx="9593942" cy="769441"/>
          </a:xfrm>
          <a:prstGeom prst="rect">
            <a:avLst/>
          </a:prstGeom>
        </p:spPr>
        <p:txBody>
          <a:bodyPr wrap="square">
            <a:spAutoFit/>
          </a:bodyPr>
          <a:lstStyle/>
          <a:p>
            <a:pPr marL="952500" lvl="1" indent="-495300" algn="ctr">
              <a:lnSpc>
                <a:spcPct val="110000"/>
              </a:lnSpc>
              <a:spcBef>
                <a:spcPct val="50000"/>
              </a:spcBef>
            </a:pPr>
            <a:r>
              <a:rPr lang="en-US" sz="4000" dirty="0" smtClean="0"/>
              <a:t>Types of Horn Antenna</a:t>
            </a:r>
            <a:endParaRPr lang="en-US" sz="4000" dirty="0"/>
          </a:p>
        </p:txBody>
      </p:sp>
      <p:sp>
        <p:nvSpPr>
          <p:cNvPr id="142" name="Rectangle 141"/>
          <p:cNvSpPr/>
          <p:nvPr/>
        </p:nvSpPr>
        <p:spPr>
          <a:xfrm>
            <a:off x="1291773" y="1797095"/>
            <a:ext cx="9042400" cy="2862322"/>
          </a:xfrm>
          <a:prstGeom prst="rect">
            <a:avLst/>
          </a:prstGeom>
        </p:spPr>
        <p:txBody>
          <a:bodyPr wrap="square">
            <a:spAutoFit/>
          </a:bodyPr>
          <a:lstStyle/>
          <a:p>
            <a:pPr algn="just"/>
            <a:r>
              <a:rPr lang="en-US" sz="3000" u="sng" dirty="0" smtClean="0"/>
              <a:t>One dimensional Horn </a:t>
            </a:r>
          </a:p>
          <a:p>
            <a:pPr algn="just">
              <a:buFont typeface="Arial" pitchFamily="34" charset="0"/>
              <a:buChar char="•"/>
            </a:pPr>
            <a:r>
              <a:rPr lang="en-US" sz="3000" dirty="0" smtClean="0"/>
              <a:t> </a:t>
            </a:r>
            <a:r>
              <a:rPr lang="en-US" sz="3000" dirty="0" err="1" smtClean="0"/>
              <a:t>Sectoral</a:t>
            </a:r>
            <a:r>
              <a:rPr lang="en-US" sz="3000" dirty="0" smtClean="0"/>
              <a:t> horn (E-plane or H-plane) </a:t>
            </a:r>
          </a:p>
          <a:p>
            <a:pPr algn="just"/>
            <a:r>
              <a:rPr lang="en-US" sz="3000" u="sng" dirty="0" smtClean="0"/>
              <a:t>Two dimensional Horn</a:t>
            </a:r>
          </a:p>
          <a:p>
            <a:pPr algn="just">
              <a:buFont typeface="Arial" pitchFamily="34" charset="0"/>
              <a:buChar char="•"/>
            </a:pPr>
            <a:r>
              <a:rPr lang="en-US" sz="3000" dirty="0" smtClean="0"/>
              <a:t> Pyramidal horn (E-plane and H-plane)</a:t>
            </a:r>
          </a:p>
          <a:p>
            <a:pPr algn="just"/>
            <a:r>
              <a:rPr lang="en-US" sz="3000" u="sng" dirty="0" smtClean="0"/>
              <a:t>All direction Horn</a:t>
            </a:r>
          </a:p>
          <a:p>
            <a:pPr algn="just">
              <a:buFont typeface="Arial" pitchFamily="34" charset="0"/>
              <a:buChar char="•"/>
            </a:pPr>
            <a:r>
              <a:rPr lang="en-US" sz="3000" dirty="0" smtClean="0"/>
              <a:t> Conical Horn (circular form), exponential horn</a:t>
            </a:r>
            <a:endParaRPr lang="en-US" sz="3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Box 142"/>
          <p:cNvSpPr txBox="1"/>
          <p:nvPr/>
        </p:nvSpPr>
        <p:spPr>
          <a:xfrm>
            <a:off x="682179" y="0"/>
            <a:ext cx="10813142" cy="707886"/>
          </a:xfrm>
          <a:prstGeom prst="rect">
            <a:avLst/>
          </a:prstGeom>
          <a:noFill/>
        </p:spPr>
        <p:txBody>
          <a:bodyPr wrap="square" rtlCol="0">
            <a:spAutoFit/>
          </a:bodyPr>
          <a:lstStyle/>
          <a:p>
            <a:pPr algn="ctr"/>
            <a:r>
              <a:rPr lang="en-US" sz="4000" dirty="0" smtClean="0"/>
              <a:t>Horn Antenna</a:t>
            </a:r>
            <a:endParaRPr lang="en-US" sz="4000" dirty="0"/>
          </a:p>
        </p:txBody>
      </p:sp>
      <p:pic>
        <p:nvPicPr>
          <p:cNvPr id="2" name="Picture 2"/>
          <p:cNvPicPr>
            <a:picLocks noChangeAspect="1" noChangeArrowheads="1"/>
          </p:cNvPicPr>
          <p:nvPr/>
        </p:nvPicPr>
        <p:blipFill>
          <a:blip r:embed="rId3"/>
          <a:srcRect l="79202" t="11111" r="3061" b="18056"/>
          <a:stretch>
            <a:fillRect/>
          </a:stretch>
        </p:blipFill>
        <p:spPr bwMode="auto">
          <a:xfrm>
            <a:off x="-1" y="-1096"/>
            <a:ext cx="3077029" cy="6908802"/>
          </a:xfrm>
          <a:prstGeom prst="rect">
            <a:avLst/>
          </a:prstGeom>
          <a:noFill/>
          <a:ln w="9525">
            <a:noFill/>
            <a:miter lim="800000"/>
            <a:headEnd/>
            <a:tailEnd/>
          </a:ln>
          <a:effectLst/>
        </p:spPr>
      </p:pic>
      <p:sp>
        <p:nvSpPr>
          <p:cNvPr id="5" name="Rectangle 4"/>
          <p:cNvSpPr/>
          <p:nvPr/>
        </p:nvSpPr>
        <p:spPr>
          <a:xfrm>
            <a:off x="3018978" y="1255752"/>
            <a:ext cx="8998851" cy="4893647"/>
          </a:xfrm>
          <a:prstGeom prst="rect">
            <a:avLst/>
          </a:prstGeom>
        </p:spPr>
        <p:txBody>
          <a:bodyPr wrap="square">
            <a:spAutoFit/>
          </a:bodyPr>
          <a:lstStyle/>
          <a:p>
            <a:pPr algn="just"/>
            <a:r>
              <a:rPr lang="en-US" sz="2600" b="1" dirty="0" smtClean="0"/>
              <a:t>a. Pyramidal horn:</a:t>
            </a:r>
          </a:p>
          <a:p>
            <a:pPr algn="just"/>
            <a:r>
              <a:rPr lang="en-US" sz="2600" dirty="0" smtClean="0"/>
              <a:t>This type of horn antenna has flaring on both sides. If flaring is done on both the E &amp; H walls of a rectangular waveguide, then pyramidal horn antenna is produced. This antenna has the shape of a truncated pyramid.</a:t>
            </a:r>
          </a:p>
          <a:p>
            <a:pPr algn="just"/>
            <a:endParaRPr lang="en-US" sz="2600" dirty="0" smtClean="0"/>
          </a:p>
          <a:p>
            <a:pPr algn="just"/>
            <a:r>
              <a:rPr lang="en-US" sz="2600" b="1" dirty="0" err="1" smtClean="0"/>
              <a:t>b.c</a:t>
            </a:r>
            <a:r>
              <a:rPr lang="en-US" sz="2600" b="1" dirty="0" smtClean="0"/>
              <a:t>. </a:t>
            </a:r>
            <a:r>
              <a:rPr lang="en-US" sz="2600" b="1" dirty="0" err="1" smtClean="0"/>
              <a:t>Sectoral</a:t>
            </a:r>
            <a:r>
              <a:rPr lang="en-US" sz="2600" b="1" dirty="0" smtClean="0"/>
              <a:t> horn:</a:t>
            </a:r>
          </a:p>
          <a:p>
            <a:pPr algn="just"/>
            <a:r>
              <a:rPr lang="en-US" sz="2600" dirty="0" smtClean="0"/>
              <a:t>This type of horn antenna, flares out in only one direction. Flaring in the direction of Electric vector produces the </a:t>
            </a:r>
            <a:r>
              <a:rPr lang="en-US" sz="2600" dirty="0" err="1" smtClean="0"/>
              <a:t>sectoral</a:t>
            </a:r>
            <a:r>
              <a:rPr lang="en-US" sz="2600" dirty="0" smtClean="0"/>
              <a:t> E-plane horn. Similarly, flaring in the direction of Magnetic vector, produces the </a:t>
            </a:r>
            <a:r>
              <a:rPr lang="en-US" sz="2600" dirty="0" err="1" smtClean="0"/>
              <a:t>sectoral</a:t>
            </a:r>
            <a:r>
              <a:rPr lang="en-US" sz="2600" dirty="0" smtClean="0"/>
              <a:t> H-plane horn.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Box 142"/>
          <p:cNvSpPr txBox="1"/>
          <p:nvPr/>
        </p:nvSpPr>
        <p:spPr>
          <a:xfrm>
            <a:off x="682179" y="0"/>
            <a:ext cx="10813142" cy="707886"/>
          </a:xfrm>
          <a:prstGeom prst="rect">
            <a:avLst/>
          </a:prstGeom>
          <a:noFill/>
        </p:spPr>
        <p:txBody>
          <a:bodyPr wrap="square" rtlCol="0">
            <a:spAutoFit/>
          </a:bodyPr>
          <a:lstStyle/>
          <a:p>
            <a:pPr algn="ctr"/>
            <a:r>
              <a:rPr lang="en-US" sz="4000" dirty="0" smtClean="0"/>
              <a:t>Horn Antenna</a:t>
            </a:r>
            <a:endParaRPr lang="en-US" sz="4000" dirty="0"/>
          </a:p>
        </p:txBody>
      </p:sp>
      <p:pic>
        <p:nvPicPr>
          <p:cNvPr id="2" name="Picture 2"/>
          <p:cNvPicPr>
            <a:picLocks noChangeAspect="1" noChangeArrowheads="1"/>
          </p:cNvPicPr>
          <p:nvPr/>
        </p:nvPicPr>
        <p:blipFill>
          <a:blip r:embed="rId3"/>
          <a:srcRect l="79202" t="11111" r="3061" b="18056"/>
          <a:stretch>
            <a:fillRect/>
          </a:stretch>
        </p:blipFill>
        <p:spPr bwMode="auto">
          <a:xfrm>
            <a:off x="-1" y="-1096"/>
            <a:ext cx="3077029" cy="6908802"/>
          </a:xfrm>
          <a:prstGeom prst="rect">
            <a:avLst/>
          </a:prstGeom>
          <a:noFill/>
          <a:ln w="9525">
            <a:noFill/>
            <a:miter lim="800000"/>
            <a:headEnd/>
            <a:tailEnd/>
          </a:ln>
          <a:effectLst/>
        </p:spPr>
      </p:pic>
      <p:sp>
        <p:nvSpPr>
          <p:cNvPr id="5" name="Rectangle 4"/>
          <p:cNvSpPr/>
          <p:nvPr/>
        </p:nvSpPr>
        <p:spPr>
          <a:xfrm>
            <a:off x="3309258" y="791304"/>
            <a:ext cx="8476342" cy="5693866"/>
          </a:xfrm>
          <a:prstGeom prst="rect">
            <a:avLst/>
          </a:prstGeom>
        </p:spPr>
        <p:txBody>
          <a:bodyPr wrap="square">
            <a:spAutoFit/>
          </a:bodyPr>
          <a:lstStyle/>
          <a:p>
            <a:pPr algn="just"/>
            <a:r>
              <a:rPr lang="en-US" sz="2600" b="1" dirty="0" smtClean="0"/>
              <a:t>d. Conical horn:</a:t>
            </a:r>
          </a:p>
          <a:p>
            <a:pPr algn="just"/>
            <a:r>
              <a:rPr lang="en-US" sz="2600" dirty="0" smtClean="0"/>
              <a:t>When the walls of a circular wave guide are flared, it is known as a conical horn. This is a logical termination of a circular wave guide.</a:t>
            </a:r>
          </a:p>
          <a:p>
            <a:pPr algn="just"/>
            <a:endParaRPr lang="en-US" sz="2600" dirty="0" smtClean="0"/>
          </a:p>
          <a:p>
            <a:pPr algn="just"/>
            <a:r>
              <a:rPr lang="en-US" sz="2600" b="1" dirty="0" smtClean="0"/>
              <a:t>e. Exponential horn: </a:t>
            </a:r>
            <a:r>
              <a:rPr lang="en-US" sz="2600" dirty="0" smtClean="0"/>
              <a:t>A horn with curved sides, in which the separation of the sides increases as an exponential function of length. </a:t>
            </a:r>
            <a:r>
              <a:rPr lang="en-US" sz="2600" dirty="0" smtClean="0">
                <a:solidFill>
                  <a:srgbClr val="FF0000"/>
                </a:solidFill>
              </a:rPr>
              <a:t>Exponential horns have minimum internal reflections, and almost constant impedance and other characteristics over a wide frequency range. </a:t>
            </a:r>
            <a:r>
              <a:rPr lang="en-US" sz="2600" dirty="0" smtClean="0"/>
              <a:t>They are used in applications requiring high performance, such as feed horns for communication satellite antennas and radio telescopes.</a:t>
            </a:r>
            <a:endParaRPr lang="en-US" sz="2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Box 142"/>
          <p:cNvSpPr txBox="1"/>
          <p:nvPr/>
        </p:nvSpPr>
        <p:spPr>
          <a:xfrm>
            <a:off x="682179" y="0"/>
            <a:ext cx="10813142" cy="707886"/>
          </a:xfrm>
          <a:prstGeom prst="rect">
            <a:avLst/>
          </a:prstGeom>
          <a:noFill/>
        </p:spPr>
        <p:txBody>
          <a:bodyPr wrap="square" rtlCol="0">
            <a:spAutoFit/>
          </a:bodyPr>
          <a:lstStyle/>
          <a:p>
            <a:pPr algn="ctr"/>
            <a:r>
              <a:rPr lang="en-US" sz="4000" dirty="0" smtClean="0"/>
              <a:t>Pyramidal Horn Antenna</a:t>
            </a:r>
            <a:endParaRPr lang="en-US" sz="4000" dirty="0"/>
          </a:p>
        </p:txBody>
      </p:sp>
      <p:pic>
        <p:nvPicPr>
          <p:cNvPr id="1026" name="Picture 2"/>
          <p:cNvPicPr>
            <a:picLocks noChangeAspect="1" noChangeArrowheads="1"/>
          </p:cNvPicPr>
          <p:nvPr/>
        </p:nvPicPr>
        <p:blipFill>
          <a:blip r:embed="rId3"/>
          <a:srcRect l="36924" t="24206" r="13435" b="15476"/>
          <a:stretch>
            <a:fillRect/>
          </a:stretch>
        </p:blipFill>
        <p:spPr bwMode="auto">
          <a:xfrm>
            <a:off x="1611085" y="601396"/>
            <a:ext cx="9158515" cy="6256603"/>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4975AE14-5157-40EE-903F-4A617FD70239}" type="slidenum">
              <a:rPr lang="en-US" smtClean="0"/>
              <a:pPr/>
              <a:t>9</a:t>
            </a:fld>
            <a:endParaRPr lang="en-US"/>
          </a:p>
        </p:txBody>
      </p:sp>
      <p:sp>
        <p:nvSpPr>
          <p:cNvPr id="7" name="TextBox 6"/>
          <p:cNvSpPr txBox="1"/>
          <p:nvPr/>
        </p:nvSpPr>
        <p:spPr>
          <a:xfrm>
            <a:off x="870857" y="29028"/>
            <a:ext cx="10319657" cy="1323439"/>
          </a:xfrm>
          <a:prstGeom prst="rect">
            <a:avLst/>
          </a:prstGeom>
          <a:noFill/>
        </p:spPr>
        <p:txBody>
          <a:bodyPr wrap="square" rtlCol="0">
            <a:spAutoFit/>
          </a:bodyPr>
          <a:lstStyle/>
          <a:p>
            <a:pPr algn="ctr"/>
            <a:r>
              <a:rPr lang="en-US" sz="4000" dirty="0" smtClean="0"/>
              <a:t>Difference Between </a:t>
            </a:r>
            <a:r>
              <a:rPr lang="en-US" sz="4000" dirty="0" err="1" smtClean="0"/>
              <a:t>Sectoral</a:t>
            </a:r>
            <a:r>
              <a:rPr lang="en-US" sz="4000" dirty="0" smtClean="0"/>
              <a:t> (E, H plane) and Pyramidal Horn</a:t>
            </a:r>
            <a:endParaRPr lang="en-US" sz="4000" dirty="0"/>
          </a:p>
        </p:txBody>
      </p:sp>
      <p:sp>
        <p:nvSpPr>
          <p:cNvPr id="4" name="TextBox 3"/>
          <p:cNvSpPr txBox="1"/>
          <p:nvPr/>
        </p:nvSpPr>
        <p:spPr>
          <a:xfrm>
            <a:off x="595085" y="2075543"/>
            <a:ext cx="11306629" cy="1692771"/>
          </a:xfrm>
          <a:prstGeom prst="rect">
            <a:avLst/>
          </a:prstGeom>
          <a:noFill/>
        </p:spPr>
        <p:txBody>
          <a:bodyPr wrap="square" rtlCol="0">
            <a:spAutoFit/>
          </a:bodyPr>
          <a:lstStyle/>
          <a:p>
            <a:pPr algn="just"/>
            <a:r>
              <a:rPr lang="en-US" sz="2600" dirty="0" smtClean="0"/>
              <a:t>E-plane: Radiation pattern exhibit side lobes.</a:t>
            </a:r>
          </a:p>
          <a:p>
            <a:pPr algn="just"/>
            <a:r>
              <a:rPr lang="en-US" sz="2600" dirty="0" smtClean="0"/>
              <a:t>H-plane: Radiation pattern exhibit no side lobes. It is more popular.</a:t>
            </a:r>
          </a:p>
          <a:p>
            <a:pPr algn="just"/>
            <a:r>
              <a:rPr lang="en-US" sz="2600" dirty="0" smtClean="0"/>
              <a:t>Pyramidal: Radiation pattern exhibit in E-plane and H-plane (2 direction), therefore improve directivity..</a:t>
            </a:r>
            <a:endParaRPr lang="en-US" sz="26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7293</TotalTime>
  <Words>543</Words>
  <Application>Microsoft Office PowerPoint</Application>
  <PresentationFormat>Custom</PresentationFormat>
  <Paragraphs>90</Paragraphs>
  <Slides>18</Slides>
  <Notes>11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Concourse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Ahmad</dc:creator>
  <cp:lastModifiedBy>User</cp:lastModifiedBy>
  <cp:revision>967</cp:revision>
  <dcterms:created xsi:type="dcterms:W3CDTF">2015-03-05T10:33:53Z</dcterms:created>
  <dcterms:modified xsi:type="dcterms:W3CDTF">2021-04-09T09:39:54Z</dcterms:modified>
</cp:coreProperties>
</file>