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23"/>
  </p:notesMasterIdLst>
  <p:sldIdLst>
    <p:sldId id="679" r:id="rId2"/>
    <p:sldId id="680" r:id="rId3"/>
    <p:sldId id="678" r:id="rId4"/>
    <p:sldId id="589" r:id="rId5"/>
    <p:sldId id="594" r:id="rId6"/>
    <p:sldId id="673" r:id="rId7"/>
    <p:sldId id="675" r:id="rId8"/>
    <p:sldId id="580" r:id="rId9"/>
    <p:sldId id="664" r:id="rId10"/>
    <p:sldId id="581" r:id="rId11"/>
    <p:sldId id="665" r:id="rId12"/>
    <p:sldId id="582" r:id="rId13"/>
    <p:sldId id="584" r:id="rId14"/>
    <p:sldId id="668" r:id="rId15"/>
    <p:sldId id="669" r:id="rId16"/>
    <p:sldId id="670" r:id="rId17"/>
    <p:sldId id="671" r:id="rId18"/>
    <p:sldId id="672" r:id="rId19"/>
    <p:sldId id="586" r:id="rId20"/>
    <p:sldId id="676" r:id="rId21"/>
    <p:sldId id="6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A537"/>
    <a:srgbClr val="FFCCCC"/>
    <a:srgbClr val="EE1697"/>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0" autoAdjust="0"/>
    <p:restoredTop sz="94103" autoAdjust="0"/>
  </p:normalViewPr>
  <p:slideViewPr>
    <p:cSldViewPr snapToGrid="0">
      <p:cViewPr varScale="1">
        <p:scale>
          <a:sx n="70" d="100"/>
          <a:sy n="70" d="100"/>
        </p:scale>
        <p:origin x="4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699376-63E1-42EB-B280-C072772DC2A7}" type="slidenum">
              <a:rPr lang="en-US" smtClean="0"/>
              <a:pPr/>
              <a:t>13</a:t>
            </a:fld>
            <a:endParaRPr lang="en-US"/>
          </a:p>
        </p:txBody>
      </p:sp>
    </p:spTree>
    <p:extLst>
      <p:ext uri="{BB962C8B-B14F-4D97-AF65-F5344CB8AC3E}">
        <p14:creationId xmlns:p14="http://schemas.microsoft.com/office/powerpoint/2010/main" val="2922234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2401" y="1854958"/>
            <a:ext cx="9564914" cy="1323439"/>
          </a:xfrm>
          <a:prstGeom prst="rect">
            <a:avLst/>
          </a:prstGeom>
          <a:noFill/>
        </p:spPr>
        <p:txBody>
          <a:bodyPr wrap="square" rtlCol="0">
            <a:spAutoFit/>
          </a:bodyPr>
          <a:lstStyle/>
          <a:p>
            <a:pPr algn="ctr"/>
            <a:r>
              <a:rPr lang="en-US" sz="4000" dirty="0" smtClean="0"/>
              <a:t>CSTE 3207</a:t>
            </a:r>
          </a:p>
          <a:p>
            <a:pPr algn="ctr"/>
            <a:r>
              <a:rPr lang="en-US" sz="4000" dirty="0" smtClean="0"/>
              <a:t>Session: 2020-21</a:t>
            </a:r>
            <a:endParaRPr lang="en-US" sz="4000" dirty="0"/>
          </a:p>
        </p:txBody>
      </p:sp>
    </p:spTree>
    <p:extLst>
      <p:ext uri="{BB962C8B-B14F-4D97-AF65-F5344CB8AC3E}">
        <p14:creationId xmlns:p14="http://schemas.microsoft.com/office/powerpoint/2010/main" val="3474922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10</a:t>
            </a:fld>
            <a:endParaRPr lang="en-US"/>
          </a:p>
        </p:txBody>
      </p:sp>
      <p:sp>
        <p:nvSpPr>
          <p:cNvPr id="5" name="TextBox 4"/>
          <p:cNvSpPr txBox="1"/>
          <p:nvPr/>
        </p:nvSpPr>
        <p:spPr>
          <a:xfrm>
            <a:off x="493485" y="997832"/>
            <a:ext cx="11074400" cy="5632311"/>
          </a:xfrm>
          <a:prstGeom prst="rect">
            <a:avLst/>
          </a:prstGeom>
          <a:noFill/>
        </p:spPr>
        <p:txBody>
          <a:bodyPr wrap="square" rtlCol="0">
            <a:spAutoFit/>
          </a:bodyPr>
          <a:lstStyle/>
          <a:p>
            <a:pPr algn="just"/>
            <a:r>
              <a:rPr lang="en-US" sz="2400" dirty="0"/>
              <a:t>The TE mode field patterns </a:t>
            </a:r>
            <a:r>
              <a:rPr lang="en-US" sz="2400" dirty="0" smtClean="0"/>
              <a:t>indicate </a:t>
            </a:r>
            <a:r>
              <a:rPr lang="en-US" sz="2400" dirty="0"/>
              <a:t>the order of each mode. The order of each mode is indicated by the number of field maxima within the core of the fiber. </a:t>
            </a:r>
            <a:endParaRPr lang="en-US" sz="2400" dirty="0" smtClean="0"/>
          </a:p>
          <a:p>
            <a:pPr algn="just"/>
            <a:r>
              <a:rPr lang="en-US" sz="2400" dirty="0" smtClean="0"/>
              <a:t>For </a:t>
            </a:r>
            <a:r>
              <a:rPr lang="en-US" sz="2400" dirty="0"/>
              <a:t>example, </a:t>
            </a:r>
            <a:r>
              <a:rPr lang="en-US" sz="2400" dirty="0">
                <a:solidFill>
                  <a:srgbClr val="FF0000"/>
                </a:solidFill>
              </a:rPr>
              <a:t>TE</a:t>
            </a:r>
            <a:r>
              <a:rPr lang="en-US" sz="2400" baseline="-25000" dirty="0">
                <a:solidFill>
                  <a:srgbClr val="FF0000"/>
                </a:solidFill>
              </a:rPr>
              <a:t>0</a:t>
            </a:r>
            <a:r>
              <a:rPr lang="en-US" sz="2400" dirty="0">
                <a:solidFill>
                  <a:srgbClr val="FF0000"/>
                </a:solidFill>
              </a:rPr>
              <a:t> has one field maxima</a:t>
            </a:r>
            <a:r>
              <a:rPr lang="en-US" sz="2400" dirty="0"/>
              <a:t>. The electric field is </a:t>
            </a:r>
            <a:r>
              <a:rPr lang="en-US" sz="2400" dirty="0" smtClean="0"/>
              <a:t>maximum </a:t>
            </a:r>
            <a:r>
              <a:rPr lang="en-US" sz="2400" dirty="0"/>
              <a:t>at the center of the waveguide and decays toward the </a:t>
            </a:r>
            <a:r>
              <a:rPr lang="en-US" sz="2400" dirty="0" smtClean="0"/>
              <a:t>core cladding </a:t>
            </a:r>
            <a:r>
              <a:rPr lang="en-US" sz="2400" dirty="0"/>
              <a:t>boundary. TE</a:t>
            </a:r>
            <a:r>
              <a:rPr lang="en-US" sz="2400" baseline="-25000" dirty="0"/>
              <a:t>0</a:t>
            </a:r>
            <a:r>
              <a:rPr lang="en-US" sz="2400" dirty="0"/>
              <a:t> is considered the </a:t>
            </a:r>
            <a:r>
              <a:rPr lang="en-US" sz="2400" dirty="0">
                <a:solidFill>
                  <a:srgbClr val="FF0000"/>
                </a:solidFill>
              </a:rPr>
              <a:t>fundamental mode </a:t>
            </a:r>
            <a:r>
              <a:rPr lang="en-US" sz="2400" dirty="0"/>
              <a:t>or the </a:t>
            </a:r>
            <a:r>
              <a:rPr lang="en-US" sz="2400" dirty="0">
                <a:solidFill>
                  <a:srgbClr val="FF0000"/>
                </a:solidFill>
              </a:rPr>
              <a:t>lowest order standing wave.</a:t>
            </a:r>
            <a:r>
              <a:rPr lang="en-US" sz="2400" dirty="0"/>
              <a:t> </a:t>
            </a:r>
            <a:endParaRPr lang="en-US" sz="2400" dirty="0" smtClean="0"/>
          </a:p>
          <a:p>
            <a:pPr algn="just"/>
            <a:r>
              <a:rPr lang="en-US" sz="2400" dirty="0" smtClean="0"/>
              <a:t>As </a:t>
            </a:r>
            <a:r>
              <a:rPr lang="en-US" sz="2400" dirty="0"/>
              <a:t>the number of field maxima increases, the order of the mode is higher. Generally, modes with more than a few (5-10) field maxima are referred to as high-order </a:t>
            </a:r>
            <a:r>
              <a:rPr lang="en-US" sz="2400" dirty="0" smtClean="0"/>
              <a:t>modes. </a:t>
            </a:r>
          </a:p>
          <a:p>
            <a:pPr algn="just"/>
            <a:r>
              <a:rPr lang="en-US" sz="2400" dirty="0">
                <a:solidFill>
                  <a:srgbClr val="FF0000"/>
                </a:solidFill>
              </a:rPr>
              <a:t>The order of the mode is also determined by the angle the </a:t>
            </a:r>
            <a:r>
              <a:rPr lang="en-US" sz="2400" dirty="0" err="1">
                <a:solidFill>
                  <a:srgbClr val="FF0000"/>
                </a:solidFill>
              </a:rPr>
              <a:t>wavefront</a:t>
            </a:r>
            <a:r>
              <a:rPr lang="en-US" sz="2400" dirty="0">
                <a:solidFill>
                  <a:srgbClr val="FF0000"/>
                </a:solidFill>
              </a:rPr>
              <a:t> makes with the axis of the fiber. </a:t>
            </a:r>
            <a:r>
              <a:rPr lang="en-US" sz="2400" dirty="0"/>
              <a:t>Figure </a:t>
            </a:r>
            <a:r>
              <a:rPr lang="en-US" sz="2400" dirty="0" smtClean="0"/>
              <a:t>illustrates </a:t>
            </a:r>
            <a:r>
              <a:rPr lang="en-US" sz="2400" dirty="0"/>
              <a:t>light rays as they travel down the fiber. These light rays indicate the direction of the </a:t>
            </a:r>
            <a:r>
              <a:rPr lang="en-US" sz="2400" dirty="0" err="1"/>
              <a:t>wavefronts</a:t>
            </a:r>
            <a:r>
              <a:rPr lang="en-US" sz="2400" dirty="0"/>
              <a:t>. High-order modes cross the axis of the fiber at steeper angles. Low-order and high-order modes are shown in </a:t>
            </a:r>
            <a:r>
              <a:rPr lang="en-US" sz="2400" dirty="0" smtClean="0"/>
              <a:t>figure.</a:t>
            </a:r>
            <a:endParaRPr lang="en-US" sz="2400" dirty="0"/>
          </a:p>
        </p:txBody>
      </p:sp>
      <p:sp>
        <p:nvSpPr>
          <p:cNvPr id="7" name="TextBox 6"/>
          <p:cNvSpPr txBox="1"/>
          <p:nvPr/>
        </p:nvSpPr>
        <p:spPr>
          <a:xfrm>
            <a:off x="870857" y="203196"/>
            <a:ext cx="10319657" cy="707886"/>
          </a:xfrm>
          <a:prstGeom prst="rect">
            <a:avLst/>
          </a:prstGeom>
          <a:noFill/>
        </p:spPr>
        <p:txBody>
          <a:bodyPr wrap="square" rtlCol="0">
            <a:spAutoFit/>
          </a:bodyPr>
          <a:lstStyle/>
          <a:p>
            <a:pPr algn="ctr"/>
            <a:r>
              <a:rPr lang="en-US" sz="4000" dirty="0" smtClean="0"/>
              <a:t>Mode</a:t>
            </a:r>
            <a:endParaRPr lang="en-US" sz="4000" dirty="0"/>
          </a:p>
        </p:txBody>
      </p:sp>
    </p:spTree>
    <p:extLst>
      <p:ext uri="{BB962C8B-B14F-4D97-AF65-F5344CB8AC3E}">
        <p14:creationId xmlns:p14="http://schemas.microsoft.com/office/powerpoint/2010/main" val="1124834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11594" t="39087" r="14931" b="16706"/>
          <a:stretch/>
        </p:blipFill>
        <p:spPr>
          <a:xfrm>
            <a:off x="0" y="1557426"/>
            <a:ext cx="12192000" cy="4372594"/>
          </a:xfrm>
          <a:prstGeom prst="rect">
            <a:avLst/>
          </a:prstGeom>
        </p:spPr>
      </p:pic>
      <p:sp>
        <p:nvSpPr>
          <p:cNvPr id="3" name="Slide Number Placeholder 2"/>
          <p:cNvSpPr>
            <a:spLocks noGrp="1"/>
          </p:cNvSpPr>
          <p:nvPr>
            <p:ph type="sldNum" sz="quarter" idx="12"/>
          </p:nvPr>
        </p:nvSpPr>
        <p:spPr/>
        <p:txBody>
          <a:bodyPr/>
          <a:lstStyle/>
          <a:p>
            <a:fld id="{4975AE14-5157-40EE-903F-4A617FD70239}" type="slidenum">
              <a:rPr lang="en-US" smtClean="0"/>
              <a:pPr/>
              <a:t>11</a:t>
            </a:fld>
            <a:endParaRPr lang="en-US"/>
          </a:p>
        </p:txBody>
      </p:sp>
      <p:sp>
        <p:nvSpPr>
          <p:cNvPr id="4" name="Title 3"/>
          <p:cNvSpPr>
            <a:spLocks noGrp="1"/>
          </p:cNvSpPr>
          <p:nvPr>
            <p:ph type="title"/>
          </p:nvPr>
        </p:nvSpPr>
        <p:spPr/>
        <p:txBody>
          <a:bodyPr>
            <a:normAutofit fontScale="90000"/>
          </a:bodyPr>
          <a:lstStyle/>
          <a:p>
            <a:pPr algn="ctr"/>
            <a:r>
              <a:rPr lang="en-US" dirty="0" smtClean="0"/>
              <a:t>Low and High Order Modes Cross the Axis of the Fiber Core</a:t>
            </a:r>
            <a:endParaRPr lang="en-US" dirty="0"/>
          </a:p>
        </p:txBody>
      </p:sp>
    </p:spTree>
    <p:extLst>
      <p:ext uri="{BB962C8B-B14F-4D97-AF65-F5344CB8AC3E}">
        <p14:creationId xmlns:p14="http://schemas.microsoft.com/office/powerpoint/2010/main" val="228398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12</a:t>
            </a:fld>
            <a:endParaRPr lang="en-US"/>
          </a:p>
        </p:txBody>
      </p:sp>
      <p:sp>
        <p:nvSpPr>
          <p:cNvPr id="8" name="TextBox 7"/>
          <p:cNvSpPr txBox="1"/>
          <p:nvPr/>
        </p:nvSpPr>
        <p:spPr>
          <a:xfrm>
            <a:off x="246290" y="927037"/>
            <a:ext cx="11771086" cy="5262979"/>
          </a:xfrm>
          <a:prstGeom prst="rect">
            <a:avLst/>
          </a:prstGeom>
          <a:noFill/>
        </p:spPr>
        <p:txBody>
          <a:bodyPr wrap="square" rtlCol="0">
            <a:spAutoFit/>
          </a:bodyPr>
          <a:lstStyle/>
          <a:p>
            <a:pPr algn="just"/>
            <a:r>
              <a:rPr lang="en-US" sz="2400" dirty="0" smtClean="0"/>
              <a:t>We can notice </a:t>
            </a:r>
            <a:r>
              <a:rPr lang="en-US" sz="2400" dirty="0"/>
              <a:t>that the modes are not confined to the core of the fiber. The modes extend partially into the cladding material. Low-order modes penetrate the cladding only slightly. </a:t>
            </a:r>
            <a:r>
              <a:rPr lang="en-US" sz="2400" dirty="0">
                <a:solidFill>
                  <a:srgbClr val="FF0000"/>
                </a:solidFill>
              </a:rPr>
              <a:t>In low-order modes, the electric and magnetic fields are concentrated near the center of the fiber</a:t>
            </a:r>
            <a:r>
              <a:rPr lang="en-US" sz="2400" dirty="0"/>
              <a:t>. However, high-order modes penetrate further into the cladding material. </a:t>
            </a:r>
            <a:r>
              <a:rPr lang="en-US" sz="2400" dirty="0">
                <a:solidFill>
                  <a:srgbClr val="FF0000"/>
                </a:solidFill>
              </a:rPr>
              <a:t>In high-order modes, the electrical and magnetic fields are distributed more toward the outer edges of the fiber.</a:t>
            </a:r>
            <a:r>
              <a:rPr lang="en-US" sz="2400" dirty="0"/>
              <a:t> This penetration of low-order and high-order modes into the cladding region indicates that some portion is refracted out of the core. The refracted modes may become trapped in the cladding due to the dimension of the cladding region. The modes trapped in the cladding region are called cladding modes. As the core and the cladding modes travel along the fiber, mode coupling occurs. Mode coupling is the exchange of power between two modes. Mode coupling to the cladding results in the loss of power from the core </a:t>
            </a:r>
            <a:r>
              <a:rPr lang="en-US" sz="2400" dirty="0" smtClean="0"/>
              <a:t>modes.</a:t>
            </a:r>
            <a:endParaRPr lang="en-US" sz="2400" dirty="0"/>
          </a:p>
        </p:txBody>
      </p:sp>
      <p:sp>
        <p:nvSpPr>
          <p:cNvPr id="9" name="TextBox 8"/>
          <p:cNvSpPr txBox="1"/>
          <p:nvPr/>
        </p:nvSpPr>
        <p:spPr>
          <a:xfrm>
            <a:off x="870857" y="29028"/>
            <a:ext cx="10319657" cy="707886"/>
          </a:xfrm>
          <a:prstGeom prst="rect">
            <a:avLst/>
          </a:prstGeom>
          <a:noFill/>
        </p:spPr>
        <p:txBody>
          <a:bodyPr wrap="square" rtlCol="0">
            <a:spAutoFit/>
          </a:bodyPr>
          <a:lstStyle/>
          <a:p>
            <a:pPr algn="ctr"/>
            <a:r>
              <a:rPr lang="en-US" sz="4000" dirty="0" smtClean="0"/>
              <a:t>Mode</a:t>
            </a:r>
            <a:endParaRPr lang="en-US" sz="4000" dirty="0"/>
          </a:p>
        </p:txBody>
      </p:sp>
    </p:spTree>
    <p:extLst>
      <p:ext uri="{BB962C8B-B14F-4D97-AF65-F5344CB8AC3E}">
        <p14:creationId xmlns:p14="http://schemas.microsoft.com/office/powerpoint/2010/main" val="3621229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586792" y="1085905"/>
                <a:ext cx="11364685" cy="4524315"/>
              </a:xfrm>
              <a:prstGeom prst="rect">
                <a:avLst/>
              </a:prstGeom>
            </p:spPr>
            <p:txBody>
              <a:bodyPr wrap="square">
                <a:spAutoFit/>
              </a:bodyPr>
              <a:lstStyle/>
              <a:p>
                <a:pPr algn="just"/>
                <a:r>
                  <a:rPr lang="en-US" sz="2400" dirty="0" smtClean="0"/>
                  <a:t>In addition to bound and refracted modes, there are leaky modes. Leaky modes are similar to leaky rays. Leaky modes lose power as they propagate along the fiber. For a mode to remain within the core, the mode must meet certain boundary conditions. </a:t>
                </a:r>
                <a:r>
                  <a:rPr lang="en-US" sz="2400" dirty="0" smtClean="0">
                    <a:solidFill>
                      <a:srgbClr val="FF0000"/>
                    </a:solidFill>
                  </a:rPr>
                  <a:t>A mode remains bound if the propagation constant β meets the following boundary condition</a:t>
                </a:r>
                <a:r>
                  <a:rPr lang="en-US" sz="2400" dirty="0" smtClean="0"/>
                  <a:t>:</a:t>
                </a:r>
              </a:p>
              <a:p>
                <a:pPr algn="just"/>
                <a:endParaRPr lang="en-US" sz="2400" dirty="0"/>
              </a:p>
              <a:p>
                <a:pPr algn="just"/>
                <a:endParaRPr lang="en-US" sz="2400" dirty="0" smtClean="0"/>
              </a:p>
              <a:p>
                <a:pPr algn="just"/>
                <a:endParaRPr lang="en-US" sz="2400" dirty="0"/>
              </a:p>
              <a:p>
                <a:pPr algn="just"/>
                <a:endParaRPr lang="en-US" sz="2400" dirty="0" smtClean="0"/>
              </a:p>
              <a:p>
                <a:pPr algn="just"/>
                <a:r>
                  <a:rPr lang="en-US" sz="2400" dirty="0"/>
                  <a:t>where n1 and n2 are the index of refraction for the core and the cladding, respectively. </a:t>
                </a:r>
                <a:r>
                  <a:rPr lang="en-US" sz="2400" dirty="0" smtClean="0">
                    <a:solidFill>
                      <a:srgbClr val="FF0000"/>
                    </a:solidFill>
                  </a:rPr>
                  <a:t>When the propagation constant becomes smaller than </a:t>
                </a:r>
                <a14:m>
                  <m:oMath xmlns:m="http://schemas.openxmlformats.org/officeDocument/2006/math">
                    <m:r>
                      <a:rPr lang="en-US" sz="2400" b="0" i="1" smtClean="0">
                        <a:solidFill>
                          <a:srgbClr val="FF0000"/>
                        </a:solidFill>
                        <a:latin typeface="Cambria Math" panose="02040503050406030204" pitchFamily="18" charset="0"/>
                      </a:rPr>
                      <m:t>2</m:t>
                    </m:r>
                    <m:r>
                      <a:rPr lang="en-US" sz="2400" b="0" i="1" smtClean="0">
                        <a:solidFill>
                          <a:srgbClr val="FF0000"/>
                        </a:solidFill>
                        <a:latin typeface="Cambria Math" panose="02040503050406030204" pitchFamily="18" charset="0"/>
                        <a:ea typeface="Cambria Math" panose="02040503050406030204" pitchFamily="18" charset="0"/>
                      </a:rPr>
                      <m:t>𝜋</m:t>
                    </m:r>
                    <m:sSub>
                      <m:sSubPr>
                        <m:ctrlPr>
                          <a:rPr lang="en-US" sz="2400" b="0" i="1" smtClean="0">
                            <a:solidFill>
                              <a:srgbClr val="FF0000"/>
                            </a:solidFill>
                            <a:latin typeface="Cambria Math" panose="02040503050406030204" pitchFamily="18" charset="0"/>
                            <a:ea typeface="Cambria Math" panose="02040503050406030204" pitchFamily="18" charset="0"/>
                          </a:rPr>
                        </m:ctrlPr>
                      </m:sSubPr>
                      <m:e>
                        <m:r>
                          <a:rPr lang="en-US" sz="2400" b="0" i="1" smtClean="0">
                            <a:solidFill>
                              <a:srgbClr val="FF0000"/>
                            </a:solidFill>
                            <a:latin typeface="Cambria Math" panose="02040503050406030204" pitchFamily="18" charset="0"/>
                            <a:ea typeface="Cambria Math" panose="02040503050406030204" pitchFamily="18" charset="0"/>
                          </a:rPr>
                          <m:t>𝑛</m:t>
                        </m:r>
                      </m:e>
                      <m:sub>
                        <m:r>
                          <a:rPr lang="en-US" sz="2400" b="0" i="1" smtClean="0">
                            <a:solidFill>
                              <a:srgbClr val="FF0000"/>
                            </a:solidFill>
                            <a:latin typeface="Cambria Math" panose="02040503050406030204" pitchFamily="18" charset="0"/>
                            <a:ea typeface="Cambria Math" panose="02040503050406030204" pitchFamily="18" charset="0"/>
                          </a:rPr>
                          <m:t>2</m:t>
                        </m:r>
                      </m:sub>
                    </m:sSub>
                    <m:r>
                      <a:rPr lang="en-US" sz="2400" b="0" i="1" smtClean="0">
                        <a:solidFill>
                          <a:srgbClr val="FF0000"/>
                        </a:solidFill>
                        <a:latin typeface="Cambria Math" panose="02040503050406030204" pitchFamily="18" charset="0"/>
                        <a:ea typeface="Cambria Math" panose="02040503050406030204" pitchFamily="18" charset="0"/>
                      </a:rPr>
                      <m:t>/</m:t>
                    </m:r>
                    <m:r>
                      <a:rPr lang="en-US" sz="2400" b="0" i="1" dirty="0" smtClean="0">
                        <a:solidFill>
                          <a:srgbClr val="FF0000"/>
                        </a:solidFill>
                        <a:latin typeface="Cambria Math" panose="02040503050406030204" pitchFamily="18" charset="0"/>
                        <a:ea typeface="Cambria Math" panose="02040503050406030204" pitchFamily="18" charset="0"/>
                      </a:rPr>
                      <m:t>𝜆</m:t>
                    </m:r>
                  </m:oMath>
                </a14:m>
                <a:r>
                  <a:rPr lang="en-US" sz="2400" dirty="0" smtClean="0">
                    <a:solidFill>
                      <a:srgbClr val="FF0000"/>
                    </a:solidFill>
                  </a:rPr>
                  <a:t> </a:t>
                </a:r>
                <a:r>
                  <a:rPr lang="en-US" sz="2400" dirty="0">
                    <a:solidFill>
                      <a:srgbClr val="FF0000"/>
                    </a:solidFill>
                  </a:rPr>
                  <a:t>power leaks out of the core and into the cladding. </a:t>
                </a:r>
                <a:endParaRPr lang="en-US" sz="2400" dirty="0" smtClean="0">
                  <a:solidFill>
                    <a:srgbClr val="FF000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586792" y="1085905"/>
                <a:ext cx="11364685" cy="4524315"/>
              </a:xfrm>
              <a:prstGeom prst="rect">
                <a:avLst/>
              </a:prstGeom>
              <a:blipFill rotWithShape="0">
                <a:blip r:embed="rId3"/>
                <a:stretch>
                  <a:fillRect l="-804" t="-1078" r="-804" b="-2156"/>
                </a:stretch>
              </a:blipFill>
            </p:spPr>
            <p:txBody>
              <a:bodyPr/>
              <a:lstStyle/>
              <a:p>
                <a:r>
                  <a:rPr lang="en-US">
                    <a:noFill/>
                  </a:rPr>
                  <a:t> </a:t>
                </a:r>
              </a:p>
            </p:txBody>
          </p:sp>
        </mc:Fallback>
      </mc:AlternateContent>
      <p:sp>
        <p:nvSpPr>
          <p:cNvPr id="6" name="TextBox 5"/>
          <p:cNvSpPr txBox="1"/>
          <p:nvPr/>
        </p:nvSpPr>
        <p:spPr>
          <a:xfrm>
            <a:off x="1393372" y="177768"/>
            <a:ext cx="9564914" cy="707886"/>
          </a:xfrm>
          <a:prstGeom prst="rect">
            <a:avLst/>
          </a:prstGeom>
          <a:noFill/>
        </p:spPr>
        <p:txBody>
          <a:bodyPr wrap="square" rtlCol="0">
            <a:spAutoFit/>
          </a:bodyPr>
          <a:lstStyle/>
          <a:p>
            <a:pPr algn="ctr"/>
            <a:r>
              <a:rPr lang="en-US" sz="4000" dirty="0" smtClean="0"/>
              <a:t>Mode</a:t>
            </a:r>
            <a:endParaRPr lang="en-US" sz="4000" dirty="0"/>
          </a:p>
        </p:txBody>
      </p:sp>
      <p:pic>
        <p:nvPicPr>
          <p:cNvPr id="2" name="Picture 1"/>
          <p:cNvPicPr>
            <a:picLocks noChangeAspect="1"/>
          </p:cNvPicPr>
          <p:nvPr/>
        </p:nvPicPr>
        <p:blipFill rotWithShape="1">
          <a:blip r:embed="rId4"/>
          <a:srcRect l="45109" t="43170" r="32465" b="41932"/>
          <a:stretch/>
        </p:blipFill>
        <p:spPr>
          <a:xfrm>
            <a:off x="4209860" y="2987643"/>
            <a:ext cx="3096285" cy="1157033"/>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25202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2401" y="2253311"/>
            <a:ext cx="9564914" cy="707886"/>
          </a:xfrm>
          <a:prstGeom prst="rect">
            <a:avLst/>
          </a:prstGeom>
          <a:noFill/>
        </p:spPr>
        <p:txBody>
          <a:bodyPr wrap="square" rtlCol="0">
            <a:spAutoFit/>
          </a:bodyPr>
          <a:lstStyle/>
          <a:p>
            <a:pPr algn="ctr"/>
            <a:r>
              <a:rPr lang="en-US" sz="4000" dirty="0" smtClean="0"/>
              <a:t>Linearly Polarized Modes</a:t>
            </a:r>
            <a:endParaRPr lang="en-US" sz="4000" dirty="0"/>
          </a:p>
        </p:txBody>
      </p:sp>
    </p:spTree>
    <p:extLst>
      <p:ext uri="{BB962C8B-B14F-4D97-AF65-F5344CB8AC3E}">
        <p14:creationId xmlns:p14="http://schemas.microsoft.com/office/powerpoint/2010/main" val="4082769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3698" t="64980" r="24319" b="11806"/>
          <a:stretch>
            <a:fillRect/>
          </a:stretch>
        </p:blipFill>
        <p:spPr bwMode="auto">
          <a:xfrm>
            <a:off x="1504402" y="3860798"/>
            <a:ext cx="8960400" cy="2249715"/>
          </a:xfrm>
          <a:prstGeom prst="rect">
            <a:avLst/>
          </a:prstGeom>
          <a:noFill/>
          <a:ln w="9525">
            <a:noFill/>
            <a:miter lim="800000"/>
            <a:headEnd/>
            <a:tailEnd/>
          </a:ln>
          <a:effectLst/>
        </p:spPr>
      </p:pic>
      <p:sp>
        <p:nvSpPr>
          <p:cNvPr id="4" name="TextBox 3"/>
          <p:cNvSpPr txBox="1"/>
          <p:nvPr/>
        </p:nvSpPr>
        <p:spPr>
          <a:xfrm>
            <a:off x="246743" y="1698172"/>
            <a:ext cx="11727543" cy="1938992"/>
          </a:xfrm>
          <a:prstGeom prst="rect">
            <a:avLst/>
          </a:prstGeom>
          <a:noFill/>
        </p:spPr>
        <p:txBody>
          <a:bodyPr wrap="square" rtlCol="0">
            <a:spAutoFit/>
          </a:bodyPr>
          <a:lstStyle/>
          <a:p>
            <a:pPr algn="just">
              <a:buFont typeface="Arial" pitchFamily="34" charset="0"/>
              <a:buChar char="•"/>
            </a:pPr>
            <a:r>
              <a:rPr lang="en-US" sz="2400" dirty="0" smtClean="0"/>
              <a:t> </a:t>
            </a:r>
            <a:r>
              <a:rPr lang="en-US" sz="2400" dirty="0" smtClean="0">
                <a:solidFill>
                  <a:srgbClr val="FF0000"/>
                </a:solidFill>
              </a:rPr>
              <a:t>TE (</a:t>
            </a:r>
            <a:r>
              <a:rPr lang="en-US" sz="2400" dirty="0" err="1" smtClean="0">
                <a:solidFill>
                  <a:srgbClr val="FF0000"/>
                </a:solidFill>
              </a:rPr>
              <a:t>E</a:t>
            </a:r>
            <a:r>
              <a:rPr lang="en-US" sz="2400" baseline="-25000" dirty="0" err="1" smtClean="0">
                <a:solidFill>
                  <a:srgbClr val="FF0000"/>
                </a:solidFill>
              </a:rPr>
              <a:t>z</a:t>
            </a:r>
            <a:r>
              <a:rPr lang="en-US" sz="2400" dirty="0" smtClean="0">
                <a:solidFill>
                  <a:srgbClr val="FF0000"/>
                </a:solidFill>
              </a:rPr>
              <a:t>=0) and TM (H</a:t>
            </a:r>
            <a:r>
              <a:rPr lang="en-US" sz="2400" baseline="-25000" dirty="0" smtClean="0">
                <a:solidFill>
                  <a:srgbClr val="FF0000"/>
                </a:solidFill>
              </a:rPr>
              <a:t>z</a:t>
            </a:r>
            <a:r>
              <a:rPr lang="en-US" sz="2400" dirty="0" smtClean="0">
                <a:solidFill>
                  <a:srgbClr val="FF0000"/>
                </a:solidFill>
              </a:rPr>
              <a:t>=0) modes are corresponds to </a:t>
            </a:r>
            <a:r>
              <a:rPr lang="en-US" sz="2400" dirty="0" err="1" smtClean="0">
                <a:solidFill>
                  <a:srgbClr val="FF0000"/>
                </a:solidFill>
              </a:rPr>
              <a:t>meridional</a:t>
            </a:r>
            <a:r>
              <a:rPr lang="en-US" sz="2400" dirty="0" smtClean="0">
                <a:solidFill>
                  <a:srgbClr val="FF0000"/>
                </a:solidFill>
              </a:rPr>
              <a:t> rays</a:t>
            </a:r>
            <a:r>
              <a:rPr lang="en-US" sz="2400" dirty="0" smtClean="0"/>
              <a:t> (pass  </a:t>
            </a:r>
          </a:p>
          <a:p>
            <a:pPr algn="just"/>
            <a:r>
              <a:rPr lang="en-US" sz="2400" dirty="0" smtClean="0"/>
              <a:t>   through fiber axis).</a:t>
            </a:r>
          </a:p>
          <a:p>
            <a:pPr algn="just">
              <a:buFont typeface="Arial" pitchFamily="34" charset="0"/>
              <a:buChar char="•"/>
            </a:pPr>
            <a:r>
              <a:rPr lang="en-US" sz="2400" dirty="0" smtClean="0"/>
              <a:t> As the </a:t>
            </a:r>
            <a:r>
              <a:rPr lang="en-US" sz="2400" dirty="0" smtClean="0">
                <a:solidFill>
                  <a:srgbClr val="FF0000"/>
                </a:solidFill>
              </a:rPr>
              <a:t>circular optical fiber is bounded in two dimensions in the transverse </a:t>
            </a:r>
          </a:p>
          <a:p>
            <a:pPr algn="just"/>
            <a:r>
              <a:rPr lang="en-US" sz="2400" dirty="0" smtClean="0">
                <a:solidFill>
                  <a:srgbClr val="FF0000"/>
                </a:solidFill>
              </a:rPr>
              <a:t>  plane</a:t>
            </a:r>
            <a:r>
              <a:rPr lang="en-US" sz="2400" dirty="0" smtClean="0"/>
              <a:t>, two integers: </a:t>
            </a:r>
            <a:r>
              <a:rPr lang="en-US" sz="2400" i="1" dirty="0" smtClean="0"/>
              <a:t>l</a:t>
            </a:r>
            <a:r>
              <a:rPr lang="en-US" sz="2400" dirty="0" smtClean="0"/>
              <a:t> and </a:t>
            </a:r>
            <a:r>
              <a:rPr lang="en-US" sz="2400" i="1" dirty="0" smtClean="0"/>
              <a:t>m</a:t>
            </a:r>
            <a:r>
              <a:rPr lang="en-US" sz="2400" dirty="0" smtClean="0"/>
              <a:t> are necessary in order to specify the modes. </a:t>
            </a:r>
          </a:p>
          <a:p>
            <a:pPr algn="just"/>
            <a:r>
              <a:rPr lang="en-US" sz="2400" dirty="0" smtClean="0"/>
              <a:t>  That’s why  these modes refers to </a:t>
            </a:r>
            <a:r>
              <a:rPr lang="en-US" sz="2400" dirty="0" err="1" smtClean="0">
                <a:solidFill>
                  <a:srgbClr val="FF0000"/>
                </a:solidFill>
              </a:rPr>
              <a:t>TE</a:t>
            </a:r>
            <a:r>
              <a:rPr lang="en-US" sz="2400" i="1" baseline="-25000" dirty="0" err="1" smtClean="0">
                <a:solidFill>
                  <a:srgbClr val="FF0000"/>
                </a:solidFill>
              </a:rPr>
              <a:t>lm</a:t>
            </a:r>
            <a:r>
              <a:rPr lang="en-US" sz="2400" dirty="0" smtClean="0">
                <a:solidFill>
                  <a:srgbClr val="FF0000"/>
                </a:solidFill>
              </a:rPr>
              <a:t> and </a:t>
            </a:r>
            <a:r>
              <a:rPr lang="en-US" sz="2400" dirty="0" err="1" smtClean="0">
                <a:solidFill>
                  <a:srgbClr val="FF0000"/>
                </a:solidFill>
              </a:rPr>
              <a:t>TM</a:t>
            </a:r>
            <a:r>
              <a:rPr lang="en-US" sz="2400" i="1" baseline="-25000" dirty="0" err="1" smtClean="0">
                <a:solidFill>
                  <a:srgbClr val="FF0000"/>
                </a:solidFill>
              </a:rPr>
              <a:t>lm</a:t>
            </a:r>
            <a:r>
              <a:rPr lang="en-US" sz="2400" dirty="0" smtClean="0">
                <a:solidFill>
                  <a:srgbClr val="FF0000"/>
                </a:solidFill>
              </a:rPr>
              <a:t> modes</a:t>
            </a:r>
            <a:r>
              <a:rPr lang="en-US" sz="2400" dirty="0" smtClean="0"/>
              <a:t>.</a:t>
            </a:r>
            <a:endParaRPr lang="en-US" sz="2400" dirty="0"/>
          </a:p>
        </p:txBody>
      </p:sp>
      <p:sp>
        <p:nvSpPr>
          <p:cNvPr id="6" name="TextBox 5"/>
          <p:cNvSpPr txBox="1"/>
          <p:nvPr/>
        </p:nvSpPr>
        <p:spPr>
          <a:xfrm>
            <a:off x="1509487" y="0"/>
            <a:ext cx="9564914" cy="1323439"/>
          </a:xfrm>
          <a:prstGeom prst="rect">
            <a:avLst/>
          </a:prstGeom>
          <a:noFill/>
        </p:spPr>
        <p:txBody>
          <a:bodyPr wrap="square" rtlCol="0">
            <a:spAutoFit/>
          </a:bodyPr>
          <a:lstStyle/>
          <a:p>
            <a:pPr algn="ctr"/>
            <a:r>
              <a:rPr lang="en-US" sz="4000" dirty="0" err="1" smtClean="0"/>
              <a:t>Vectorial</a:t>
            </a:r>
            <a:r>
              <a:rPr lang="en-US" sz="4000" dirty="0" smtClean="0"/>
              <a:t> Characteristics of Modes in Optical Fiber</a:t>
            </a:r>
            <a:endParaRPr lang="en-US" sz="4000" dirty="0"/>
          </a:p>
        </p:txBody>
      </p:sp>
    </p:spTree>
    <p:extLst>
      <p:ext uri="{BB962C8B-B14F-4D97-AF65-F5344CB8AC3E}">
        <p14:creationId xmlns:p14="http://schemas.microsoft.com/office/powerpoint/2010/main" val="2776607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09487" y="0"/>
            <a:ext cx="9564914" cy="1323439"/>
          </a:xfrm>
          <a:prstGeom prst="rect">
            <a:avLst/>
          </a:prstGeom>
          <a:noFill/>
        </p:spPr>
        <p:txBody>
          <a:bodyPr wrap="square" rtlCol="0">
            <a:spAutoFit/>
          </a:bodyPr>
          <a:lstStyle/>
          <a:p>
            <a:pPr algn="ctr"/>
            <a:r>
              <a:rPr lang="en-US" sz="4000" dirty="0" err="1" smtClean="0"/>
              <a:t>Vectorial</a:t>
            </a:r>
            <a:r>
              <a:rPr lang="en-US" sz="4000" dirty="0" smtClean="0"/>
              <a:t> Characteristics of Modes in Optical Fiber</a:t>
            </a:r>
            <a:endParaRPr lang="en-US" sz="4000" dirty="0"/>
          </a:p>
        </p:txBody>
      </p:sp>
      <p:sp>
        <p:nvSpPr>
          <p:cNvPr id="7" name="TextBox 6"/>
          <p:cNvSpPr txBox="1"/>
          <p:nvPr/>
        </p:nvSpPr>
        <p:spPr>
          <a:xfrm>
            <a:off x="406400" y="1611088"/>
            <a:ext cx="11524343" cy="2677656"/>
          </a:xfrm>
          <a:prstGeom prst="rect">
            <a:avLst/>
          </a:prstGeom>
          <a:noFill/>
        </p:spPr>
        <p:txBody>
          <a:bodyPr wrap="square" rtlCol="0">
            <a:spAutoFit/>
          </a:bodyPr>
          <a:lstStyle/>
          <a:p>
            <a:pPr algn="just">
              <a:buFont typeface="Arial" pitchFamily="34" charset="0"/>
              <a:buChar char="•"/>
            </a:pPr>
            <a:r>
              <a:rPr lang="en-US" sz="2400" dirty="0" smtClean="0"/>
              <a:t> </a:t>
            </a:r>
            <a:r>
              <a:rPr lang="en-US" sz="2400" dirty="0" smtClean="0">
                <a:solidFill>
                  <a:srgbClr val="FF0000"/>
                </a:solidFill>
              </a:rPr>
              <a:t>Hybrid modes are the modes in which both </a:t>
            </a:r>
            <a:r>
              <a:rPr lang="en-US" sz="2400" dirty="0" err="1" smtClean="0">
                <a:solidFill>
                  <a:srgbClr val="FF0000"/>
                </a:solidFill>
              </a:rPr>
              <a:t>E</a:t>
            </a:r>
            <a:r>
              <a:rPr lang="en-US" sz="2400" baseline="-25000" dirty="0" err="1" smtClean="0">
                <a:solidFill>
                  <a:srgbClr val="FF0000"/>
                </a:solidFill>
              </a:rPr>
              <a:t>z</a:t>
            </a:r>
            <a:r>
              <a:rPr lang="en-US" sz="2400" dirty="0" smtClean="0">
                <a:solidFill>
                  <a:srgbClr val="FF0000"/>
                </a:solidFill>
              </a:rPr>
              <a:t> and H</a:t>
            </a:r>
            <a:r>
              <a:rPr lang="en-US" sz="2400" baseline="-25000" dirty="0" smtClean="0">
                <a:solidFill>
                  <a:srgbClr val="FF0000"/>
                </a:solidFill>
              </a:rPr>
              <a:t>z</a:t>
            </a:r>
            <a:r>
              <a:rPr lang="en-US" sz="2400" dirty="0" smtClean="0">
                <a:solidFill>
                  <a:srgbClr val="FF0000"/>
                </a:solidFill>
              </a:rPr>
              <a:t> are non-zero</a:t>
            </a:r>
            <a:r>
              <a:rPr lang="en-US" sz="2400" dirty="0" smtClean="0"/>
              <a:t>. These modes result from skew ray propagation (helical path without passing through the fiber axis). These modes are denoted as </a:t>
            </a:r>
            <a:r>
              <a:rPr lang="en-US" sz="2400" dirty="0" err="1" smtClean="0"/>
              <a:t>HE</a:t>
            </a:r>
            <a:r>
              <a:rPr lang="en-US" sz="2400" i="1" baseline="-25000" dirty="0" err="1" smtClean="0"/>
              <a:t>lm</a:t>
            </a:r>
            <a:r>
              <a:rPr lang="en-US" sz="2400" dirty="0" smtClean="0"/>
              <a:t> and </a:t>
            </a:r>
            <a:r>
              <a:rPr lang="en-US" sz="2400" dirty="0" err="1" smtClean="0"/>
              <a:t>EH</a:t>
            </a:r>
            <a:r>
              <a:rPr lang="en-US" sz="2400" i="1" baseline="-25000" dirty="0" err="1" smtClean="0"/>
              <a:t>lm</a:t>
            </a:r>
            <a:r>
              <a:rPr lang="en-US" sz="2400" dirty="0" smtClean="0"/>
              <a:t> depending on whether the components of H or E make larger contribution to the transverse field.</a:t>
            </a:r>
          </a:p>
          <a:p>
            <a:pPr algn="just">
              <a:buFont typeface="Arial" pitchFamily="34" charset="0"/>
              <a:buChar char="•"/>
            </a:pPr>
            <a:r>
              <a:rPr lang="en-US" sz="2400" dirty="0" smtClean="0"/>
              <a:t> </a:t>
            </a:r>
            <a:r>
              <a:rPr lang="en-US" sz="2400" dirty="0" smtClean="0">
                <a:solidFill>
                  <a:srgbClr val="FF0000"/>
                </a:solidFill>
              </a:rPr>
              <a:t>The full set of circular optical fiber modes therefore comprises: TE, TM (</a:t>
            </a:r>
            <a:r>
              <a:rPr lang="en-US" sz="2400" dirty="0" err="1" smtClean="0">
                <a:solidFill>
                  <a:srgbClr val="FF0000"/>
                </a:solidFill>
              </a:rPr>
              <a:t>meridional</a:t>
            </a:r>
            <a:r>
              <a:rPr lang="en-US" sz="2400" dirty="0" smtClean="0">
                <a:solidFill>
                  <a:srgbClr val="FF0000"/>
                </a:solidFill>
              </a:rPr>
              <a:t>), HE and EH (skew) modes.</a:t>
            </a:r>
            <a:endParaRPr lang="en-US" sz="2400" dirty="0">
              <a:solidFill>
                <a:srgbClr val="FF0000"/>
              </a:solidFill>
            </a:endParaRPr>
          </a:p>
        </p:txBody>
      </p:sp>
    </p:spTree>
    <p:extLst>
      <p:ext uri="{BB962C8B-B14F-4D97-AF65-F5344CB8AC3E}">
        <p14:creationId xmlns:p14="http://schemas.microsoft.com/office/powerpoint/2010/main" val="29789084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26438" t="45536" r="29722" b="11706"/>
          <a:stretch>
            <a:fillRect/>
          </a:stretch>
        </p:blipFill>
        <p:spPr bwMode="auto">
          <a:xfrm>
            <a:off x="2525486" y="3108885"/>
            <a:ext cx="6807200" cy="3732702"/>
          </a:xfrm>
          <a:prstGeom prst="rect">
            <a:avLst/>
          </a:prstGeom>
          <a:noFill/>
          <a:ln w="9525">
            <a:noFill/>
            <a:miter lim="800000"/>
            <a:headEnd/>
            <a:tailEnd/>
          </a:ln>
          <a:effectLst/>
        </p:spPr>
      </p:pic>
      <p:sp>
        <p:nvSpPr>
          <p:cNvPr id="4" name="TextBox 3"/>
          <p:cNvSpPr txBox="1"/>
          <p:nvPr/>
        </p:nvSpPr>
        <p:spPr>
          <a:xfrm>
            <a:off x="1509487" y="0"/>
            <a:ext cx="9564914" cy="707886"/>
          </a:xfrm>
          <a:prstGeom prst="rect">
            <a:avLst/>
          </a:prstGeom>
          <a:noFill/>
        </p:spPr>
        <p:txBody>
          <a:bodyPr wrap="square" rtlCol="0">
            <a:spAutoFit/>
          </a:bodyPr>
          <a:lstStyle/>
          <a:p>
            <a:pPr algn="ctr"/>
            <a:r>
              <a:rPr lang="en-US" sz="4000" dirty="0" smtClean="0"/>
              <a:t>Linearly Polarized Modes</a:t>
            </a:r>
            <a:endParaRPr lang="en-US" sz="4000" dirty="0"/>
          </a:p>
        </p:txBody>
      </p:sp>
      <p:sp>
        <p:nvSpPr>
          <p:cNvPr id="6" name="TextBox 5"/>
          <p:cNvSpPr txBox="1"/>
          <p:nvPr/>
        </p:nvSpPr>
        <p:spPr>
          <a:xfrm>
            <a:off x="406401" y="1146629"/>
            <a:ext cx="11596914" cy="1938992"/>
          </a:xfrm>
          <a:prstGeom prst="rect">
            <a:avLst/>
          </a:prstGeom>
          <a:noFill/>
        </p:spPr>
        <p:txBody>
          <a:bodyPr wrap="square" rtlCol="0">
            <a:spAutoFit/>
          </a:bodyPr>
          <a:lstStyle/>
          <a:p>
            <a:pPr algn="just">
              <a:buFont typeface="Arial" pitchFamily="34" charset="0"/>
              <a:buChar char="•"/>
            </a:pPr>
            <a:r>
              <a:rPr lang="en-US" sz="2400" dirty="0" smtClean="0"/>
              <a:t> For Linearly polarized (LP) modes, designated as </a:t>
            </a:r>
            <a:r>
              <a:rPr lang="en-US" sz="2400" dirty="0" err="1" smtClean="0"/>
              <a:t>LP</a:t>
            </a:r>
            <a:r>
              <a:rPr lang="en-US" sz="2400" i="1" baseline="-25000" dirty="0" err="1" smtClean="0"/>
              <a:t>lm</a:t>
            </a:r>
            <a:r>
              <a:rPr lang="en-US" sz="2400" dirty="0" smtClean="0"/>
              <a:t> are good approximations formed by exact modes TE, TM, HE, EH.</a:t>
            </a:r>
          </a:p>
          <a:p>
            <a:pPr algn="just">
              <a:buFont typeface="Arial" pitchFamily="34" charset="0"/>
              <a:buChar char="•"/>
            </a:pPr>
            <a:r>
              <a:rPr lang="en-US" sz="2400" dirty="0" smtClean="0"/>
              <a:t> </a:t>
            </a:r>
            <a:r>
              <a:rPr lang="en-US" sz="2400" i="1" dirty="0" smtClean="0"/>
              <a:t>l</a:t>
            </a:r>
            <a:r>
              <a:rPr lang="en-US" sz="2400" dirty="0" smtClean="0"/>
              <a:t> and </a:t>
            </a:r>
            <a:r>
              <a:rPr lang="en-US" sz="2400" i="1" dirty="0" smtClean="0"/>
              <a:t>m</a:t>
            </a:r>
            <a:r>
              <a:rPr lang="en-US" sz="2400" dirty="0" smtClean="0"/>
              <a:t> describe the electric field intensity profile. There are </a:t>
            </a:r>
            <a:r>
              <a:rPr lang="en-US" sz="2400" i="1" dirty="0" smtClean="0">
                <a:solidFill>
                  <a:srgbClr val="FF0000"/>
                </a:solidFill>
              </a:rPr>
              <a:t>2l</a:t>
            </a:r>
            <a:r>
              <a:rPr lang="en-US" sz="2400" dirty="0" smtClean="0">
                <a:solidFill>
                  <a:srgbClr val="FF0000"/>
                </a:solidFill>
              </a:rPr>
              <a:t> field </a:t>
            </a:r>
          </a:p>
          <a:p>
            <a:pPr algn="just"/>
            <a:r>
              <a:rPr lang="en-US" sz="2400" dirty="0" smtClean="0">
                <a:solidFill>
                  <a:srgbClr val="FF0000"/>
                </a:solidFill>
              </a:rPr>
              <a:t>  maxima </a:t>
            </a:r>
            <a:r>
              <a:rPr lang="en-US" sz="2400" dirty="0" smtClean="0"/>
              <a:t>around the fiber core circumference and </a:t>
            </a:r>
            <a:r>
              <a:rPr lang="en-US" sz="2400" i="1" dirty="0" smtClean="0">
                <a:solidFill>
                  <a:srgbClr val="FF0000"/>
                </a:solidFill>
              </a:rPr>
              <a:t>m</a:t>
            </a:r>
            <a:r>
              <a:rPr lang="en-US" sz="2400" dirty="0" smtClean="0">
                <a:solidFill>
                  <a:srgbClr val="FF0000"/>
                </a:solidFill>
              </a:rPr>
              <a:t> field maxima </a:t>
            </a:r>
            <a:r>
              <a:rPr lang="en-US" sz="2400" dirty="0" smtClean="0"/>
              <a:t>along the </a:t>
            </a:r>
          </a:p>
          <a:p>
            <a:pPr algn="just"/>
            <a:r>
              <a:rPr lang="en-US" sz="2400" dirty="0" smtClean="0"/>
              <a:t>  fiber core radial direction.</a:t>
            </a:r>
            <a:endParaRPr lang="en-US" sz="2400" dirty="0"/>
          </a:p>
        </p:txBody>
      </p:sp>
    </p:spTree>
    <p:extLst>
      <p:ext uri="{BB962C8B-B14F-4D97-AF65-F5344CB8AC3E}">
        <p14:creationId xmlns:p14="http://schemas.microsoft.com/office/powerpoint/2010/main" val="59582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22534" t="25496" r="20909" b="14286"/>
          <a:stretch>
            <a:fillRect/>
          </a:stretch>
        </p:blipFill>
        <p:spPr bwMode="auto">
          <a:xfrm>
            <a:off x="1063084" y="856343"/>
            <a:ext cx="10025832" cy="6001657"/>
          </a:xfrm>
          <a:prstGeom prst="rect">
            <a:avLst/>
          </a:prstGeom>
          <a:noFill/>
          <a:ln w="9525">
            <a:noFill/>
            <a:miter lim="800000"/>
            <a:headEnd/>
            <a:tailEnd/>
          </a:ln>
          <a:effectLst/>
        </p:spPr>
      </p:pic>
      <p:sp>
        <p:nvSpPr>
          <p:cNvPr id="4" name="TextBox 3"/>
          <p:cNvSpPr txBox="1"/>
          <p:nvPr/>
        </p:nvSpPr>
        <p:spPr>
          <a:xfrm>
            <a:off x="1509487" y="58056"/>
            <a:ext cx="9564914" cy="707886"/>
          </a:xfrm>
          <a:prstGeom prst="rect">
            <a:avLst/>
          </a:prstGeom>
          <a:noFill/>
        </p:spPr>
        <p:txBody>
          <a:bodyPr wrap="square" rtlCol="0">
            <a:spAutoFit/>
          </a:bodyPr>
          <a:lstStyle/>
          <a:p>
            <a:pPr algn="ctr"/>
            <a:r>
              <a:rPr lang="en-US" sz="4000" dirty="0" smtClean="0"/>
              <a:t>Intensity Plots for LP Modes</a:t>
            </a:r>
            <a:endParaRPr lang="en-US" sz="4000" dirty="0"/>
          </a:p>
        </p:txBody>
      </p:sp>
    </p:spTree>
    <p:extLst>
      <p:ext uri="{BB962C8B-B14F-4D97-AF65-F5344CB8AC3E}">
        <p14:creationId xmlns:p14="http://schemas.microsoft.com/office/powerpoint/2010/main" val="34405290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19</a:t>
            </a:fld>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077" t="8742" r="27694" b="7957"/>
          <a:stretch/>
        </p:blipFill>
        <p:spPr>
          <a:xfrm rot="16200000">
            <a:off x="2327709" y="-2327708"/>
            <a:ext cx="3210282" cy="7865699"/>
          </a:xfrm>
          <a:prstGeom prst="rect">
            <a:avLst/>
          </a:prstGeom>
        </p:spPr>
      </p:pic>
      <p:pic>
        <p:nvPicPr>
          <p:cNvPr id="7" name="Picture 2"/>
          <p:cNvPicPr>
            <a:picLocks noChangeAspect="1" noChangeArrowheads="1"/>
          </p:cNvPicPr>
          <p:nvPr/>
        </p:nvPicPr>
        <p:blipFill>
          <a:blip r:embed="rId3"/>
          <a:srcRect l="35139" t="29662" r="33961" b="23016"/>
          <a:stretch>
            <a:fillRect/>
          </a:stretch>
        </p:blipFill>
        <p:spPr bwMode="auto">
          <a:xfrm>
            <a:off x="5567881" y="3210282"/>
            <a:ext cx="6624119" cy="3756360"/>
          </a:xfrm>
          <a:prstGeom prst="rect">
            <a:avLst/>
          </a:prstGeom>
          <a:noFill/>
          <a:ln w="9525">
            <a:noFill/>
            <a:miter lim="800000"/>
            <a:headEnd/>
            <a:tailEnd/>
          </a:ln>
          <a:effectLst/>
        </p:spPr>
      </p:pic>
    </p:spTree>
    <p:extLst>
      <p:ext uri="{BB962C8B-B14F-4D97-AF65-F5344CB8AC3E}">
        <p14:creationId xmlns:p14="http://schemas.microsoft.com/office/powerpoint/2010/main" val="360602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2401" y="2253311"/>
            <a:ext cx="9564914" cy="707886"/>
          </a:xfrm>
          <a:prstGeom prst="rect">
            <a:avLst/>
          </a:prstGeom>
          <a:noFill/>
        </p:spPr>
        <p:txBody>
          <a:bodyPr wrap="square" rtlCol="0">
            <a:spAutoFit/>
          </a:bodyPr>
          <a:lstStyle/>
          <a:p>
            <a:pPr algn="ctr"/>
            <a:r>
              <a:rPr lang="en-US" sz="4000" dirty="0" smtClean="0"/>
              <a:t>Optical Fiber Communication</a:t>
            </a:r>
            <a:endParaRPr lang="en-US" sz="4000" dirty="0"/>
          </a:p>
        </p:txBody>
      </p:sp>
    </p:spTree>
    <p:extLst>
      <p:ext uri="{BB962C8B-B14F-4D97-AF65-F5344CB8AC3E}">
        <p14:creationId xmlns:p14="http://schemas.microsoft.com/office/powerpoint/2010/main" val="86579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20</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634" b="14060"/>
          <a:stretch/>
        </p:blipFill>
        <p:spPr>
          <a:xfrm>
            <a:off x="2501209" y="0"/>
            <a:ext cx="7394229" cy="6832952"/>
          </a:xfrm>
          <a:prstGeom prst="rect">
            <a:avLst/>
          </a:prstGeom>
        </p:spPr>
      </p:pic>
    </p:spTree>
    <p:extLst>
      <p:ext uri="{BB962C8B-B14F-4D97-AF65-F5344CB8AC3E}">
        <p14:creationId xmlns:p14="http://schemas.microsoft.com/office/powerpoint/2010/main" val="3821090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5677" y="222893"/>
            <a:ext cx="9564914" cy="1323439"/>
          </a:xfrm>
          <a:prstGeom prst="rect">
            <a:avLst/>
          </a:prstGeom>
          <a:noFill/>
        </p:spPr>
        <p:txBody>
          <a:bodyPr wrap="square" rtlCol="0">
            <a:spAutoFit/>
          </a:bodyPr>
          <a:lstStyle/>
          <a:p>
            <a:pPr algn="ctr"/>
            <a:r>
              <a:rPr lang="en-US" sz="4000" dirty="0" smtClean="0"/>
              <a:t>Fiber Impairments</a:t>
            </a:r>
          </a:p>
          <a:p>
            <a:pPr algn="ctr"/>
            <a:r>
              <a:rPr lang="en-US" sz="4000" dirty="0" smtClean="0"/>
              <a:t>See Ref Pdf</a:t>
            </a:r>
            <a:endParaRPr lang="en-US" sz="4000" dirty="0"/>
          </a:p>
        </p:txBody>
      </p:sp>
      <p:sp>
        <p:nvSpPr>
          <p:cNvPr id="2" name="TextBox 1"/>
          <p:cNvSpPr txBox="1"/>
          <p:nvPr/>
        </p:nvSpPr>
        <p:spPr>
          <a:xfrm>
            <a:off x="162963" y="1901228"/>
            <a:ext cx="11923414" cy="2862322"/>
          </a:xfrm>
          <a:prstGeom prst="rect">
            <a:avLst/>
          </a:prstGeom>
          <a:noFill/>
        </p:spPr>
        <p:txBody>
          <a:bodyPr wrap="square" rtlCol="0">
            <a:spAutoFit/>
          </a:bodyPr>
          <a:lstStyle/>
          <a:p>
            <a:pPr marL="285750" indent="-285750">
              <a:buFont typeface="Arial" panose="020B0604020202020204" pitchFamily="34" charset="0"/>
              <a:buChar char="•"/>
            </a:pPr>
            <a:r>
              <a:rPr lang="en-US" sz="3000" dirty="0" smtClean="0"/>
              <a:t>Attenuation (absorption {intrinsic, extrinsic, imperfection}, scattering {Rayleigh and </a:t>
            </a:r>
            <a:r>
              <a:rPr lang="en-US" sz="3000" dirty="0" err="1" smtClean="0"/>
              <a:t>mie</a:t>
            </a:r>
            <a:r>
              <a:rPr lang="en-US" sz="3000" dirty="0" smtClean="0"/>
              <a:t>} and bending loss {</a:t>
            </a:r>
            <a:r>
              <a:rPr lang="en-US" sz="3000" dirty="0" err="1" smtClean="0"/>
              <a:t>microbend</a:t>
            </a:r>
            <a:r>
              <a:rPr lang="en-US" sz="3000" dirty="0" smtClean="0"/>
              <a:t> and </a:t>
            </a:r>
            <a:r>
              <a:rPr lang="en-US" sz="3000" dirty="0" err="1" smtClean="0"/>
              <a:t>macrobend</a:t>
            </a:r>
            <a:r>
              <a:rPr lang="en-US" sz="3000" dirty="0" smtClean="0"/>
              <a:t>})</a:t>
            </a:r>
          </a:p>
          <a:p>
            <a:pPr marL="285750" indent="-285750">
              <a:buFont typeface="Arial" panose="020B0604020202020204" pitchFamily="34" charset="0"/>
              <a:buChar char="•"/>
            </a:pPr>
            <a:r>
              <a:rPr lang="en-US" sz="3000" dirty="0" smtClean="0"/>
              <a:t>Dispersion (</a:t>
            </a:r>
            <a:r>
              <a:rPr lang="en-US" sz="3000" dirty="0" err="1" smtClean="0"/>
              <a:t>intramodal</a:t>
            </a:r>
            <a:r>
              <a:rPr lang="en-US" sz="3000" dirty="0" smtClean="0"/>
              <a:t> {material and waveguide dispersion} and intermodal or modal)</a:t>
            </a:r>
          </a:p>
          <a:p>
            <a:pPr marL="285750" indent="-285750">
              <a:buFont typeface="Arial" panose="020B0604020202020204" pitchFamily="34" charset="0"/>
              <a:buChar char="•"/>
            </a:pPr>
            <a:endParaRPr lang="en-US" sz="3000" dirty="0"/>
          </a:p>
        </p:txBody>
      </p:sp>
    </p:spTree>
    <p:extLst>
      <p:ext uri="{BB962C8B-B14F-4D97-AF65-F5344CB8AC3E}">
        <p14:creationId xmlns:p14="http://schemas.microsoft.com/office/powerpoint/2010/main" val="3802584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3716" t="20951" r="8630" b="19106"/>
          <a:stretch/>
        </p:blipFill>
        <p:spPr>
          <a:xfrm>
            <a:off x="132784" y="751438"/>
            <a:ext cx="12059216" cy="4638860"/>
          </a:xfrm>
          <a:prstGeom prst="rect">
            <a:avLst/>
          </a:prstGeom>
        </p:spPr>
      </p:pic>
      <p:sp>
        <p:nvSpPr>
          <p:cNvPr id="3" name="Slide Number Placeholder 2"/>
          <p:cNvSpPr>
            <a:spLocks noGrp="1"/>
          </p:cNvSpPr>
          <p:nvPr>
            <p:ph type="sldNum" sz="quarter" idx="12"/>
          </p:nvPr>
        </p:nvSpPr>
        <p:spPr/>
        <p:txBody>
          <a:bodyPr/>
          <a:lstStyle/>
          <a:p>
            <a:fld id="{4975AE14-5157-40EE-903F-4A617FD70239}" type="slidenum">
              <a:rPr lang="en-US" smtClean="0"/>
              <a:pPr/>
              <a:t>3</a:t>
            </a:fld>
            <a:endParaRPr lang="en-US"/>
          </a:p>
        </p:txBody>
      </p:sp>
    </p:spTree>
    <p:extLst>
      <p:ext uri="{BB962C8B-B14F-4D97-AF65-F5344CB8AC3E}">
        <p14:creationId xmlns:p14="http://schemas.microsoft.com/office/powerpoint/2010/main" val="24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4</a:t>
            </a:fld>
            <a:endParaRPr lang="en-US"/>
          </a:p>
        </p:txBody>
      </p:sp>
      <p:sp>
        <p:nvSpPr>
          <p:cNvPr id="7" name="TextBox 6"/>
          <p:cNvSpPr txBox="1"/>
          <p:nvPr/>
        </p:nvSpPr>
        <p:spPr>
          <a:xfrm>
            <a:off x="1453879" y="583441"/>
            <a:ext cx="10319657" cy="707886"/>
          </a:xfrm>
          <a:prstGeom prst="rect">
            <a:avLst/>
          </a:prstGeom>
          <a:noFill/>
        </p:spPr>
        <p:txBody>
          <a:bodyPr wrap="square" rtlCol="0">
            <a:spAutoFit/>
          </a:bodyPr>
          <a:lstStyle/>
          <a:p>
            <a:r>
              <a:rPr lang="en-US" sz="4000" dirty="0" smtClean="0"/>
              <a:t>Outline</a:t>
            </a:r>
            <a:endParaRPr lang="en-US" sz="4000" dirty="0"/>
          </a:p>
        </p:txBody>
      </p:sp>
      <p:sp>
        <p:nvSpPr>
          <p:cNvPr id="2" name="TextBox 1"/>
          <p:cNvSpPr txBox="1"/>
          <p:nvPr/>
        </p:nvSpPr>
        <p:spPr>
          <a:xfrm>
            <a:off x="1453879" y="1745130"/>
            <a:ext cx="9596674" cy="3139321"/>
          </a:xfrm>
          <a:prstGeom prst="rect">
            <a:avLst/>
          </a:prstGeom>
          <a:noFill/>
        </p:spPr>
        <p:txBody>
          <a:bodyPr wrap="square" rtlCol="0">
            <a:spAutoFit/>
          </a:bodyPr>
          <a:lstStyle/>
          <a:p>
            <a:pPr marL="285750" indent="-285750">
              <a:buFont typeface="Arial" panose="020B0604020202020204" pitchFamily="34" charset="0"/>
              <a:buChar char="•"/>
            </a:pPr>
            <a:r>
              <a:rPr lang="en-US" sz="3300" dirty="0" smtClean="0"/>
              <a:t>Mode</a:t>
            </a:r>
          </a:p>
          <a:p>
            <a:pPr marL="285750" indent="-285750">
              <a:buFont typeface="Arial" panose="020B0604020202020204" pitchFamily="34" charset="0"/>
              <a:buChar char="•"/>
            </a:pPr>
            <a:r>
              <a:rPr lang="en-US" sz="3300" dirty="0" smtClean="0"/>
              <a:t>Fiber Impairments</a:t>
            </a:r>
          </a:p>
          <a:p>
            <a:endParaRPr lang="en-US" sz="3300" dirty="0" smtClean="0"/>
          </a:p>
          <a:p>
            <a:pPr marL="285750" indent="-285750">
              <a:buFont typeface="Arial" panose="020B0604020202020204" pitchFamily="34" charset="0"/>
              <a:buChar char="•"/>
            </a:pPr>
            <a:endParaRPr lang="en-US" sz="3300" dirty="0" smtClean="0"/>
          </a:p>
          <a:p>
            <a:pPr marL="285750" indent="-285750">
              <a:buFont typeface="Arial" panose="020B0604020202020204" pitchFamily="34" charset="0"/>
              <a:buChar char="•"/>
            </a:pPr>
            <a:endParaRPr lang="en-US" sz="3300" dirty="0" smtClean="0"/>
          </a:p>
          <a:p>
            <a:pPr marL="285750" indent="-285750">
              <a:buFont typeface="Arial" panose="020B0604020202020204" pitchFamily="34" charset="0"/>
              <a:buChar char="•"/>
            </a:pPr>
            <a:endParaRPr lang="en-US" sz="3300" dirty="0"/>
          </a:p>
        </p:txBody>
      </p:sp>
    </p:spTree>
    <p:extLst>
      <p:ext uri="{BB962C8B-B14F-4D97-AF65-F5344CB8AC3E}">
        <p14:creationId xmlns:p14="http://schemas.microsoft.com/office/powerpoint/2010/main" val="277924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5</a:t>
            </a:fld>
            <a:endParaRPr lang="en-US"/>
          </a:p>
        </p:txBody>
      </p:sp>
      <p:sp>
        <p:nvSpPr>
          <p:cNvPr id="7" name="TextBox 6"/>
          <p:cNvSpPr txBox="1"/>
          <p:nvPr/>
        </p:nvSpPr>
        <p:spPr>
          <a:xfrm>
            <a:off x="997605" y="1977676"/>
            <a:ext cx="10319657" cy="707886"/>
          </a:xfrm>
          <a:prstGeom prst="rect">
            <a:avLst/>
          </a:prstGeom>
          <a:noFill/>
        </p:spPr>
        <p:txBody>
          <a:bodyPr wrap="square" rtlCol="0">
            <a:spAutoFit/>
          </a:bodyPr>
          <a:lstStyle/>
          <a:p>
            <a:pPr algn="ctr"/>
            <a:r>
              <a:rPr lang="en-US" sz="4000" dirty="0" smtClean="0"/>
              <a:t>Concept of Polarization</a:t>
            </a:r>
            <a:endParaRPr lang="en-US" sz="4000" dirty="0"/>
          </a:p>
        </p:txBody>
      </p:sp>
    </p:spTree>
    <p:extLst>
      <p:ext uri="{BB962C8B-B14F-4D97-AF65-F5344CB8AC3E}">
        <p14:creationId xmlns:p14="http://schemas.microsoft.com/office/powerpoint/2010/main" val="51973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6</a:t>
            </a:fld>
            <a:endParaRPr lang="en-US"/>
          </a:p>
        </p:txBody>
      </p:sp>
      <p:sp>
        <p:nvSpPr>
          <p:cNvPr id="5" name="Rectangle 4"/>
          <p:cNvSpPr/>
          <p:nvPr/>
        </p:nvSpPr>
        <p:spPr>
          <a:xfrm>
            <a:off x="72570" y="993393"/>
            <a:ext cx="6212114" cy="5632311"/>
          </a:xfrm>
          <a:prstGeom prst="rect">
            <a:avLst/>
          </a:prstGeom>
        </p:spPr>
        <p:txBody>
          <a:bodyPr wrap="square">
            <a:spAutoFit/>
          </a:bodyPr>
          <a:lstStyle/>
          <a:p>
            <a:pPr algn="just"/>
            <a:r>
              <a:rPr lang="en-US" sz="2400" dirty="0" smtClean="0"/>
              <a:t>Polarization is a property applying to </a:t>
            </a:r>
            <a:r>
              <a:rPr lang="en-US" sz="2400" dirty="0" smtClean="0">
                <a:solidFill>
                  <a:srgbClr val="FF0000"/>
                </a:solidFill>
              </a:rPr>
              <a:t>transverse waves</a:t>
            </a:r>
            <a:r>
              <a:rPr lang="en-US" sz="2400" dirty="0" smtClean="0"/>
              <a:t> </a:t>
            </a:r>
            <a:r>
              <a:rPr lang="en-US" sz="2400" dirty="0" smtClean="0">
                <a:solidFill>
                  <a:srgbClr val="FF0000"/>
                </a:solidFill>
              </a:rPr>
              <a:t>that specifies the geometrical orientation of the oscillations. </a:t>
            </a:r>
            <a:r>
              <a:rPr lang="en-US" sz="2400" dirty="0" smtClean="0"/>
              <a:t>In a transverse wave, the direction of the oscillation is perpendicular to the direction of motion of the wave. A simple example of a polarized transverse wave is vibrations traveling along a taut string- for example, in a musical instrument like a guitar string. Depending on how the string is plucked, the vibrations can be in a vertical direction, horizontal direction, or at any angle perpendicular to the string. </a:t>
            </a:r>
            <a:endParaRPr lang="en-US" sz="2400" dirty="0"/>
          </a:p>
        </p:txBody>
      </p:sp>
      <p:sp>
        <p:nvSpPr>
          <p:cNvPr id="6" name="TextBox 5"/>
          <p:cNvSpPr txBox="1"/>
          <p:nvPr/>
        </p:nvSpPr>
        <p:spPr>
          <a:xfrm>
            <a:off x="1465944" y="58056"/>
            <a:ext cx="9564914" cy="707886"/>
          </a:xfrm>
          <a:prstGeom prst="rect">
            <a:avLst/>
          </a:prstGeom>
          <a:noFill/>
        </p:spPr>
        <p:txBody>
          <a:bodyPr wrap="square" rtlCol="0">
            <a:spAutoFit/>
          </a:bodyPr>
          <a:lstStyle/>
          <a:p>
            <a:pPr algn="ctr"/>
            <a:r>
              <a:rPr lang="en-US" sz="4000" dirty="0" smtClean="0"/>
              <a:t>Polarization (Concept only)</a:t>
            </a:r>
            <a:endParaRPr lang="en-US" sz="4000" dirty="0"/>
          </a:p>
        </p:txBody>
      </p:sp>
      <p:pic>
        <p:nvPicPr>
          <p:cNvPr id="1026" name="Picture 2" descr="C:\Users\User\Desktop\800px-Polarizacio.jpg"/>
          <p:cNvPicPr>
            <a:picLocks noChangeAspect="1" noChangeArrowheads="1"/>
          </p:cNvPicPr>
          <p:nvPr/>
        </p:nvPicPr>
        <p:blipFill>
          <a:blip r:embed="rId2"/>
          <a:srcRect/>
          <a:stretch>
            <a:fillRect/>
          </a:stretch>
        </p:blipFill>
        <p:spPr bwMode="auto">
          <a:xfrm>
            <a:off x="6291943" y="957943"/>
            <a:ext cx="5900057" cy="5900057"/>
          </a:xfrm>
          <a:prstGeom prst="rect">
            <a:avLst/>
          </a:prstGeom>
          <a:noFill/>
        </p:spPr>
      </p:pic>
    </p:spTree>
    <p:extLst>
      <p:ext uri="{BB962C8B-B14F-4D97-AF65-F5344CB8AC3E}">
        <p14:creationId xmlns:p14="http://schemas.microsoft.com/office/powerpoint/2010/main" val="423880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7</a:t>
            </a:fld>
            <a:endParaRPr lang="en-US"/>
          </a:p>
        </p:txBody>
      </p:sp>
      <p:sp>
        <p:nvSpPr>
          <p:cNvPr id="7" name="TextBox 6"/>
          <p:cNvSpPr txBox="1"/>
          <p:nvPr/>
        </p:nvSpPr>
        <p:spPr>
          <a:xfrm>
            <a:off x="997605" y="1977676"/>
            <a:ext cx="10319657" cy="707886"/>
          </a:xfrm>
          <a:prstGeom prst="rect">
            <a:avLst/>
          </a:prstGeom>
          <a:noFill/>
        </p:spPr>
        <p:txBody>
          <a:bodyPr wrap="square" rtlCol="0">
            <a:spAutoFit/>
          </a:bodyPr>
          <a:lstStyle/>
          <a:p>
            <a:pPr algn="ctr"/>
            <a:r>
              <a:rPr lang="en-US" sz="4000" dirty="0" smtClean="0"/>
              <a:t>Mode</a:t>
            </a:r>
            <a:endParaRPr lang="en-US" sz="4000" dirty="0"/>
          </a:p>
        </p:txBody>
      </p:sp>
    </p:spTree>
    <p:extLst>
      <p:ext uri="{BB962C8B-B14F-4D97-AF65-F5344CB8AC3E}">
        <p14:creationId xmlns:p14="http://schemas.microsoft.com/office/powerpoint/2010/main" val="48423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8</a:t>
            </a:fld>
            <a:endParaRPr lang="en-US"/>
          </a:p>
        </p:txBody>
      </p:sp>
      <p:sp>
        <p:nvSpPr>
          <p:cNvPr id="7" name="TextBox 6"/>
          <p:cNvSpPr txBox="1"/>
          <p:nvPr/>
        </p:nvSpPr>
        <p:spPr>
          <a:xfrm>
            <a:off x="447644" y="874675"/>
            <a:ext cx="11448609" cy="5262979"/>
          </a:xfrm>
          <a:prstGeom prst="rect">
            <a:avLst/>
          </a:prstGeom>
          <a:noFill/>
        </p:spPr>
        <p:txBody>
          <a:bodyPr wrap="square" rtlCol="0">
            <a:spAutoFit/>
          </a:bodyPr>
          <a:lstStyle/>
          <a:p>
            <a:pPr algn="just"/>
            <a:r>
              <a:rPr lang="en-US" sz="2400" dirty="0"/>
              <a:t>A set of guided electromagnetic waves is called the modes of an optical fiber. Maxwell's equations describe </a:t>
            </a:r>
            <a:r>
              <a:rPr lang="en-US" sz="2400" dirty="0">
                <a:solidFill>
                  <a:srgbClr val="FF0000"/>
                </a:solidFill>
              </a:rPr>
              <a:t>electromagnetic waves or </a:t>
            </a:r>
            <a:r>
              <a:rPr lang="en-US" sz="2400" dirty="0" smtClean="0">
                <a:solidFill>
                  <a:srgbClr val="FF0000"/>
                </a:solidFill>
              </a:rPr>
              <a:t>modes having </a:t>
            </a:r>
            <a:r>
              <a:rPr lang="en-US" sz="2400" dirty="0">
                <a:solidFill>
                  <a:srgbClr val="FF0000"/>
                </a:solidFill>
              </a:rPr>
              <a:t>two components. The two components are the electric field, E(x, y, z), and the magnetic field, H(x, y, z). </a:t>
            </a:r>
            <a:endParaRPr lang="en-US" sz="2400" dirty="0" smtClean="0">
              <a:solidFill>
                <a:srgbClr val="FF0000"/>
              </a:solidFill>
            </a:endParaRPr>
          </a:p>
          <a:p>
            <a:pPr algn="just"/>
            <a:r>
              <a:rPr lang="en-US" sz="2400" dirty="0" smtClean="0"/>
              <a:t>The </a:t>
            </a:r>
            <a:r>
              <a:rPr lang="en-US" sz="2400" dirty="0"/>
              <a:t>electric field, E, and the magnetic field, H, are at right angles to each other. Modes traveling in an optical fiber are said to be transverse. The transverse </a:t>
            </a:r>
            <a:r>
              <a:rPr lang="en-US" sz="2400" dirty="0" smtClean="0"/>
              <a:t>modes propagate </a:t>
            </a:r>
            <a:r>
              <a:rPr lang="en-US" sz="2400" dirty="0"/>
              <a:t>along the axis of the </a:t>
            </a:r>
            <a:r>
              <a:rPr lang="en-US" sz="2400" dirty="0" smtClean="0"/>
              <a:t>fiber. Fig</a:t>
            </a:r>
            <a:r>
              <a:rPr lang="en-US" sz="2400" dirty="0" smtClean="0"/>
              <a:t>ure</a:t>
            </a:r>
            <a:r>
              <a:rPr lang="en-US" sz="2400" dirty="0" smtClean="0"/>
              <a:t> </a:t>
            </a:r>
            <a:r>
              <a:rPr lang="en-US" sz="2400" dirty="0" smtClean="0"/>
              <a:t>shows the </a:t>
            </a:r>
            <a:r>
              <a:rPr lang="en-US" sz="2400" dirty="0"/>
              <a:t>mode field patterns </a:t>
            </a:r>
            <a:r>
              <a:rPr lang="en-US" sz="2400" dirty="0" smtClean="0"/>
              <a:t>are </a:t>
            </a:r>
            <a:r>
              <a:rPr lang="en-US" sz="2400" dirty="0"/>
              <a:t>said to be transverse electric (TE). </a:t>
            </a:r>
            <a:endParaRPr lang="en-US" sz="2400" dirty="0" smtClean="0"/>
          </a:p>
          <a:p>
            <a:pPr algn="just"/>
            <a:r>
              <a:rPr lang="en-US" sz="2400" dirty="0" smtClean="0"/>
              <a:t>In </a:t>
            </a:r>
            <a:r>
              <a:rPr lang="en-US" sz="2400" dirty="0">
                <a:solidFill>
                  <a:srgbClr val="FF0000"/>
                </a:solidFill>
              </a:rPr>
              <a:t>TE modes, the electric field is perpendicular to the direction of propagation. </a:t>
            </a:r>
            <a:r>
              <a:rPr lang="en-US" sz="2400" dirty="0"/>
              <a:t>The magnetic field is in the direction of propagation. Another type of transverse mode is the transverse magnetic (TM) mode. TM modes are opposite to TE modes. In TM modes, the magnetic field is perpendicular to the direction of propagation. The electric field is in the direction of propagation. </a:t>
            </a:r>
          </a:p>
        </p:txBody>
      </p:sp>
      <p:sp>
        <p:nvSpPr>
          <p:cNvPr id="9" name="TextBox 8"/>
          <p:cNvSpPr txBox="1"/>
          <p:nvPr/>
        </p:nvSpPr>
        <p:spPr>
          <a:xfrm>
            <a:off x="870857" y="0"/>
            <a:ext cx="10319657" cy="707886"/>
          </a:xfrm>
          <a:prstGeom prst="rect">
            <a:avLst/>
          </a:prstGeom>
          <a:noFill/>
        </p:spPr>
        <p:txBody>
          <a:bodyPr wrap="square" rtlCol="0">
            <a:spAutoFit/>
          </a:bodyPr>
          <a:lstStyle/>
          <a:p>
            <a:pPr algn="ctr"/>
            <a:r>
              <a:rPr lang="en-US" sz="4000" dirty="0" smtClean="0"/>
              <a:t>Mode</a:t>
            </a:r>
            <a:endParaRPr lang="en-US" sz="4000" dirty="0"/>
          </a:p>
        </p:txBody>
      </p:sp>
    </p:spTree>
    <p:extLst>
      <p:ext uri="{BB962C8B-B14F-4D97-AF65-F5344CB8AC3E}">
        <p14:creationId xmlns:p14="http://schemas.microsoft.com/office/powerpoint/2010/main" val="354147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14407" t="32286" r="19095" b="9305"/>
          <a:stretch/>
        </p:blipFill>
        <p:spPr>
          <a:xfrm>
            <a:off x="817830" y="1620569"/>
            <a:ext cx="10127810" cy="5003927"/>
          </a:xfrm>
          <a:prstGeom prst="rect">
            <a:avLst/>
          </a:prstGeom>
        </p:spPr>
      </p:pic>
      <p:sp>
        <p:nvSpPr>
          <p:cNvPr id="3" name="Slide Number Placeholder 2"/>
          <p:cNvSpPr>
            <a:spLocks noGrp="1"/>
          </p:cNvSpPr>
          <p:nvPr>
            <p:ph type="sldNum" sz="quarter" idx="12"/>
          </p:nvPr>
        </p:nvSpPr>
        <p:spPr/>
        <p:txBody>
          <a:bodyPr/>
          <a:lstStyle/>
          <a:p>
            <a:fld id="{4975AE14-5157-40EE-903F-4A617FD70239}" type="slidenum">
              <a:rPr lang="en-US" smtClean="0"/>
              <a:pPr/>
              <a:t>9</a:t>
            </a:fld>
            <a:endParaRPr lang="en-US"/>
          </a:p>
        </p:txBody>
      </p:sp>
      <p:sp>
        <p:nvSpPr>
          <p:cNvPr id="4" name="Title 3"/>
          <p:cNvSpPr>
            <a:spLocks noGrp="1"/>
          </p:cNvSpPr>
          <p:nvPr>
            <p:ph type="title"/>
          </p:nvPr>
        </p:nvSpPr>
        <p:spPr/>
        <p:txBody>
          <a:bodyPr/>
          <a:lstStyle/>
          <a:p>
            <a:pPr algn="ctr"/>
            <a:r>
              <a:rPr lang="en-US" dirty="0" smtClean="0"/>
              <a:t> TE mode Pattern</a:t>
            </a:r>
            <a:endParaRPr lang="en-US" dirty="0"/>
          </a:p>
        </p:txBody>
      </p:sp>
    </p:spTree>
    <p:extLst>
      <p:ext uri="{BB962C8B-B14F-4D97-AF65-F5344CB8AC3E}">
        <p14:creationId xmlns:p14="http://schemas.microsoft.com/office/powerpoint/2010/main" val="114117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7040</TotalTime>
  <Words>957</Words>
  <Application>Microsoft Office PowerPoint</Application>
  <PresentationFormat>Widescreen</PresentationFormat>
  <Paragraphs>66</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 Math</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 mode Pattern</vt:lpstr>
      <vt:lpstr>PowerPoint Presentation</vt:lpstr>
      <vt:lpstr>Low and High Order Modes Cross the Axis of the Fiber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Dr. Nahid akter</cp:lastModifiedBy>
  <cp:revision>627</cp:revision>
  <dcterms:created xsi:type="dcterms:W3CDTF">2015-03-05T10:33:53Z</dcterms:created>
  <dcterms:modified xsi:type="dcterms:W3CDTF">2025-02-08T13:50:02Z</dcterms:modified>
</cp:coreProperties>
</file>