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  <p:sldId id="307" r:id="rId3"/>
    <p:sldId id="285" r:id="rId4"/>
    <p:sldId id="286" r:id="rId5"/>
    <p:sldId id="289" r:id="rId6"/>
    <p:sldId id="290" r:id="rId7"/>
    <p:sldId id="284" r:id="rId8"/>
    <p:sldId id="308" r:id="rId9"/>
    <p:sldId id="291" r:id="rId10"/>
    <p:sldId id="293" r:id="rId11"/>
    <p:sldId id="292" r:id="rId12"/>
    <p:sldId id="294" r:id="rId13"/>
    <p:sldId id="287" r:id="rId14"/>
    <p:sldId id="295" r:id="rId15"/>
    <p:sldId id="296" r:id="rId16"/>
    <p:sldId id="297" r:id="rId17"/>
    <p:sldId id="267" r:id="rId18"/>
    <p:sldId id="299" r:id="rId19"/>
    <p:sldId id="300" r:id="rId20"/>
    <p:sldId id="301" r:id="rId21"/>
    <p:sldId id="303" r:id="rId22"/>
    <p:sldId id="302" r:id="rId23"/>
    <p:sldId id="304" r:id="rId24"/>
    <p:sldId id="3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90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EF76-E8AD-40FF-9E7C-AA31C07EDF9C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7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558" y="1587239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Number system and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4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72" y="941562"/>
            <a:ext cx="6780565" cy="5907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551" y="2249695"/>
            <a:ext cx="8084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Convert 25</a:t>
            </a:r>
            <a:r>
              <a:rPr lang="en-US" sz="3000" baseline="-25000" dirty="0" smtClean="0"/>
              <a:t>10</a:t>
            </a:r>
            <a:r>
              <a:rPr lang="en-US" sz="3000" dirty="0" smtClean="0"/>
              <a:t> to binary number.</a:t>
            </a:r>
          </a:p>
          <a:p>
            <a:r>
              <a:rPr lang="en-US" sz="3000" dirty="0" smtClean="0"/>
              <a:t>25</a:t>
            </a:r>
            <a:r>
              <a:rPr lang="en-US" sz="3000" baseline="-25000" dirty="0" smtClean="0"/>
              <a:t>10 </a:t>
            </a:r>
            <a:r>
              <a:rPr lang="en-US" sz="3000" dirty="0" smtClean="0"/>
              <a:t>= 11001</a:t>
            </a:r>
            <a:r>
              <a:rPr lang="en-US" sz="3000" baseline="-25000" dirty="0" smtClean="0"/>
              <a:t>2</a:t>
            </a:r>
            <a:endParaRPr lang="en-US" sz="3000" baseline="-250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53" y="127322"/>
            <a:ext cx="9905998" cy="1092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decimal to binary conversion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Repeated division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2" y="437446"/>
            <a:ext cx="9905998" cy="1092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decimal to Octal conversion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Repeated division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5180" y="1855961"/>
            <a:ext cx="8084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Convert 266</a:t>
            </a:r>
            <a:r>
              <a:rPr lang="en-US" sz="3000" baseline="-25000" dirty="0" smtClean="0"/>
              <a:t>10</a:t>
            </a:r>
            <a:r>
              <a:rPr lang="en-US" sz="3000" dirty="0" smtClean="0"/>
              <a:t> to octal number.</a:t>
            </a:r>
          </a:p>
          <a:p>
            <a:r>
              <a:rPr lang="en-US" sz="3000" dirty="0" smtClean="0"/>
              <a:t>266</a:t>
            </a:r>
            <a:r>
              <a:rPr lang="en-US" sz="3000" baseline="-25000" dirty="0" smtClean="0"/>
              <a:t>10</a:t>
            </a:r>
            <a:r>
              <a:rPr lang="en-US" sz="3000" dirty="0" smtClean="0"/>
              <a:t> = 412</a:t>
            </a:r>
            <a:r>
              <a:rPr lang="en-US" sz="3000" baseline="-25000" dirty="0" smtClean="0"/>
              <a:t>8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1158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2" y="437446"/>
            <a:ext cx="9905998" cy="1092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decimal to Hex conversion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Repeated division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85180" y="1855961"/>
            <a:ext cx="8084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Convert 423</a:t>
            </a:r>
            <a:r>
              <a:rPr lang="en-US" sz="3000" baseline="-25000" dirty="0" smtClean="0"/>
              <a:t>10</a:t>
            </a:r>
            <a:r>
              <a:rPr lang="en-US" sz="3000" dirty="0" smtClean="0"/>
              <a:t> to octal number.</a:t>
            </a:r>
          </a:p>
          <a:p>
            <a:r>
              <a:rPr lang="en-US" sz="3000" dirty="0" smtClean="0"/>
              <a:t>423</a:t>
            </a:r>
            <a:r>
              <a:rPr lang="en-US" sz="3000" baseline="-25000" dirty="0" smtClean="0"/>
              <a:t>10</a:t>
            </a:r>
            <a:r>
              <a:rPr lang="en-US" sz="3000" dirty="0" smtClean="0"/>
              <a:t> = 1A7</a:t>
            </a:r>
            <a:r>
              <a:rPr lang="en-US" sz="3000" baseline="-25000" dirty="0" smtClean="0"/>
              <a:t>16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297441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11" y="1976537"/>
            <a:ext cx="9905998" cy="766662"/>
          </a:xfrm>
        </p:spPr>
        <p:txBody>
          <a:bodyPr/>
          <a:lstStyle/>
          <a:p>
            <a:pPr algn="ctr"/>
            <a:r>
              <a:rPr lang="en-US" dirty="0" smtClean="0"/>
              <a:t>Mixed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2" y="437446"/>
            <a:ext cx="9905998" cy="1092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octal to binary conversion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38678" y="3078178"/>
            <a:ext cx="808474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Convert 472</a:t>
            </a:r>
            <a:r>
              <a:rPr lang="en-US" sz="3000" baseline="-25000" dirty="0"/>
              <a:t>8</a:t>
            </a:r>
            <a:r>
              <a:rPr lang="en-US" sz="3000" dirty="0" smtClean="0"/>
              <a:t> to binary number.</a:t>
            </a:r>
          </a:p>
          <a:p>
            <a:r>
              <a:rPr lang="en-US" sz="3000" dirty="0" smtClean="0"/>
              <a:t>472</a:t>
            </a:r>
            <a:r>
              <a:rPr lang="en-US" sz="3000" baseline="-25000" dirty="0"/>
              <a:t>8</a:t>
            </a:r>
            <a:r>
              <a:rPr lang="en-US" sz="3000" dirty="0" smtClean="0"/>
              <a:t> = 100111010</a:t>
            </a:r>
            <a:r>
              <a:rPr lang="en-US" sz="3000" baseline="-25000" dirty="0" smtClean="0"/>
              <a:t>2</a:t>
            </a:r>
          </a:p>
          <a:p>
            <a:r>
              <a:rPr lang="en-US" sz="3000" dirty="0" smtClean="0"/>
              <a:t>And </a:t>
            </a:r>
            <a:endParaRPr lang="en-US" sz="3000" dirty="0"/>
          </a:p>
          <a:p>
            <a:r>
              <a:rPr lang="en-US" sz="3000" dirty="0" smtClean="0"/>
              <a:t>Convert 100111010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to octal number.</a:t>
            </a:r>
          </a:p>
          <a:p>
            <a:r>
              <a:rPr lang="en-US" sz="3000" dirty="0" smtClean="0"/>
              <a:t>100111010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= 472</a:t>
            </a:r>
            <a:r>
              <a:rPr lang="en-US" sz="3000" baseline="-25000" dirty="0" smtClean="0"/>
              <a:t>8</a:t>
            </a:r>
            <a:endParaRPr lang="en-US" sz="3000" baseline="-25000" dirty="0"/>
          </a:p>
          <a:p>
            <a:endParaRPr lang="en-US" sz="3000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3243"/>
              </p:ext>
            </p:extLst>
          </p:nvPr>
        </p:nvGraphicFramePr>
        <p:xfrm>
          <a:off x="1632060" y="1797364"/>
          <a:ext cx="812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7</a:t>
                      </a:r>
                      <a:endParaRPr lang="en-US" sz="3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000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001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010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011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110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111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342" y="437446"/>
            <a:ext cx="9905998" cy="10925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Hex to binary conversion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0983" y="2037029"/>
            <a:ext cx="808474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Convert 9F2</a:t>
            </a:r>
            <a:r>
              <a:rPr lang="en-US" sz="3000" baseline="-25000" dirty="0" smtClean="0"/>
              <a:t>16</a:t>
            </a:r>
            <a:r>
              <a:rPr lang="en-US" sz="3000" dirty="0" smtClean="0"/>
              <a:t> to binary number.</a:t>
            </a:r>
          </a:p>
          <a:p>
            <a:r>
              <a:rPr lang="en-US" sz="3000" dirty="0"/>
              <a:t>9F2</a:t>
            </a:r>
            <a:r>
              <a:rPr lang="en-US" sz="3000" baseline="-25000" dirty="0"/>
              <a:t>16</a:t>
            </a:r>
            <a:r>
              <a:rPr lang="en-US" sz="3000" dirty="0"/>
              <a:t> </a:t>
            </a:r>
            <a:r>
              <a:rPr lang="en-US" sz="3000" dirty="0" smtClean="0"/>
              <a:t>= 1001</a:t>
            </a:r>
            <a:r>
              <a:rPr lang="en-US" sz="3000" dirty="0" smtClean="0">
                <a:solidFill>
                  <a:srgbClr val="0070C0"/>
                </a:solidFill>
              </a:rPr>
              <a:t>1111</a:t>
            </a:r>
            <a:r>
              <a:rPr lang="en-US" sz="3000" dirty="0" smtClean="0">
                <a:solidFill>
                  <a:srgbClr val="FF0000"/>
                </a:solidFill>
              </a:rPr>
              <a:t>0010</a:t>
            </a:r>
            <a:r>
              <a:rPr lang="en-US" sz="3000" baseline="-25000" dirty="0" smtClean="0"/>
              <a:t>2</a:t>
            </a:r>
          </a:p>
          <a:p>
            <a:endParaRPr lang="en-US" sz="3000" baseline="-25000" dirty="0" smtClean="0"/>
          </a:p>
          <a:p>
            <a:r>
              <a:rPr lang="en-US" sz="3000" dirty="0" smtClean="0"/>
              <a:t>And </a:t>
            </a:r>
            <a:endParaRPr lang="en-US" sz="3000" dirty="0"/>
          </a:p>
          <a:p>
            <a:r>
              <a:rPr lang="en-US" sz="3000" dirty="0" smtClean="0"/>
              <a:t>Convert 100111110010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 to hex number.</a:t>
            </a:r>
          </a:p>
          <a:p>
            <a:r>
              <a:rPr lang="en-US" sz="3000" dirty="0" smtClean="0"/>
              <a:t>100111110010</a:t>
            </a:r>
            <a:r>
              <a:rPr lang="en-US" sz="3000" baseline="-25000" dirty="0" smtClean="0"/>
              <a:t>2</a:t>
            </a:r>
            <a:r>
              <a:rPr lang="en-US" sz="3000" dirty="0" smtClean="0"/>
              <a:t>= </a:t>
            </a:r>
            <a:r>
              <a:rPr lang="en-US" sz="3000" dirty="0"/>
              <a:t>9F2</a:t>
            </a:r>
            <a:r>
              <a:rPr lang="en-US" sz="3000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834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25" y="182262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199" y="360595"/>
            <a:ext cx="9905998" cy="1478570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C355C4-1228-4ACF-8EA4-9A2F37A5D124}"/>
              </a:ext>
            </a:extLst>
          </p:cNvPr>
          <p:cNvSpPr txBox="1"/>
          <p:nvPr/>
        </p:nvSpPr>
        <p:spPr>
          <a:xfrm>
            <a:off x="748240" y="2105031"/>
            <a:ext cx="10891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0" i="0" dirty="0" smtClean="0">
                <a:effectLst/>
                <a:latin typeface="Arial" panose="020B0604020202020204" pitchFamily="34" charset="0"/>
              </a:rPr>
              <a:t>When number, letters or words are represented by a special group of symbols , we say they are being encoded and the group of symbols is called a code. Example: Morse code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053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85" y="0"/>
            <a:ext cx="9905998" cy="1478570"/>
          </a:xfrm>
        </p:spPr>
        <p:txBody>
          <a:bodyPr/>
          <a:lstStyle/>
          <a:p>
            <a:r>
              <a:rPr lang="en-US" dirty="0" smtClean="0"/>
              <a:t>BCD CODE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C355C4-1228-4ACF-8EA4-9A2F37A5D124}"/>
              </a:ext>
            </a:extLst>
          </p:cNvPr>
          <p:cNvSpPr txBox="1"/>
          <p:nvPr/>
        </p:nvSpPr>
        <p:spPr>
          <a:xfrm>
            <a:off x="730133" y="1905855"/>
            <a:ext cx="10891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b="0" i="0" dirty="0" smtClean="0">
                <a:effectLst/>
                <a:latin typeface="Arial" panose="020B0604020202020204" pitchFamily="34" charset="0"/>
              </a:rPr>
              <a:t>Each digit of decimal number is represented by its binary equivalent- called </a:t>
            </a:r>
            <a:r>
              <a:rPr lang="en-US" sz="3000" b="0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binary coded decimal </a:t>
            </a:r>
            <a:r>
              <a:rPr lang="en-US" sz="3000" b="0" i="0" dirty="0" smtClean="0">
                <a:effectLst/>
                <a:latin typeface="Arial" panose="020B0604020202020204" pitchFamily="34" charset="0"/>
              </a:rPr>
              <a:t>code. </a:t>
            </a:r>
          </a:p>
          <a:p>
            <a:pPr algn="l"/>
            <a:endParaRPr lang="en-US" sz="3000" dirty="0">
              <a:latin typeface="Arial" panose="020B0604020202020204" pitchFamily="34" charset="0"/>
            </a:endParaRPr>
          </a:p>
          <a:p>
            <a:pPr algn="l"/>
            <a:r>
              <a:rPr lang="en-US" sz="3000" dirty="0" smtClean="0">
                <a:latin typeface="Arial" panose="020B0604020202020204" pitchFamily="34" charset="0"/>
              </a:rPr>
              <a:t>874</a:t>
            </a:r>
            <a:r>
              <a:rPr lang="en-US" sz="3000" baseline="-25000" dirty="0" smtClean="0">
                <a:latin typeface="Arial" panose="020B0604020202020204" pitchFamily="34" charset="0"/>
              </a:rPr>
              <a:t>10</a:t>
            </a:r>
          </a:p>
          <a:p>
            <a:r>
              <a:rPr lang="en-US" sz="3000" dirty="0" smtClean="0">
                <a:latin typeface="Arial" panose="020B0604020202020204" pitchFamily="34" charset="0"/>
              </a:rPr>
              <a:t>= 1000 0111 0100</a:t>
            </a:r>
            <a:r>
              <a:rPr lang="en-US" sz="3000" baseline="-25000" dirty="0" smtClean="0">
                <a:latin typeface="Arial" panose="020B0604020202020204" pitchFamily="34" charset="0"/>
              </a:rPr>
              <a:t>BCD</a:t>
            </a:r>
            <a:endParaRPr lang="en-US" sz="3000" baseline="-25000" dirty="0">
              <a:latin typeface="Arial" panose="020B0604020202020204" pitchFamily="34" charset="0"/>
            </a:endParaRPr>
          </a:p>
          <a:p>
            <a:r>
              <a:rPr lang="en-US" sz="3000" dirty="0" smtClean="0">
                <a:latin typeface="Arial" panose="020B0604020202020204" pitchFamily="34" charset="0"/>
              </a:rPr>
              <a:t>BCD code doesn’t use A-F numbers.</a:t>
            </a:r>
            <a:endParaRPr lang="en-US" sz="3000" baseline="-25000" dirty="0">
              <a:latin typeface="Arial" panose="020B0604020202020204" pitchFamily="34" charset="0"/>
            </a:endParaRPr>
          </a:p>
          <a:p>
            <a:pPr algn="l"/>
            <a:r>
              <a:rPr lang="en-US" sz="3000" baseline="-25000" dirty="0" smtClean="0"/>
              <a:t> </a:t>
            </a:r>
            <a:endParaRPr lang="en-US" sz="3000" baseline="-25000" dirty="0"/>
          </a:p>
        </p:txBody>
      </p:sp>
    </p:spTree>
    <p:extLst>
      <p:ext uri="{BB962C8B-B14F-4D97-AF65-F5344CB8AC3E}">
        <p14:creationId xmlns:p14="http://schemas.microsoft.com/office/powerpoint/2010/main" val="50648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85" y="0"/>
            <a:ext cx="9905998" cy="1478570"/>
          </a:xfrm>
        </p:spPr>
        <p:txBody>
          <a:bodyPr/>
          <a:lstStyle/>
          <a:p>
            <a:r>
              <a:rPr lang="en-US" dirty="0" smtClean="0"/>
              <a:t>BCD </a:t>
            </a:r>
            <a:r>
              <a:rPr lang="en-US" i="1" dirty="0" err="1" smtClean="0"/>
              <a:t>vs</a:t>
            </a:r>
            <a:r>
              <a:rPr lang="en-US" dirty="0" smtClean="0"/>
              <a:t> binary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C355C4-1228-4ACF-8EA4-9A2F37A5D124}"/>
              </a:ext>
            </a:extLst>
          </p:cNvPr>
          <p:cNvSpPr txBox="1"/>
          <p:nvPr/>
        </p:nvSpPr>
        <p:spPr>
          <a:xfrm>
            <a:off x="730133" y="1905855"/>
            <a:ext cx="10891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Arial" panose="020B0604020202020204" pitchFamily="34" charset="0"/>
              </a:rPr>
              <a:t>137</a:t>
            </a:r>
            <a:r>
              <a:rPr lang="en-US" sz="3000" baseline="-25000" dirty="0" smtClean="0">
                <a:latin typeface="Arial" panose="020B0604020202020204" pitchFamily="34" charset="0"/>
              </a:rPr>
              <a:t>10</a:t>
            </a:r>
          </a:p>
          <a:p>
            <a:r>
              <a:rPr lang="en-US" sz="3000" dirty="0" smtClean="0">
                <a:latin typeface="Arial" panose="020B0604020202020204" pitchFamily="34" charset="0"/>
              </a:rPr>
              <a:t>= 10001001</a:t>
            </a:r>
            <a:r>
              <a:rPr lang="en-US" sz="3000" baseline="-25000" dirty="0">
                <a:latin typeface="Arial" panose="020B0604020202020204" pitchFamily="34" charset="0"/>
              </a:rPr>
              <a:t>2</a:t>
            </a:r>
          </a:p>
          <a:p>
            <a:r>
              <a:rPr lang="en-US" sz="3000" dirty="0">
                <a:latin typeface="Arial" panose="020B0604020202020204" pitchFamily="34" charset="0"/>
              </a:rPr>
              <a:t>= </a:t>
            </a:r>
            <a:r>
              <a:rPr lang="en-US" sz="3000" dirty="0" smtClean="0">
                <a:latin typeface="Arial" panose="020B0604020202020204" pitchFamily="34" charset="0"/>
              </a:rPr>
              <a:t>0001 0011 0111</a:t>
            </a:r>
            <a:r>
              <a:rPr lang="en-US" sz="3000" baseline="-25000" dirty="0" smtClean="0">
                <a:latin typeface="Arial" panose="020B0604020202020204" pitchFamily="34" charset="0"/>
              </a:rPr>
              <a:t>BCD</a:t>
            </a:r>
            <a:endParaRPr lang="en-US" sz="3000" baseline="-25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72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4486"/>
            <a:ext cx="9905998" cy="766662"/>
          </a:xfrm>
        </p:spPr>
        <p:txBody>
          <a:bodyPr/>
          <a:lstStyle/>
          <a:p>
            <a:r>
              <a:rPr lang="en-US" dirty="0" smtClean="0"/>
              <a:t>Decimal Number System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39877" y="5282948"/>
          <a:ext cx="8128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3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2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1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0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baseline="30000" dirty="0" smtClean="0"/>
                    </a:p>
                    <a:p>
                      <a:pPr algn="ctr"/>
                      <a:r>
                        <a:rPr lang="en-US" sz="3000" baseline="30000" dirty="0" smtClean="0"/>
                        <a:t>.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-1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-2</a:t>
                      </a:r>
                      <a:endParaRPr lang="en-US" sz="30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10</a:t>
                      </a:r>
                      <a:r>
                        <a:rPr lang="en-US" sz="3000" baseline="30000" dirty="0" smtClean="0"/>
                        <a:t>-3</a:t>
                      </a:r>
                      <a:endParaRPr lang="en-US" sz="3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1727" y="1484768"/>
            <a:ext cx="11995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weightage of each </a:t>
            </a:r>
            <a:r>
              <a:rPr lang="en-US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for integer number:</a:t>
            </a: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6" descr="Decimal Number System">
            <a:extLst>
              <a:ext uri="{FF2B5EF4-FFF2-40B4-BE49-F238E27FC236}">
                <a16:creationId xmlns="" xmlns:a16="http://schemas.microsoft.com/office/drawing/2014/main" id="{AE4D0BE8-DDC2-4A04-B04C-597F9E31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20" y="2217058"/>
            <a:ext cx="9702791" cy="123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7993" y="3631613"/>
            <a:ext cx="111128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fractional </a:t>
            </a:r>
            <a:r>
              <a:rPr lang="en-US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The decimal point is used to separate the integer and fractional parts of the number.</a:t>
            </a: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85" y="0"/>
            <a:ext cx="9905998" cy="1478570"/>
          </a:xfrm>
        </p:spPr>
        <p:txBody>
          <a:bodyPr/>
          <a:lstStyle/>
          <a:p>
            <a:r>
              <a:rPr lang="en-US" dirty="0" smtClean="0"/>
              <a:t>GRAY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9913" y="2109457"/>
            <a:ext cx="9243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Only one bit ever changes between two successive numbers in the sequence.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46013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85" y="0"/>
            <a:ext cx="9905998" cy="1478570"/>
          </a:xfrm>
        </p:spPr>
        <p:txBody>
          <a:bodyPr/>
          <a:lstStyle/>
          <a:p>
            <a:r>
              <a:rPr lang="en-US" dirty="0" smtClean="0"/>
              <a:t>Binary-gray conversion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78092" y="1478570"/>
          <a:ext cx="812800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412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85" y="0"/>
            <a:ext cx="9905998" cy="1478570"/>
          </a:xfrm>
        </p:spPr>
        <p:txBody>
          <a:bodyPr/>
          <a:lstStyle/>
          <a:p>
            <a:r>
              <a:rPr lang="en-US" dirty="0" smtClean="0"/>
              <a:t>GRAY-binary conversion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115026"/>
              </p:ext>
            </p:extLst>
          </p:nvPr>
        </p:nvGraphicFramePr>
        <p:xfrm>
          <a:off x="1841878" y="1797029"/>
          <a:ext cx="81280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6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85" y="0"/>
            <a:ext cx="9905998" cy="1478570"/>
          </a:xfrm>
        </p:spPr>
        <p:txBody>
          <a:bodyPr/>
          <a:lstStyle/>
          <a:p>
            <a:r>
              <a:rPr lang="en-US" dirty="0" smtClean="0"/>
              <a:t>GRAY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9" y="1140583"/>
            <a:ext cx="11298725" cy="57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58" y="-72427"/>
            <a:ext cx="9905998" cy="1478570"/>
          </a:xfrm>
        </p:spPr>
        <p:txBody>
          <a:bodyPr/>
          <a:lstStyle/>
          <a:p>
            <a:r>
              <a:rPr lang="en-US" dirty="0" smtClean="0"/>
              <a:t>At a glance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836" y="0"/>
            <a:ext cx="8833164" cy="67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4485"/>
            <a:ext cx="9905998" cy="1273657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(sum of product method)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C355C4-1228-4ACF-8EA4-9A2F37A5D124}"/>
              </a:ext>
            </a:extLst>
          </p:cNvPr>
          <p:cNvSpPr txBox="1"/>
          <p:nvPr/>
        </p:nvSpPr>
        <p:spPr>
          <a:xfrm>
            <a:off x="860080" y="1987235"/>
            <a:ext cx="1055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   27.35</a:t>
            </a:r>
            <a:r>
              <a:rPr lang="en-US" sz="3000" baseline="-25000" dirty="0" smtClean="0">
                <a:latin typeface="arial" panose="020B0604020202020204" pitchFamily="34" charset="0"/>
              </a:rPr>
              <a:t>10</a:t>
            </a:r>
          </a:p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= 2×10</a:t>
            </a:r>
            <a:r>
              <a:rPr lang="en-US" sz="3000" baseline="30000" dirty="0" smtClean="0">
                <a:latin typeface="arial" panose="020B0604020202020204" pitchFamily="34" charset="0"/>
              </a:rPr>
              <a:t>1</a:t>
            </a:r>
            <a:r>
              <a:rPr lang="en-US" sz="3000" dirty="0" smtClean="0">
                <a:latin typeface="arial" panose="020B0604020202020204" pitchFamily="34" charset="0"/>
              </a:rPr>
              <a:t> + 7×10</a:t>
            </a:r>
            <a:r>
              <a:rPr lang="en-US" sz="3000" baseline="30000" dirty="0" smtClean="0">
                <a:latin typeface="arial" panose="020B0604020202020204" pitchFamily="34" charset="0"/>
              </a:rPr>
              <a:t>0 </a:t>
            </a:r>
            <a:r>
              <a:rPr lang="en-US" sz="3000" dirty="0" smtClean="0">
                <a:latin typeface="arial" panose="020B0604020202020204" pitchFamily="34" charset="0"/>
              </a:rPr>
              <a:t>+ 3×0.1 + 5×0.01 </a:t>
            </a:r>
            <a:endParaRPr lang="en-US" sz="3000" baseline="30000" dirty="0"/>
          </a:p>
        </p:txBody>
      </p:sp>
    </p:spTree>
    <p:extLst>
      <p:ext uri="{BB962C8B-B14F-4D97-AF65-F5344CB8AC3E}">
        <p14:creationId xmlns:p14="http://schemas.microsoft.com/office/powerpoint/2010/main" val="31800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6500"/>
            <a:ext cx="9905998" cy="1092587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Binary to decimal conversion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C355C4-1228-4ACF-8EA4-9A2F37A5D124}"/>
              </a:ext>
            </a:extLst>
          </p:cNvPr>
          <p:cNvSpPr txBox="1"/>
          <p:nvPr/>
        </p:nvSpPr>
        <p:spPr>
          <a:xfrm>
            <a:off x="860080" y="1987235"/>
            <a:ext cx="105563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   1011.101</a:t>
            </a:r>
            <a:r>
              <a:rPr lang="en-US" sz="3000" baseline="-25000" dirty="0" smtClean="0">
                <a:latin typeface="arial" panose="020B0604020202020204" pitchFamily="34" charset="0"/>
              </a:rPr>
              <a:t>2</a:t>
            </a:r>
          </a:p>
          <a:p>
            <a:pPr algn="just"/>
            <a:endParaRPr lang="en-US" sz="3000" baseline="-250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= 1×2</a:t>
            </a:r>
            <a:r>
              <a:rPr lang="en-US" sz="3000" baseline="30000" dirty="0" smtClean="0">
                <a:latin typeface="arial" panose="020B0604020202020204" pitchFamily="34" charset="0"/>
              </a:rPr>
              <a:t>3</a:t>
            </a:r>
            <a:r>
              <a:rPr lang="en-US" sz="3000" dirty="0" smtClean="0">
                <a:latin typeface="arial" panose="020B0604020202020204" pitchFamily="34" charset="0"/>
              </a:rPr>
              <a:t> + 0×2</a:t>
            </a:r>
            <a:r>
              <a:rPr lang="en-US" sz="3000" baseline="30000" dirty="0" smtClean="0">
                <a:latin typeface="arial" panose="020B0604020202020204" pitchFamily="34" charset="0"/>
              </a:rPr>
              <a:t>2</a:t>
            </a:r>
            <a:r>
              <a:rPr lang="en-US" sz="3000" dirty="0" smtClean="0">
                <a:latin typeface="arial" panose="020B0604020202020204" pitchFamily="34" charset="0"/>
              </a:rPr>
              <a:t>+ 1×2</a:t>
            </a:r>
            <a:r>
              <a:rPr lang="en-US" sz="3000" baseline="30000" dirty="0" smtClean="0">
                <a:latin typeface="arial" panose="020B0604020202020204" pitchFamily="34" charset="0"/>
              </a:rPr>
              <a:t>1  </a:t>
            </a:r>
            <a:r>
              <a:rPr lang="en-US" sz="3000" dirty="0" smtClean="0">
                <a:latin typeface="arial" panose="020B0604020202020204" pitchFamily="34" charset="0"/>
              </a:rPr>
              <a:t>+ 1×2</a:t>
            </a:r>
            <a:r>
              <a:rPr lang="en-US" sz="3000" baseline="30000" dirty="0" smtClean="0">
                <a:latin typeface="arial" panose="020B0604020202020204" pitchFamily="34" charset="0"/>
              </a:rPr>
              <a:t>0   </a:t>
            </a:r>
            <a:r>
              <a:rPr lang="en-US" sz="3000" dirty="0" smtClean="0">
                <a:latin typeface="arial" panose="020B0604020202020204" pitchFamily="34" charset="0"/>
              </a:rPr>
              <a:t>+ 1×2</a:t>
            </a:r>
            <a:r>
              <a:rPr lang="en-US" sz="3000" baseline="30000" dirty="0" smtClean="0">
                <a:latin typeface="arial" panose="020B0604020202020204" pitchFamily="34" charset="0"/>
              </a:rPr>
              <a:t>-1 </a:t>
            </a:r>
            <a:r>
              <a:rPr lang="en-US" sz="3000" dirty="0" smtClean="0">
                <a:latin typeface="arial" panose="020B0604020202020204" pitchFamily="34" charset="0"/>
              </a:rPr>
              <a:t> + 0×2</a:t>
            </a:r>
            <a:r>
              <a:rPr lang="en-US" sz="3000" baseline="30000" dirty="0" smtClean="0">
                <a:latin typeface="arial" panose="020B0604020202020204" pitchFamily="34" charset="0"/>
              </a:rPr>
              <a:t>-2</a:t>
            </a:r>
            <a:r>
              <a:rPr lang="en-US" sz="3000" dirty="0" smtClean="0">
                <a:latin typeface="arial" panose="020B0604020202020204" pitchFamily="34" charset="0"/>
              </a:rPr>
              <a:t> +1×2</a:t>
            </a:r>
            <a:r>
              <a:rPr lang="en-US" sz="3000" baseline="30000" dirty="0" smtClean="0">
                <a:latin typeface="arial" panose="020B0604020202020204" pitchFamily="34" charset="0"/>
              </a:rPr>
              <a:t>-3</a:t>
            </a:r>
          </a:p>
          <a:p>
            <a:pPr algn="just"/>
            <a:endParaRPr lang="en-US" sz="3000" baseline="300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000" baseline="30000" dirty="0" smtClean="0">
                <a:latin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</a:rPr>
              <a:t>= 8+0+2+1+0.5+0+0.125</a:t>
            </a:r>
          </a:p>
          <a:p>
            <a:pPr algn="just"/>
            <a:endParaRPr lang="en-US" sz="30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 = 11.625</a:t>
            </a:r>
            <a:r>
              <a:rPr lang="en-US" sz="3000" baseline="-25000" dirty="0" smtClean="0">
                <a:latin typeface="arial" panose="020B0604020202020204" pitchFamily="34" charset="0"/>
              </a:rPr>
              <a:t>10</a:t>
            </a:r>
          </a:p>
          <a:p>
            <a:pPr algn="just"/>
            <a:endParaRPr lang="en-US" sz="3000" baseline="30000" dirty="0"/>
          </a:p>
        </p:txBody>
      </p:sp>
    </p:spTree>
    <p:extLst>
      <p:ext uri="{BB962C8B-B14F-4D97-AF65-F5344CB8AC3E}">
        <p14:creationId xmlns:p14="http://schemas.microsoft.com/office/powerpoint/2010/main" val="38806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6500"/>
            <a:ext cx="9905998" cy="1092587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Octal to decimal conversion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C355C4-1228-4ACF-8EA4-9A2F37A5D124}"/>
              </a:ext>
            </a:extLst>
          </p:cNvPr>
          <p:cNvSpPr txBox="1"/>
          <p:nvPr/>
        </p:nvSpPr>
        <p:spPr>
          <a:xfrm>
            <a:off x="860080" y="1987235"/>
            <a:ext cx="105563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   24.68</a:t>
            </a:r>
            <a:r>
              <a:rPr lang="en-US" sz="3000" baseline="-25000" dirty="0" smtClean="0">
                <a:latin typeface="arial" panose="020B0604020202020204" pitchFamily="34" charset="0"/>
              </a:rPr>
              <a:t>8</a:t>
            </a:r>
          </a:p>
          <a:p>
            <a:pPr algn="just"/>
            <a:endParaRPr lang="en-US" sz="3000" baseline="-250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= 2×8</a:t>
            </a:r>
            <a:r>
              <a:rPr lang="en-US" sz="3000" baseline="30000" dirty="0" smtClean="0">
                <a:latin typeface="arial" panose="020B0604020202020204" pitchFamily="34" charset="0"/>
              </a:rPr>
              <a:t>1  </a:t>
            </a:r>
            <a:r>
              <a:rPr lang="en-US" sz="3000" dirty="0" smtClean="0">
                <a:latin typeface="arial" panose="020B0604020202020204" pitchFamily="34" charset="0"/>
              </a:rPr>
              <a:t>+ 4×8</a:t>
            </a:r>
            <a:r>
              <a:rPr lang="en-US" sz="3000" baseline="30000" dirty="0" smtClean="0">
                <a:latin typeface="arial" panose="020B0604020202020204" pitchFamily="34" charset="0"/>
              </a:rPr>
              <a:t>0   </a:t>
            </a:r>
            <a:r>
              <a:rPr lang="en-US" sz="3000" dirty="0" smtClean="0">
                <a:latin typeface="arial" panose="020B0604020202020204" pitchFamily="34" charset="0"/>
              </a:rPr>
              <a:t>+ 6×8</a:t>
            </a:r>
            <a:r>
              <a:rPr lang="en-US" sz="3000" baseline="30000" dirty="0" smtClean="0">
                <a:latin typeface="arial" panose="020B0604020202020204" pitchFamily="34" charset="0"/>
              </a:rPr>
              <a:t>-1 </a:t>
            </a:r>
            <a:r>
              <a:rPr lang="en-US" sz="3000" dirty="0" smtClean="0">
                <a:latin typeface="arial" panose="020B0604020202020204" pitchFamily="34" charset="0"/>
              </a:rPr>
              <a:t>+8×8</a:t>
            </a:r>
            <a:r>
              <a:rPr lang="en-US" sz="3000" baseline="30000" dirty="0" smtClean="0">
                <a:latin typeface="arial" panose="020B0604020202020204" pitchFamily="34" charset="0"/>
              </a:rPr>
              <a:t>-2</a:t>
            </a:r>
          </a:p>
          <a:p>
            <a:pPr algn="just"/>
            <a:endParaRPr lang="en-US" sz="3000" baseline="300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000" baseline="30000" dirty="0" smtClean="0">
                <a:latin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</a:rPr>
              <a:t>= 16+4+0.75+0.125</a:t>
            </a:r>
          </a:p>
          <a:p>
            <a:pPr algn="just"/>
            <a:endParaRPr lang="en-US" sz="3000" dirty="0" smtClean="0">
              <a:latin typeface="arial" panose="020B0604020202020204" pitchFamily="34" charset="0"/>
            </a:endParaRPr>
          </a:p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 = 20.875</a:t>
            </a:r>
            <a:r>
              <a:rPr lang="en-US" sz="3000" baseline="-25000" dirty="0" smtClean="0">
                <a:latin typeface="arial" panose="020B0604020202020204" pitchFamily="34" charset="0"/>
              </a:rPr>
              <a:t>10</a:t>
            </a:r>
          </a:p>
          <a:p>
            <a:pPr algn="just"/>
            <a:endParaRPr lang="en-US" sz="3000" baseline="30000" dirty="0"/>
          </a:p>
        </p:txBody>
      </p:sp>
    </p:spTree>
    <p:extLst>
      <p:ext uri="{BB962C8B-B14F-4D97-AF65-F5344CB8AC3E}">
        <p14:creationId xmlns:p14="http://schemas.microsoft.com/office/powerpoint/2010/main" val="37733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6500"/>
            <a:ext cx="9905998" cy="1092587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Hex to decimal conversion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C355C4-1228-4ACF-8EA4-9A2F37A5D124}"/>
              </a:ext>
            </a:extLst>
          </p:cNvPr>
          <p:cNvSpPr txBox="1"/>
          <p:nvPr/>
        </p:nvSpPr>
        <p:spPr>
          <a:xfrm>
            <a:off x="860080" y="1987235"/>
            <a:ext cx="105563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en-US" sz="3200" dirty="0" smtClean="0"/>
              <a:t>1F.01B</a:t>
            </a:r>
            <a:r>
              <a:rPr lang="en-US" sz="3200" baseline="-25000" dirty="0" smtClean="0"/>
              <a:t>16</a:t>
            </a:r>
            <a:endParaRPr lang="en-US" sz="3000" baseline="-250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/>
            <a:endParaRPr lang="en-US" sz="3000" baseline="-25000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= 1×16</a:t>
            </a:r>
            <a:r>
              <a:rPr lang="en-US" sz="3000" baseline="30000" dirty="0" smtClean="0">
                <a:latin typeface="arial" panose="020B0604020202020204" pitchFamily="34" charset="0"/>
              </a:rPr>
              <a:t>1  </a:t>
            </a:r>
            <a:r>
              <a:rPr lang="en-US" sz="3000" dirty="0" smtClean="0">
                <a:latin typeface="arial" panose="020B0604020202020204" pitchFamily="34" charset="0"/>
              </a:rPr>
              <a:t>+ 15×16</a:t>
            </a:r>
            <a:r>
              <a:rPr lang="en-US" sz="3000" baseline="30000" dirty="0" smtClean="0">
                <a:latin typeface="arial" panose="020B0604020202020204" pitchFamily="34" charset="0"/>
              </a:rPr>
              <a:t>0   </a:t>
            </a:r>
            <a:r>
              <a:rPr lang="en-US" sz="3000" dirty="0" smtClean="0">
                <a:latin typeface="arial" panose="020B0604020202020204" pitchFamily="34" charset="0"/>
              </a:rPr>
              <a:t>+ 0×16</a:t>
            </a:r>
            <a:r>
              <a:rPr lang="en-US" sz="3000" baseline="30000" dirty="0" smtClean="0">
                <a:latin typeface="arial" panose="020B0604020202020204" pitchFamily="34" charset="0"/>
              </a:rPr>
              <a:t>-1 </a:t>
            </a:r>
            <a:r>
              <a:rPr lang="en-US" sz="3000" dirty="0" smtClean="0">
                <a:latin typeface="arial" panose="020B0604020202020204" pitchFamily="34" charset="0"/>
              </a:rPr>
              <a:t>+1×16</a:t>
            </a:r>
            <a:r>
              <a:rPr lang="en-US" sz="3000" baseline="30000" dirty="0" smtClean="0">
                <a:latin typeface="arial" panose="020B0604020202020204" pitchFamily="34" charset="0"/>
              </a:rPr>
              <a:t>-2 </a:t>
            </a:r>
            <a:r>
              <a:rPr lang="en-US" sz="3000" dirty="0" smtClean="0">
                <a:latin typeface="arial" panose="020B0604020202020204" pitchFamily="34" charset="0"/>
              </a:rPr>
              <a:t>+</a:t>
            </a:r>
            <a:r>
              <a:rPr lang="en-US" sz="3000" dirty="0">
                <a:latin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</a:rPr>
              <a:t>11×16</a:t>
            </a:r>
            <a:r>
              <a:rPr lang="en-US" sz="3000" baseline="30000" dirty="0" smtClean="0">
                <a:latin typeface="arial" panose="020B0604020202020204" pitchFamily="34" charset="0"/>
              </a:rPr>
              <a:t>-3</a:t>
            </a:r>
            <a:r>
              <a:rPr lang="en-US" sz="3000" dirty="0" smtClean="0"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sz="3000" dirty="0" smtClean="0">
                <a:latin typeface="arial" panose="020B0604020202020204" pitchFamily="34" charset="0"/>
              </a:rPr>
              <a:t>= 31.0065918</a:t>
            </a:r>
            <a:r>
              <a:rPr lang="en-US" sz="3000" baseline="-25000" dirty="0" smtClean="0">
                <a:latin typeface="arial" panose="020B0604020202020204" pitchFamily="34" charset="0"/>
              </a:rPr>
              <a:t>10</a:t>
            </a:r>
          </a:p>
          <a:p>
            <a:pPr algn="just"/>
            <a:endParaRPr lang="en-US" sz="30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15" y="1360901"/>
            <a:ext cx="9905998" cy="1427565"/>
          </a:xfrm>
        </p:spPr>
        <p:txBody>
          <a:bodyPr/>
          <a:lstStyle/>
          <a:p>
            <a:pPr algn="ctr"/>
            <a:r>
              <a:rPr lang="en-US" dirty="0" smtClean="0"/>
              <a:t>Reverse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15" y="1360901"/>
            <a:ext cx="9905998" cy="1427565"/>
          </a:xfrm>
        </p:spPr>
        <p:txBody>
          <a:bodyPr/>
          <a:lstStyle/>
          <a:p>
            <a:pPr algn="ctr"/>
            <a:r>
              <a:rPr lang="en-US" dirty="0"/>
              <a:t>Repeated division method</a:t>
            </a:r>
          </a:p>
        </p:txBody>
      </p:sp>
    </p:spTree>
    <p:extLst>
      <p:ext uri="{BB962C8B-B14F-4D97-AF65-F5344CB8AC3E}">
        <p14:creationId xmlns:p14="http://schemas.microsoft.com/office/powerpoint/2010/main" val="234486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2" y="93414"/>
            <a:ext cx="9905998" cy="1092587"/>
          </a:xfrm>
        </p:spPr>
        <p:txBody>
          <a:bodyPr>
            <a:normAutofit/>
          </a:bodyPr>
          <a:lstStyle/>
          <a:p>
            <a:r>
              <a:rPr lang="en-US" dirty="0" smtClean="0"/>
              <a:t>decimal to binary conversion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Repeated division method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629" y="0"/>
            <a:ext cx="4804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326</TotalTime>
  <Words>418</Words>
  <Application>Microsoft Office PowerPoint</Application>
  <PresentationFormat>Widescreen</PresentationFormat>
  <Paragraphs>208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</vt:lpstr>
      <vt:lpstr>Trebuchet MS</vt:lpstr>
      <vt:lpstr>Tw Cen MT</vt:lpstr>
      <vt:lpstr>Circuit</vt:lpstr>
      <vt:lpstr>Number system and codes</vt:lpstr>
      <vt:lpstr>Decimal Number System</vt:lpstr>
      <vt:lpstr>Example (sum of product method)</vt:lpstr>
      <vt:lpstr>Example Binary to decimal conversion</vt:lpstr>
      <vt:lpstr>Example Octal to decimal conversion</vt:lpstr>
      <vt:lpstr>Example Hex to decimal conversion</vt:lpstr>
      <vt:lpstr>Reverse calculation</vt:lpstr>
      <vt:lpstr>Repeated division method</vt:lpstr>
      <vt:lpstr>decimal to binary conversion Repeated division method</vt:lpstr>
      <vt:lpstr>example decimal to binary conversion Repeated division method</vt:lpstr>
      <vt:lpstr>example decimal to Octal conversion Repeated division method</vt:lpstr>
      <vt:lpstr>example decimal to Hex conversion Repeated division method</vt:lpstr>
      <vt:lpstr>Mixed conversion</vt:lpstr>
      <vt:lpstr>example octal to binary conversion </vt:lpstr>
      <vt:lpstr>example Hex to binary conversion </vt:lpstr>
      <vt:lpstr>CODE</vt:lpstr>
      <vt:lpstr>CODE</vt:lpstr>
      <vt:lpstr>BCD CODE</vt:lpstr>
      <vt:lpstr>BCD vs binary</vt:lpstr>
      <vt:lpstr>GRAY code</vt:lpstr>
      <vt:lpstr>Binary-gray conversion</vt:lpstr>
      <vt:lpstr>GRAY-binary conversion</vt:lpstr>
      <vt:lpstr>GRAY code</vt:lpstr>
      <vt:lpstr>At a glance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Nahid akter</dc:creator>
  <cp:lastModifiedBy>Dr. Nahid akter</cp:lastModifiedBy>
  <cp:revision>42</cp:revision>
  <dcterms:created xsi:type="dcterms:W3CDTF">2022-03-13T10:11:18Z</dcterms:created>
  <dcterms:modified xsi:type="dcterms:W3CDTF">2023-05-07T05:32:53Z</dcterms:modified>
</cp:coreProperties>
</file>