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1" r:id="rId2"/>
    <p:sldId id="322" r:id="rId3"/>
    <p:sldId id="313" r:id="rId4"/>
    <p:sldId id="317" r:id="rId5"/>
    <p:sldId id="31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284" r:id="rId21"/>
    <p:sldId id="278" r:id="rId22"/>
    <p:sldId id="279" r:id="rId23"/>
    <p:sldId id="280" r:id="rId24"/>
    <p:sldId id="319" r:id="rId25"/>
    <p:sldId id="281" r:id="rId26"/>
    <p:sldId id="282" r:id="rId27"/>
    <p:sldId id="263" r:id="rId28"/>
    <p:sldId id="320" r:id="rId29"/>
    <p:sldId id="283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2C31-8175-4982-A58F-5F402592D879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2EFF-C6F1-463B-91AD-8AE316ADAA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87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345-CFD2-3A47-D72E-33E5D173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70EE2-4A92-CDCF-45A8-A905A147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3429-7360-C03E-F1BA-A2824244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FC8E-6FDC-D666-0C1E-164AB9F3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4B36-EF65-CE07-D24C-4C7D82E6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8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6236-D48C-E234-3FE0-2660E359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1BA5-8C9D-2815-3FAB-6284BAAA5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F101-39D5-3D5B-E738-A91B1B01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D268-3EF5-FAD4-1773-75DF77F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86B4-3F0C-A4E0-D1C4-3C07C82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01E3A-B55C-432E-E11A-312A71ED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82EF6-99AE-CD6C-7565-0B6B0B61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5401-FD51-731E-929C-3C762440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DD4-2709-7C8C-6C2E-68FCCB9E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D053-E9F8-5AE0-971C-4C36AB3A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75CA-64F5-8B6A-021D-D71EBAF9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025-8365-EA99-4DF4-2B2B0D5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6C59-39B2-515E-9535-4809E8B1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A2D1-74E2-E7EF-D7EB-5CB6100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662A-E574-B822-9DFA-8AF20049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2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D44-A902-BF79-CB50-66B8CE88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8A29-A561-6418-7E7D-DFC4AD9F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3071-FE3F-2ED6-EA74-BEECC792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F717-FE4C-26E8-31F7-F6EA2077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6279-615A-CBB0-C5D0-131C502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4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8E1-5F11-58FF-F6F3-94663353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FEB4-9431-3BDC-51FC-B828857A4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3382-0C2E-F79D-49AD-DAF00003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0AC80-9F91-483B-061A-40299BDF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059D-FD73-CD35-4E2F-9DD0ED0D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FF15-4383-C9F8-78B6-C59B45C6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6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F194-1032-5F73-AF96-01E0DD01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A0D3-FB08-D3ED-E0A8-1D5A6668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1288-CF4F-DADF-3FDB-CEE55B30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D5BC2-16E5-AF05-F397-774B78BC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ED1B3-AD5A-B3CC-3E23-FA2D8064B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5F7F9-4516-60B7-1206-D5F656A0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993F1-8604-D3B6-05B1-9C4CFBA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40B1-EB2C-4770-883E-E618E4D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0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1CE6-BA78-2CC2-C306-C1D70E9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51925-953D-4AEF-7FFE-C56A4CF5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3C20-16FD-39C4-E659-99EACC38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1848-47BC-39CB-52E4-542FAA45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4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06F79-54C4-5870-174B-583069BB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CB17-B9DD-58F8-3105-84FD846F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6737-DE8B-E08D-F7A2-4F52039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867-BF9D-00B5-7318-E3F257B0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26E2-55E6-80DC-A8AB-1A62BAA5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4656-4B0F-3EFE-F9CA-913C01FC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82464-BB35-D93E-74DF-8E1ABEA6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C8CF-3B96-F2ED-ED45-CEE014C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166EA-9275-F753-8224-0B6B66E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3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1928-C6F3-A5AA-0F0A-DC76EB8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0E817-E9B0-C779-5B6A-CBCD6D50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0F9BA-6916-E775-CF16-1178D252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E2CC6-97B0-4D81-8473-8088AC9C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2356-DFAC-5ECC-B9F6-9F52B97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F9661-533A-7091-F7CD-F1F219B3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3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013CE-2D00-011D-F4B8-23EE6D0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A7BD-81D3-55BC-D140-1426BAA5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0A15-BF1E-CA84-B01E-E01856A17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A232-5A2F-4174-AC35-BC9AC406E511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4589-F0A8-91C3-3A3E-7FE6AE872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6C8D-C2F6-26DE-0815-5B986993D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07BF-D513-4F61-8193-B5FA09D77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9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Automata: The method and The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80" y="3666478"/>
            <a:ext cx="3902845" cy="719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Chapter-1 (continuation)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6EAE-28FB-46F7-A557-425F534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6B0B9-17F5-4307-9D06-EBC61316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10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796-B42A-4650-9F45-D4555B8C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2FF3-2FFF-4E40-B193-07FD7D0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C889-A83A-4414-9045-FC59D327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65125"/>
            <a:ext cx="6969180" cy="5797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E386-4BFB-497A-A360-0514DDD9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D617-E59D-417D-8A13-B1B7588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69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BA7-D33D-44E1-B462-8EFEDC34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Automaton [IPO]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1FC3E-AF79-4266-8BC8-ABE7017A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4" y="1690689"/>
            <a:ext cx="6294037" cy="431561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9D17-9578-4F2B-8A00-B63222C6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FC8A2-6E26-44CC-8C5C-7840660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80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584B-A243-4698-8DEC-78A2AE42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Automaton [Representation]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ED9C-A9A3-4623-AC45-27BEFDDF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140B-3982-463F-ADBD-941E1276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05" y="1893775"/>
            <a:ext cx="6287136" cy="42150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8C46-3054-4BEC-A27E-47D356BE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B848-407A-4E33-A02A-0C92ED5A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65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7A55-6684-45C3-9F2C-1EF79FD9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Different Kinds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CFE4-BF87-4D95-98E8-E640D322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Automata are distinguished by the temporary memory: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Finite Automata:                              no temporary memory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Pushdown Automata:                     stack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Turing Machines:                             random access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3709-1A70-4D9E-B1F7-56CFBE4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A649-B76F-4A13-8617-09DC1907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58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66E4-595F-4B17-A164-7FCC03B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Memory VS Computational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3CD8-4EC5-4CD1-9D24-C84F06E2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affects computational power: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More </a:t>
            </a:r>
            <a:r>
              <a:rPr lang="en-AU" i="1" dirty="0">
                <a:solidFill>
                  <a:srgbClr val="00B050"/>
                </a:solidFill>
              </a:rPr>
              <a:t>flexible</a:t>
            </a:r>
            <a:r>
              <a:rPr lang="en-AU" dirty="0"/>
              <a:t> memory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Results to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The solution of more computational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C961-CD3B-498D-82C2-D0DA882D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EA74-A554-44FE-A50A-1295794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12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6F7-7F43-4D9F-8BEA-D2F54F73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B6C3-9A3A-4575-9D1B-D1600225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2598-28B5-466D-B1B9-25D5971B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690688"/>
            <a:ext cx="6526848" cy="4513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3D17D-2639-43BA-AA88-99D04957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602D-4119-413F-A5B4-725FC3F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50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1DC-4722-4501-B354-08FE8CCD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Pushdown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58A1-335B-43A0-9AEF-BD93D0DA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709AF-83AB-4749-B3A9-C763E6C6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67" y="1586706"/>
            <a:ext cx="6416973" cy="46344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A8F76-F328-4B83-B5E7-CB95DE2D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DB4F-22E9-4080-8DB3-0A070A0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7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5F4A-8B71-4CBA-83BF-EFF63BD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69D-ED56-42C7-B8A1-BD7A35A1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0082E-6C68-47BE-AEDB-EFE9579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22" y="1633538"/>
            <a:ext cx="6619875" cy="4543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CF639-A98A-494F-8E56-0034A22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305BB-9F42-42DB-9540-833FF8D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2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202-4F69-41F0-859D-88CB1FBE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Power of Automata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A39A3D-A190-487A-B5E6-42D5CC1D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952" y="1825625"/>
            <a:ext cx="1419225" cy="2324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F22E4-98FC-4B2E-9E6A-099181B2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581150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2C0CE-0B71-4FC5-8504-3DA36846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276" y="1690688"/>
            <a:ext cx="1647825" cy="2457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20A51-67F1-414E-A683-BD25708A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8" y="2786062"/>
            <a:ext cx="89535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8F190-17C6-4221-9DC8-1D052A6D5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912" y="2786061"/>
            <a:ext cx="8953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03112-15BE-43C4-9794-3D6252E31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128" y="4391021"/>
            <a:ext cx="10273553" cy="21018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7F75C-F1C6-43E8-8DCD-D2CCB83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CD9F-D2BC-4FB1-9A50-120BB58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6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589F-5B36-4EDD-AF49-CBFBD15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Power of Automata (cont’d…)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6FD8-5C41-4942-B63B-7E25C2F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Turing Machine is the most powerful known computational model</a:t>
            </a:r>
          </a:p>
          <a:p>
            <a:endParaRPr lang="en-AU" dirty="0"/>
          </a:p>
          <a:p>
            <a:r>
              <a:rPr lang="en-AU" b="1" dirty="0">
                <a:solidFill>
                  <a:srgbClr val="00B050"/>
                </a:solidFill>
              </a:rPr>
              <a:t>Question: </a:t>
            </a:r>
            <a:r>
              <a:rPr lang="en-AU" dirty="0"/>
              <a:t>can Turing Machines solve all computational problems?</a:t>
            </a:r>
          </a:p>
          <a:p>
            <a:endParaRPr lang="en-AU" dirty="0"/>
          </a:p>
          <a:p>
            <a:r>
              <a:rPr lang="en-AU" b="1" dirty="0">
                <a:solidFill>
                  <a:srgbClr val="00B050"/>
                </a:solidFill>
              </a:rPr>
              <a:t>Answer: </a:t>
            </a:r>
            <a:r>
              <a:rPr lang="en-AU" b="1" dirty="0"/>
              <a:t>NO</a:t>
            </a:r>
          </a:p>
          <a:p>
            <a:pPr marL="0" indent="0">
              <a:buNone/>
            </a:pPr>
            <a:r>
              <a:rPr lang="en-AU" dirty="0"/>
              <a:t>                  (there are unsolvable problems)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65BA-1C8B-47EC-9CA8-ABA4EA8F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10F7-BEF8-4B90-A099-7ED9A9C8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57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DB4C-10AC-0BB4-9496-785CF2A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72E7-FD2E-FD49-082D-B9075DE1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Computational model</a:t>
            </a:r>
          </a:p>
          <a:p>
            <a:r>
              <a:rPr lang="en-AU" dirty="0"/>
              <a:t>Basic concepts of automata theory</a:t>
            </a:r>
          </a:p>
          <a:p>
            <a:r>
              <a:rPr lang="en-AU" dirty="0"/>
              <a:t>Classification of formal languages (Chomsky Hierarchy)</a:t>
            </a:r>
          </a:p>
          <a:p>
            <a:r>
              <a:rPr lang="en-AU" dirty="0"/>
              <a:t>Membership problem</a:t>
            </a:r>
          </a:p>
        </p:txBody>
      </p:sp>
    </p:spTree>
    <p:extLst>
      <p:ext uri="{BB962C8B-B14F-4D97-AF65-F5344CB8AC3E}">
        <p14:creationId xmlns:p14="http://schemas.microsoft.com/office/powerpoint/2010/main" val="296718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Central concepts of Automata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81" y="3666478"/>
            <a:ext cx="2366638" cy="719092"/>
          </a:xfrm>
        </p:spPr>
        <p:txBody>
          <a:bodyPr/>
          <a:lstStyle/>
          <a:p>
            <a:pPr marL="0" indent="0">
              <a:buNone/>
            </a:pPr>
            <a:endParaRPr lang="en-AU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5714-9622-4E6F-B6F5-C7B814FD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AC780-DFD7-4B55-A1B5-6B33E57B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88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E0F7-0075-4656-A36F-C53FA8CE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BF73-C78C-4C49-80E0-31DB1DD2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alphabet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finite, nonempty set of symbols. The symbol 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denote an alphabet.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alphabets include:</a:t>
            </a:r>
          </a:p>
          <a:p>
            <a:pPr lvl="1"/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Ʃ={0,1}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A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set of all lower-case letters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ASCII characters, or the set of all printable ASCII characters.</a:t>
            </a:r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4643-3408-43D5-98CB-76F504D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88813-FDAC-4085-86BF-2BFC7E1C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21</a:t>
            </a:fld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EA5074-F2C0-B876-DDE6-0D952F773438}"/>
              </a:ext>
            </a:extLst>
          </p:cNvPr>
          <p:cNvGrpSpPr/>
          <p:nvPr/>
        </p:nvGrpSpPr>
        <p:grpSpPr>
          <a:xfrm>
            <a:off x="1755285" y="4481513"/>
            <a:ext cx="8383568" cy="1495425"/>
            <a:chOff x="631335" y="4681538"/>
            <a:chExt cx="8383568" cy="14954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05F968-DF8A-9567-FDCD-5D9435223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0570" y="4681538"/>
              <a:ext cx="2409825" cy="14954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C73AB3-A7EB-6D00-1672-C27A6DA5DDC8}"/>
                </a:ext>
              </a:extLst>
            </p:cNvPr>
            <p:cNvCxnSpPr/>
            <p:nvPr/>
          </p:nvCxnSpPr>
          <p:spPr>
            <a:xfrm>
              <a:off x="3338003" y="542925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744520-335D-9AC3-0813-B8993613F4A6}"/>
                </a:ext>
              </a:extLst>
            </p:cNvPr>
            <p:cNvCxnSpPr/>
            <p:nvPr/>
          </p:nvCxnSpPr>
          <p:spPr>
            <a:xfrm>
              <a:off x="6605078" y="5410200"/>
              <a:ext cx="122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99E498-8660-4512-B60F-E5EA02CD401D}"/>
                </a:ext>
              </a:extLst>
            </p:cNvPr>
            <p:cNvSpPr txBox="1"/>
            <p:nvPr/>
          </p:nvSpPr>
          <p:spPr>
            <a:xfrm>
              <a:off x="5328728" y="5745441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Is Prime?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910B45-4B49-CBBD-2005-1B9DDB7C03E4}"/>
                </a:ext>
              </a:extLst>
            </p:cNvPr>
            <p:cNvSpPr txBox="1"/>
            <p:nvPr/>
          </p:nvSpPr>
          <p:spPr>
            <a:xfrm>
              <a:off x="7767128" y="5225534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{Yes/No}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FA7433-9E38-1310-A789-B4BE6A4D3FDB}"/>
                </a:ext>
              </a:extLst>
            </p:cNvPr>
            <p:cNvSpPr txBox="1"/>
            <p:nvPr/>
          </p:nvSpPr>
          <p:spPr>
            <a:xfrm>
              <a:off x="631335" y="4881662"/>
              <a:ext cx="27050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{0,1,2,…9, 10,11,12,..16,..}</a:t>
              </a:r>
            </a:p>
            <a:p>
              <a:pPr algn="ctr"/>
              <a:r>
                <a:rPr lang="en-AU" b="1" dirty="0"/>
                <a:t>Or</a:t>
              </a:r>
            </a:p>
            <a:p>
              <a:pPr algn="ctr"/>
              <a:r>
                <a:rPr lang="en-AU" b="1" dirty="0"/>
                <a:t>{0,1,00,01,….100,…}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F09AE1-A702-5AF2-DF1D-2F3EB628E3EE}"/>
              </a:ext>
            </a:extLst>
          </p:cNvPr>
          <p:cNvSpPr txBox="1"/>
          <p:nvPr/>
        </p:nvSpPr>
        <p:spPr>
          <a:xfrm>
            <a:off x="1717161" y="571529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Ʃ={0,1,…,9}</a:t>
            </a:r>
          </a:p>
          <a:p>
            <a:pPr algn="ctr"/>
            <a:r>
              <a:rPr lang="en-AU" dirty="0">
                <a:solidFill>
                  <a:srgbClr val="C00000"/>
                </a:solidFill>
              </a:rPr>
              <a:t>Or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Ʃ={0,1}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032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E0F7-0075-4656-A36F-C53FA8CE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BF73-C78C-4C49-80E0-31DB1DD2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sometimes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finite sequence of symbols chosen from some alphabet. 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/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from the binary alphabet, 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Ʃ={0,1}</a:t>
            </a:r>
          </a:p>
          <a:p>
            <a:pPr lvl="1"/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string chosen from the same alphabet</a:t>
            </a:r>
            <a:endParaRPr lang="en-A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string chosen from 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z}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D9C2-C81D-408C-A63E-BD54259A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D8A4A-4E78-4F2A-B859-DF8F78E1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864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E0F7-0075-4656-A36F-C53FA8CE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Strings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BF73-C78C-4C49-80E0-31DB1DD2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Empty String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string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string with zero occurrences of symbols. This string, denoted 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string that may be chosen from any alphabet whatsoever.</a:t>
            </a:r>
          </a:p>
          <a:p>
            <a:pPr marL="457200" lvl="1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a String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positions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symbols in the string.</a:t>
            </a:r>
          </a:p>
          <a:p>
            <a:pPr lvl="1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01101 has length 5.</a:t>
            </a:r>
          </a:p>
          <a:p>
            <a:pPr lvl="1"/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Notation: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a string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AU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|011|=3 and |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A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E9E28-3F0B-4157-82B6-87E89651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02E2-33A3-472D-9BDC-D2BAEDD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14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0AA-F9FF-14FC-B570-5E7736B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Strings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49FAB-0A38-77E6-5DB3-7CE70C743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i="1" dirty="0"/>
                  <a:t>w</a:t>
                </a:r>
                <a:r>
                  <a:rPr lang="en-AU" dirty="0"/>
                  <a:t>=</a:t>
                </a:r>
                <a:r>
                  <a:rPr lang="en-AU" i="1" dirty="0" err="1"/>
                  <a:t>abc</a:t>
                </a:r>
                <a:endParaRPr lang="en-AU" i="1" dirty="0"/>
              </a:p>
              <a:p>
                <a:r>
                  <a:rPr lang="en-AU" dirty="0"/>
                  <a:t>We know, </a:t>
                </a:r>
                <a:r>
                  <a:rPr lang="en-A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Prefix: all possible leading parts of a string.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possible prefix of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when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|w|=n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Suffix: all possible trailing parts of a string.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possible suffix of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when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|w|=n</a:t>
                </a:r>
              </a:p>
              <a:p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[suffix(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∩ Prefix(</a:t>
                </a:r>
                <a:r>
                  <a:rPr lang="en-A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lvl="1"/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49FAB-0A38-77E6-5DB3-7CE70C743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E0F7-0075-4656-A36F-C53FA8CE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Strings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6BF73-C78C-4C49-80E0-31DB1DD2E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29"/>
                <a:ext cx="10889202" cy="4921404"/>
              </a:xfrm>
            </p:spPr>
            <p:txBody>
              <a:bodyPr>
                <a:norm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Powers of an Alphabet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the set of strings of length </a:t>
                </a:r>
                <a:r>
                  <a:rPr lang="en-AU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of whose symbols is in </a:t>
                </a:r>
                <a:r>
                  <a:rPr lang="en-AU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={ɛ}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regardless of what alphabet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 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is. That is, is the only string whose length is 0.</a:t>
                </a: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Ʃ={0,1}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={0,1}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={00, 01, 10, 11}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={000, 001, 010, 011, 100, 101, 110, 111}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on.</a:t>
                </a:r>
                <a:endParaRPr lang="en-AU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strings over an alphabet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 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conventionally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{0,1}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</m:oMath>
                </a14:m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ɛ,0,1,00,01,10,11,000,…}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as follows: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AU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AU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A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nonempty strings from alphabet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</a:t>
                </a:r>
                <a:r>
                  <a:rPr lang="en-A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A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A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appropriate equivalences are: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AU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AU" b="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{ɛ}</a:t>
                </a:r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6BF73-C78C-4C49-80E0-31DB1DD2E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29"/>
                <a:ext cx="10889202" cy="4921404"/>
              </a:xfrm>
              <a:blipFill>
                <a:blip r:embed="rId2"/>
                <a:stretch>
                  <a:fillRect l="-1008" t="-2107" r="-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3FEAF-BCE4-4FC4-9AB9-06B76195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BE8A-FA8E-493E-9AF3-CCB24C4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69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85D6-29EB-4991-8DF5-7BCFDFE4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Strings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DCDA-75A7-4C34-9D57-936707BC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concatenation of two strings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w</a:t>
            </a:r>
            <a:r>
              <a:rPr lang="en-US" dirty="0"/>
              <a:t> is denoted by </a:t>
            </a:r>
            <a:r>
              <a:rPr lang="en-US" i="1" dirty="0" err="1">
                <a:solidFill>
                  <a:srgbClr val="C00000"/>
                </a:solidFill>
              </a:rPr>
              <a:t>xw</a:t>
            </a:r>
            <a:r>
              <a:rPr lang="en-US" dirty="0"/>
              <a:t>, and it is the string formed by the string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followed by the string </a:t>
            </a:r>
            <a:r>
              <a:rPr lang="en-US" i="1" dirty="0">
                <a:solidFill>
                  <a:srgbClr val="C00000"/>
                </a:solidFill>
              </a:rPr>
              <a:t>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As a concrete example, consider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cat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/>
              <a:t>nip</a:t>
            </a:r>
            <a:r>
              <a:rPr lang="en-US" dirty="0"/>
              <a:t> and the concatenated strings </a:t>
            </a:r>
            <a:r>
              <a:rPr lang="en-US" i="1" dirty="0" err="1"/>
              <a:t>xw</a:t>
            </a:r>
            <a:r>
              <a:rPr lang="en-US" dirty="0"/>
              <a:t> = </a:t>
            </a:r>
            <a:r>
              <a:rPr lang="en-US" i="1" dirty="0"/>
              <a:t>catnip</a:t>
            </a:r>
            <a:r>
              <a:rPr lang="en-US" dirty="0"/>
              <a:t> and </a:t>
            </a:r>
            <a:r>
              <a:rPr lang="en-US" i="1" dirty="0" err="1"/>
              <a:t>wx</a:t>
            </a:r>
            <a:r>
              <a:rPr lang="en-US" dirty="0"/>
              <a:t> = </a:t>
            </a:r>
            <a:r>
              <a:rPr lang="en-US" i="1" dirty="0" err="1"/>
              <a:t>nipcat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9CB9B-BB33-48F9-9C20-78C0C17E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A404D-3674-4963-A5A5-27B784B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489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C93D-A64E-4026-A4B8-074B956F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Languages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EE7EA-1D57-48E1-8DA1-23A20AEB9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A set of strings all of which are chosen from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/>
                  <a:t>, where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 </a:t>
                </a:r>
                <a:r>
                  <a:rPr lang="en-AU" dirty="0"/>
                  <a:t>is a particular alphabet, is called a </a:t>
                </a:r>
                <a:r>
                  <a:rPr lang="en-AU" i="1" dirty="0"/>
                  <a:t>language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If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 </a:t>
                </a:r>
                <a:r>
                  <a:rPr lang="en-AU" dirty="0"/>
                  <a:t>is an alphabet,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A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AU" dirty="0" smtClean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AU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AU" dirty="0"/>
                  <a:t>then </a:t>
                </a:r>
                <a:r>
                  <a:rPr lang="en-AU" i="1" dirty="0"/>
                  <a:t>L</a:t>
                </a:r>
                <a:r>
                  <a:rPr lang="en-AU" dirty="0"/>
                  <a:t> is a language over </a:t>
                </a:r>
                <a:r>
                  <a:rPr lang="en-AU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Ʃ.</a:t>
                </a:r>
                <a:endParaRPr lang="en-AU" dirty="0"/>
              </a:p>
              <a:p>
                <a:r>
                  <a:rPr lang="en-AU" dirty="0"/>
                  <a:t>For example: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i="1" dirty="0"/>
                  <a:t>L</a:t>
                </a:r>
                <a:r>
                  <a:rPr lang="en-US" sz="2000" dirty="0"/>
                  <a:t> be </a:t>
                </a:r>
                <a:r>
                  <a:rPr lang="en-US" sz="2000" i="1" dirty="0"/>
                  <a:t>the</a:t>
                </a:r>
                <a:r>
                  <a:rPr lang="en-US" sz="2000" dirty="0"/>
                  <a:t> language of </a:t>
                </a:r>
                <a:r>
                  <a:rPr lang="en-US" sz="2000" u="sng" dirty="0"/>
                  <a:t>all strings consisting of </a:t>
                </a:r>
                <a:r>
                  <a:rPr lang="en-US" sz="2000" i="1" u="sng" dirty="0"/>
                  <a:t>n </a:t>
                </a:r>
                <a:r>
                  <a:rPr lang="en-US" sz="2000" u="sng" dirty="0"/>
                  <a:t>0’s followed by </a:t>
                </a:r>
                <a:r>
                  <a:rPr lang="en-US" sz="2000" i="1" u="sng" dirty="0"/>
                  <a:t>n</a:t>
                </a:r>
                <a:r>
                  <a:rPr lang="en-US" sz="2000" u="sng" dirty="0"/>
                  <a:t> 1’s, for some </a:t>
                </a:r>
                <a14:m>
                  <m:oMath xmlns:m="http://schemas.openxmlformats.org/officeDocument/2006/math">
                    <m:r>
                      <a:rPr lang="en-AU" sz="2000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	L = {</a:t>
                </a:r>
                <a:r>
                  <a:rPr lang="en-US" sz="2400" dirty="0">
                    <a:solidFill>
                      <a:srgbClr val="C00000"/>
                    </a:solidFill>
                    <a:sym typeface="Symbol" pitchFamily="28" charset="2"/>
                  </a:rPr>
                  <a:t>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01, 0011, 000111,…}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Let</a:t>
                </a:r>
                <a:r>
                  <a:rPr lang="en-US" sz="2000" i="1" dirty="0"/>
                  <a:t> L </a:t>
                </a:r>
                <a:r>
                  <a:rPr lang="en-US" sz="2000" dirty="0"/>
                  <a:t>be </a:t>
                </a:r>
                <a:r>
                  <a:rPr lang="en-US" sz="2000" i="1" dirty="0"/>
                  <a:t>the </a:t>
                </a:r>
                <a:r>
                  <a:rPr lang="en-US" sz="2000" dirty="0"/>
                  <a:t>language of </a:t>
                </a:r>
                <a:r>
                  <a:rPr lang="en-US" sz="2000" u="sng" dirty="0"/>
                  <a:t>all strings of with equal number of 0’s and 1’s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L = {</a:t>
                </a:r>
                <a:r>
                  <a:rPr lang="en-US" sz="2000" dirty="0">
                    <a:solidFill>
                      <a:srgbClr val="C00000"/>
                    </a:solidFill>
                    <a:sym typeface="Symbol" pitchFamily="28" charset="2"/>
                  </a:rPr>
                  <a:t>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01, 10, 0011, 1100, 0101, 1010, 1001,…}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Ʃ</m:t>
                        </m:r>
                      </m:e>
                      <m:sup>
                        <m:r>
                          <a:rPr lang="en-AU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language for any alphabet </a:t>
                </a:r>
                <a:r>
                  <a:rPr lang="en-AU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Ʃ.</a:t>
                </a:r>
                <a:endParaRPr lang="en-US" sz="2000" dirty="0"/>
              </a:p>
              <a:p>
                <a:pPr marL="914400" lvl="1" indent="-457200">
                  <a:buNone/>
                  <a:defRPr/>
                </a:pPr>
                <a:r>
                  <a:rPr lang="en-US" sz="2000" dirty="0"/>
                  <a:t>		</a:t>
                </a:r>
                <a:endParaRPr lang="en-US" sz="2000" b="1" dirty="0"/>
              </a:p>
              <a:p>
                <a:pPr>
                  <a:defRPr/>
                </a:pPr>
                <a:r>
                  <a:rPr lang="en-US" sz="2000" b="1" dirty="0"/>
                  <a:t>Definition:	Ø denotes the Empty language</a:t>
                </a:r>
              </a:p>
              <a:p>
                <a:pPr lvl="1">
                  <a:defRPr/>
                </a:pPr>
                <a:r>
                  <a:rPr lang="en-US" dirty="0"/>
                  <a:t>Let L = {</a:t>
                </a:r>
                <a:r>
                  <a:rPr lang="en-US" dirty="0">
                    <a:solidFill>
                      <a:schemeClr val="folHlink"/>
                    </a:solidFill>
                    <a:sym typeface="Symbol" pitchFamily="28" charset="2"/>
                  </a:rPr>
                  <a:t></a:t>
                </a:r>
                <a:r>
                  <a:rPr lang="en-US" dirty="0"/>
                  <a:t>}; Is L=Ø?  </a:t>
                </a:r>
                <a:endParaRPr lang="en-AU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EE7EA-1D57-48E1-8DA1-23A20AEB9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146331-9849-4B43-86EB-AD6A59E2E631}"/>
              </a:ext>
            </a:extLst>
          </p:cNvPr>
          <p:cNvSpPr txBox="1"/>
          <p:nvPr/>
        </p:nvSpPr>
        <p:spPr>
          <a:xfrm>
            <a:off x="3728622" y="574385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5AE8-6053-494B-9CC6-12045E56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803A-B23B-4E06-AFBB-B010FF1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4E9A-3044-D5EB-BDB3-2D71065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Classification of formal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74EC-33F4-E5B2-C0A8-6C5012B8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C613F-B1BE-F111-6355-5F9909AC0CAE}"/>
              </a:ext>
            </a:extLst>
          </p:cNvPr>
          <p:cNvSpPr/>
          <p:nvPr/>
        </p:nvSpPr>
        <p:spPr>
          <a:xfrm>
            <a:off x="4119239" y="1825625"/>
            <a:ext cx="3311371" cy="420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C3B8B-24E1-0840-AD00-1272CFA5FACF}"/>
              </a:ext>
            </a:extLst>
          </p:cNvPr>
          <p:cNvSpPr txBox="1"/>
          <p:nvPr/>
        </p:nvSpPr>
        <p:spPr>
          <a:xfrm>
            <a:off x="4848225" y="18605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Formal Languages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E8C4B-F162-1177-6508-7A7160C38A19}"/>
              </a:ext>
            </a:extLst>
          </p:cNvPr>
          <p:cNvCxnSpPr/>
          <p:nvPr/>
        </p:nvCxnSpPr>
        <p:spPr>
          <a:xfrm>
            <a:off x="1809750" y="2743200"/>
            <a:ext cx="8877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A950DE-B385-057F-6765-31DEE4E9D382}"/>
              </a:ext>
            </a:extLst>
          </p:cNvPr>
          <p:cNvCxnSpPr>
            <a:stCxn id="5" idx="2"/>
          </p:cNvCxnSpPr>
          <p:nvPr/>
        </p:nvCxnSpPr>
        <p:spPr>
          <a:xfrm flipH="1">
            <a:off x="5774924" y="2246050"/>
            <a:ext cx="1" cy="497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FA4A47-2D81-AC10-291F-FB860B69BDE7}"/>
              </a:ext>
            </a:extLst>
          </p:cNvPr>
          <p:cNvCxnSpPr/>
          <p:nvPr/>
        </p:nvCxnSpPr>
        <p:spPr>
          <a:xfrm>
            <a:off x="1809750" y="2743200"/>
            <a:ext cx="0" cy="314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9DDBDD-C580-31CF-22A8-BF777E9BB026}"/>
              </a:ext>
            </a:extLst>
          </p:cNvPr>
          <p:cNvCxnSpPr/>
          <p:nvPr/>
        </p:nvCxnSpPr>
        <p:spPr>
          <a:xfrm>
            <a:off x="4552950" y="2743199"/>
            <a:ext cx="0" cy="314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442D0-C682-6665-ADE8-177550980327}"/>
              </a:ext>
            </a:extLst>
          </p:cNvPr>
          <p:cNvCxnSpPr/>
          <p:nvPr/>
        </p:nvCxnSpPr>
        <p:spPr>
          <a:xfrm>
            <a:off x="7934325" y="2743199"/>
            <a:ext cx="0" cy="314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FE0C1-897F-AC95-4B9E-7EEACD0198DF}"/>
              </a:ext>
            </a:extLst>
          </p:cNvPr>
          <p:cNvCxnSpPr/>
          <p:nvPr/>
        </p:nvCxnSpPr>
        <p:spPr>
          <a:xfrm>
            <a:off x="10668000" y="2747961"/>
            <a:ext cx="0" cy="314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C1623F-EAB0-0596-36E9-8BC7D4DA1905}"/>
              </a:ext>
            </a:extLst>
          </p:cNvPr>
          <p:cNvSpPr/>
          <p:nvPr/>
        </p:nvSpPr>
        <p:spPr>
          <a:xfrm>
            <a:off x="4043363" y="3036903"/>
            <a:ext cx="1066797" cy="314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D95E1-B93F-1A37-90FE-746045FAB256}"/>
              </a:ext>
            </a:extLst>
          </p:cNvPr>
          <p:cNvSpPr txBox="1"/>
          <p:nvPr/>
        </p:nvSpPr>
        <p:spPr>
          <a:xfrm>
            <a:off x="4171951" y="3036905"/>
            <a:ext cx="8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Type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926A7-FEC5-9158-F199-8E5DB54FBC13}"/>
              </a:ext>
            </a:extLst>
          </p:cNvPr>
          <p:cNvGrpSpPr/>
          <p:nvPr/>
        </p:nvGrpSpPr>
        <p:grpSpPr>
          <a:xfrm>
            <a:off x="1221584" y="3032700"/>
            <a:ext cx="1066797" cy="369332"/>
            <a:chOff x="1504950" y="3323195"/>
            <a:chExt cx="1066797" cy="3693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BCF63ED-984E-8E79-A11E-1E594C95BC26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C01C1-7F50-D489-427C-59F22D0A59E9}"/>
                </a:ext>
              </a:extLst>
            </p:cNvPr>
            <p:cNvSpPr txBox="1"/>
            <p:nvPr/>
          </p:nvSpPr>
          <p:spPr>
            <a:xfrm>
              <a:off x="1633535" y="3323195"/>
              <a:ext cx="80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Type 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5CF35D-B151-0D89-14AA-7FE62C55CDCC}"/>
              </a:ext>
            </a:extLst>
          </p:cNvPr>
          <p:cNvGrpSpPr/>
          <p:nvPr/>
        </p:nvGrpSpPr>
        <p:grpSpPr>
          <a:xfrm>
            <a:off x="10153651" y="3071289"/>
            <a:ext cx="1066797" cy="369334"/>
            <a:chOff x="4043362" y="3033195"/>
            <a:chExt cx="1066797" cy="3693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4D591B0-2BBF-256C-7474-AC1FBA075BB4}"/>
                </a:ext>
              </a:extLst>
            </p:cNvPr>
            <p:cNvSpPr/>
            <p:nvPr/>
          </p:nvSpPr>
          <p:spPr>
            <a:xfrm>
              <a:off x="4043362" y="3033195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8E29F8-1C21-4726-84E6-D6B8BBCC0866}"/>
                </a:ext>
              </a:extLst>
            </p:cNvPr>
            <p:cNvSpPr txBox="1"/>
            <p:nvPr/>
          </p:nvSpPr>
          <p:spPr>
            <a:xfrm>
              <a:off x="4171950" y="3033197"/>
              <a:ext cx="80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Type 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774DE-56C0-E32A-D8D5-130CD96C76DB}"/>
              </a:ext>
            </a:extLst>
          </p:cNvPr>
          <p:cNvGrpSpPr/>
          <p:nvPr/>
        </p:nvGrpSpPr>
        <p:grpSpPr>
          <a:xfrm>
            <a:off x="7415212" y="3007530"/>
            <a:ext cx="1066797" cy="369332"/>
            <a:chOff x="4043362" y="2995097"/>
            <a:chExt cx="1066797" cy="3693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E2CB82-0E3A-1D9A-AFF9-BB7A060672D3}"/>
                </a:ext>
              </a:extLst>
            </p:cNvPr>
            <p:cNvSpPr/>
            <p:nvPr/>
          </p:nvSpPr>
          <p:spPr>
            <a:xfrm>
              <a:off x="4043362" y="3033195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29C6D4-5380-C871-8BBC-FBA607E0DF78}"/>
                </a:ext>
              </a:extLst>
            </p:cNvPr>
            <p:cNvSpPr txBox="1"/>
            <p:nvPr/>
          </p:nvSpPr>
          <p:spPr>
            <a:xfrm>
              <a:off x="4171950" y="2995097"/>
              <a:ext cx="80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Type 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C3CEA-3C47-4DF6-AAEF-A17B14B77E8F}"/>
              </a:ext>
            </a:extLst>
          </p:cNvPr>
          <p:cNvGrpSpPr/>
          <p:nvPr/>
        </p:nvGrpSpPr>
        <p:grpSpPr>
          <a:xfrm>
            <a:off x="894108" y="3546494"/>
            <a:ext cx="1831279" cy="646330"/>
            <a:chOff x="1378743" y="3321944"/>
            <a:chExt cx="1319211" cy="34997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253C186-FBA8-E78B-3260-5A2F1CC4BD29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061A41-E9F1-6DB7-CFB7-2B328DFD5653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Regular</a:t>
              </a:r>
            </a:p>
            <a:p>
              <a:pPr algn="ctr"/>
              <a:r>
                <a:rPr lang="en-AU" dirty="0"/>
                <a:t>Languages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B13A96-3B5C-AA52-1E33-5459EEF88962}"/>
              </a:ext>
            </a:extLst>
          </p:cNvPr>
          <p:cNvGrpSpPr/>
          <p:nvPr/>
        </p:nvGrpSpPr>
        <p:grpSpPr>
          <a:xfrm>
            <a:off x="3677791" y="3533760"/>
            <a:ext cx="1831279" cy="646330"/>
            <a:chOff x="1378743" y="3321944"/>
            <a:chExt cx="1319211" cy="3499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8E95F9F-D095-3FF2-BD28-0B584C61B94E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AB2E81-AEC7-7B8F-C936-5D7C66C9DA79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Context Free</a:t>
              </a:r>
            </a:p>
            <a:p>
              <a:pPr algn="ctr"/>
              <a:r>
                <a:rPr lang="en-AU" dirty="0"/>
                <a:t>Languages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1B9A8F-EF12-2CD3-CBC1-18E2B15F3A52}"/>
              </a:ext>
            </a:extLst>
          </p:cNvPr>
          <p:cNvGrpSpPr/>
          <p:nvPr/>
        </p:nvGrpSpPr>
        <p:grpSpPr>
          <a:xfrm>
            <a:off x="6891291" y="3546494"/>
            <a:ext cx="2164647" cy="646330"/>
            <a:chOff x="1378743" y="3321944"/>
            <a:chExt cx="1319211" cy="34997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F53C05A-4137-433F-C3F0-5792AFB85CDD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D04250-1443-64FD-B490-197B82E54500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Context-Sensitive</a:t>
              </a:r>
            </a:p>
            <a:p>
              <a:pPr algn="ctr"/>
              <a:r>
                <a:rPr lang="en-AU" dirty="0"/>
                <a:t>Languages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EB8CC-4BD2-6C03-B506-CB6757AF7F9C}"/>
              </a:ext>
            </a:extLst>
          </p:cNvPr>
          <p:cNvGrpSpPr/>
          <p:nvPr/>
        </p:nvGrpSpPr>
        <p:grpSpPr>
          <a:xfrm>
            <a:off x="9771408" y="3553945"/>
            <a:ext cx="1831279" cy="646330"/>
            <a:chOff x="1378743" y="3321944"/>
            <a:chExt cx="1319211" cy="34997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517F2E1-328D-FB1F-F3D0-10622CFF8972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1C0A82-E641-8585-1F1C-D5A6D8DD3555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Unrestricted</a:t>
              </a:r>
            </a:p>
            <a:p>
              <a:pPr algn="ctr"/>
              <a:r>
                <a:rPr lang="en-AU" dirty="0"/>
                <a:t>Languages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39FF2C-5724-5DC1-0271-0836D190D852}"/>
              </a:ext>
            </a:extLst>
          </p:cNvPr>
          <p:cNvCxnSpPr>
            <a:cxnSpLocks/>
          </p:cNvCxnSpPr>
          <p:nvPr/>
        </p:nvCxnSpPr>
        <p:spPr>
          <a:xfrm>
            <a:off x="1809748" y="3392280"/>
            <a:ext cx="1" cy="22180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E315CD-85F3-DF6B-4312-11B7456969C1}"/>
              </a:ext>
            </a:extLst>
          </p:cNvPr>
          <p:cNvCxnSpPr>
            <a:cxnSpLocks/>
          </p:cNvCxnSpPr>
          <p:nvPr/>
        </p:nvCxnSpPr>
        <p:spPr>
          <a:xfrm>
            <a:off x="4593430" y="3374529"/>
            <a:ext cx="1" cy="2218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40E7E-CF3D-5091-A1E3-419FE25B8106}"/>
              </a:ext>
            </a:extLst>
          </p:cNvPr>
          <p:cNvCxnSpPr>
            <a:cxnSpLocks/>
          </p:cNvCxnSpPr>
          <p:nvPr/>
        </p:nvCxnSpPr>
        <p:spPr>
          <a:xfrm>
            <a:off x="7973615" y="3383990"/>
            <a:ext cx="1" cy="2218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B33906-17D7-91FE-189B-091CB070ED70}"/>
              </a:ext>
            </a:extLst>
          </p:cNvPr>
          <p:cNvCxnSpPr>
            <a:cxnSpLocks/>
          </p:cNvCxnSpPr>
          <p:nvPr/>
        </p:nvCxnSpPr>
        <p:spPr>
          <a:xfrm>
            <a:off x="10687047" y="3392280"/>
            <a:ext cx="1" cy="2218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DC5F1-7E5A-9078-49A1-4B8EAB6DFDF7}"/>
              </a:ext>
            </a:extLst>
          </p:cNvPr>
          <p:cNvGrpSpPr/>
          <p:nvPr/>
        </p:nvGrpSpPr>
        <p:grpSpPr>
          <a:xfrm>
            <a:off x="894108" y="4586494"/>
            <a:ext cx="1831279" cy="859572"/>
            <a:chOff x="894108" y="4586494"/>
            <a:chExt cx="1831279" cy="8595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54CD820-612D-E2CA-C9FD-594F74B384D1}"/>
                </a:ext>
              </a:extLst>
            </p:cNvPr>
            <p:cNvGrpSpPr/>
            <p:nvPr/>
          </p:nvGrpSpPr>
          <p:grpSpPr>
            <a:xfrm>
              <a:off x="894108" y="4636611"/>
              <a:ext cx="1831279" cy="809455"/>
              <a:chOff x="894108" y="4636611"/>
              <a:chExt cx="1831279" cy="80945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21AF512-D666-F016-422C-91AA80DD652F}"/>
                  </a:ext>
                </a:extLst>
              </p:cNvPr>
              <p:cNvGrpSpPr/>
              <p:nvPr/>
            </p:nvGrpSpPr>
            <p:grpSpPr>
              <a:xfrm>
                <a:off x="894108" y="4799735"/>
                <a:ext cx="1831279" cy="646331"/>
                <a:chOff x="1378743" y="3321944"/>
                <a:chExt cx="1319211" cy="349976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A4CC2E13-4A23-205F-7586-1D88FCF301E4}"/>
                    </a:ext>
                  </a:extLst>
                </p:cNvPr>
                <p:cNvSpPr/>
                <p:nvPr/>
              </p:nvSpPr>
              <p:spPr>
                <a:xfrm>
                  <a:off x="1504950" y="3350699"/>
                  <a:ext cx="1066797" cy="31432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B65688E-360B-711A-12F1-3AF0B4C3A36B}"/>
                    </a:ext>
                  </a:extLst>
                </p:cNvPr>
                <p:cNvSpPr txBox="1"/>
                <p:nvPr/>
              </p:nvSpPr>
              <p:spPr>
                <a:xfrm>
                  <a:off x="1378743" y="3321944"/>
                  <a:ext cx="1319211" cy="349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/>
                    <a:t>Finite </a:t>
                  </a:r>
                </a:p>
                <a:p>
                  <a:pPr algn="ctr"/>
                  <a:r>
                    <a:rPr lang="en-AU" dirty="0"/>
                    <a:t>Automata</a:t>
                  </a:r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FB8896C-242D-9212-BF83-22DB242850CC}"/>
                  </a:ext>
                </a:extLst>
              </p:cNvPr>
              <p:cNvSpPr/>
              <p:nvPr/>
            </p:nvSpPr>
            <p:spPr>
              <a:xfrm>
                <a:off x="1221584" y="4636611"/>
                <a:ext cx="1188241" cy="2497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F1890D-5570-5E5E-D00B-CD9EE2E30650}"/>
                </a:ext>
              </a:extLst>
            </p:cNvPr>
            <p:cNvSpPr txBox="1"/>
            <p:nvPr/>
          </p:nvSpPr>
          <p:spPr>
            <a:xfrm>
              <a:off x="1397551" y="4586494"/>
              <a:ext cx="106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 stack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99A162-D587-4355-DCD5-63B7A62668C7}"/>
              </a:ext>
            </a:extLst>
          </p:cNvPr>
          <p:cNvGrpSpPr/>
          <p:nvPr/>
        </p:nvGrpSpPr>
        <p:grpSpPr>
          <a:xfrm>
            <a:off x="3661121" y="4636611"/>
            <a:ext cx="1831279" cy="859572"/>
            <a:chOff x="894108" y="4586494"/>
            <a:chExt cx="1831279" cy="85957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0913A6-3B35-451E-8FA4-AD50C67C6BEE}"/>
                </a:ext>
              </a:extLst>
            </p:cNvPr>
            <p:cNvGrpSpPr/>
            <p:nvPr/>
          </p:nvGrpSpPr>
          <p:grpSpPr>
            <a:xfrm>
              <a:off x="894108" y="4636611"/>
              <a:ext cx="1831279" cy="809455"/>
              <a:chOff x="894108" y="4636611"/>
              <a:chExt cx="1831279" cy="80945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5F5CF94-92F0-5D9B-05BE-22AF5E13D79F}"/>
                  </a:ext>
                </a:extLst>
              </p:cNvPr>
              <p:cNvGrpSpPr/>
              <p:nvPr/>
            </p:nvGrpSpPr>
            <p:grpSpPr>
              <a:xfrm>
                <a:off x="894108" y="4799735"/>
                <a:ext cx="1831279" cy="646331"/>
                <a:chOff x="1378743" y="3321944"/>
                <a:chExt cx="1319211" cy="349976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8AA219C4-888F-2C6F-EDAE-754EAB19EDF5}"/>
                    </a:ext>
                  </a:extLst>
                </p:cNvPr>
                <p:cNvSpPr/>
                <p:nvPr/>
              </p:nvSpPr>
              <p:spPr>
                <a:xfrm>
                  <a:off x="1504950" y="3350699"/>
                  <a:ext cx="1066797" cy="31432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6184CF5-1B3D-D114-99F9-1C5068E5BC80}"/>
                    </a:ext>
                  </a:extLst>
                </p:cNvPr>
                <p:cNvSpPr txBox="1"/>
                <p:nvPr/>
              </p:nvSpPr>
              <p:spPr>
                <a:xfrm>
                  <a:off x="1378743" y="3321944"/>
                  <a:ext cx="1319211" cy="349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/>
                    <a:t>Pushdown</a:t>
                  </a:r>
                </a:p>
                <a:p>
                  <a:pPr algn="ctr"/>
                  <a:r>
                    <a:rPr lang="en-AU" dirty="0"/>
                    <a:t>Automata</a:t>
                  </a:r>
                </a:p>
              </p:txBody>
            </p:sp>
          </p:grp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E735E01-F6A3-2EBD-BF64-0DDD1CBC87AA}"/>
                  </a:ext>
                </a:extLst>
              </p:cNvPr>
              <p:cNvSpPr/>
              <p:nvPr/>
            </p:nvSpPr>
            <p:spPr>
              <a:xfrm>
                <a:off x="1221584" y="4636611"/>
                <a:ext cx="1188241" cy="2497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570031-66D2-02BC-7850-91BD4FAA9175}"/>
                </a:ext>
              </a:extLst>
            </p:cNvPr>
            <p:cNvSpPr txBox="1"/>
            <p:nvPr/>
          </p:nvSpPr>
          <p:spPr>
            <a:xfrm>
              <a:off x="1397551" y="4586494"/>
              <a:ext cx="106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 stack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309AB9-2664-47EE-0793-792E3D329EDC}"/>
              </a:ext>
            </a:extLst>
          </p:cNvPr>
          <p:cNvGrpSpPr/>
          <p:nvPr/>
        </p:nvGrpSpPr>
        <p:grpSpPr>
          <a:xfrm>
            <a:off x="6959256" y="4586494"/>
            <a:ext cx="2329833" cy="947646"/>
            <a:chOff x="894108" y="4498420"/>
            <a:chExt cx="1845149" cy="9476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C1B95CE-4CF8-0DA7-9D16-51BD8B965DEE}"/>
                </a:ext>
              </a:extLst>
            </p:cNvPr>
            <p:cNvGrpSpPr/>
            <p:nvPr/>
          </p:nvGrpSpPr>
          <p:grpSpPr>
            <a:xfrm>
              <a:off x="894108" y="4498420"/>
              <a:ext cx="1831279" cy="947646"/>
              <a:chOff x="894108" y="4498420"/>
              <a:chExt cx="1831279" cy="947646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443414A-0035-8186-8218-A9D3705E6BD9}"/>
                  </a:ext>
                </a:extLst>
              </p:cNvPr>
              <p:cNvGrpSpPr/>
              <p:nvPr/>
            </p:nvGrpSpPr>
            <p:grpSpPr>
              <a:xfrm>
                <a:off x="894108" y="4799735"/>
                <a:ext cx="1831279" cy="646331"/>
                <a:chOff x="1378743" y="3321944"/>
                <a:chExt cx="1319211" cy="349976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3071C6D4-8E4D-C1C3-3589-59C7C7F4BA60}"/>
                    </a:ext>
                  </a:extLst>
                </p:cNvPr>
                <p:cNvSpPr/>
                <p:nvPr/>
              </p:nvSpPr>
              <p:spPr>
                <a:xfrm>
                  <a:off x="1504950" y="3350699"/>
                  <a:ext cx="1066797" cy="31432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2672684-BEB4-5ADC-0210-FD0BEC717984}"/>
                    </a:ext>
                  </a:extLst>
                </p:cNvPr>
                <p:cNvSpPr txBox="1"/>
                <p:nvPr/>
              </p:nvSpPr>
              <p:spPr>
                <a:xfrm>
                  <a:off x="1378743" y="3321944"/>
                  <a:ext cx="1319211" cy="349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/>
                    <a:t>Linear-bounded</a:t>
                  </a:r>
                </a:p>
                <a:p>
                  <a:pPr algn="ctr"/>
                  <a:r>
                    <a:rPr lang="en-AU" dirty="0"/>
                    <a:t>Automata</a:t>
                  </a:r>
                </a:p>
              </p:txBody>
            </p:sp>
          </p:grp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E9F23286-709C-179C-AD9A-6F17430531E6}"/>
                  </a:ext>
                </a:extLst>
              </p:cNvPr>
              <p:cNvSpPr/>
              <p:nvPr/>
            </p:nvSpPr>
            <p:spPr>
              <a:xfrm>
                <a:off x="1144331" y="4498420"/>
                <a:ext cx="1405859" cy="38480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B883FB-4F09-E91A-95E0-72BB0A759E93}"/>
                </a:ext>
              </a:extLst>
            </p:cNvPr>
            <p:cNvSpPr txBox="1"/>
            <p:nvPr/>
          </p:nvSpPr>
          <p:spPr>
            <a:xfrm>
              <a:off x="1173135" y="4506549"/>
              <a:ext cx="156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 bounded stack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69F67D-3AC0-F48A-A1ED-0DBEB487AB53}"/>
              </a:ext>
            </a:extLst>
          </p:cNvPr>
          <p:cNvGrpSpPr/>
          <p:nvPr/>
        </p:nvGrpSpPr>
        <p:grpSpPr>
          <a:xfrm>
            <a:off x="9935201" y="4576157"/>
            <a:ext cx="1831279" cy="859572"/>
            <a:chOff x="894108" y="4586494"/>
            <a:chExt cx="1831279" cy="85957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7735BF-52B3-F514-33EA-8006A20F01D8}"/>
                </a:ext>
              </a:extLst>
            </p:cNvPr>
            <p:cNvGrpSpPr/>
            <p:nvPr/>
          </p:nvGrpSpPr>
          <p:grpSpPr>
            <a:xfrm>
              <a:off x="894108" y="4636611"/>
              <a:ext cx="1831279" cy="809455"/>
              <a:chOff x="894108" y="4636611"/>
              <a:chExt cx="1831279" cy="80945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5495436-02F3-F522-4578-81B09911390B}"/>
                  </a:ext>
                </a:extLst>
              </p:cNvPr>
              <p:cNvGrpSpPr/>
              <p:nvPr/>
            </p:nvGrpSpPr>
            <p:grpSpPr>
              <a:xfrm>
                <a:off x="894108" y="4799735"/>
                <a:ext cx="1831279" cy="646331"/>
                <a:chOff x="1378743" y="3321944"/>
                <a:chExt cx="1319211" cy="349976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009B3D51-08E3-AF87-66DF-710201755929}"/>
                    </a:ext>
                  </a:extLst>
                </p:cNvPr>
                <p:cNvSpPr/>
                <p:nvPr/>
              </p:nvSpPr>
              <p:spPr>
                <a:xfrm>
                  <a:off x="1504950" y="3350699"/>
                  <a:ext cx="1066797" cy="31432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A0C71DF-9F34-0791-F4B7-543DBEE3BFD0}"/>
                    </a:ext>
                  </a:extLst>
                </p:cNvPr>
                <p:cNvSpPr txBox="1"/>
                <p:nvPr/>
              </p:nvSpPr>
              <p:spPr>
                <a:xfrm>
                  <a:off x="1378743" y="3321944"/>
                  <a:ext cx="1319211" cy="3499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/>
                    <a:t>Turing </a:t>
                  </a:r>
                </a:p>
                <a:p>
                  <a:pPr algn="ctr"/>
                  <a:r>
                    <a:rPr lang="en-AU" dirty="0"/>
                    <a:t>Machine</a:t>
                  </a:r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89851832-0714-6D62-BBD0-611081070BDC}"/>
                  </a:ext>
                </a:extLst>
              </p:cNvPr>
              <p:cNvSpPr/>
              <p:nvPr/>
            </p:nvSpPr>
            <p:spPr>
              <a:xfrm>
                <a:off x="1221584" y="4636611"/>
                <a:ext cx="1188241" cy="2497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E273C0-8BC4-24CA-60FE-7676EBB3C32E}"/>
                </a:ext>
              </a:extLst>
            </p:cNvPr>
            <p:cNvSpPr txBox="1"/>
            <p:nvPr/>
          </p:nvSpPr>
          <p:spPr>
            <a:xfrm>
              <a:off x="1397551" y="4586494"/>
              <a:ext cx="106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 stack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EBC428-3023-C97D-E6DE-05C224692403}"/>
              </a:ext>
            </a:extLst>
          </p:cNvPr>
          <p:cNvCxnSpPr>
            <a:cxnSpLocks/>
          </p:cNvCxnSpPr>
          <p:nvPr/>
        </p:nvCxnSpPr>
        <p:spPr>
          <a:xfrm>
            <a:off x="1809747" y="4172555"/>
            <a:ext cx="0" cy="464056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76D955-C58E-98BB-FBB7-3A483540A95C}"/>
              </a:ext>
            </a:extLst>
          </p:cNvPr>
          <p:cNvCxnSpPr>
            <a:cxnSpLocks/>
          </p:cNvCxnSpPr>
          <p:nvPr/>
        </p:nvCxnSpPr>
        <p:spPr>
          <a:xfrm>
            <a:off x="4612477" y="4172555"/>
            <a:ext cx="0" cy="578576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8AEF0F2-242C-36B0-1336-B27D52F4B945}"/>
              </a:ext>
            </a:extLst>
          </p:cNvPr>
          <p:cNvCxnSpPr>
            <a:cxnSpLocks/>
          </p:cNvCxnSpPr>
          <p:nvPr/>
        </p:nvCxnSpPr>
        <p:spPr>
          <a:xfrm>
            <a:off x="7985516" y="4172555"/>
            <a:ext cx="0" cy="422068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1F3CD1-F5B0-74D9-7CE7-52EC35158798}"/>
              </a:ext>
            </a:extLst>
          </p:cNvPr>
          <p:cNvCxnSpPr>
            <a:cxnSpLocks/>
          </p:cNvCxnSpPr>
          <p:nvPr/>
        </p:nvCxnSpPr>
        <p:spPr>
          <a:xfrm>
            <a:off x="10687047" y="4200275"/>
            <a:ext cx="0" cy="464056"/>
          </a:xfrm>
          <a:prstGeom prst="line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AACF8B-E43E-490F-05C9-4AF299D90D6F}"/>
              </a:ext>
            </a:extLst>
          </p:cNvPr>
          <p:cNvGrpSpPr/>
          <p:nvPr/>
        </p:nvGrpSpPr>
        <p:grpSpPr>
          <a:xfrm>
            <a:off x="894107" y="5659307"/>
            <a:ext cx="1831279" cy="646330"/>
            <a:chOff x="1378743" y="3321944"/>
            <a:chExt cx="1319211" cy="349975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B152BA5-86C9-486B-FDED-148F9F87C86A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0781B3-382E-A1EA-3BA5-09F9757E654E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Regular</a:t>
              </a:r>
            </a:p>
            <a:p>
              <a:pPr algn="ctr"/>
              <a:r>
                <a:rPr lang="en-AU" dirty="0"/>
                <a:t>Grammars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33CD59-822A-41FE-28DF-1DF2E966DDEB}"/>
              </a:ext>
            </a:extLst>
          </p:cNvPr>
          <p:cNvGrpSpPr/>
          <p:nvPr/>
        </p:nvGrpSpPr>
        <p:grpSpPr>
          <a:xfrm>
            <a:off x="3696837" y="5675705"/>
            <a:ext cx="1831279" cy="646330"/>
            <a:chOff x="1378743" y="3321944"/>
            <a:chExt cx="1319211" cy="34997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6D867BA-B2E0-35E4-346F-2900081F06CE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AFF058D-982B-12DB-9A2E-20BF4A07ACE0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Context Free</a:t>
              </a:r>
            </a:p>
            <a:p>
              <a:pPr algn="ctr"/>
              <a:r>
                <a:rPr lang="en-AU" dirty="0"/>
                <a:t>Grammars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5598040-ADF8-820A-8ACB-EE9D3B7AB12D}"/>
              </a:ext>
            </a:extLst>
          </p:cNvPr>
          <p:cNvGrpSpPr/>
          <p:nvPr/>
        </p:nvGrpSpPr>
        <p:grpSpPr>
          <a:xfrm>
            <a:off x="7180472" y="5762833"/>
            <a:ext cx="2211178" cy="646330"/>
            <a:chOff x="1378743" y="3321944"/>
            <a:chExt cx="1347023" cy="34997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665F064-B335-30D8-2B87-E3BF04A8CDB1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128C1D-3F21-C7A6-D7D3-4E28F7A7862F}"/>
                </a:ext>
              </a:extLst>
            </p:cNvPr>
            <p:cNvSpPr txBox="1"/>
            <p:nvPr/>
          </p:nvSpPr>
          <p:spPr>
            <a:xfrm>
              <a:off x="1378743" y="3321944"/>
              <a:ext cx="1347023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Context-sensitive</a:t>
              </a:r>
            </a:p>
            <a:p>
              <a:pPr algn="ctr"/>
              <a:r>
                <a:rPr lang="en-AU" dirty="0"/>
                <a:t>Grammars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45338-5DC1-A73B-905E-8898C670FBEE}"/>
              </a:ext>
            </a:extLst>
          </p:cNvPr>
          <p:cNvGrpSpPr/>
          <p:nvPr/>
        </p:nvGrpSpPr>
        <p:grpSpPr>
          <a:xfrm>
            <a:off x="10008246" y="5685661"/>
            <a:ext cx="1831279" cy="646330"/>
            <a:chOff x="1378743" y="3321944"/>
            <a:chExt cx="1319211" cy="349975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AB247E5-3D8E-2B65-18C8-9E27CCB52B32}"/>
                </a:ext>
              </a:extLst>
            </p:cNvPr>
            <p:cNvSpPr/>
            <p:nvPr/>
          </p:nvSpPr>
          <p:spPr>
            <a:xfrm>
              <a:off x="1504950" y="3350699"/>
              <a:ext cx="1066797" cy="314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0738DAD-163B-500E-CAA0-B2C199B2D36F}"/>
                </a:ext>
              </a:extLst>
            </p:cNvPr>
            <p:cNvSpPr txBox="1"/>
            <p:nvPr/>
          </p:nvSpPr>
          <p:spPr>
            <a:xfrm>
              <a:off x="1378743" y="3321944"/>
              <a:ext cx="1319211" cy="34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err="1"/>
                <a:t>Unrestcricted</a:t>
              </a:r>
              <a:endParaRPr lang="en-AU" dirty="0"/>
            </a:p>
            <a:p>
              <a:pPr algn="ctr"/>
              <a:r>
                <a:rPr lang="en-AU" dirty="0"/>
                <a:t>Grammars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B961D4C-AAF4-88A9-7C6F-B5E174E80D4E}"/>
              </a:ext>
            </a:extLst>
          </p:cNvPr>
          <p:cNvCxnSpPr>
            <a:cxnSpLocks/>
          </p:cNvCxnSpPr>
          <p:nvPr/>
        </p:nvCxnSpPr>
        <p:spPr>
          <a:xfrm>
            <a:off x="1803083" y="5419480"/>
            <a:ext cx="0" cy="324303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421560-12C4-9ED3-7043-AA7E72491A86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576761" y="5496183"/>
            <a:ext cx="16669" cy="26145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242999D-72F5-5033-431B-D339024936F9}"/>
              </a:ext>
            </a:extLst>
          </p:cNvPr>
          <p:cNvCxnSpPr>
            <a:cxnSpLocks/>
          </p:cNvCxnSpPr>
          <p:nvPr/>
        </p:nvCxnSpPr>
        <p:spPr>
          <a:xfrm>
            <a:off x="8115415" y="5506662"/>
            <a:ext cx="0" cy="324303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98B6371-8464-5375-6358-E33ED649E8D5}"/>
              </a:ext>
            </a:extLst>
          </p:cNvPr>
          <p:cNvCxnSpPr>
            <a:cxnSpLocks/>
          </p:cNvCxnSpPr>
          <p:nvPr/>
        </p:nvCxnSpPr>
        <p:spPr>
          <a:xfrm>
            <a:off x="10863223" y="5433330"/>
            <a:ext cx="0" cy="324303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645927E-8A96-95A8-E2E8-06398812B74D}"/>
              </a:ext>
            </a:extLst>
          </p:cNvPr>
          <p:cNvCxnSpPr/>
          <p:nvPr/>
        </p:nvCxnSpPr>
        <p:spPr>
          <a:xfrm>
            <a:off x="3019425" y="2999489"/>
            <a:ext cx="0" cy="33944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E800E0-8405-C1A7-63FC-C4FAE362E2B2}"/>
              </a:ext>
            </a:extLst>
          </p:cNvPr>
          <p:cNvCxnSpPr/>
          <p:nvPr/>
        </p:nvCxnSpPr>
        <p:spPr>
          <a:xfrm>
            <a:off x="6096000" y="3073933"/>
            <a:ext cx="0" cy="33944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9A3A50-6EBF-B53E-594D-723B40703DAD}"/>
              </a:ext>
            </a:extLst>
          </p:cNvPr>
          <p:cNvCxnSpPr/>
          <p:nvPr/>
        </p:nvCxnSpPr>
        <p:spPr>
          <a:xfrm>
            <a:off x="9563100" y="3057524"/>
            <a:ext cx="0" cy="33944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msky Hierarchy in Theory of Computation - GeeksforGeeks">
            <a:extLst>
              <a:ext uri="{FF2B5EF4-FFF2-40B4-BE49-F238E27FC236}">
                <a16:creationId xmlns:a16="http://schemas.microsoft.com/office/drawing/2014/main" id="{D4CAE17C-DBA6-35E5-8480-5894BB01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66" y="141310"/>
            <a:ext cx="3913419" cy="226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2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141-6B97-49BB-AD32-3A16E6FE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The Membership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A06B-65EB-4450-9F48-41CAA715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automata theory, a problem is the question of deciding whether a given string is a member of some particular language.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Given a string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 </a:t>
            </a:r>
            <a:r>
              <a:rPr lang="en-US" i="1" dirty="0">
                <a:solidFill>
                  <a:srgbClr val="FF0000"/>
                </a:solidFill>
              </a:rPr>
              <a:t>∑* and a language L over ∑, decide whether or not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L.</a:t>
            </a:r>
          </a:p>
          <a:p>
            <a:pPr>
              <a:buNone/>
            </a:pPr>
            <a:endParaRPr lang="en-US" i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u="sng" dirty="0"/>
              <a:t>Example:</a:t>
            </a:r>
          </a:p>
          <a:p>
            <a:r>
              <a:rPr lang="en-US" dirty="0"/>
              <a:t>Let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/>
              <a:t>100011</a:t>
            </a:r>
          </a:p>
          <a:p>
            <a:pPr lvl="1"/>
            <a:r>
              <a:rPr lang="en-US" dirty="0"/>
              <a:t>	Is w </a:t>
            </a:r>
            <a:r>
              <a:rPr lang="en-US" dirty="0">
                <a:sym typeface="Symbol" pitchFamily="28" charset="2"/>
              </a:rPr>
              <a:t> the language of strings with equal number of 0s and 1s?</a:t>
            </a:r>
          </a:p>
          <a:p>
            <a:r>
              <a:rPr lang="en-US" dirty="0">
                <a:sym typeface="Symbol" pitchFamily="28" charset="2"/>
              </a:rPr>
              <a:t>Let </a:t>
            </a:r>
            <a:r>
              <a:rPr lang="en-US" i="1" dirty="0">
                <a:sym typeface="Symbol" pitchFamily="28" charset="2"/>
              </a:rPr>
              <a:t>w </a:t>
            </a:r>
            <a:r>
              <a:rPr lang="en-US" dirty="0">
                <a:sym typeface="Symbol" pitchFamily="28" charset="2"/>
              </a:rPr>
              <a:t>= </a:t>
            </a:r>
            <a:r>
              <a:rPr lang="en-US" i="1" dirty="0">
                <a:sym typeface="Symbol" pitchFamily="28" charset="2"/>
              </a:rPr>
              <a:t>11101</a:t>
            </a:r>
            <a:r>
              <a:rPr lang="en-US" dirty="0">
                <a:sym typeface="Symbol" pitchFamily="28" charset="2"/>
              </a:rPr>
              <a:t> </a:t>
            </a:r>
          </a:p>
          <a:p>
            <a:pPr lvl="1"/>
            <a:r>
              <a:rPr lang="en-US" dirty="0"/>
              <a:t>Is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>
                <a:sym typeface="Symbol" pitchFamily="28" charset="2"/>
              </a:rPr>
              <a:t> the language of strings whose value as a binary number is a prime?</a:t>
            </a:r>
          </a:p>
          <a:p>
            <a:pPr lvl="1"/>
            <a:endParaRPr lang="en-US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11E0-379B-40CB-852C-1ECA4932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4A5A-0E96-48DB-B9F5-4E2417E6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29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Computational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81" y="3666478"/>
            <a:ext cx="2366638" cy="719092"/>
          </a:xfrm>
        </p:spPr>
        <p:txBody>
          <a:bodyPr/>
          <a:lstStyle/>
          <a:p>
            <a:pPr marL="0" indent="0">
              <a:buNone/>
            </a:pPr>
            <a:endParaRPr lang="en-AU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6EAE-28FB-46F7-A557-425F534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6B0B9-17F5-4307-9D06-EBC61316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080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0AA0-5E92-72DE-0D48-2EEFEE14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90E0-7126-1FF4-E750-C28B5908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3600" b="1" dirty="0">
                <a:solidFill>
                  <a:srgbClr val="C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7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78B1-CD61-100F-AEDB-3D078CE9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alculator - Wikipedia">
            <a:extLst>
              <a:ext uri="{FF2B5EF4-FFF2-40B4-BE49-F238E27FC236}">
                <a16:creationId xmlns:a16="http://schemas.microsoft.com/office/drawing/2014/main" id="{3BD8DF30-E5BF-28EC-EAF5-DB6A38A5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00" y="714004"/>
            <a:ext cx="2934070" cy="26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2,330 Digital Wrist Watch Stock Photos, Pictures &amp; Royalty ...">
            <a:extLst>
              <a:ext uri="{FF2B5EF4-FFF2-40B4-BE49-F238E27FC236}">
                <a16:creationId xmlns:a16="http://schemas.microsoft.com/office/drawing/2014/main" id="{A3ECB4F3-55E4-DF67-F78A-DF9E86F6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85" y="1388080"/>
            <a:ext cx="2399375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8554F-710D-A218-1FAB-1B4A97CC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32" name="Picture 8" descr="1,110,296 Desktop Computer Images, Stock Photos &amp; Vectors ...">
            <a:extLst>
              <a:ext uri="{FF2B5EF4-FFF2-40B4-BE49-F238E27FC236}">
                <a16:creationId xmlns:a16="http://schemas.microsoft.com/office/drawing/2014/main" id="{AD2B55DF-039F-16FA-8ECC-21A85A93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93" y="3888790"/>
            <a:ext cx="3375046" cy="24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DEB-9CA6-CB3F-F10D-3D153635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22" y="630477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Layers of Automata Theory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(Chomsky Hierarchy)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7FEB-F59E-EE9D-78CD-A459A03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CBCFA-7880-A2F4-AECE-A0B6184E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5</a:t>
            </a:fld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1E35C-FBB1-4DBB-5201-408D07D375C1}"/>
              </a:ext>
            </a:extLst>
          </p:cNvPr>
          <p:cNvSpPr/>
          <p:nvPr/>
        </p:nvSpPr>
        <p:spPr>
          <a:xfrm>
            <a:off x="5570623" y="4665955"/>
            <a:ext cx="914399" cy="7802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40496-7262-2BB7-671A-2DB1BEF1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645" y="3742548"/>
            <a:ext cx="1890711" cy="1846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97F3C-126B-476A-6E11-C108C8DEB01E}"/>
              </a:ext>
            </a:extLst>
          </p:cNvPr>
          <p:cNvSpPr txBox="1"/>
          <p:nvPr/>
        </p:nvSpPr>
        <p:spPr>
          <a:xfrm>
            <a:off x="5570623" y="3919575"/>
            <a:ext cx="14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Pushdown automata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5ACD4-D239-3B57-212A-D85BD1BC1C07}"/>
              </a:ext>
            </a:extLst>
          </p:cNvPr>
          <p:cNvSpPr txBox="1"/>
          <p:nvPr/>
        </p:nvSpPr>
        <p:spPr>
          <a:xfrm>
            <a:off x="5777352" y="4871433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FSM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4E44B31-EFA6-6DC5-A63C-EC92F305EDA2}"/>
              </a:ext>
            </a:extLst>
          </p:cNvPr>
          <p:cNvSpPr txBox="1">
            <a:spLocks/>
          </p:cNvSpPr>
          <p:nvPr/>
        </p:nvSpPr>
        <p:spPr>
          <a:xfrm>
            <a:off x="4772245" y="2829184"/>
            <a:ext cx="2647510" cy="2827111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522FE-0374-91EE-BB98-8D23B5A2A994}"/>
              </a:ext>
            </a:extLst>
          </p:cNvPr>
          <p:cNvSpPr txBox="1"/>
          <p:nvPr/>
        </p:nvSpPr>
        <p:spPr>
          <a:xfrm>
            <a:off x="5153466" y="3075503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Linear bounded automata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B99050B-EFB4-4F30-6DEF-872BA5535A35}"/>
              </a:ext>
            </a:extLst>
          </p:cNvPr>
          <p:cNvSpPr txBox="1">
            <a:spLocks/>
          </p:cNvSpPr>
          <p:nvPr/>
        </p:nvSpPr>
        <p:spPr>
          <a:xfrm>
            <a:off x="4594732" y="2177277"/>
            <a:ext cx="3002536" cy="348459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29003-5FBC-F4B8-9C04-99E5567FE321}"/>
              </a:ext>
            </a:extLst>
          </p:cNvPr>
          <p:cNvSpPr txBox="1"/>
          <p:nvPr/>
        </p:nvSpPr>
        <p:spPr>
          <a:xfrm>
            <a:off x="5276641" y="2432992"/>
            <a:ext cx="16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Turing Machine</a:t>
            </a:r>
          </a:p>
        </p:txBody>
      </p:sp>
    </p:spTree>
    <p:extLst>
      <p:ext uri="{BB962C8B-B14F-4D97-AF65-F5344CB8AC3E}">
        <p14:creationId xmlns:p14="http://schemas.microsoft.com/office/powerpoint/2010/main" val="32606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3E5-1470-49DF-84A5-DFB01993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BA85-E809-49A2-BF8C-CF205D58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widely accepted model of 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12625-290D-4B73-ADF9-95C810EF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71750"/>
            <a:ext cx="5791200" cy="1714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8EB6-AACB-42C8-99D8-52F9721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B608-ABD0-4D79-8019-BC5B371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A6B6-A556-4C5C-8E31-F3CB627E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C4D9-420C-4A57-984D-A7AAD57B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/>
          <a:lstStyle/>
          <a:p>
            <a:r>
              <a:rPr lang="en-AU" dirty="0"/>
              <a:t>The different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ADD14-3CBD-44F7-A63E-01992511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75" y="2174240"/>
            <a:ext cx="6336890" cy="4503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4B20-1F01-47CA-BBFD-C018A4BC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7A2B-9B1E-4CBB-A0BD-762419E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40E7-61A9-4F8B-BDD4-E731B49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379AA-E5F0-4E33-A71F-9357E206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04630"/>
            <a:ext cx="7340993" cy="5972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D03D1-5B64-41E9-99C0-C6B4845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C4D6-5225-4DD4-A400-57C5C207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2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C252-B89B-4721-BD0B-271B9CAB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46B5-AB58-435F-931A-1708CB81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3C657-3BA0-4FBB-A7D8-BE2855AA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365125"/>
            <a:ext cx="7299171" cy="5807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2E15-F914-449D-90E6-372FB005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AC5B-5520-40A9-9CC6-314FD69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9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1122</Words>
  <Application>Microsoft Office PowerPoint</Application>
  <PresentationFormat>Widescreen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Automata: The method and The madness</vt:lpstr>
      <vt:lpstr>Contents</vt:lpstr>
      <vt:lpstr>Computational Model</vt:lpstr>
      <vt:lpstr>PowerPoint Presentation</vt:lpstr>
      <vt:lpstr>Layers of Automata Theory  (Chomsky Hierarchy)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Automaton [IPO]</vt:lpstr>
      <vt:lpstr>Automaton [Representation]</vt:lpstr>
      <vt:lpstr>Different Kinds of Automata</vt:lpstr>
      <vt:lpstr>Memory VS Computational Power</vt:lpstr>
      <vt:lpstr>Finite Automaton</vt:lpstr>
      <vt:lpstr>Pushdown Automaton</vt:lpstr>
      <vt:lpstr>Turing Machine</vt:lpstr>
      <vt:lpstr>Power of Automata</vt:lpstr>
      <vt:lpstr>Power of Automata (cont’d…)</vt:lpstr>
      <vt:lpstr>Central concepts of Automata Theory</vt:lpstr>
      <vt:lpstr>Alphabets</vt:lpstr>
      <vt:lpstr>Strings</vt:lpstr>
      <vt:lpstr>Strings (contd…)</vt:lpstr>
      <vt:lpstr>Strings (contd…)</vt:lpstr>
      <vt:lpstr>Strings (contd…)</vt:lpstr>
      <vt:lpstr>Strings (contd…)</vt:lpstr>
      <vt:lpstr>Languages</vt:lpstr>
      <vt:lpstr>Classification of formal languages</vt:lpstr>
      <vt:lpstr>The Membership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Majadi</dc:creator>
  <cp:lastModifiedBy>Nazia Majadi</cp:lastModifiedBy>
  <cp:revision>10</cp:revision>
  <dcterms:created xsi:type="dcterms:W3CDTF">2022-10-07T19:57:36Z</dcterms:created>
  <dcterms:modified xsi:type="dcterms:W3CDTF">2022-10-13T05:15:44Z</dcterms:modified>
</cp:coreProperties>
</file>