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133" r:id="rId1"/>
  </p:sldMasterIdLst>
  <p:notesMasterIdLst>
    <p:notesMasterId r:id="rId39"/>
  </p:notesMasterIdLst>
  <p:sldIdLst>
    <p:sldId id="767" r:id="rId2"/>
    <p:sldId id="862" r:id="rId3"/>
    <p:sldId id="806" r:id="rId4"/>
    <p:sldId id="818" r:id="rId5"/>
    <p:sldId id="819" r:id="rId6"/>
    <p:sldId id="844" r:id="rId7"/>
    <p:sldId id="845" r:id="rId8"/>
    <p:sldId id="846" r:id="rId9"/>
    <p:sldId id="847" r:id="rId10"/>
    <p:sldId id="848" r:id="rId11"/>
    <p:sldId id="849" r:id="rId12"/>
    <p:sldId id="850" r:id="rId13"/>
    <p:sldId id="851" r:id="rId14"/>
    <p:sldId id="855" r:id="rId15"/>
    <p:sldId id="856" r:id="rId16"/>
    <p:sldId id="857" r:id="rId17"/>
    <p:sldId id="858" r:id="rId18"/>
    <p:sldId id="859" r:id="rId19"/>
    <p:sldId id="860" r:id="rId20"/>
    <p:sldId id="861" r:id="rId21"/>
    <p:sldId id="863" r:id="rId22"/>
    <p:sldId id="864" r:id="rId23"/>
    <p:sldId id="820" r:id="rId24"/>
    <p:sldId id="821" r:id="rId25"/>
    <p:sldId id="822" r:id="rId26"/>
    <p:sldId id="823" r:id="rId27"/>
    <p:sldId id="825" r:id="rId28"/>
    <p:sldId id="826" r:id="rId29"/>
    <p:sldId id="809" r:id="rId30"/>
    <p:sldId id="795" r:id="rId31"/>
    <p:sldId id="796" r:id="rId32"/>
    <p:sldId id="828" r:id="rId33"/>
    <p:sldId id="829" r:id="rId34"/>
    <p:sldId id="854" r:id="rId35"/>
    <p:sldId id="835" r:id="rId36"/>
    <p:sldId id="836" r:id="rId37"/>
    <p:sldId id="838" r:id="rId3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DC0BF"/>
    <a:srgbClr val="63A537"/>
    <a:srgbClr val="FFCCCC"/>
    <a:srgbClr val="EE1697"/>
    <a:srgbClr val="99CB3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176" autoAdjust="0"/>
    <p:restoredTop sz="86380" autoAdjust="0"/>
  </p:normalViewPr>
  <p:slideViewPr>
    <p:cSldViewPr snapToGrid="0">
      <p:cViewPr varScale="1">
        <p:scale>
          <a:sx n="70" d="100"/>
          <a:sy n="70" d="100"/>
        </p:scale>
        <p:origin x="464" y="44"/>
      </p:cViewPr>
      <p:guideLst>
        <p:guide orient="horz" pos="2160"/>
        <p:guide pos="3840"/>
      </p:guideLst>
    </p:cSldViewPr>
  </p:slideViewPr>
  <p:outlineViewPr>
    <p:cViewPr>
      <p:scale>
        <a:sx n="33" d="100"/>
        <a:sy n="33" d="100"/>
      </p:scale>
      <p:origin x="246" y="0"/>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4EEA58E-248A-480B-9E71-4CA3A6F702CE}" type="datetimeFigureOut">
              <a:rPr lang="en-US" smtClean="0"/>
              <a:pPr/>
              <a:t>2/16/2025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699376-63E1-42EB-B280-C072772DC2A7}" type="slidenum">
              <a:rPr lang="en-US" smtClean="0"/>
              <a:pPr/>
              <a:t>‹#›</a:t>
            </a:fld>
            <a:endParaRPr lang="en-US"/>
          </a:p>
        </p:txBody>
      </p:sp>
    </p:spTree>
    <p:extLst>
      <p:ext uri="{BB962C8B-B14F-4D97-AF65-F5344CB8AC3E}">
        <p14:creationId xmlns:p14="http://schemas.microsoft.com/office/powerpoint/2010/main" val="166977081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64E0690B-DFE8-4024-8A2D-8938E927E0AA}" type="slidenum">
              <a:rPr lang="en-US"/>
              <a:pPr/>
              <a:t>1</a:t>
            </a:fld>
            <a:endParaRPr lang="en-US"/>
          </a:p>
        </p:txBody>
      </p:sp>
      <p:sp>
        <p:nvSpPr>
          <p:cNvPr id="114691"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4692"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0282032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666" name="Rectangle 7"/>
          <p:cNvSpPr>
            <a:spLocks noGrp="1" noChangeArrowheads="1"/>
          </p:cNvSpPr>
          <p:nvPr>
            <p:ph type="sldNum" sz="quarter" idx="5"/>
          </p:nvPr>
        </p:nvSpPr>
        <p:spPr>
          <a:noFill/>
          <a:ln>
            <a:miter lim="800000"/>
            <a:headEnd/>
            <a:tailEnd/>
          </a:ln>
        </p:spPr>
        <p:txBody>
          <a:bodyPr/>
          <a:lstStyle/>
          <a:p>
            <a:fld id="{3130CFA7-CEC7-41D7-A7CE-6112F36FBC07}" type="slidenum">
              <a:rPr lang="en-US"/>
              <a:pPr/>
              <a:t>6</a:t>
            </a:fld>
            <a:endParaRPr lang="en-US"/>
          </a:p>
        </p:txBody>
      </p:sp>
      <p:sp>
        <p:nvSpPr>
          <p:cNvPr id="113667"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3668"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21930414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64E0690B-DFE8-4024-8A2D-8938E927E0AA}" type="slidenum">
              <a:rPr lang="en-US"/>
              <a:pPr/>
              <a:t>7</a:t>
            </a:fld>
            <a:endParaRPr lang="en-US"/>
          </a:p>
        </p:txBody>
      </p:sp>
      <p:sp>
        <p:nvSpPr>
          <p:cNvPr id="114691"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4692"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94981115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Rectangle 7"/>
          <p:cNvSpPr>
            <a:spLocks noGrp="1" noChangeArrowheads="1"/>
          </p:cNvSpPr>
          <p:nvPr>
            <p:ph type="sldNum" sz="quarter" idx="5"/>
          </p:nvPr>
        </p:nvSpPr>
        <p:spPr>
          <a:noFill/>
          <a:ln>
            <a:miter lim="800000"/>
            <a:headEnd/>
            <a:tailEnd/>
          </a:ln>
        </p:spPr>
        <p:txBody>
          <a:bodyPr/>
          <a:lstStyle/>
          <a:p>
            <a:fld id="{09D5B4FD-4DD9-482F-99D1-BBBAE3A76D3B}" type="slidenum">
              <a:rPr lang="en-US"/>
              <a:pPr/>
              <a:t>12</a:t>
            </a:fld>
            <a:endParaRPr lang="en-US"/>
          </a:p>
        </p:txBody>
      </p:sp>
      <p:sp>
        <p:nvSpPr>
          <p:cNvPr id="120835"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20836"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08575763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90" name="Rectangle 7"/>
          <p:cNvSpPr>
            <a:spLocks noGrp="1" noChangeArrowheads="1"/>
          </p:cNvSpPr>
          <p:nvPr>
            <p:ph type="sldNum" sz="quarter" idx="5"/>
          </p:nvPr>
        </p:nvSpPr>
        <p:spPr>
          <a:noFill/>
          <a:ln>
            <a:miter lim="800000"/>
            <a:headEnd/>
            <a:tailEnd/>
          </a:ln>
        </p:spPr>
        <p:txBody>
          <a:bodyPr/>
          <a:lstStyle/>
          <a:p>
            <a:fld id="{64E0690B-DFE8-4024-8A2D-8938E927E0AA}" type="slidenum">
              <a:rPr lang="en-US"/>
              <a:pPr/>
              <a:t>30</a:t>
            </a:fld>
            <a:endParaRPr lang="en-US"/>
          </a:p>
        </p:txBody>
      </p:sp>
      <p:sp>
        <p:nvSpPr>
          <p:cNvPr id="114691" name="Rectangle 2"/>
          <p:cNvSpPr>
            <a:spLocks noGrp="1" noRot="1" noChangeAspect="1" noChangeArrowheads="1" noTextEdit="1"/>
          </p:cNvSpPr>
          <p:nvPr>
            <p:ph type="sldImg"/>
          </p:nvPr>
        </p:nvSpPr>
        <p:spPr>
          <a:xfrm>
            <a:off x="103188" y="606425"/>
            <a:ext cx="6783387" cy="3816350"/>
          </a:xfrm>
          <a:solidFill>
            <a:srgbClr val="FFFFFF"/>
          </a:solidFill>
          <a:ln/>
        </p:spPr>
      </p:sp>
      <p:sp>
        <p:nvSpPr>
          <p:cNvPr id="114692" name="Rectangle 3"/>
          <p:cNvSpPr>
            <a:spLocks noGrp="1" noChangeArrowheads="1"/>
          </p:cNvSpPr>
          <p:nvPr>
            <p:ph type="body" idx="1"/>
          </p:nvPr>
        </p:nvSpPr>
        <p:spPr>
          <a:xfrm>
            <a:off x="893763" y="4497388"/>
            <a:ext cx="5203825" cy="4240212"/>
          </a:xfrm>
          <a:solidFill>
            <a:srgbClr val="FFFFFF"/>
          </a:solidFill>
          <a:ln>
            <a:solidFill>
              <a:srgbClr val="000000"/>
            </a:solidFill>
            <a:miter lim="800000"/>
            <a:headEnd/>
            <a:tailEnd/>
          </a:ln>
        </p:spPr>
        <p:txBody>
          <a:bodyPr lIns="89730" tIns="44865" rIns="89730" bIns="44865"/>
          <a:lstStyle/>
          <a:p>
            <a:pPr eaLnBrk="1" hangingPunct="1"/>
            <a:endParaRPr lang="en-US" smtClean="0"/>
          </a:p>
        </p:txBody>
      </p:sp>
    </p:spTree>
    <p:extLst>
      <p:ext uri="{BB962C8B-B14F-4D97-AF65-F5344CB8AC3E}">
        <p14:creationId xmlns:p14="http://schemas.microsoft.com/office/powerpoint/2010/main" val="14319879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ight Triangle 9"/>
          <p:cNvSpPr/>
          <p:nvPr/>
        </p:nvSpPr>
        <p:spPr>
          <a:xfrm>
            <a:off x="-2" y="4664147"/>
            <a:ext cx="12201452" cy="0"/>
          </a:xfrm>
          <a:prstGeom prst="rtTriangle">
            <a:avLst/>
          </a:prstGeom>
          <a:gradFill flip="none" rotWithShape="1">
            <a:gsLst>
              <a:gs pos="0">
                <a:schemeClr val="accent1">
                  <a:shade val="35000"/>
                  <a:satMod val="170000"/>
                  <a:alpha val="100000"/>
                </a:schemeClr>
              </a:gs>
              <a:gs pos="55000">
                <a:schemeClr val="accent1">
                  <a:tint val="90000"/>
                  <a:satMod val="150000"/>
                  <a:alpha val="100000"/>
                </a:schemeClr>
              </a:gs>
              <a:gs pos="100000">
                <a:schemeClr val="accent1">
                  <a:shade val="35000"/>
                  <a:satMod val="170000"/>
                  <a:alpha val="100000"/>
                </a:schemeClr>
              </a:gs>
            </a:gsLst>
            <a:lin ang="3000000" scaled="1"/>
            <a:tileRect/>
          </a:gradFill>
          <a:ln w="127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extLst/>
          </a:lstStyle>
          <a:p>
            <a:pPr algn="ctr" eaLnBrk="1" latinLnBrk="0" hangingPunct="1"/>
            <a:endParaRPr kumimoji="0" lang="en-US"/>
          </a:p>
        </p:txBody>
      </p:sp>
      <p:sp>
        <p:nvSpPr>
          <p:cNvPr id="9" name="Title 8"/>
          <p:cNvSpPr>
            <a:spLocks noGrp="1"/>
          </p:cNvSpPr>
          <p:nvPr>
            <p:ph type="ctrTitle"/>
          </p:nvPr>
        </p:nvSpPr>
        <p:spPr>
          <a:xfrm>
            <a:off x="914400" y="1752602"/>
            <a:ext cx="10363200" cy="1829761"/>
          </a:xfrm>
        </p:spPr>
        <p:txBody>
          <a:bodyPr vert="horz" anchor="b">
            <a:normAutofit/>
            <a:scene3d>
              <a:camera prst="orthographicFront"/>
              <a:lightRig rig="soft" dir="t"/>
            </a:scene3d>
            <a:sp3d prstMaterial="softEdge">
              <a:bevelT w="25400" h="25400"/>
            </a:sp3d>
          </a:bodyPr>
          <a:lstStyle>
            <a:lvl1pPr algn="r">
              <a:defRPr sz="4800" b="1">
                <a:solidFill>
                  <a:schemeClr val="tx2"/>
                </a:solidFill>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17" name="Subtitle 16"/>
          <p:cNvSpPr>
            <a:spLocks noGrp="1"/>
          </p:cNvSpPr>
          <p:nvPr>
            <p:ph type="subTitle" idx="1"/>
          </p:nvPr>
        </p:nvSpPr>
        <p:spPr>
          <a:xfrm>
            <a:off x="914400" y="3611607"/>
            <a:ext cx="10363200" cy="1199704"/>
          </a:xfrm>
        </p:spPr>
        <p:txBody>
          <a:bodyPr lIns="45720" rIns="45720"/>
          <a:lstStyle>
            <a:lvl1pPr marL="0" marR="64008" indent="0" algn="r">
              <a:buNone/>
              <a:defRPr>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extLst/>
          </a:lstStyle>
          <a:p>
            <a:r>
              <a:rPr kumimoji="0" lang="en-US" smtClean="0"/>
              <a:t>Click to edit Master subtitle style</a:t>
            </a:r>
            <a:endParaRPr kumimoji="0" lang="en-US"/>
          </a:p>
        </p:txBody>
      </p:sp>
      <p:grpSp>
        <p:nvGrpSpPr>
          <p:cNvPr id="2" name="Group 1"/>
          <p:cNvGrpSpPr/>
          <p:nvPr/>
        </p:nvGrpSpPr>
        <p:grpSpPr>
          <a:xfrm>
            <a:off x="-5019" y="4953000"/>
            <a:ext cx="12197020" cy="1912088"/>
            <a:chOff x="-3765" y="4832896"/>
            <a:chExt cx="9147765" cy="2032192"/>
          </a:xfrm>
        </p:grpSpPr>
        <p:sp>
          <p:nvSpPr>
            <p:cNvPr id="7" name="Freeform 6"/>
            <p:cNvSpPr>
              <a:spLocks/>
            </p:cNvSpPr>
            <p:nvPr/>
          </p:nvSpPr>
          <p:spPr bwMode="auto">
            <a:xfrm>
              <a:off x="1687513" y="4832896"/>
              <a:ext cx="7456487" cy="518816"/>
            </a:xfrm>
            <a:custGeom>
              <a:avLst>
                <a:gd name="A1" fmla="val 0"/>
                <a:gd name="A2" fmla="val 0"/>
                <a:gd name="A3" fmla="val 0"/>
                <a:gd name="A4" fmla="val 0"/>
                <a:gd name="A5" fmla="val 0"/>
                <a:gd name="A6" fmla="val 0"/>
                <a:gd name="A7" fmla="val 0"/>
                <a:gd name="A8" fmla="val 0"/>
              </a:avLst>
              <a:gdLst/>
              <a:ahLst/>
              <a:cxnLst>
                <a:cxn ang="0">
                  <a:pos x="4697" y="0"/>
                </a:cxn>
                <a:cxn ang="0">
                  <a:pos x="4697" y="367"/>
                </a:cxn>
                <a:cxn ang="0">
                  <a:pos x="0" y="218"/>
                </a:cxn>
                <a:cxn ang="0">
                  <a:pos x="4697" y="0"/>
                </a:cxn>
              </a:cxnLst>
              <a:rect l="0" t="0" r="0" b="0"/>
              <a:pathLst>
                <a:path w="4697" h="367">
                  <a:moveTo>
                    <a:pt x="4697" y="0"/>
                  </a:moveTo>
                  <a:lnTo>
                    <a:pt x="4697" y="367"/>
                  </a:lnTo>
                  <a:lnTo>
                    <a:pt x="0" y="218"/>
                  </a:lnTo>
                  <a:lnTo>
                    <a:pt x="4697" y="0"/>
                  </a:lnTo>
                  <a:close/>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8" name="Freeform 7"/>
            <p:cNvSpPr>
              <a:spLocks/>
            </p:cNvSpPr>
            <p:nvPr/>
          </p:nvSpPr>
          <p:spPr bwMode="auto">
            <a:xfrm>
              <a:off x="35443" y="5135526"/>
              <a:ext cx="910855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0" y="0"/>
                  </a:moveTo>
                  <a:lnTo>
                    <a:pt x="5760" y="0"/>
                  </a:lnTo>
                  <a:lnTo>
                    <a:pt x="5760" y="528"/>
                  </a:lnTo>
                  <a:lnTo>
                    <a:pt x="48" y="0"/>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1" name="Freeform 10"/>
            <p:cNvSpPr>
              <a:spLocks/>
            </p:cNvSpPr>
            <p:nvPr/>
          </p:nvSpPr>
          <p:spPr bwMode="auto">
            <a:xfrm>
              <a:off x="0" y="4883888"/>
              <a:ext cx="9144000" cy="1981200"/>
            </a:xfrm>
            <a:custGeom>
              <a:avLst>
                <a:gd name="A1" fmla="val 0"/>
                <a:gd name="A2" fmla="val 0"/>
                <a:gd name="A3" fmla="val 0"/>
                <a:gd name="A4" fmla="val 0"/>
                <a:gd name="A5" fmla="val 0"/>
                <a:gd name="A6" fmla="val 0"/>
                <a:gd name="A7" fmla="val 0"/>
                <a:gd name="A8" fmla="val 0"/>
              </a:avLst>
              <a:gdLst/>
              <a:ahLst/>
              <a:cxnLst>
                <a:cxn ang="0">
                  <a:pos x="0" y="0"/>
                </a:cxn>
                <a:cxn ang="0">
                  <a:pos x="0" y="1248"/>
                </a:cxn>
                <a:cxn ang="0">
                  <a:pos x="5760" y="1248"/>
                </a:cxn>
                <a:cxn ang="0">
                  <a:pos x="5760" y="528"/>
                </a:cxn>
                <a:cxn ang="0">
                  <a:pos x="0" y="0"/>
                </a:cxn>
              </a:cxnLst>
              <a:rect l="0" t="0" r="0" b="0"/>
              <a:pathLst>
                <a:path w="5760" h="1248">
                  <a:moveTo>
                    <a:pt x="0" y="0"/>
                  </a:moveTo>
                  <a:lnTo>
                    <a:pt x="0" y="1248"/>
                  </a:lnTo>
                  <a:lnTo>
                    <a:pt x="5760" y="1248"/>
                  </a:lnTo>
                  <a:lnTo>
                    <a:pt x="5760" y="528"/>
                  </a:lnTo>
                  <a:lnTo>
                    <a:pt x="0" y="0"/>
                  </a:lnTo>
                  <a:close/>
                </a:path>
              </a:pathLst>
            </a:cu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2" name="Straight Connector 11"/>
            <p:cNvCxnSpPr/>
            <p:nvPr/>
          </p:nvCxnSpPr>
          <p:spPr>
            <a:xfrm>
              <a:off x="-3765" y="4880373"/>
              <a:ext cx="9147765" cy="83994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grpSp>
      <p:sp>
        <p:nvSpPr>
          <p:cNvPr id="30" name="Date Placeholder 29"/>
          <p:cNvSpPr>
            <a:spLocks noGrp="1"/>
          </p:cNvSpPr>
          <p:nvPr>
            <p:ph type="dt" sz="half" idx="10"/>
          </p:nvPr>
        </p:nvSpPr>
        <p:spPr/>
        <p:txBody>
          <a:bodyPr/>
          <a:lstStyle>
            <a:lvl1pPr>
              <a:defRPr>
                <a:solidFill>
                  <a:srgbClr val="FFFFFF"/>
                </a:solidFill>
              </a:defRPr>
            </a:lvl1pPr>
            <a:extLst/>
          </a:lstStyle>
          <a:p>
            <a:r>
              <a:rPr lang="en-US" smtClean="0"/>
              <a:t>SEYED AHMAD SHAHAHMADI (P64797)</a:t>
            </a:r>
            <a:endParaRPr lang="en-US"/>
          </a:p>
        </p:txBody>
      </p:sp>
      <p:sp>
        <p:nvSpPr>
          <p:cNvPr id="19" name="Footer Placeholder 18"/>
          <p:cNvSpPr>
            <a:spLocks noGrp="1"/>
          </p:cNvSpPr>
          <p:nvPr>
            <p:ph type="ftr" sz="quarter" idx="11"/>
          </p:nvPr>
        </p:nvSpPr>
        <p:spPr/>
        <p:txBody>
          <a:bodyPr/>
          <a:lstStyle>
            <a:lvl1pPr>
              <a:defRPr>
                <a:solidFill>
                  <a:schemeClr val="accent1">
                    <a:tint val="20000"/>
                  </a:schemeClr>
                </a:solidFill>
              </a:defRPr>
            </a:lvl1pPr>
            <a:extLst/>
          </a:lstStyle>
          <a:p>
            <a:endParaRPr lang="en-US"/>
          </a:p>
        </p:txBody>
      </p:sp>
      <p:sp>
        <p:nvSpPr>
          <p:cNvPr id="27" name="Slide Number Placeholder 26"/>
          <p:cNvSpPr>
            <a:spLocks noGrp="1"/>
          </p:cNvSpPr>
          <p:nvPr>
            <p:ph type="sldNum" sz="quarter" idx="12"/>
          </p:nvPr>
        </p:nvSpPr>
        <p:spPr/>
        <p:txBody>
          <a:bodyPr/>
          <a:lstStyle>
            <a:lvl1pPr>
              <a:defRPr>
                <a:solidFill>
                  <a:srgbClr val="FFFFFF"/>
                </a:solidFill>
              </a:defRPr>
            </a:lvl1pPr>
            <a:extLst/>
          </a:lstStyle>
          <a:p>
            <a:fld id="{4975AE14-5157-40EE-903F-4A617FD7023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1481330"/>
            <a:ext cx="10972800" cy="4386071"/>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5351" y="274641"/>
            <a:ext cx="2369960" cy="5592761"/>
          </a:xfrm>
        </p:spPr>
        <p:txBody>
          <a:bodyPr vert="eaVert"/>
          <a:lstStyle>
            <a:extLs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09600" y="274641"/>
            <a:ext cx="8432800" cy="5592760"/>
          </a:xfrm>
        </p:spPr>
        <p:txBody>
          <a:bodyPr vert="eaVert"/>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Title 6"/>
          <p:cNvSpPr>
            <a:spLocks noGrp="1"/>
          </p:cNvSpPr>
          <p:nvPr>
            <p:ph type="title"/>
          </p:nvPr>
        </p:nvSpPr>
        <p:spPr/>
        <p:txBody>
          <a:bodyPr rtlCol="0"/>
          <a:lstStyle>
            <a:extLst/>
          </a:lstStyle>
          <a:p>
            <a:r>
              <a:rPr kumimoji="0" lang="en-US" smtClean="0"/>
              <a:t>Click to edit Master title style</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963168" y="1059712"/>
            <a:ext cx="10363200" cy="1828800"/>
          </a:xfrm>
        </p:spPr>
        <p:txBody>
          <a:bodyPr vert="horz" anchor="b">
            <a:normAutofit/>
            <a:scene3d>
              <a:camera prst="orthographicFront"/>
              <a:lightRig rig="soft" dir="t"/>
            </a:scene3d>
            <a:sp3d prstMaterial="softEdge">
              <a:bevelT w="25400" h="25400"/>
            </a:sp3d>
          </a:bodyPr>
          <a:lstStyle>
            <a:lvl1pPr algn="r">
              <a:buNone/>
              <a:defRPr sz="4800" b="1" cap="none" baseline="0">
                <a:effectLst>
                  <a:outerShdw blurRad="31750" dist="25400" dir="5400000" algn="tl" rotWithShape="0">
                    <a:srgbClr val="000000">
                      <a:alpha val="25000"/>
                    </a:srgbClr>
                  </a:outerShdw>
                </a:effectLst>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5230284" y="2931712"/>
            <a:ext cx="6096000" cy="1454888"/>
          </a:xfrm>
        </p:spPr>
        <p:txBody>
          <a:bodyPr lIns="91440" rIns="91440" anchor="t"/>
          <a:lstStyle>
            <a:lvl1pPr marL="0" indent="0" algn="l">
              <a:buNone/>
              <a:defRPr sz="23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extLst/>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extLst/>
          </a:lstStyle>
          <a:p>
            <a:r>
              <a:rPr lang="en-US" smtClean="0"/>
              <a:t>SEYED AHMAD SHAHAHMADI (P64797)</a:t>
            </a:r>
            <a:endParaRPr lang="en-US"/>
          </a:p>
        </p:txBody>
      </p:sp>
      <p:sp>
        <p:nvSpPr>
          <p:cNvPr id="5" name="Footer Placeholder 4"/>
          <p:cNvSpPr>
            <a:spLocks noGrp="1"/>
          </p:cNvSpPr>
          <p:nvPr>
            <p:ph type="ftr" sz="quarter" idx="11"/>
          </p:nvPr>
        </p:nvSpPr>
        <p:spPr/>
        <p:txBody>
          <a:bodyPr/>
          <a:lstStyle>
            <a:extLst/>
          </a:lstStyle>
          <a:p>
            <a:endParaRPr lang="en-US"/>
          </a:p>
        </p:txBody>
      </p:sp>
      <p:sp>
        <p:nvSpPr>
          <p:cNvPr id="6" name="Slide Number Placeholder 5"/>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7" name="Chevron 6"/>
          <p:cNvSpPr/>
          <p:nvPr/>
        </p:nvSpPr>
        <p:spPr>
          <a:xfrm>
            <a:off x="4848907"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8" name="Chevron 7"/>
          <p:cNvSpPr/>
          <p:nvPr/>
        </p:nvSpPr>
        <p:spPr>
          <a:xfrm>
            <a:off x="4600352" y="3005472"/>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Ref idx="1002">
        <a:schemeClr val="bg1"/>
      </p:bgRef>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09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197600" y="1481329"/>
            <a:ext cx="5384800" cy="4525963"/>
          </a:xfrm>
        </p:spPr>
        <p:txBody>
          <a:bodyPr/>
          <a:lstStyle>
            <a:lvl1pPr>
              <a:defRPr sz="2800"/>
            </a:lvl1pPr>
            <a:lvl2pPr>
              <a:defRPr sz="2400"/>
            </a:lvl2pPr>
            <a:lvl3pPr>
              <a:defRPr sz="2000"/>
            </a:lvl3pPr>
            <a:lvl4pPr>
              <a:defRPr sz="1800"/>
            </a:lvl4pPr>
            <a:lvl5pPr>
              <a:defRPr sz="18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8" name="Title 7"/>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woTxTwoObj" preserve="1">
  <p:cSld name="Comparis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273050"/>
            <a:ext cx="10972800" cy="1143000"/>
          </a:xfrm>
        </p:spPr>
        <p:txBody>
          <a:bodyPr anchor="ctr"/>
          <a:lstStyle>
            <a:lvl1pPr>
              <a:defRPr/>
            </a:lvl1pPr>
            <a:extLst/>
          </a:lstStyle>
          <a:p>
            <a:r>
              <a:rPr kumimoji="0" lang="en-US" smtClean="0"/>
              <a:t>Click to edit Master title style</a:t>
            </a:r>
            <a:endParaRPr kumimoji="0" lang="en-US"/>
          </a:p>
        </p:txBody>
      </p:sp>
      <p:sp>
        <p:nvSpPr>
          <p:cNvPr id="3" name="Text Placeholder 2"/>
          <p:cNvSpPr>
            <a:spLocks noGrp="1"/>
          </p:cNvSpPr>
          <p:nvPr>
            <p:ph type="body" idx="1"/>
          </p:nvPr>
        </p:nvSpPr>
        <p:spPr>
          <a:xfrm>
            <a:off x="609600" y="5410200"/>
            <a:ext cx="5386917"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6193369" y="5410200"/>
            <a:ext cx="5389033" cy="762000"/>
          </a:xfrm>
          <a:solidFill>
            <a:schemeClr val="accent1"/>
          </a:solidFill>
          <a:ln w="9652">
            <a:solidFill>
              <a:schemeClr val="accent1"/>
            </a:solidFill>
            <a:miter lim="800000"/>
          </a:ln>
        </p:spPr>
        <p:txBody>
          <a:bodyPr lIns="182880" anchor="ctr"/>
          <a:lstStyle>
            <a:lvl1pPr marL="0" indent="0">
              <a:buNone/>
              <a:defRPr sz="2400" b="0">
                <a:solidFill>
                  <a:schemeClr val="bg1"/>
                </a:solidFill>
              </a:defRPr>
            </a:lvl1pPr>
            <a:lvl2pPr>
              <a:buNone/>
              <a:defRPr sz="2000" b="1"/>
            </a:lvl2pPr>
            <a:lvl3pPr>
              <a:buNone/>
              <a:defRPr sz="1800" b="1"/>
            </a:lvl3pPr>
            <a:lvl4pPr>
              <a:buNone/>
              <a:defRPr sz="1600" b="1"/>
            </a:lvl4pPr>
            <a:lvl5pPr>
              <a:buNone/>
              <a:defRPr sz="1600" b="1"/>
            </a:lvl5pPr>
            <a:extLst/>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609600" y="1444295"/>
            <a:ext cx="5386917" cy="3941763"/>
          </a:xfrm>
          <a:ln>
            <a:noFill/>
            <a:prstDash val="sysDash"/>
            <a:miter lim="800000"/>
          </a:ln>
        </p:spPr>
        <p:txBody>
          <a:bodyPr/>
          <a:lstStyle>
            <a:lvl1pPr>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6193368" y="1444295"/>
            <a:ext cx="5389033" cy="3941763"/>
          </a:xfrm>
          <a:ln>
            <a:noFill/>
            <a:prstDash val="sysDash"/>
            <a:miter lim="800000"/>
          </a:ln>
        </p:spPr>
        <p:txBody>
          <a:bodyPr/>
          <a:lstStyle>
            <a:lvl1pPr>
              <a:spcBef>
                <a:spcPts val="0"/>
              </a:spcBef>
              <a:defRPr sz="2400"/>
            </a:lvl1pPr>
            <a:lvl2pPr>
              <a:defRPr sz="2000"/>
            </a:lvl2pPr>
            <a:lvl3pPr>
              <a:defRPr sz="1800"/>
            </a:lvl3pPr>
            <a:lvl4pPr>
              <a:defRPr sz="1600"/>
            </a:lvl4pPr>
            <a:lvl5pPr>
              <a:defRPr sz="16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extLst/>
          </a:lstStyle>
          <a:p>
            <a:r>
              <a:rPr lang="en-US" smtClean="0"/>
              <a:t>SEYED AHMAD SHAHAHMADI (P64797)</a:t>
            </a:r>
            <a:endParaRPr lang="en-US"/>
          </a:p>
        </p:txBody>
      </p:sp>
      <p:sp>
        <p:nvSpPr>
          <p:cNvPr id="8" name="Footer Placeholder 7"/>
          <p:cNvSpPr>
            <a:spLocks noGrp="1"/>
          </p:cNvSpPr>
          <p:nvPr>
            <p:ph type="ftr" sz="quarter" idx="11"/>
          </p:nvPr>
        </p:nvSpPr>
        <p:spPr/>
        <p:txBody>
          <a:bodyPr/>
          <a:lstStyle>
            <a:extLst/>
          </a:lstStyle>
          <a:p>
            <a:endParaRPr lang="en-US"/>
          </a:p>
        </p:txBody>
      </p:sp>
      <p:sp>
        <p:nvSpPr>
          <p:cNvPr id="9" name="Slide Number Placeholder 8"/>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Ref idx="1002">
        <a:schemeClr val="bg1"/>
      </p:bgRef>
    </p:bg>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extLst/>
          </a:lstStyle>
          <a:p>
            <a:r>
              <a:rPr lang="en-US" smtClean="0"/>
              <a:t>SEYED AHMAD SHAHAHMADI (P64797)</a:t>
            </a:r>
            <a:endParaRPr lang="en-US"/>
          </a:p>
        </p:txBody>
      </p:sp>
      <p:sp>
        <p:nvSpPr>
          <p:cNvPr id="4" name="Footer Placeholder 3"/>
          <p:cNvSpPr>
            <a:spLocks noGrp="1"/>
          </p:cNvSpPr>
          <p:nvPr>
            <p:ph type="ftr" sz="quarter" idx="11"/>
          </p:nvPr>
        </p:nvSpPr>
        <p:spPr/>
        <p:txBody>
          <a:bodyPr/>
          <a:lstStyle>
            <a:extLst/>
          </a:lstStyle>
          <a:p>
            <a:endParaRPr lang="en-US"/>
          </a:p>
        </p:txBody>
      </p:sp>
      <p:sp>
        <p:nvSpPr>
          <p:cNvPr id="5" name="Slide Number Placeholder 4"/>
          <p:cNvSpPr>
            <a:spLocks noGrp="1"/>
          </p:cNvSpPr>
          <p:nvPr>
            <p:ph type="sldNum" sz="quarter" idx="12"/>
          </p:nvPr>
        </p:nvSpPr>
        <p:spPr/>
        <p:txBody>
          <a:bodyPr/>
          <a:lstStyle>
            <a:extLst/>
          </a:lstStyle>
          <a:p>
            <a:fld id="{4975AE14-5157-40EE-903F-4A617FD70239}" type="slidenum">
              <a:rPr lang="en-US" smtClean="0"/>
              <a:pPr/>
              <a:t>‹#›</a:t>
            </a:fld>
            <a:endParaRPr lang="en-US"/>
          </a:p>
        </p:txBody>
      </p:sp>
      <p:sp>
        <p:nvSpPr>
          <p:cNvPr id="6" name="Title 5"/>
          <p:cNvSpPr>
            <a:spLocks noGrp="1"/>
          </p:cNvSpPr>
          <p:nvPr>
            <p:ph type="title"/>
          </p:nvPr>
        </p:nvSpPr>
        <p:spPr/>
        <p:txBody>
          <a:bodyPr rtlCol="0"/>
          <a:lstStyle>
            <a:extLst/>
          </a:lstStyle>
          <a:p>
            <a:r>
              <a:rPr kumimoji="0" lang="en-US" smtClean="0"/>
              <a:t>Click to edit Master title style</a:t>
            </a:r>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extLst/>
          </a:lstStyle>
          <a:p>
            <a:r>
              <a:rPr lang="en-US" smtClean="0"/>
              <a:t>SEYED AHMAD SHAHAHMADI (P64797)</a:t>
            </a:r>
            <a:endParaRPr lang="en-US"/>
          </a:p>
        </p:txBody>
      </p:sp>
      <p:sp>
        <p:nvSpPr>
          <p:cNvPr id="3" name="Footer Placeholder 2"/>
          <p:cNvSpPr>
            <a:spLocks noGrp="1"/>
          </p:cNvSpPr>
          <p:nvPr>
            <p:ph type="ftr" sz="quarter" idx="11"/>
          </p:nvPr>
        </p:nvSpPr>
        <p:spPr/>
        <p:txBody>
          <a:bodyPr/>
          <a:lstStyle>
            <a:extLst/>
          </a:lstStyle>
          <a:p>
            <a:endParaRPr lang="en-US"/>
          </a:p>
        </p:txBody>
      </p:sp>
      <p:sp>
        <p:nvSpPr>
          <p:cNvPr id="4" name="Slide Number Placeholder 3"/>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bg>
      <p:bgRef idx="1003">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4876800"/>
            <a:ext cx="9975701" cy="457200"/>
          </a:xfrm>
        </p:spPr>
        <p:txBody>
          <a:bodyPr vert="horz" anchor="t">
            <a:noAutofit/>
            <a:sp3d prstMaterial="softEdge">
              <a:bevelT w="0" h="0"/>
            </a:sp3d>
          </a:bodyPr>
          <a:lstStyle>
            <a:lvl1pPr algn="r">
              <a:buNone/>
              <a:defRPr sz="2500" b="0">
                <a:solidFill>
                  <a:schemeClr val="accent1"/>
                </a:solidFill>
                <a:effectLst/>
              </a:defRPr>
            </a:lvl1pPr>
            <a:extLst/>
          </a:lstStyle>
          <a:p>
            <a:r>
              <a:rPr kumimoji="0" lang="en-US" smtClean="0"/>
              <a:t>Click to edit Master title style</a:t>
            </a:r>
            <a:endParaRPr kumimoji="0" lang="en-US"/>
          </a:p>
        </p:txBody>
      </p:sp>
      <p:sp>
        <p:nvSpPr>
          <p:cNvPr id="3" name="Text Placeholder 2"/>
          <p:cNvSpPr>
            <a:spLocks noGrp="1"/>
          </p:cNvSpPr>
          <p:nvPr>
            <p:ph type="body" idx="2"/>
          </p:nvPr>
        </p:nvSpPr>
        <p:spPr>
          <a:xfrm>
            <a:off x="5892800" y="5355102"/>
            <a:ext cx="5299456" cy="914400"/>
          </a:xfrm>
        </p:spPr>
        <p:txBody>
          <a:bodyPr/>
          <a:lstStyle>
            <a:lvl1pPr marL="0" indent="0" algn="r">
              <a:buNone/>
              <a:defRPr sz="1600"/>
            </a:lvl1pPr>
            <a:lvl2pPr>
              <a:buNone/>
              <a:defRPr sz="1200"/>
            </a:lvl2pPr>
            <a:lvl3pPr>
              <a:buNone/>
              <a:defRPr sz="1000"/>
            </a:lvl3pPr>
            <a:lvl4pPr>
              <a:buNone/>
              <a:defRPr sz="900"/>
            </a:lvl4pPr>
            <a:lvl5pPr>
              <a:buNone/>
              <a:defRPr sz="900"/>
            </a:lvl5pPr>
            <a:extLst/>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219200" y="274320"/>
            <a:ext cx="9973056" cy="4572000"/>
          </a:xfrm>
        </p:spPr>
        <p:txBody>
          <a:bodyPr/>
          <a:lstStyle>
            <a:lvl1pPr>
              <a:defRPr sz="3200"/>
            </a:lvl1pPr>
            <a:lvl2pPr>
              <a:defRPr sz="2800"/>
            </a:lvl2pPr>
            <a:lvl3pPr>
              <a:defRPr sz="2400"/>
            </a:lvl3pPr>
            <a:lvl4pPr>
              <a:defRPr sz="2000"/>
            </a:lvl4pPr>
            <a:lvl5pPr>
              <a:defRPr sz="2000"/>
            </a:lvl5pPr>
            <a:extLs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a:xfrm>
            <a:off x="8969376" y="6407944"/>
            <a:ext cx="2560320" cy="365760"/>
          </a:xfrm>
        </p:spPr>
        <p:txBody>
          <a:bodyPr/>
          <a:lstStyle>
            <a:extLst/>
          </a:lstStyle>
          <a:p>
            <a:r>
              <a:rPr lang="en-US" smtClean="0"/>
              <a:t>SEYED AHMAD SHAHAHMADI (P64797)</a:t>
            </a:r>
            <a:endParaRPr lang="en-US"/>
          </a:p>
        </p:txBody>
      </p:sp>
      <p:sp>
        <p:nvSpPr>
          <p:cNvPr id="6" name="Footer Placeholder 5"/>
          <p:cNvSpPr>
            <a:spLocks noGrp="1"/>
          </p:cNvSpPr>
          <p:nvPr>
            <p:ph type="ftr" sz="quarter" idx="11"/>
          </p:nvPr>
        </p:nvSpPr>
        <p:spPr/>
        <p:txBody>
          <a:bodyPr/>
          <a:lstStyle>
            <a:extLst/>
          </a:lstStyle>
          <a:p>
            <a:endParaRPr lang="en-US"/>
          </a:p>
        </p:txBody>
      </p:sp>
      <p:sp>
        <p:nvSpPr>
          <p:cNvPr id="7" name="Slide Number Placeholder 6"/>
          <p:cNvSpPr>
            <a:spLocks noGrp="1"/>
          </p:cNvSpPr>
          <p:nvPr>
            <p:ph type="sldNum" sz="quarter" idx="12"/>
          </p:nvPr>
        </p:nvSpPr>
        <p:spPr/>
        <p:txBody>
          <a:bodyPr/>
          <a:lstStyle>
            <a:extLst/>
          </a:lstStyle>
          <a:p>
            <a:fld id="{4975AE14-5157-40EE-903F-4A617FD70239}" type="slidenum">
              <a:rPr lang="en-US" smtClean="0"/>
              <a:pPr/>
              <a:t>‹#›</a:t>
            </a:fld>
            <a:endParaRPr lang="en-US"/>
          </a:p>
        </p:txBody>
      </p:sp>
    </p:spTree>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2">
        <a:schemeClr val="bg1"/>
      </p:bgRef>
    </p:bg>
    <p:spTree>
      <p:nvGrpSpPr>
        <p:cNvPr id="1" name=""/>
        <p:cNvGrpSpPr/>
        <p:nvPr/>
      </p:nvGrpSpPr>
      <p:grpSpPr>
        <a:xfrm>
          <a:off x="0" y="0"/>
          <a:ext cx="0" cy="0"/>
          <a:chOff x="0" y="0"/>
          <a:chExt cx="0" cy="0"/>
        </a:xfrm>
      </p:grpSpPr>
      <p:sp>
        <p:nvSpPr>
          <p:cNvPr id="4" name="Text Placeholder 3"/>
          <p:cNvSpPr>
            <a:spLocks noGrp="1"/>
          </p:cNvSpPr>
          <p:nvPr>
            <p:ph type="body" sz="half" idx="2"/>
          </p:nvPr>
        </p:nvSpPr>
        <p:spPr>
          <a:xfrm>
            <a:off x="1521643" y="5443402"/>
            <a:ext cx="9550400" cy="648232"/>
          </a:xfrm>
          <a:noFill/>
        </p:spPr>
        <p:txBody>
          <a:bodyPr lIns="91440" tIns="0" rIns="91440" anchor="t"/>
          <a:lstStyle>
            <a:lvl1pPr marL="0" marR="18288" indent="0" algn="r">
              <a:buNone/>
              <a:defRPr sz="1400"/>
            </a:lvl1pPr>
            <a:lvl2pPr>
              <a:defRPr sz="1200"/>
            </a:lvl2pPr>
            <a:lvl3pPr>
              <a:defRPr sz="1000"/>
            </a:lvl3pPr>
            <a:lvl4pPr>
              <a:defRPr sz="900"/>
            </a:lvl4pPr>
            <a:lvl5pPr>
              <a:defRPr sz="900"/>
            </a:lvl5pPr>
            <a:extLst/>
          </a:lstStyle>
          <a:p>
            <a:pPr lvl="0" eaLnBrk="1" latinLnBrk="0" hangingPunct="1"/>
            <a:r>
              <a:rPr kumimoji="0" lang="en-US" smtClean="0"/>
              <a:t>Click to edit Master text styles</a:t>
            </a:r>
          </a:p>
        </p:txBody>
      </p:sp>
      <p:sp>
        <p:nvSpPr>
          <p:cNvPr id="3" name="Picture Placeholder 2"/>
          <p:cNvSpPr>
            <a:spLocks noGrp="1"/>
          </p:cNvSpPr>
          <p:nvPr>
            <p:ph type="pic" idx="1"/>
          </p:nvPr>
        </p:nvSpPr>
        <p:spPr>
          <a:xfrm>
            <a:off x="304800" y="189968"/>
            <a:ext cx="11582400" cy="4389120"/>
          </a:xfrm>
          <a:prstGeom prst="rect">
            <a:avLst/>
          </a:prstGeom>
          <a:solidFill>
            <a:schemeClr val="bg2"/>
          </a:solidFill>
          <a:ln>
            <a:solidFill>
              <a:schemeClr val="bg1"/>
            </a:solidFill>
          </a:ln>
          <a:effectLst>
            <a:innerShdw blurRad="95250">
              <a:srgbClr val="000000"/>
            </a:innerShdw>
          </a:effectLst>
        </p:spPr>
        <p:txBody>
          <a:bodyPr/>
          <a:lstStyle>
            <a:lvl1pPr marL="0" indent="0">
              <a:buNone/>
              <a:defRPr sz="3200"/>
            </a:lvl1pPr>
            <a:extLst/>
          </a:lstStyle>
          <a:p>
            <a:r>
              <a:rPr kumimoji="0" lang="en-US" smtClean="0"/>
              <a:t>Click icon to add picture</a:t>
            </a:r>
            <a:endParaRPr kumimoji="0" lang="en-US" dirty="0"/>
          </a:p>
        </p:txBody>
      </p:sp>
      <p:sp>
        <p:nvSpPr>
          <p:cNvPr id="5" name="Date Placeholder 4"/>
          <p:cNvSpPr>
            <a:spLocks noGrp="1"/>
          </p:cNvSpPr>
          <p:nvPr>
            <p:ph type="dt" sz="half" idx="10"/>
          </p:nvPr>
        </p:nvSpPr>
        <p:spPr/>
        <p:txBody>
          <a:bodyPr/>
          <a:lstStyle>
            <a:lvl1pPr>
              <a:defRPr>
                <a:solidFill>
                  <a:schemeClr val="tx1"/>
                </a:solidFill>
              </a:defRPr>
            </a:lvl1pPr>
            <a:extLst/>
          </a:lstStyle>
          <a:p>
            <a:r>
              <a:rPr lang="en-US" smtClean="0"/>
              <a:t>SEYED AHMAD SHAHAHMADI (P64797)</a:t>
            </a:r>
            <a:endParaRPr lang="en-US"/>
          </a:p>
        </p:txBody>
      </p:sp>
      <p:sp>
        <p:nvSpPr>
          <p:cNvPr id="6" name="Footer Placeholder 5"/>
          <p:cNvSpPr>
            <a:spLocks noGrp="1"/>
          </p:cNvSpPr>
          <p:nvPr>
            <p:ph type="ftr" sz="quarter" idx="11"/>
          </p:nvPr>
        </p:nvSpPr>
        <p:spPr>
          <a:xfrm>
            <a:off x="5840097" y="6407945"/>
            <a:ext cx="3134241" cy="365125"/>
          </a:xfrm>
        </p:spPr>
        <p:txBody>
          <a:bodyPr/>
          <a:lstStyle>
            <a:lvl1pPr>
              <a:defRPr>
                <a:solidFill>
                  <a:schemeClr val="tx1"/>
                </a:solidFill>
              </a:defRPr>
            </a:lvl1pPr>
            <a:extLst/>
          </a:lstStyle>
          <a:p>
            <a:endParaRPr lang="en-US" dirty="0"/>
          </a:p>
        </p:txBody>
      </p:sp>
      <p:sp>
        <p:nvSpPr>
          <p:cNvPr id="7" name="Slide Number Placeholder 6"/>
          <p:cNvSpPr>
            <a:spLocks noGrp="1"/>
          </p:cNvSpPr>
          <p:nvPr>
            <p:ph type="sldNum" sz="quarter" idx="12"/>
          </p:nvPr>
        </p:nvSpPr>
        <p:spPr/>
        <p:txBody>
          <a:bodyPr/>
          <a:lstStyle>
            <a:lvl1pPr>
              <a:defRPr>
                <a:solidFill>
                  <a:schemeClr val="tx1"/>
                </a:solidFill>
              </a:defRPr>
            </a:lvl1pPr>
            <a:extLst/>
          </a:lstStyle>
          <a:p>
            <a:fld id="{4975AE14-5157-40EE-903F-4A617FD70239}" type="slidenum">
              <a:rPr lang="en-US" smtClean="0"/>
              <a:pPr/>
              <a:t>‹#›</a:t>
            </a:fld>
            <a:endParaRPr lang="en-US"/>
          </a:p>
        </p:txBody>
      </p:sp>
      <p:sp>
        <p:nvSpPr>
          <p:cNvPr id="2" name="Title 1"/>
          <p:cNvSpPr>
            <a:spLocks noGrp="1"/>
          </p:cNvSpPr>
          <p:nvPr>
            <p:ph type="title"/>
          </p:nvPr>
        </p:nvSpPr>
        <p:spPr>
          <a:xfrm>
            <a:off x="304800" y="4865122"/>
            <a:ext cx="10767243" cy="562672"/>
          </a:xfrm>
          <a:noFill/>
        </p:spPr>
        <p:txBody>
          <a:bodyPr anchor="t">
            <a:sp3d prstMaterial="softEdge"/>
          </a:bodyPr>
          <a:lstStyle>
            <a:lvl1pPr marR="0" algn="r">
              <a:buNone/>
              <a:defRPr sz="3000" b="0">
                <a:solidFill>
                  <a:schemeClr val="accent1"/>
                </a:solidFill>
                <a:effectLst>
                  <a:outerShdw blurRad="50800" dist="25000" dir="5400000" algn="t" rotWithShape="0">
                    <a:prstClr val="black">
                      <a:alpha val="45000"/>
                    </a:prstClr>
                  </a:outerShdw>
                </a:effectLst>
              </a:defRPr>
            </a:lvl1pPr>
            <a:extLst/>
          </a:lstStyle>
          <a:p>
            <a:r>
              <a:rPr kumimoji="0" lang="en-US" smtClean="0"/>
              <a:t>Click to edit Master title style</a:t>
            </a:r>
            <a:endParaRPr kumimoji="0" lang="en-US"/>
          </a:p>
        </p:txBody>
      </p:sp>
      <p:sp>
        <p:nvSpPr>
          <p:cNvPr id="8" name="Freeform 7"/>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9" name="Freeform 8"/>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0" name="Right Triangle 9"/>
          <p:cNvSpPr>
            <a:spLocks/>
          </p:cNvSpPr>
          <p:nvPr/>
        </p:nvSpPr>
        <p:spPr bwMode="auto">
          <a:xfrm>
            <a:off x="-8056" y="5791253"/>
            <a:ext cx="4536419" cy="1080868"/>
          </a:xfrm>
          <a:prstGeom prst="rtTriangle">
            <a:avLst/>
          </a:prstGeom>
          <a:blipFill>
            <a:blip r:embed="rId2">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1" name="Straight Connector 10"/>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12" name="Chevron 11"/>
          <p:cNvSpPr/>
          <p:nvPr/>
        </p:nvSpPr>
        <p:spPr>
          <a:xfrm>
            <a:off x="11552149"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
        <p:nvSpPr>
          <p:cNvPr id="13" name="Chevron 12"/>
          <p:cNvSpPr/>
          <p:nvPr/>
        </p:nvSpPr>
        <p:spPr>
          <a:xfrm>
            <a:off x="11303595" y="4988440"/>
            <a:ext cx="243840" cy="228600"/>
          </a:xfrm>
          <a:prstGeom prst="chevron">
            <a:avLst>
              <a:gd name="adj" fmla="val 50000"/>
            </a:avLst>
          </a:prstGeom>
          <a:gradFill flip="none" rotWithShape="1">
            <a:gsLst>
              <a:gs pos="0">
                <a:schemeClr val="accent1">
                  <a:shade val="60000"/>
                  <a:satMod val="125000"/>
                </a:schemeClr>
              </a:gs>
              <a:gs pos="72000">
                <a:schemeClr val="accent1">
                  <a:tint val="90000"/>
                  <a:satMod val="138000"/>
                </a:schemeClr>
              </a:gs>
              <a:gs pos="100000">
                <a:schemeClr val="accent1">
                  <a:tint val="76000"/>
                  <a:satMod val="136000"/>
                </a:schemeClr>
              </a:gs>
            </a:gsLst>
            <a:lin ang="16200000" scaled="0"/>
          </a:gradFill>
          <a:ln w="3175" cap="rnd" cmpd="sng" algn="ctr">
            <a:solidFill>
              <a:schemeClr val="accent1">
                <a:shade val="50000"/>
              </a:schemeClr>
            </a:solidFill>
            <a:prstDash val="solid"/>
          </a:ln>
          <a:effectLst>
            <a:outerShdw blurRad="50800" dist="25400" dir="5400000">
              <a:srgbClr val="000000">
                <a:alpha val="46000"/>
              </a:srgbClr>
            </a:outerShdw>
          </a:effectLst>
        </p:spPr>
        <p:style>
          <a:lnRef idx="1">
            <a:schemeClr val="accent1"/>
          </a:lnRef>
          <a:fillRef idx="3">
            <a:schemeClr val="accent1"/>
          </a:fillRef>
          <a:effectRef idx="2">
            <a:schemeClr val="accent1"/>
          </a:effectRef>
          <a:fontRef idx="minor">
            <a:schemeClr val="lt1"/>
          </a:fontRef>
        </p:style>
        <p:txBody>
          <a:bodyPr anchor="ctr"/>
          <a:lstStyle>
            <a:extLst/>
          </a:lstStyle>
          <a:p>
            <a:pPr algn="l" eaLnBrk="1" latinLnBrk="0" hangingPunct="1"/>
            <a:endParaRPr kumimoji="0" lang="en-US"/>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3" name="Freeform 12"/>
          <p:cNvSpPr>
            <a:spLocks/>
          </p:cNvSpPr>
          <p:nvPr/>
        </p:nvSpPr>
        <p:spPr bwMode="auto">
          <a:xfrm>
            <a:off x="955249" y="5001994"/>
            <a:ext cx="5069337" cy="1443111"/>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329" y="347"/>
                </a:moveTo>
                <a:lnTo>
                  <a:pt x="7156" y="682"/>
                </a:lnTo>
                <a:lnTo>
                  <a:pt x="5229" y="682"/>
                </a:lnTo>
                <a:lnTo>
                  <a:pt x="-328" y="345"/>
                </a:lnTo>
              </a:path>
            </a:pathLst>
          </a:custGeom>
          <a:solidFill>
            <a:schemeClr val="accent1">
              <a:tint val="65000"/>
              <a:satMod val="115000"/>
              <a:alpha val="40000"/>
            </a:scheme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2" name="Freeform 11"/>
          <p:cNvSpPr>
            <a:spLocks/>
          </p:cNvSpPr>
          <p:nvPr/>
        </p:nvSpPr>
        <p:spPr bwMode="auto">
          <a:xfrm>
            <a:off x="-71414" y="5785023"/>
            <a:ext cx="5069337" cy="838200"/>
          </a:xfrm>
          <a:custGeom>
            <a:avLst>
              <a:gd name="A1" fmla="val 0"/>
              <a:gd name="A2" fmla="val 0"/>
              <a:gd name="A3" fmla="val 0"/>
              <a:gd name="A4" fmla="val 0"/>
              <a:gd name="A5" fmla="val 0"/>
              <a:gd name="A6" fmla="val 0"/>
              <a:gd name="A7" fmla="val 0"/>
              <a:gd name="A8" fmla="val 0"/>
            </a:avLst>
            <a:gdLst/>
            <a:ahLst/>
            <a:cxnLst>
              <a:cxn ang="0">
                <a:pos x="0" y="0"/>
              </a:cxn>
              <a:cxn ang="0">
                <a:pos x="5760" y="0"/>
              </a:cxn>
              <a:cxn ang="0">
                <a:pos x="5760" y="528"/>
              </a:cxn>
              <a:cxn ang="0">
                <a:pos x="48" y="0"/>
              </a:cxn>
            </a:cxnLst>
            <a:rect l="0" t="0" r="0" b="0"/>
            <a:pathLst>
              <a:path w="5760" h="528">
                <a:moveTo>
                  <a:pt x="817" y="97"/>
                </a:moveTo>
                <a:lnTo>
                  <a:pt x="6408" y="682"/>
                </a:lnTo>
                <a:lnTo>
                  <a:pt x="5232" y="685"/>
                </a:lnTo>
                <a:lnTo>
                  <a:pt x="829" y="101"/>
                </a:lnTo>
              </a:path>
            </a:pathLst>
          </a:custGeom>
          <a:solidFill>
            <a:srgbClr val="000000">
              <a:alpha val="100000"/>
            </a:srgbClr>
          </a:solidFill>
          <a:ln w="9525" cap="flat" cmpd="sng" algn="ctr">
            <a:noFill/>
            <a:prstDash val="solid"/>
            <a:round/>
            <a:headEnd type="none" w="med" len="med"/>
            <a:tailEnd type="none" w="med" len="med"/>
          </a:ln>
          <a:effectLst/>
        </p:spPr>
        <p:txBody>
          <a:bodyPr vert="horz" wrap="square" lIns="91440" tIns="45720" rIns="91440" bIns="45720" anchor="t" compatLnSpc="1"/>
          <a:lstStyle>
            <a:extLst/>
          </a:lstStyle>
          <a:p>
            <a:endParaRPr kumimoji="0" lang="en-US"/>
          </a:p>
        </p:txBody>
      </p:sp>
      <p:sp>
        <p:nvSpPr>
          <p:cNvPr id="14" name="Right Triangle 13"/>
          <p:cNvSpPr>
            <a:spLocks/>
          </p:cNvSpPr>
          <p:nvPr/>
        </p:nvSpPr>
        <p:spPr bwMode="auto">
          <a:xfrm>
            <a:off x="-8056" y="5791253"/>
            <a:ext cx="4536419" cy="1080868"/>
          </a:xfrm>
          <a:prstGeom prst="rtTriangle">
            <a:avLst/>
          </a:prstGeom>
          <a:blipFill>
            <a:blip r:embed="rId13">
              <a:alphaModFix amt="50000"/>
            </a:blip>
            <a:tile tx="0" ty="0" sx="50000" sy="50000" flip="none" algn="t"/>
          </a:blipFill>
          <a:ln w="12700" cap="rnd" cmpd="thickThin" algn="ctr">
            <a:noFill/>
            <a:prstDash val="solid"/>
          </a:ln>
          <a:effectLst>
            <a:fillOverlay blend="mult">
              <a:gradFill flip="none" rotWithShape="1">
                <a:gsLst>
                  <a:gs pos="0">
                    <a:schemeClr val="accent1">
                      <a:shade val="20000"/>
                      <a:satMod val="176000"/>
                      <a:alpha val="100000"/>
                    </a:schemeClr>
                  </a:gs>
                  <a:gs pos="18000">
                    <a:schemeClr val="accent1">
                      <a:shade val="48000"/>
                      <a:satMod val="153000"/>
                      <a:alpha val="100000"/>
                    </a:schemeClr>
                  </a:gs>
                  <a:gs pos="43000">
                    <a:schemeClr val="accent1">
                      <a:tint val="86000"/>
                      <a:satMod val="149000"/>
                      <a:alpha val="100000"/>
                    </a:schemeClr>
                  </a:gs>
                  <a:gs pos="45000">
                    <a:schemeClr val="accent1">
                      <a:tint val="85000"/>
                      <a:satMod val="150000"/>
                      <a:alpha val="100000"/>
                    </a:schemeClr>
                  </a:gs>
                  <a:gs pos="50000">
                    <a:schemeClr val="accent1">
                      <a:tint val="86000"/>
                      <a:satMod val="149000"/>
                      <a:alpha val="100000"/>
                    </a:schemeClr>
                  </a:gs>
                  <a:gs pos="79000">
                    <a:schemeClr val="accent1">
                      <a:shade val="53000"/>
                      <a:satMod val="150000"/>
                      <a:alpha val="100000"/>
                    </a:schemeClr>
                  </a:gs>
                  <a:gs pos="100000">
                    <a:schemeClr val="accent1">
                      <a:shade val="25000"/>
                      <a:satMod val="170000"/>
                      <a:alpha val="100000"/>
                    </a:schemeClr>
                  </a:gs>
                </a:gsLst>
                <a:lin ang="450000" scaled="1"/>
                <a:tileRect/>
              </a:gradFill>
            </a:fillOverlay>
          </a:effectLst>
        </p:spPr>
        <p:style>
          <a:lnRef idx="3">
            <a:schemeClr val="lt1"/>
          </a:lnRef>
          <a:fillRef idx="1">
            <a:schemeClr val="accent1"/>
          </a:fillRef>
          <a:effectRef idx="1">
            <a:schemeClr val="accent1"/>
          </a:effectRef>
          <a:fontRef idx="minor">
            <a:schemeClr val="lt1"/>
          </a:fontRef>
        </p:style>
        <p:txBody>
          <a:bodyPr vert="horz" wrap="square" lIns="91440" tIns="45720" rIns="91440" bIns="45720" anchor="ctr" compatLnSpc="1"/>
          <a:lstStyle>
            <a:extLst/>
          </a:lstStyle>
          <a:p>
            <a:pPr algn="ctr" eaLnBrk="1" latinLnBrk="0" hangingPunct="1"/>
            <a:endParaRPr kumimoji="0" lang="en-US"/>
          </a:p>
        </p:txBody>
      </p:sp>
      <p:cxnSp>
        <p:nvCxnSpPr>
          <p:cNvPr id="15" name="Straight Connector 14"/>
          <p:cNvCxnSpPr/>
          <p:nvPr/>
        </p:nvCxnSpPr>
        <p:spPr>
          <a:xfrm>
            <a:off x="-12316" y="5787739"/>
            <a:ext cx="4540679" cy="1084383"/>
          </a:xfrm>
          <a:prstGeom prst="line">
            <a:avLst/>
          </a:prstGeom>
          <a:noFill/>
          <a:ln w="12065" cap="flat" cmpd="sng" algn="ctr">
            <a:gradFill>
              <a:gsLst>
                <a:gs pos="45000">
                  <a:schemeClr val="accent1">
                    <a:tint val="70000"/>
                    <a:satMod val="110000"/>
                  </a:schemeClr>
                </a:gs>
                <a:gs pos="15000">
                  <a:schemeClr val="accent1">
                    <a:shade val="40000"/>
                    <a:satMod val="110000"/>
                  </a:schemeClr>
                </a:gs>
              </a:gsLst>
              <a:lin ang="5400000" scaled="1"/>
            </a:gradFill>
            <a:prstDash val="solid"/>
            <a:miter lim="800000"/>
          </a:ln>
          <a:effectLst/>
        </p:spPr>
        <p:style>
          <a:lnRef idx="2">
            <a:schemeClr val="accent1"/>
          </a:lnRef>
          <a:fillRef idx="0">
            <a:schemeClr val="accent1"/>
          </a:fillRef>
          <a:effectRef idx="1">
            <a:schemeClr val="accent1"/>
          </a:effectRef>
          <a:fontRef idx="minor">
            <a:schemeClr val="tx1"/>
          </a:fontRef>
        </p:style>
      </p:cxnSp>
      <p:sp>
        <p:nvSpPr>
          <p:cNvPr id="9" name="Title Placeholder 8"/>
          <p:cNvSpPr>
            <a:spLocks noGrp="1"/>
          </p:cNvSpPr>
          <p:nvPr>
            <p:ph type="title"/>
          </p:nvPr>
        </p:nvSpPr>
        <p:spPr>
          <a:xfrm>
            <a:off x="609600" y="274638"/>
            <a:ext cx="10972800" cy="1143000"/>
          </a:xfrm>
          <a:prstGeom prst="rect">
            <a:avLst/>
          </a:prstGeom>
        </p:spPr>
        <p:txBody>
          <a:bodyPr vert="horz" anchor="ctr">
            <a:normAutofit/>
            <a:scene3d>
              <a:camera prst="orthographicFront"/>
              <a:lightRig rig="soft" dir="t"/>
            </a:scene3d>
            <a:sp3d prstMaterial="softEdge">
              <a:bevelT w="25400" h="25400"/>
            </a:sp3d>
          </a:bodyPr>
          <a:lstStyle>
            <a:extLst/>
          </a:lstStyle>
          <a:p>
            <a:r>
              <a:rPr kumimoji="0" lang="en-US" smtClean="0"/>
              <a:t>Click to edit Master title style</a:t>
            </a:r>
            <a:endParaRPr kumimoji="0" lang="en-US"/>
          </a:p>
        </p:txBody>
      </p:sp>
      <p:sp>
        <p:nvSpPr>
          <p:cNvPr id="30" name="Text Placeholder 29"/>
          <p:cNvSpPr>
            <a:spLocks noGrp="1"/>
          </p:cNvSpPr>
          <p:nvPr>
            <p:ph type="body" idx="1"/>
          </p:nvPr>
        </p:nvSpPr>
        <p:spPr>
          <a:xfrm>
            <a:off x="609600" y="1481329"/>
            <a:ext cx="10972800" cy="4525963"/>
          </a:xfrm>
          <a:prstGeom prst="rect">
            <a:avLst/>
          </a:prstGeom>
        </p:spPr>
        <p:txBody>
          <a:bodyPr vert="horz">
            <a:normAutofit/>
          </a:bodyPr>
          <a:lstStyle>
            <a:extLst/>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8969376" y="6407944"/>
            <a:ext cx="2560320" cy="365760"/>
          </a:xfrm>
          <a:prstGeom prst="rect">
            <a:avLst/>
          </a:prstGeom>
        </p:spPr>
        <p:txBody>
          <a:bodyPr vert="horz" anchor="b"/>
          <a:lstStyle>
            <a:lvl1pPr algn="l" eaLnBrk="1" latinLnBrk="0" hangingPunct="1">
              <a:defRPr kumimoji="0" sz="1000">
                <a:solidFill>
                  <a:schemeClr val="tx1"/>
                </a:solidFill>
              </a:defRPr>
            </a:lvl1pPr>
            <a:extLst/>
          </a:lstStyle>
          <a:p>
            <a:r>
              <a:rPr lang="en-US" smtClean="0"/>
              <a:t>SEYED AHMAD SHAHAHMADI (P64797)</a:t>
            </a:r>
            <a:endParaRPr lang="en-US"/>
          </a:p>
        </p:txBody>
      </p:sp>
      <p:sp>
        <p:nvSpPr>
          <p:cNvPr id="22" name="Footer Placeholder 21"/>
          <p:cNvSpPr>
            <a:spLocks noGrp="1"/>
          </p:cNvSpPr>
          <p:nvPr>
            <p:ph type="ftr" sz="quarter" idx="3"/>
          </p:nvPr>
        </p:nvSpPr>
        <p:spPr>
          <a:xfrm>
            <a:off x="5840097" y="6407945"/>
            <a:ext cx="3134241" cy="365125"/>
          </a:xfrm>
          <a:prstGeom prst="rect">
            <a:avLst/>
          </a:prstGeom>
        </p:spPr>
        <p:txBody>
          <a:bodyPr vert="horz" anchor="b"/>
          <a:lstStyle>
            <a:lvl1pPr algn="r" eaLnBrk="1" latinLnBrk="0" hangingPunct="1">
              <a:defRPr kumimoji="0" sz="1000">
                <a:solidFill>
                  <a:schemeClr val="tx1"/>
                </a:solidFill>
              </a:defRPr>
            </a:lvl1pPr>
            <a:extLst/>
          </a:lstStyle>
          <a:p>
            <a:endParaRPr lang="en-US"/>
          </a:p>
        </p:txBody>
      </p:sp>
      <p:sp>
        <p:nvSpPr>
          <p:cNvPr id="18" name="Slide Number Placeholder 17"/>
          <p:cNvSpPr>
            <a:spLocks noGrp="1"/>
          </p:cNvSpPr>
          <p:nvPr>
            <p:ph type="sldNum" sz="quarter" idx="4"/>
          </p:nvPr>
        </p:nvSpPr>
        <p:spPr>
          <a:xfrm>
            <a:off x="11529696" y="6407945"/>
            <a:ext cx="487680" cy="365125"/>
          </a:xfrm>
          <a:prstGeom prst="rect">
            <a:avLst/>
          </a:prstGeom>
        </p:spPr>
        <p:txBody>
          <a:bodyPr vert="horz" anchor="b"/>
          <a:lstStyle>
            <a:lvl1pPr algn="r" eaLnBrk="1" latinLnBrk="0" hangingPunct="1">
              <a:defRPr kumimoji="0" sz="1000" b="0">
                <a:solidFill>
                  <a:schemeClr val="tx1"/>
                </a:solidFill>
              </a:defRPr>
            </a:lvl1pPr>
            <a:extLst/>
          </a:lstStyle>
          <a:p>
            <a:fld id="{4975AE14-5157-40EE-903F-4A617FD7023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4134" r:id="rId1"/>
    <p:sldLayoutId id="2147484135" r:id="rId2"/>
    <p:sldLayoutId id="2147484136" r:id="rId3"/>
    <p:sldLayoutId id="2147484137" r:id="rId4"/>
    <p:sldLayoutId id="2147484138" r:id="rId5"/>
    <p:sldLayoutId id="2147484139" r:id="rId6"/>
    <p:sldLayoutId id="2147484140" r:id="rId7"/>
    <p:sldLayoutId id="2147484141" r:id="rId8"/>
    <p:sldLayoutId id="2147484142" r:id="rId9"/>
    <p:sldLayoutId id="2147484143" r:id="rId10"/>
    <p:sldLayoutId id="2147484144" r:id="rId11"/>
  </p:sldLayoutIdLst>
  <p:hf hdr="0" ftr="0" dt="0"/>
  <p:txStyles>
    <p:titleStyle>
      <a:lvl1pPr algn="l" rtl="0" eaLnBrk="1" latinLnBrk="0" hangingPunct="1">
        <a:spcBef>
          <a:spcPct val="0"/>
        </a:spcBef>
        <a:buNone/>
        <a:defRPr kumimoji="0" sz="4100" b="1" kern="1200">
          <a:solidFill>
            <a:schemeClr val="tx2"/>
          </a:solidFill>
          <a:effectLst>
            <a:outerShdw blurRad="31750" dist="25400" dir="5400000" algn="tl" rotWithShape="0">
              <a:srgbClr val="000000">
                <a:alpha val="25000"/>
              </a:srgbClr>
            </a:outerShdw>
          </a:effectLst>
          <a:latin typeface="+mj-lt"/>
          <a:ea typeface="+mj-ea"/>
          <a:cs typeface="+mj-cs"/>
        </a:defRPr>
      </a:lvl1pPr>
      <a:extLst/>
    </p:titleStyle>
    <p:bodyStyle>
      <a:lvl1pPr marL="365760" indent="-256032" algn="l" rtl="0" eaLnBrk="1" latinLnBrk="0" hangingPunct="1">
        <a:spcBef>
          <a:spcPts val="400"/>
        </a:spcBef>
        <a:spcAft>
          <a:spcPts val="0"/>
        </a:spcAft>
        <a:buClr>
          <a:schemeClr val="accent1"/>
        </a:buClr>
        <a:buSzPct val="68000"/>
        <a:buFont typeface="Wingdings 3"/>
        <a:buChar char=""/>
        <a:defRPr kumimoji="0" sz="2700" kern="1200">
          <a:solidFill>
            <a:schemeClr val="tx1"/>
          </a:solidFill>
          <a:latin typeface="+mn-lt"/>
          <a:ea typeface="+mn-ea"/>
          <a:cs typeface="+mn-cs"/>
        </a:defRPr>
      </a:lvl1pPr>
      <a:lvl2pPr marL="621792" indent="-228600" algn="l" rtl="0" eaLnBrk="1" latinLnBrk="0" hangingPunct="1">
        <a:spcBef>
          <a:spcPts val="324"/>
        </a:spcBef>
        <a:buClr>
          <a:schemeClr val="accent1"/>
        </a:buClr>
        <a:buFont typeface="Verdana"/>
        <a:buChar char="◦"/>
        <a:defRPr kumimoji="0" sz="2300" kern="1200">
          <a:solidFill>
            <a:schemeClr val="tx1"/>
          </a:solidFill>
          <a:latin typeface="+mn-lt"/>
          <a:ea typeface="+mn-ea"/>
          <a:cs typeface="+mn-cs"/>
        </a:defRPr>
      </a:lvl2pPr>
      <a:lvl3pPr marL="859536" indent="-228600" algn="l" rtl="0" eaLnBrk="1" latinLnBrk="0" hangingPunct="1">
        <a:spcBef>
          <a:spcPts val="350"/>
        </a:spcBef>
        <a:buClr>
          <a:schemeClr val="accent2"/>
        </a:buClr>
        <a:buSzPct val="100000"/>
        <a:buFont typeface="Wingdings 2"/>
        <a:buChar char=""/>
        <a:defRPr kumimoji="0" sz="2100" kern="1200">
          <a:solidFill>
            <a:schemeClr val="tx1"/>
          </a:solidFill>
          <a:latin typeface="+mn-lt"/>
          <a:ea typeface="+mn-ea"/>
          <a:cs typeface="+mn-cs"/>
        </a:defRPr>
      </a:lvl3pPr>
      <a:lvl4pPr marL="1143000" indent="-228600" algn="l" rtl="0" eaLnBrk="1" latinLnBrk="0" hangingPunct="1">
        <a:spcBef>
          <a:spcPts val="350"/>
        </a:spcBef>
        <a:buClr>
          <a:schemeClr val="accent2"/>
        </a:buClr>
        <a:buFont typeface="Wingdings 2"/>
        <a:buChar char=""/>
        <a:defRPr kumimoji="0" sz="1900" kern="1200">
          <a:solidFill>
            <a:schemeClr val="tx1"/>
          </a:solidFill>
          <a:latin typeface="+mn-lt"/>
          <a:ea typeface="+mn-ea"/>
          <a:cs typeface="+mn-cs"/>
        </a:defRPr>
      </a:lvl4pPr>
      <a:lvl5pPr marL="1371600" indent="-228600" algn="l" rtl="0" eaLnBrk="1" latinLnBrk="0" hangingPunct="1">
        <a:spcBef>
          <a:spcPts val="350"/>
        </a:spcBef>
        <a:buClr>
          <a:schemeClr val="accent2"/>
        </a:buClr>
        <a:buFont typeface="Wingdings 2"/>
        <a:buChar char=""/>
        <a:defRPr kumimoji="0" sz="18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extLst/>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a:extLst/>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741716"/>
            <a:ext cx="12192000" cy="1754326"/>
          </a:xfrm>
          <a:prstGeom prst="rect">
            <a:avLst/>
          </a:prstGeom>
        </p:spPr>
        <p:txBody>
          <a:bodyPr wrap="square">
            <a:spAutoFit/>
          </a:bodyPr>
          <a:lstStyle/>
          <a:p>
            <a:pPr marL="952500" lvl="1" indent="-495300" algn="ctr">
              <a:lnSpc>
                <a:spcPct val="110000"/>
              </a:lnSpc>
              <a:spcBef>
                <a:spcPct val="50000"/>
              </a:spcBef>
            </a:pPr>
            <a:r>
              <a:rPr lang="en-US" sz="4000" dirty="0" smtClean="0"/>
              <a:t>Microwave and Satellite Communication</a:t>
            </a:r>
          </a:p>
          <a:p>
            <a:pPr marL="952500" lvl="1" indent="-495300" algn="ctr">
              <a:lnSpc>
                <a:spcPct val="110000"/>
              </a:lnSpc>
              <a:spcBef>
                <a:spcPct val="50000"/>
              </a:spcBef>
            </a:pPr>
            <a:r>
              <a:rPr lang="en-US" sz="4000" dirty="0" smtClean="0"/>
              <a:t>CSTE 3203</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10</a:t>
            </a:fld>
            <a:endParaRPr lang="en-US"/>
          </a:p>
        </p:txBody>
      </p:sp>
      <p:sp>
        <p:nvSpPr>
          <p:cNvPr id="4" name="Rectangle 3"/>
          <p:cNvSpPr/>
          <p:nvPr/>
        </p:nvSpPr>
        <p:spPr>
          <a:xfrm>
            <a:off x="319314" y="1943707"/>
            <a:ext cx="11553371" cy="1200329"/>
          </a:xfrm>
          <a:prstGeom prst="rect">
            <a:avLst/>
          </a:prstGeom>
        </p:spPr>
        <p:txBody>
          <a:bodyPr wrap="square">
            <a:spAutoFit/>
          </a:bodyPr>
          <a:lstStyle/>
          <a:p>
            <a:pPr algn="just"/>
            <a:r>
              <a:rPr lang="en-US" sz="2400" dirty="0" smtClean="0"/>
              <a:t>Lower Microwave frequencies are used for longer links, and regions with higher rain fade.  Conversely, Higher frequencies are used for shorter links and regions with lower rain fade.</a:t>
            </a:r>
            <a:endParaRPr lang="en-US" sz="2400" dirty="0"/>
          </a:p>
        </p:txBody>
      </p:sp>
      <p:sp>
        <p:nvSpPr>
          <p:cNvPr id="5" name="Rectangle 4"/>
          <p:cNvSpPr/>
          <p:nvPr/>
        </p:nvSpPr>
        <p:spPr>
          <a:xfrm>
            <a:off x="0" y="0"/>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Frequency Bands</a:t>
            </a:r>
            <a:endParaRPr lang="en-US" sz="4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11</a:t>
            </a:fld>
            <a:endParaRPr lang="en-US"/>
          </a:p>
        </p:txBody>
      </p:sp>
      <p:pic>
        <p:nvPicPr>
          <p:cNvPr id="1026" name="Picture 2" descr="C:\Users\User\Desktop\CableFree-Microwave-Band-Tradeoffs.png"/>
          <p:cNvPicPr>
            <a:picLocks noChangeAspect="1" noChangeArrowheads="1"/>
          </p:cNvPicPr>
          <p:nvPr/>
        </p:nvPicPr>
        <p:blipFill>
          <a:blip r:embed="rId2"/>
          <a:srcRect/>
          <a:stretch>
            <a:fillRect/>
          </a:stretch>
        </p:blipFill>
        <p:spPr bwMode="auto">
          <a:xfrm>
            <a:off x="362858" y="0"/>
            <a:ext cx="11829142" cy="7356346"/>
          </a:xfrm>
          <a:prstGeom prst="rect">
            <a:avLst/>
          </a:prstGeom>
          <a:noFill/>
        </p:spPr>
      </p:pic>
      <p:sp>
        <p:nvSpPr>
          <p:cNvPr id="5" name="Rectangle 4"/>
          <p:cNvSpPr/>
          <p:nvPr/>
        </p:nvSpPr>
        <p:spPr>
          <a:xfrm>
            <a:off x="0" y="-130626"/>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Frequency Bands</a:t>
            </a:r>
            <a:endParaRPr lang="en-US" sz="4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p:cNvSpPr txBox="1"/>
          <p:nvPr/>
        </p:nvSpPr>
        <p:spPr>
          <a:xfrm>
            <a:off x="986973" y="0"/>
            <a:ext cx="10813142" cy="707886"/>
          </a:xfrm>
          <a:prstGeom prst="rect">
            <a:avLst/>
          </a:prstGeom>
          <a:noFill/>
        </p:spPr>
        <p:txBody>
          <a:bodyPr wrap="square" rtlCol="0">
            <a:spAutoFit/>
          </a:bodyPr>
          <a:lstStyle/>
          <a:p>
            <a:pPr algn="ctr"/>
            <a:r>
              <a:rPr lang="en-US" sz="4000" dirty="0" smtClean="0"/>
              <a:t>Radio Wave Arranged by Frequency</a:t>
            </a:r>
            <a:endParaRPr lang="en-US" sz="4000" dirty="0"/>
          </a:p>
        </p:txBody>
      </p:sp>
      <p:grpSp>
        <p:nvGrpSpPr>
          <p:cNvPr id="2" name="Group 15"/>
          <p:cNvGrpSpPr/>
          <p:nvPr/>
        </p:nvGrpSpPr>
        <p:grpSpPr>
          <a:xfrm>
            <a:off x="2235199" y="1024941"/>
            <a:ext cx="7808688" cy="5811284"/>
            <a:chOff x="2177140" y="1342810"/>
            <a:chExt cx="7315201" cy="5162727"/>
          </a:xfrm>
        </p:grpSpPr>
        <p:pic>
          <p:nvPicPr>
            <p:cNvPr id="5" name="Picture 2"/>
            <p:cNvPicPr>
              <a:picLocks noChangeAspect="1" noChangeArrowheads="1"/>
            </p:cNvPicPr>
            <p:nvPr/>
          </p:nvPicPr>
          <p:blipFill>
            <a:blip r:embed="rId3"/>
            <a:srcRect l="11490" t="40661" r="62692" b="26930"/>
            <a:stretch>
              <a:fillRect/>
            </a:stretch>
          </p:blipFill>
          <p:spPr bwMode="auto">
            <a:xfrm>
              <a:off x="2177140" y="1342810"/>
              <a:ext cx="7315201" cy="5162727"/>
            </a:xfrm>
            <a:prstGeom prst="rect">
              <a:avLst/>
            </a:prstGeom>
            <a:ln w="3175" cap="sq">
              <a:solidFill>
                <a:srgbClr val="000000"/>
              </a:solidFill>
              <a:prstDash val="solid"/>
              <a:miter lim="800000"/>
            </a:ln>
            <a:effectLst>
              <a:outerShdw blurRad="50800" dist="38100" dir="2700000" algn="tl" rotWithShape="0">
                <a:srgbClr val="000000">
                  <a:alpha val="43000"/>
                </a:srgbClr>
              </a:outerShdw>
            </a:effectLst>
          </p:spPr>
        </p:pic>
        <p:cxnSp>
          <p:nvCxnSpPr>
            <p:cNvPr id="8" name="Straight Connector 7"/>
            <p:cNvCxnSpPr/>
            <p:nvPr/>
          </p:nvCxnSpPr>
          <p:spPr>
            <a:xfrm>
              <a:off x="2496457" y="6444343"/>
              <a:ext cx="2743200" cy="145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2438400" y="6081486"/>
              <a:ext cx="4593772" cy="362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2431143" y="5188857"/>
              <a:ext cx="2743200" cy="145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2358571" y="3868058"/>
              <a:ext cx="2743200" cy="145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2402114" y="1734457"/>
              <a:ext cx="2743200" cy="1451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2387600" y="4738915"/>
              <a:ext cx="1952171" cy="36285"/>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grpSp>
      <p:cxnSp>
        <p:nvCxnSpPr>
          <p:cNvPr id="16" name="Straight Connector 15"/>
          <p:cNvCxnSpPr/>
          <p:nvPr/>
        </p:nvCxnSpPr>
        <p:spPr>
          <a:xfrm>
            <a:off x="2598057" y="5863771"/>
            <a:ext cx="3439886" cy="29029"/>
          </a:xfrm>
          <a:prstGeom prst="line">
            <a:avLst/>
          </a:prstGeom>
          <a:ln w="28575"/>
        </p:spPr>
        <p:style>
          <a:lnRef idx="2">
            <a:schemeClr val="accent2"/>
          </a:lnRef>
          <a:fillRef idx="0">
            <a:schemeClr val="accent2"/>
          </a:fillRef>
          <a:effectRef idx="1">
            <a:schemeClr val="accent2"/>
          </a:effectRef>
          <a:fontRef idx="minor">
            <a:schemeClr val="tx1"/>
          </a:fontRef>
        </p:style>
      </p:cxnSp>
      <p:cxnSp>
        <p:nvCxnSpPr>
          <p:cNvPr id="17" name="Straight Connector 16"/>
          <p:cNvCxnSpPr/>
          <p:nvPr/>
        </p:nvCxnSpPr>
        <p:spPr>
          <a:xfrm>
            <a:off x="2467429" y="4383314"/>
            <a:ext cx="2815771" cy="14515"/>
          </a:xfrm>
          <a:prstGeom prst="line">
            <a:avLst/>
          </a:prstGeom>
        </p:spPr>
        <p:style>
          <a:lnRef idx="2">
            <a:schemeClr val="accent2"/>
          </a:lnRef>
          <a:fillRef idx="0">
            <a:schemeClr val="accent2"/>
          </a:fillRef>
          <a:effectRef idx="1">
            <a:schemeClr val="accent2"/>
          </a:effectRef>
          <a:fontRef idx="minor">
            <a:schemeClr val="tx1"/>
          </a:fontRef>
        </p:style>
      </p:cxn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13</a:t>
            </a:fld>
            <a:endParaRPr lang="en-US"/>
          </a:p>
        </p:txBody>
      </p:sp>
      <p:sp>
        <p:nvSpPr>
          <p:cNvPr id="4" name="Rectangle 3"/>
          <p:cNvSpPr/>
          <p:nvPr/>
        </p:nvSpPr>
        <p:spPr>
          <a:xfrm>
            <a:off x="566057" y="967323"/>
            <a:ext cx="11161486" cy="4413516"/>
          </a:xfrm>
          <a:prstGeom prst="rect">
            <a:avLst/>
          </a:prstGeom>
        </p:spPr>
        <p:txBody>
          <a:bodyPr wrap="square">
            <a:spAutoFit/>
          </a:bodyPr>
          <a:lstStyle/>
          <a:p>
            <a:pPr marL="952500" lvl="1" indent="-495300">
              <a:lnSpc>
                <a:spcPct val="110000"/>
              </a:lnSpc>
              <a:spcBef>
                <a:spcPct val="50000"/>
              </a:spcBef>
              <a:buFont typeface="Arial" pitchFamily="34" charset="0"/>
              <a:buChar char="•"/>
            </a:pPr>
            <a:r>
              <a:rPr lang="en-US" sz="2400" dirty="0" smtClean="0">
                <a:cs typeface="Arial" pitchFamily="34" charset="0"/>
              </a:rPr>
              <a:t>Binary </a:t>
            </a:r>
            <a:r>
              <a:rPr lang="en-US" sz="2400" dirty="0" smtClean="0"/>
              <a:t>Phase shift keying (</a:t>
            </a:r>
            <a:r>
              <a:rPr lang="en-US" sz="2400" dirty="0" smtClean="0">
                <a:cs typeface="Arial" pitchFamily="34" charset="0"/>
              </a:rPr>
              <a:t>BPSK)</a:t>
            </a:r>
          </a:p>
          <a:p>
            <a:pPr marL="952500" lvl="1" indent="-495300">
              <a:lnSpc>
                <a:spcPct val="110000"/>
              </a:lnSpc>
              <a:spcBef>
                <a:spcPct val="50000"/>
              </a:spcBef>
              <a:buFont typeface="Arial" pitchFamily="34" charset="0"/>
              <a:buChar char="•"/>
            </a:pPr>
            <a:r>
              <a:rPr lang="en-US" sz="2400" dirty="0" err="1" smtClean="0">
                <a:cs typeface="Arial" pitchFamily="34" charset="0"/>
              </a:rPr>
              <a:t>QPSk</a:t>
            </a:r>
            <a:endParaRPr lang="en-US" sz="2400" dirty="0" smtClean="0">
              <a:cs typeface="Arial" pitchFamily="34" charset="0"/>
            </a:endParaRPr>
          </a:p>
          <a:p>
            <a:pPr marL="952500" lvl="1" indent="-495300">
              <a:lnSpc>
                <a:spcPct val="110000"/>
              </a:lnSpc>
              <a:spcBef>
                <a:spcPct val="50000"/>
              </a:spcBef>
              <a:buFont typeface="Arial" pitchFamily="34" charset="0"/>
              <a:buChar char="•"/>
            </a:pPr>
            <a:r>
              <a:rPr lang="en-US" sz="2400" dirty="0" smtClean="0">
                <a:cs typeface="Arial" pitchFamily="34" charset="0"/>
              </a:rPr>
              <a:t>8-ary PSK </a:t>
            </a:r>
          </a:p>
          <a:p>
            <a:pPr marL="952500" lvl="1" indent="-495300">
              <a:lnSpc>
                <a:spcPct val="110000"/>
              </a:lnSpc>
              <a:spcBef>
                <a:spcPct val="50000"/>
              </a:spcBef>
              <a:buFont typeface="Arial" pitchFamily="34" charset="0"/>
              <a:buChar char="•"/>
            </a:pPr>
            <a:r>
              <a:rPr lang="en-US" sz="2400" dirty="0" smtClean="0">
                <a:cs typeface="Arial" pitchFamily="34" charset="0"/>
              </a:rPr>
              <a:t>M-</a:t>
            </a:r>
            <a:r>
              <a:rPr lang="en-US" sz="2400" dirty="0" err="1" smtClean="0">
                <a:cs typeface="Arial" pitchFamily="34" charset="0"/>
              </a:rPr>
              <a:t>ary</a:t>
            </a:r>
            <a:r>
              <a:rPr lang="en-US" sz="2400" dirty="0" smtClean="0">
                <a:cs typeface="Arial" pitchFamily="34" charset="0"/>
              </a:rPr>
              <a:t> PSK</a:t>
            </a:r>
          </a:p>
          <a:p>
            <a:pPr marL="952500" lvl="1" indent="-495300">
              <a:lnSpc>
                <a:spcPct val="110000"/>
              </a:lnSpc>
              <a:spcBef>
                <a:spcPct val="50000"/>
              </a:spcBef>
              <a:buFont typeface="Arial" pitchFamily="34" charset="0"/>
              <a:buChar char="•"/>
            </a:pPr>
            <a:r>
              <a:rPr lang="en-US" sz="2400" dirty="0" smtClean="0">
                <a:cs typeface="Arial" pitchFamily="34" charset="0"/>
              </a:rPr>
              <a:t>4-QAM </a:t>
            </a:r>
          </a:p>
          <a:p>
            <a:pPr marL="952500" lvl="1" indent="-495300">
              <a:lnSpc>
                <a:spcPct val="110000"/>
              </a:lnSpc>
              <a:spcBef>
                <a:spcPct val="50000"/>
              </a:spcBef>
              <a:buFont typeface="Arial" pitchFamily="34" charset="0"/>
              <a:buChar char="•"/>
            </a:pPr>
            <a:r>
              <a:rPr lang="en-US" sz="2400" dirty="0" smtClean="0">
                <a:cs typeface="Arial" pitchFamily="34" charset="0"/>
              </a:rPr>
              <a:t>8 –QAM</a:t>
            </a:r>
          </a:p>
          <a:p>
            <a:pPr marL="952500" lvl="1" indent="-495300">
              <a:lnSpc>
                <a:spcPct val="110000"/>
              </a:lnSpc>
              <a:spcBef>
                <a:spcPct val="50000"/>
              </a:spcBef>
              <a:buFont typeface="Arial" pitchFamily="34" charset="0"/>
              <a:buChar char="•"/>
            </a:pPr>
            <a:r>
              <a:rPr lang="en-US" sz="2400" dirty="0" smtClean="0">
                <a:cs typeface="Arial" pitchFamily="34" charset="0"/>
              </a:rPr>
              <a:t>16-QAM</a:t>
            </a:r>
            <a:endParaRPr lang="en-US" sz="2800" dirty="0" smtClean="0"/>
          </a:p>
          <a:p>
            <a:pPr>
              <a:buFont typeface="Arial" pitchFamily="34" charset="0"/>
              <a:buChar char="•"/>
            </a:pPr>
            <a:r>
              <a:rPr lang="en-US" sz="2400" dirty="0" smtClean="0"/>
              <a:t>Having large discrete states, we can transmit more information per state.</a:t>
            </a:r>
            <a:endParaRPr lang="en-US" sz="2400" dirty="0"/>
          </a:p>
        </p:txBody>
      </p:sp>
      <p:sp>
        <p:nvSpPr>
          <p:cNvPr id="5" name="Rectangle 4"/>
          <p:cNvSpPr/>
          <p:nvPr/>
        </p:nvSpPr>
        <p:spPr>
          <a:xfrm>
            <a:off x="0" y="116116"/>
            <a:ext cx="12192000" cy="707886"/>
          </a:xfrm>
          <a:prstGeom prst="rect">
            <a:avLst/>
          </a:prstGeom>
        </p:spPr>
        <p:txBody>
          <a:bodyPr wrap="square">
            <a:spAutoFit/>
          </a:bodyPr>
          <a:lstStyle/>
          <a:p>
            <a:pPr algn="ctr"/>
            <a:r>
              <a:rPr lang="en-US" sz="4000" dirty="0" smtClean="0"/>
              <a:t>Modulation Techniques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306285" y="0"/>
            <a:ext cx="10290629" cy="771525"/>
          </a:xfrm>
        </p:spPr>
        <p:txBody>
          <a:bodyPr>
            <a:normAutofit fontScale="90000"/>
          </a:bodyPr>
          <a:lstStyle/>
          <a:p>
            <a:pPr algn="ctr"/>
            <a:r>
              <a:rPr lang="en-US" altLang="ja-JP" sz="3600" dirty="0" smtClean="0">
                <a:ea typeface="ＭＳ Ｐゴシック" pitchFamily="34" charset="-128"/>
              </a:rPr>
              <a:t>Example:</a:t>
            </a:r>
            <a:br>
              <a:rPr lang="en-US" altLang="ja-JP" sz="3600" dirty="0" smtClean="0">
                <a:ea typeface="ＭＳ Ｐゴシック" pitchFamily="34" charset="-128"/>
              </a:rPr>
            </a:br>
            <a:r>
              <a:rPr lang="en-US" altLang="ja-JP" sz="3600" dirty="0" smtClean="0">
                <a:ea typeface="ＭＳ Ｐゴシック" pitchFamily="34" charset="-128"/>
              </a:rPr>
              <a:t>Model </a:t>
            </a:r>
            <a:r>
              <a:rPr lang="en-US" altLang="ja-JP" sz="3600" dirty="0">
                <a:ea typeface="ＭＳ Ｐゴシック" pitchFamily="34" charset="-128"/>
              </a:rPr>
              <a:t>of a Digital Communication System</a:t>
            </a:r>
            <a:endParaRPr lang="en-GB" sz="3600" dirty="0"/>
          </a:p>
        </p:txBody>
      </p:sp>
      <p:sp>
        <p:nvSpPr>
          <p:cNvPr id="32771" name="Line 3"/>
          <p:cNvSpPr>
            <a:spLocks noChangeShapeType="1"/>
          </p:cNvSpPr>
          <p:nvPr/>
        </p:nvSpPr>
        <p:spPr bwMode="auto">
          <a:xfrm flipH="1">
            <a:off x="3219451" y="4903788"/>
            <a:ext cx="5568949" cy="0"/>
          </a:xfrm>
          <a:prstGeom prst="line">
            <a:avLst/>
          </a:prstGeom>
          <a:noFill/>
          <a:ln w="50800">
            <a:solidFill>
              <a:schemeClr val="tx1"/>
            </a:solidFill>
            <a:round/>
            <a:headEnd/>
            <a:tailEnd type="triangle" w="med" len="med"/>
          </a:ln>
          <a:effectLst/>
        </p:spPr>
        <p:txBody>
          <a:bodyPr wrap="none"/>
          <a:lstStyle/>
          <a:p>
            <a:endParaRPr lang="en-US"/>
          </a:p>
        </p:txBody>
      </p:sp>
      <p:sp>
        <p:nvSpPr>
          <p:cNvPr id="32772" name="Line 4"/>
          <p:cNvSpPr>
            <a:spLocks noChangeShapeType="1"/>
          </p:cNvSpPr>
          <p:nvPr/>
        </p:nvSpPr>
        <p:spPr bwMode="auto">
          <a:xfrm>
            <a:off x="3219452" y="3103563"/>
            <a:ext cx="5566833" cy="0"/>
          </a:xfrm>
          <a:prstGeom prst="line">
            <a:avLst/>
          </a:prstGeom>
          <a:noFill/>
          <a:ln w="50800">
            <a:solidFill>
              <a:schemeClr val="tx1"/>
            </a:solidFill>
            <a:round/>
            <a:headEnd/>
            <a:tailEnd/>
          </a:ln>
          <a:effectLst/>
        </p:spPr>
        <p:txBody>
          <a:bodyPr wrap="none"/>
          <a:lstStyle/>
          <a:p>
            <a:endParaRPr lang="en-US"/>
          </a:p>
        </p:txBody>
      </p:sp>
      <p:sp>
        <p:nvSpPr>
          <p:cNvPr id="32773" name="Rectangle 5"/>
          <p:cNvSpPr>
            <a:spLocks noChangeArrowheads="1"/>
          </p:cNvSpPr>
          <p:nvPr/>
        </p:nvSpPr>
        <p:spPr bwMode="auto">
          <a:xfrm>
            <a:off x="914400" y="4471988"/>
            <a:ext cx="2305051" cy="7921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sz="2400" dirty="0">
                <a:latin typeface="Times New Roman" pitchFamily="18" charset="0"/>
                <a:ea typeface="ＭＳ Ｐゴシック" pitchFamily="34" charset="-128"/>
              </a:rPr>
              <a:t>Destination</a:t>
            </a:r>
            <a:endParaRPr lang="en-GB" altLang="ja-JP" sz="2400" dirty="0">
              <a:latin typeface="Times New Roman" pitchFamily="18" charset="0"/>
              <a:ea typeface="ＭＳ Ｐゴシック" pitchFamily="34" charset="-128"/>
            </a:endParaRPr>
          </a:p>
        </p:txBody>
      </p:sp>
      <p:sp>
        <p:nvSpPr>
          <p:cNvPr id="32774" name="Rectangle 6"/>
          <p:cNvSpPr>
            <a:spLocks noChangeArrowheads="1"/>
          </p:cNvSpPr>
          <p:nvPr/>
        </p:nvSpPr>
        <p:spPr bwMode="auto">
          <a:xfrm>
            <a:off x="4083052" y="4471988"/>
            <a:ext cx="2305049" cy="792162"/>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sz="2400">
                <a:latin typeface="Times New Roman" pitchFamily="18" charset="0"/>
                <a:ea typeface="ＭＳ Ｐゴシック" pitchFamily="34" charset="-128"/>
              </a:rPr>
              <a:t>Decoding</a:t>
            </a:r>
            <a:endParaRPr lang="en-GB" altLang="ja-JP" sz="2400">
              <a:latin typeface="Times New Roman" pitchFamily="18" charset="0"/>
              <a:ea typeface="ＭＳ Ｐゴシック" pitchFamily="34" charset="-128"/>
            </a:endParaRPr>
          </a:p>
        </p:txBody>
      </p:sp>
      <p:sp>
        <p:nvSpPr>
          <p:cNvPr id="32775" name="Rectangle 7"/>
          <p:cNvSpPr>
            <a:spLocks noChangeArrowheads="1"/>
          </p:cNvSpPr>
          <p:nvPr/>
        </p:nvSpPr>
        <p:spPr bwMode="auto">
          <a:xfrm>
            <a:off x="7634818" y="3679825"/>
            <a:ext cx="2305049"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sz="2000">
                <a:latin typeface="Times New Roman" pitchFamily="18" charset="0"/>
                <a:ea typeface="ＭＳ Ｐゴシック" pitchFamily="34" charset="-128"/>
              </a:rPr>
              <a:t>Communication</a:t>
            </a:r>
          </a:p>
          <a:p>
            <a:pPr algn="ctr">
              <a:spcBef>
                <a:spcPct val="20000"/>
              </a:spcBef>
            </a:pPr>
            <a:r>
              <a:rPr lang="en-US" altLang="ja-JP" sz="2000">
                <a:latin typeface="Times New Roman" pitchFamily="18" charset="0"/>
                <a:ea typeface="ＭＳ Ｐゴシック" pitchFamily="34" charset="-128"/>
              </a:rPr>
              <a:t>Channel</a:t>
            </a:r>
            <a:endParaRPr lang="en-GB" altLang="ja-JP" sz="2000">
              <a:latin typeface="Times New Roman" pitchFamily="18" charset="0"/>
              <a:ea typeface="ＭＳ Ｐゴシック" pitchFamily="34" charset="-128"/>
            </a:endParaRPr>
          </a:p>
        </p:txBody>
      </p:sp>
      <p:sp>
        <p:nvSpPr>
          <p:cNvPr id="32776" name="Rectangle 8"/>
          <p:cNvSpPr>
            <a:spLocks noChangeArrowheads="1"/>
          </p:cNvSpPr>
          <p:nvPr/>
        </p:nvSpPr>
        <p:spPr bwMode="auto">
          <a:xfrm>
            <a:off x="4083052" y="2743201"/>
            <a:ext cx="2305049"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sz="2400">
                <a:latin typeface="Times New Roman" pitchFamily="18" charset="0"/>
                <a:ea typeface="ＭＳ Ｐゴシック" pitchFamily="34" charset="-128"/>
              </a:rPr>
              <a:t>Coding</a:t>
            </a:r>
            <a:endParaRPr lang="en-GB" altLang="ja-JP" sz="2400">
              <a:latin typeface="Times New Roman" pitchFamily="18" charset="0"/>
              <a:ea typeface="ＭＳ Ｐゴシック" pitchFamily="34" charset="-128"/>
            </a:endParaRPr>
          </a:p>
        </p:txBody>
      </p:sp>
      <p:sp>
        <p:nvSpPr>
          <p:cNvPr id="32777" name="Rectangle 9"/>
          <p:cNvSpPr>
            <a:spLocks noChangeArrowheads="1"/>
          </p:cNvSpPr>
          <p:nvPr/>
        </p:nvSpPr>
        <p:spPr bwMode="auto">
          <a:xfrm>
            <a:off x="914400" y="2743201"/>
            <a:ext cx="2305051"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sz="2000" dirty="0">
                <a:latin typeface="Times New Roman" pitchFamily="18" charset="0"/>
                <a:ea typeface="ＭＳ Ｐゴシック" pitchFamily="34" charset="-128"/>
              </a:rPr>
              <a:t>Information</a:t>
            </a:r>
          </a:p>
          <a:p>
            <a:pPr algn="ctr">
              <a:spcBef>
                <a:spcPct val="20000"/>
              </a:spcBef>
            </a:pPr>
            <a:r>
              <a:rPr lang="en-US" altLang="ja-JP" sz="2000" dirty="0">
                <a:latin typeface="Times New Roman" pitchFamily="18" charset="0"/>
                <a:ea typeface="ＭＳ Ｐゴシック" pitchFamily="34" charset="-128"/>
              </a:rPr>
              <a:t>Source</a:t>
            </a:r>
            <a:endParaRPr lang="en-GB" altLang="ja-JP" sz="2000" dirty="0">
              <a:latin typeface="Times New Roman" pitchFamily="18" charset="0"/>
              <a:ea typeface="ＭＳ Ｐゴシック" pitchFamily="34" charset="-128"/>
            </a:endParaRPr>
          </a:p>
        </p:txBody>
      </p:sp>
      <p:sp>
        <p:nvSpPr>
          <p:cNvPr id="32778" name="Line 10"/>
          <p:cNvSpPr>
            <a:spLocks noChangeShapeType="1"/>
          </p:cNvSpPr>
          <p:nvPr/>
        </p:nvSpPr>
        <p:spPr bwMode="auto">
          <a:xfrm>
            <a:off x="8786285" y="3103563"/>
            <a:ext cx="2116" cy="576262"/>
          </a:xfrm>
          <a:prstGeom prst="line">
            <a:avLst/>
          </a:prstGeom>
          <a:noFill/>
          <a:ln w="50800">
            <a:solidFill>
              <a:schemeClr val="tx1"/>
            </a:solidFill>
            <a:round/>
            <a:headEnd/>
            <a:tailEnd type="triangle" w="med" len="med"/>
          </a:ln>
          <a:effectLst/>
        </p:spPr>
        <p:txBody>
          <a:bodyPr wrap="none"/>
          <a:lstStyle/>
          <a:p>
            <a:endParaRPr lang="en-US"/>
          </a:p>
        </p:txBody>
      </p:sp>
      <p:sp>
        <p:nvSpPr>
          <p:cNvPr id="32779" name="Line 11"/>
          <p:cNvSpPr>
            <a:spLocks noChangeShapeType="1"/>
          </p:cNvSpPr>
          <p:nvPr/>
        </p:nvSpPr>
        <p:spPr bwMode="auto">
          <a:xfrm>
            <a:off x="8788400" y="4471988"/>
            <a:ext cx="0" cy="431800"/>
          </a:xfrm>
          <a:prstGeom prst="line">
            <a:avLst/>
          </a:prstGeom>
          <a:noFill/>
          <a:ln w="50800">
            <a:solidFill>
              <a:schemeClr val="tx1"/>
            </a:solidFill>
            <a:round/>
            <a:headEnd/>
            <a:tailEnd/>
          </a:ln>
          <a:effectLst/>
        </p:spPr>
        <p:txBody>
          <a:bodyPr wrap="none"/>
          <a:lstStyle/>
          <a:p>
            <a:endParaRPr lang="en-US"/>
          </a:p>
        </p:txBody>
      </p:sp>
      <p:sp>
        <p:nvSpPr>
          <p:cNvPr id="32780" name="Line 12"/>
          <p:cNvSpPr>
            <a:spLocks noChangeShapeType="1"/>
          </p:cNvSpPr>
          <p:nvPr/>
        </p:nvSpPr>
        <p:spPr bwMode="auto">
          <a:xfrm>
            <a:off x="3507317" y="2527301"/>
            <a:ext cx="0" cy="504825"/>
          </a:xfrm>
          <a:prstGeom prst="line">
            <a:avLst/>
          </a:prstGeom>
          <a:noFill/>
          <a:ln w="9525">
            <a:solidFill>
              <a:schemeClr val="tx1"/>
            </a:solidFill>
            <a:round/>
            <a:headEnd/>
            <a:tailEnd type="triangle" w="med" len="med"/>
          </a:ln>
          <a:effectLst/>
        </p:spPr>
        <p:txBody>
          <a:bodyPr wrap="none"/>
          <a:lstStyle/>
          <a:p>
            <a:endParaRPr lang="en-US"/>
          </a:p>
        </p:txBody>
      </p:sp>
      <p:sp>
        <p:nvSpPr>
          <p:cNvPr id="32781" name="Line 13"/>
          <p:cNvSpPr>
            <a:spLocks noChangeShapeType="1"/>
          </p:cNvSpPr>
          <p:nvPr/>
        </p:nvSpPr>
        <p:spPr bwMode="auto">
          <a:xfrm flipH="1" flipV="1">
            <a:off x="9459385" y="4471988"/>
            <a:ext cx="95249" cy="863600"/>
          </a:xfrm>
          <a:prstGeom prst="line">
            <a:avLst/>
          </a:prstGeom>
          <a:noFill/>
          <a:ln w="9525">
            <a:solidFill>
              <a:schemeClr val="tx1"/>
            </a:solidFill>
            <a:round/>
            <a:headEnd/>
            <a:tailEnd type="triangle" w="med" len="med"/>
          </a:ln>
          <a:effectLst/>
        </p:spPr>
        <p:txBody>
          <a:bodyPr wrap="none"/>
          <a:lstStyle/>
          <a:p>
            <a:endParaRPr lang="en-US"/>
          </a:p>
        </p:txBody>
      </p:sp>
      <p:sp>
        <p:nvSpPr>
          <p:cNvPr id="32782" name="Line 14"/>
          <p:cNvSpPr>
            <a:spLocks noChangeShapeType="1"/>
          </p:cNvSpPr>
          <p:nvPr/>
        </p:nvSpPr>
        <p:spPr bwMode="auto">
          <a:xfrm flipH="1">
            <a:off x="6385984" y="2384426"/>
            <a:ext cx="768349" cy="358775"/>
          </a:xfrm>
          <a:prstGeom prst="line">
            <a:avLst/>
          </a:prstGeom>
          <a:noFill/>
          <a:ln w="9525">
            <a:solidFill>
              <a:schemeClr val="tx1"/>
            </a:solidFill>
            <a:round/>
            <a:headEnd/>
            <a:tailEnd type="triangle" w="med" len="med"/>
          </a:ln>
          <a:effectLst/>
        </p:spPr>
        <p:txBody>
          <a:bodyPr wrap="none"/>
          <a:lstStyle/>
          <a:p>
            <a:endParaRPr lang="en-US"/>
          </a:p>
        </p:txBody>
      </p:sp>
      <p:sp>
        <p:nvSpPr>
          <p:cNvPr id="32783" name="Line 15"/>
          <p:cNvSpPr>
            <a:spLocks noChangeShapeType="1"/>
          </p:cNvSpPr>
          <p:nvPr/>
        </p:nvSpPr>
        <p:spPr bwMode="auto">
          <a:xfrm flipV="1">
            <a:off x="5619751" y="5264151"/>
            <a:ext cx="0" cy="576263"/>
          </a:xfrm>
          <a:prstGeom prst="line">
            <a:avLst/>
          </a:prstGeom>
          <a:noFill/>
          <a:ln w="9525">
            <a:solidFill>
              <a:schemeClr val="tx1"/>
            </a:solidFill>
            <a:round/>
            <a:headEnd/>
            <a:tailEnd type="triangle" w="med" len="med"/>
          </a:ln>
          <a:effectLst/>
        </p:spPr>
        <p:txBody>
          <a:bodyPr wrap="none"/>
          <a:lstStyle/>
          <a:p>
            <a:endParaRPr lang="en-US"/>
          </a:p>
        </p:txBody>
      </p:sp>
      <p:sp>
        <p:nvSpPr>
          <p:cNvPr id="32784" name="Rectangle 16"/>
          <p:cNvSpPr>
            <a:spLocks noChangeArrowheads="1"/>
          </p:cNvSpPr>
          <p:nvPr/>
        </p:nvSpPr>
        <p:spPr bwMode="auto">
          <a:xfrm>
            <a:off x="2353733" y="1879600"/>
            <a:ext cx="2880784" cy="647700"/>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i="1" dirty="0">
                <a:latin typeface="Times New Roman" pitchFamily="18" charset="0"/>
                <a:ea typeface="ＭＳ Ｐゴシック" pitchFamily="34" charset="-128"/>
              </a:rPr>
              <a:t>Message</a:t>
            </a:r>
          </a:p>
          <a:p>
            <a:pPr algn="ctr">
              <a:spcBef>
                <a:spcPct val="20000"/>
              </a:spcBef>
            </a:pPr>
            <a:r>
              <a:rPr lang="en-US" altLang="ja-JP" dirty="0">
                <a:latin typeface="Times New Roman" pitchFamily="18" charset="0"/>
                <a:ea typeface="ＭＳ Ｐゴシック" pitchFamily="34" charset="-128"/>
              </a:rPr>
              <a:t>e.g. English symbols</a:t>
            </a:r>
            <a:endParaRPr lang="en-GB" altLang="ja-JP" sz="2400" dirty="0">
              <a:latin typeface="Times New Roman" pitchFamily="18" charset="0"/>
              <a:ea typeface="ＭＳ Ｐゴシック" pitchFamily="34" charset="-128"/>
            </a:endParaRPr>
          </a:p>
        </p:txBody>
      </p:sp>
      <p:sp>
        <p:nvSpPr>
          <p:cNvPr id="32785" name="Rectangle 17"/>
          <p:cNvSpPr>
            <a:spLocks noChangeArrowheads="1"/>
          </p:cNvSpPr>
          <p:nvPr/>
        </p:nvSpPr>
        <p:spPr bwMode="auto">
          <a:xfrm>
            <a:off x="7154334" y="1879601"/>
            <a:ext cx="3649133" cy="792163"/>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dirty="0">
                <a:latin typeface="Times New Roman" pitchFamily="18" charset="0"/>
                <a:ea typeface="ＭＳ Ｐゴシック" pitchFamily="34" charset="-128"/>
              </a:rPr>
              <a:t>Encoder</a:t>
            </a:r>
          </a:p>
          <a:p>
            <a:pPr algn="ctr">
              <a:spcBef>
                <a:spcPct val="20000"/>
              </a:spcBef>
            </a:pPr>
            <a:r>
              <a:rPr lang="en-US" altLang="ja-JP" dirty="0">
                <a:latin typeface="Times New Roman" pitchFamily="18" charset="0"/>
                <a:ea typeface="ＭＳ Ｐゴシック" pitchFamily="34" charset="-128"/>
              </a:rPr>
              <a:t>e.g. English to 0,1 sequence</a:t>
            </a:r>
            <a:endParaRPr lang="en-GB" altLang="ja-JP" dirty="0">
              <a:latin typeface="Times New Roman" pitchFamily="18" charset="0"/>
              <a:ea typeface="ＭＳ Ｐゴシック" pitchFamily="34" charset="-128"/>
            </a:endParaRPr>
          </a:p>
        </p:txBody>
      </p:sp>
      <p:sp>
        <p:nvSpPr>
          <p:cNvPr id="32786" name="Rectangle 18"/>
          <p:cNvSpPr>
            <a:spLocks noChangeArrowheads="1"/>
          </p:cNvSpPr>
          <p:nvPr/>
        </p:nvSpPr>
        <p:spPr bwMode="auto">
          <a:xfrm>
            <a:off x="8691033" y="5335589"/>
            <a:ext cx="2017184" cy="720725"/>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dirty="0">
                <a:latin typeface="Times New Roman" pitchFamily="18" charset="0"/>
                <a:ea typeface="ＭＳ Ｐゴシック" pitchFamily="34" charset="-128"/>
              </a:rPr>
              <a:t>Can have noise</a:t>
            </a:r>
          </a:p>
          <a:p>
            <a:pPr algn="ctr">
              <a:spcBef>
                <a:spcPct val="20000"/>
              </a:spcBef>
            </a:pPr>
            <a:r>
              <a:rPr lang="en-US" altLang="ja-JP" dirty="0">
                <a:latin typeface="Times New Roman" pitchFamily="18" charset="0"/>
                <a:ea typeface="ＭＳ Ｐゴシック" pitchFamily="34" charset="-128"/>
              </a:rPr>
              <a:t>or distortion</a:t>
            </a:r>
            <a:endParaRPr lang="en-GB" altLang="ja-JP" dirty="0">
              <a:latin typeface="Times New Roman" pitchFamily="18" charset="0"/>
              <a:ea typeface="ＭＳ Ｐゴシック" pitchFamily="34" charset="-128"/>
            </a:endParaRPr>
          </a:p>
        </p:txBody>
      </p:sp>
      <p:sp>
        <p:nvSpPr>
          <p:cNvPr id="32787" name="Rectangle 19"/>
          <p:cNvSpPr>
            <a:spLocks noChangeArrowheads="1"/>
          </p:cNvSpPr>
          <p:nvPr/>
        </p:nvSpPr>
        <p:spPr bwMode="auto">
          <a:xfrm>
            <a:off x="3890434" y="5840414"/>
            <a:ext cx="3649133" cy="719137"/>
          </a:xfrm>
          <a:prstGeom prst="rect">
            <a:avLst/>
          </a:prstGeom>
          <a:ln>
            <a:headEnd/>
            <a:tailEnd/>
          </a:ln>
        </p:spPr>
        <p:style>
          <a:lnRef idx="2">
            <a:schemeClr val="accent2"/>
          </a:lnRef>
          <a:fillRef idx="1">
            <a:schemeClr val="lt1"/>
          </a:fillRef>
          <a:effectRef idx="0">
            <a:schemeClr val="accent2"/>
          </a:effectRef>
          <a:fontRef idx="minor">
            <a:schemeClr val="dk1"/>
          </a:fontRef>
        </p:style>
        <p:txBody>
          <a:bodyPr wrap="none" anchor="ctr"/>
          <a:lstStyle/>
          <a:p>
            <a:pPr algn="ctr">
              <a:spcBef>
                <a:spcPct val="20000"/>
              </a:spcBef>
            </a:pPr>
            <a:r>
              <a:rPr lang="en-US" altLang="ja-JP" dirty="0">
                <a:latin typeface="Times New Roman" pitchFamily="18" charset="0"/>
                <a:ea typeface="ＭＳ Ｐゴシック" pitchFamily="34" charset="-128"/>
              </a:rPr>
              <a:t>Decoder</a:t>
            </a:r>
          </a:p>
          <a:p>
            <a:pPr algn="ctr">
              <a:spcBef>
                <a:spcPct val="20000"/>
              </a:spcBef>
            </a:pPr>
            <a:r>
              <a:rPr lang="en-US" altLang="ja-JP" dirty="0">
                <a:latin typeface="Times New Roman" pitchFamily="18" charset="0"/>
                <a:ea typeface="ＭＳ Ｐゴシック" pitchFamily="34" charset="-128"/>
              </a:rPr>
              <a:t>e.g. 0,1 sequence to English</a:t>
            </a:r>
            <a:endParaRPr lang="en-GB" altLang="ja-JP" dirty="0">
              <a:latin typeface="Times New Roman" pitchFamily="18" charset="0"/>
              <a:ea typeface="ＭＳ Ｐゴシック" pitchFamily="34" charset="-128"/>
            </a:endParaRPr>
          </a:p>
        </p:txBody>
      </p:sp>
      <p:sp>
        <p:nvSpPr>
          <p:cNvPr id="32788" name="Line 20"/>
          <p:cNvSpPr>
            <a:spLocks noChangeShapeType="1"/>
          </p:cNvSpPr>
          <p:nvPr/>
        </p:nvSpPr>
        <p:spPr bwMode="auto">
          <a:xfrm>
            <a:off x="8786285" y="3103563"/>
            <a:ext cx="2116" cy="576262"/>
          </a:xfrm>
          <a:prstGeom prst="line">
            <a:avLst/>
          </a:prstGeom>
          <a:noFill/>
          <a:ln w="50800">
            <a:solidFill>
              <a:schemeClr val="tx1"/>
            </a:solidFill>
            <a:round/>
            <a:headEnd/>
            <a:tailEnd type="triangle" w="med" len="med"/>
          </a:ln>
          <a:effectLst/>
        </p:spPr>
        <p:txBody>
          <a:bodyPr wrap="none"/>
          <a:lstStyle/>
          <a:p>
            <a:endParaRPr lang="en-US"/>
          </a:p>
        </p:txBody>
      </p:sp>
      <p:sp>
        <p:nvSpPr>
          <p:cNvPr id="32789" name="AutoShape 21"/>
          <p:cNvSpPr>
            <a:spLocks noChangeArrowheads="1"/>
          </p:cNvSpPr>
          <p:nvPr/>
        </p:nvSpPr>
        <p:spPr bwMode="auto">
          <a:xfrm>
            <a:off x="3219451" y="2959101"/>
            <a:ext cx="863600" cy="288925"/>
          </a:xfrm>
          <a:prstGeom prst="rightArrow">
            <a:avLst>
              <a:gd name="adj1" fmla="val 50000"/>
              <a:gd name="adj2" fmla="val 56044"/>
            </a:avLst>
          </a:prstGeom>
          <a:solidFill>
            <a:schemeClr val="tx1"/>
          </a:solidFill>
          <a:ln w="50800" algn="ctr">
            <a:noFill/>
            <a:miter lim="800000"/>
            <a:headEnd/>
            <a:tailEnd/>
          </a:ln>
          <a:effectLst/>
        </p:spPr>
        <p:txBody>
          <a:bodyPr wrap="none" anchor="ctr"/>
          <a:lstStyle/>
          <a:p>
            <a:endParaRPr lang="en-US"/>
          </a:p>
        </p:txBody>
      </p:sp>
      <p:sp>
        <p:nvSpPr>
          <p:cNvPr id="32790" name="AutoShape 22"/>
          <p:cNvSpPr>
            <a:spLocks noChangeArrowheads="1"/>
          </p:cNvSpPr>
          <p:nvPr/>
        </p:nvSpPr>
        <p:spPr bwMode="auto">
          <a:xfrm>
            <a:off x="6385985" y="4759326"/>
            <a:ext cx="2400300" cy="288925"/>
          </a:xfrm>
          <a:prstGeom prst="leftArrow">
            <a:avLst>
              <a:gd name="adj1" fmla="val 50000"/>
              <a:gd name="adj2" fmla="val 155769"/>
            </a:avLst>
          </a:prstGeom>
          <a:solidFill>
            <a:schemeClr val="tx1"/>
          </a:solidFill>
          <a:ln w="50800" algn="ctr">
            <a:noFill/>
            <a:miter lim="800000"/>
            <a:headEnd/>
            <a:tailEnd/>
          </a:ln>
          <a:effectLst/>
        </p:spPr>
        <p:txBody>
          <a:bodyPr wrap="none" anchor="ctr"/>
          <a:lstStyle/>
          <a:p>
            <a:endParaRPr lang="en-US"/>
          </a:p>
        </p:txBody>
      </p:sp>
      <p:sp>
        <p:nvSpPr>
          <p:cNvPr id="32791" name="Line 23"/>
          <p:cNvSpPr>
            <a:spLocks noChangeShapeType="1"/>
          </p:cNvSpPr>
          <p:nvPr/>
        </p:nvSpPr>
        <p:spPr bwMode="auto">
          <a:xfrm>
            <a:off x="8786284" y="4471989"/>
            <a:ext cx="0" cy="503237"/>
          </a:xfrm>
          <a:prstGeom prst="line">
            <a:avLst/>
          </a:prstGeom>
          <a:noFill/>
          <a:ln w="101600">
            <a:solidFill>
              <a:schemeClr val="tx1"/>
            </a:solidFill>
            <a:round/>
            <a:headEnd/>
            <a:tailEnd/>
          </a:ln>
          <a:effectLst/>
        </p:spPr>
        <p:txBody>
          <a:bodyPr wrap="none"/>
          <a:lstStyle/>
          <a:p>
            <a:endParaRPr lang="en-US"/>
          </a:p>
        </p:txBody>
      </p:sp>
      <p:sp>
        <p:nvSpPr>
          <p:cNvPr id="32792" name="Line 24"/>
          <p:cNvSpPr>
            <a:spLocks noChangeShapeType="1"/>
          </p:cNvSpPr>
          <p:nvPr/>
        </p:nvSpPr>
        <p:spPr bwMode="auto">
          <a:xfrm>
            <a:off x="6385984" y="3103563"/>
            <a:ext cx="2497667" cy="0"/>
          </a:xfrm>
          <a:prstGeom prst="line">
            <a:avLst/>
          </a:prstGeom>
          <a:noFill/>
          <a:ln w="101600">
            <a:solidFill>
              <a:schemeClr val="tx1"/>
            </a:solidFill>
            <a:round/>
            <a:headEnd/>
            <a:tailEnd/>
          </a:ln>
          <a:effectLst/>
        </p:spPr>
        <p:txBody>
          <a:bodyPr wrap="none" anchor="ctr"/>
          <a:lstStyle/>
          <a:p>
            <a:endParaRPr lang="en-US"/>
          </a:p>
        </p:txBody>
      </p:sp>
      <p:sp>
        <p:nvSpPr>
          <p:cNvPr id="32793" name="AutoShape 25"/>
          <p:cNvSpPr>
            <a:spLocks noChangeArrowheads="1"/>
          </p:cNvSpPr>
          <p:nvPr/>
        </p:nvSpPr>
        <p:spPr bwMode="auto">
          <a:xfrm>
            <a:off x="8595785" y="3103563"/>
            <a:ext cx="383116" cy="576262"/>
          </a:xfrm>
          <a:prstGeom prst="downArrow">
            <a:avLst>
              <a:gd name="adj1" fmla="val 50000"/>
              <a:gd name="adj2" fmla="val 50138"/>
            </a:avLst>
          </a:prstGeom>
          <a:solidFill>
            <a:schemeClr val="tx1"/>
          </a:solidFill>
          <a:ln w="50800" algn="ctr">
            <a:noFill/>
            <a:miter lim="800000"/>
            <a:headEnd/>
            <a:tailEnd/>
          </a:ln>
          <a:effectLst/>
        </p:spPr>
        <p:txBody>
          <a:bodyPr wrap="none" anchor="ctr"/>
          <a:lstStyle/>
          <a:p>
            <a:endParaRPr lang="en-US"/>
          </a:p>
        </p:txBody>
      </p:sp>
      <p:sp>
        <p:nvSpPr>
          <p:cNvPr id="32794" name="AutoShape 26"/>
          <p:cNvSpPr>
            <a:spLocks noChangeArrowheads="1"/>
          </p:cNvSpPr>
          <p:nvPr/>
        </p:nvSpPr>
        <p:spPr bwMode="auto">
          <a:xfrm>
            <a:off x="3219451" y="4759325"/>
            <a:ext cx="863600" cy="287338"/>
          </a:xfrm>
          <a:prstGeom prst="leftArrow">
            <a:avLst>
              <a:gd name="adj1" fmla="val 50000"/>
              <a:gd name="adj2" fmla="val 56353"/>
            </a:avLst>
          </a:prstGeom>
          <a:solidFill>
            <a:schemeClr val="tx1"/>
          </a:solidFill>
          <a:ln w="50800" algn="ctr">
            <a:noFill/>
            <a:miter lim="800000"/>
            <a:headEnd/>
            <a:tailEnd/>
          </a:ln>
          <a:effectLst/>
        </p:spPr>
        <p:txBody>
          <a:bodyPr wrap="none" anchor="ctr"/>
          <a:lstStyle/>
          <a:p>
            <a:endParaRPr 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277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2772"/>
                                        </p:tgtEl>
                                        <p:attrNameLst>
                                          <p:attrName>style.visibility</p:attrName>
                                        </p:attrNameLst>
                                      </p:cBhvr>
                                      <p:to>
                                        <p:strVal val="visible"/>
                                      </p:to>
                                    </p:set>
                                  </p:childTnLst>
                                </p:cTn>
                              </p:par>
                            </p:childTnLst>
                          </p:cTn>
                        </p:par>
                        <p:par>
                          <p:cTn id="11" fill="hold">
                            <p:stCondLst>
                              <p:cond delay="500"/>
                            </p:stCondLst>
                            <p:childTnLst>
                              <p:par>
                                <p:cTn id="12" presetID="1" presetClass="entr" presetSubtype="0" fill="hold" grpId="0" nodeType="afterEffect">
                                  <p:stCondLst>
                                    <p:cond delay="0"/>
                                  </p:stCondLst>
                                  <p:childTnLst>
                                    <p:set>
                                      <p:cBhvr>
                                        <p:cTn id="13" dur="1" fill="hold">
                                          <p:stCondLst>
                                            <p:cond delay="499"/>
                                          </p:stCondLst>
                                        </p:cTn>
                                        <p:tgtEl>
                                          <p:spTgt spid="32788"/>
                                        </p:tgtEl>
                                        <p:attrNameLst>
                                          <p:attrName>style.visibility</p:attrName>
                                        </p:attrNameLst>
                                      </p:cBhvr>
                                      <p:to>
                                        <p:strVal val="visible"/>
                                      </p:to>
                                    </p:set>
                                  </p:childTnLst>
                                </p:cTn>
                              </p:par>
                            </p:childTnLst>
                          </p:cTn>
                        </p:par>
                        <p:par>
                          <p:cTn id="14" fill="hold">
                            <p:stCondLst>
                              <p:cond delay="1000"/>
                            </p:stCondLst>
                            <p:childTnLst>
                              <p:par>
                                <p:cTn id="15" presetID="1" presetClass="entr" presetSubtype="0" fill="hold" grpId="0" nodeType="afterEffect">
                                  <p:stCondLst>
                                    <p:cond delay="0"/>
                                  </p:stCondLst>
                                  <p:childTnLst>
                                    <p:set>
                                      <p:cBhvr>
                                        <p:cTn id="16" dur="1" fill="hold">
                                          <p:stCondLst>
                                            <p:cond delay="499"/>
                                          </p:stCondLst>
                                        </p:cTn>
                                        <p:tgtEl>
                                          <p:spTgt spid="3277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499"/>
                                          </p:stCondLst>
                                        </p:cTn>
                                        <p:tgtEl>
                                          <p:spTgt spid="32779"/>
                                        </p:tgtEl>
                                        <p:attrNameLst>
                                          <p:attrName>style.visibility</p:attrName>
                                        </p:attrNameLst>
                                      </p:cBhvr>
                                      <p:to>
                                        <p:strVal val="visible"/>
                                      </p:to>
                                    </p:set>
                                  </p:childTnLst>
                                </p:cTn>
                              </p:par>
                            </p:childTnLst>
                          </p:cTn>
                        </p:par>
                        <p:par>
                          <p:cTn id="21" fill="hold">
                            <p:stCondLst>
                              <p:cond delay="500"/>
                            </p:stCondLst>
                            <p:childTnLst>
                              <p:par>
                                <p:cTn id="22" presetID="1" presetClass="entr" presetSubtype="0" fill="hold" grpId="0" nodeType="afterEffect">
                                  <p:stCondLst>
                                    <p:cond delay="0"/>
                                  </p:stCondLst>
                                  <p:childTnLst>
                                    <p:set>
                                      <p:cBhvr>
                                        <p:cTn id="23" dur="1" fill="hold">
                                          <p:stCondLst>
                                            <p:cond delay="499"/>
                                          </p:stCondLst>
                                        </p:cTn>
                                        <p:tgtEl>
                                          <p:spTgt spid="32771"/>
                                        </p:tgtEl>
                                        <p:attrNameLst>
                                          <p:attrName>style.visibility</p:attrName>
                                        </p:attrNameLst>
                                      </p:cBhvr>
                                      <p:to>
                                        <p:strVal val="visible"/>
                                      </p:to>
                                    </p:set>
                                  </p:childTnLst>
                                </p:cTn>
                              </p:par>
                            </p:childTnLst>
                          </p:cTn>
                        </p:par>
                        <p:par>
                          <p:cTn id="24" fill="hold">
                            <p:stCondLst>
                              <p:cond delay="1000"/>
                            </p:stCondLst>
                            <p:childTnLst>
                              <p:par>
                                <p:cTn id="25" presetID="1" presetClass="entr" presetSubtype="0" fill="hold" grpId="0" nodeType="afterEffect">
                                  <p:stCondLst>
                                    <p:cond delay="0"/>
                                  </p:stCondLst>
                                  <p:childTnLst>
                                    <p:set>
                                      <p:cBhvr>
                                        <p:cTn id="26" dur="1" fill="hold">
                                          <p:stCondLst>
                                            <p:cond delay="499"/>
                                          </p:stCondLst>
                                        </p:cTn>
                                        <p:tgtEl>
                                          <p:spTgt spid="3277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499"/>
                                          </p:stCondLst>
                                        </p:cTn>
                                        <p:tgtEl>
                                          <p:spTgt spid="32784"/>
                                        </p:tgtEl>
                                        <p:attrNameLst>
                                          <p:attrName>style.visibility</p:attrName>
                                        </p:attrNameLst>
                                      </p:cBhvr>
                                      <p:to>
                                        <p:strVal val="visible"/>
                                      </p:to>
                                    </p:set>
                                  </p:childTnLst>
                                </p:cTn>
                              </p:par>
                            </p:childTnLst>
                          </p:cTn>
                        </p:par>
                        <p:par>
                          <p:cTn id="31" fill="hold">
                            <p:stCondLst>
                              <p:cond delay="500"/>
                            </p:stCondLst>
                            <p:childTnLst>
                              <p:par>
                                <p:cTn id="32" presetID="1" presetClass="entr" presetSubtype="0" fill="hold" grpId="0" nodeType="afterEffect">
                                  <p:stCondLst>
                                    <p:cond delay="0"/>
                                  </p:stCondLst>
                                  <p:childTnLst>
                                    <p:set>
                                      <p:cBhvr>
                                        <p:cTn id="33" dur="1" fill="hold">
                                          <p:stCondLst>
                                            <p:cond delay="499"/>
                                          </p:stCondLst>
                                        </p:cTn>
                                        <p:tgtEl>
                                          <p:spTgt spid="32780"/>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499"/>
                                          </p:stCondLst>
                                        </p:cTn>
                                        <p:tgtEl>
                                          <p:spTgt spid="32776"/>
                                        </p:tgtEl>
                                        <p:attrNameLst>
                                          <p:attrName>style.visibility</p:attrName>
                                        </p:attrNameLst>
                                      </p:cBhvr>
                                      <p:to>
                                        <p:strVal val="visible"/>
                                      </p:to>
                                    </p:set>
                                  </p:childTnLst>
                                </p:cTn>
                              </p:par>
                            </p:childTnLst>
                          </p:cTn>
                        </p:par>
                        <p:par>
                          <p:cTn id="38" fill="hold">
                            <p:stCondLst>
                              <p:cond delay="500"/>
                            </p:stCondLst>
                            <p:childTnLst>
                              <p:par>
                                <p:cTn id="39" presetID="1" presetClass="entr" presetSubtype="0" fill="hold" grpId="0" nodeType="afterEffect">
                                  <p:stCondLst>
                                    <p:cond delay="0"/>
                                  </p:stCondLst>
                                  <p:childTnLst>
                                    <p:set>
                                      <p:cBhvr>
                                        <p:cTn id="40" dur="1" fill="hold">
                                          <p:stCondLst>
                                            <p:cond delay="499"/>
                                          </p:stCondLst>
                                        </p:cTn>
                                        <p:tgtEl>
                                          <p:spTgt spid="32789"/>
                                        </p:tgtEl>
                                        <p:attrNameLst>
                                          <p:attrName>style.visibility</p:attrName>
                                        </p:attrNameLst>
                                      </p:cBhvr>
                                      <p:to>
                                        <p:strVal val="visible"/>
                                      </p:to>
                                    </p:set>
                                  </p:childTnLst>
                                </p:cTn>
                              </p:par>
                            </p:childTnLst>
                          </p:cTn>
                        </p:par>
                        <p:par>
                          <p:cTn id="41" fill="hold">
                            <p:stCondLst>
                              <p:cond delay="1000"/>
                            </p:stCondLst>
                            <p:childTnLst>
                              <p:par>
                                <p:cTn id="42" presetID="1" presetClass="entr" presetSubtype="0" fill="hold" grpId="0" nodeType="afterEffect">
                                  <p:stCondLst>
                                    <p:cond delay="0"/>
                                  </p:stCondLst>
                                  <p:childTnLst>
                                    <p:set>
                                      <p:cBhvr>
                                        <p:cTn id="43" dur="1" fill="hold">
                                          <p:stCondLst>
                                            <p:cond delay="499"/>
                                          </p:stCondLst>
                                        </p:cTn>
                                        <p:tgtEl>
                                          <p:spTgt spid="32782"/>
                                        </p:tgtEl>
                                        <p:attrNameLst>
                                          <p:attrName>style.visibility</p:attrName>
                                        </p:attrNameLst>
                                      </p:cBhvr>
                                      <p:to>
                                        <p:strVal val="visible"/>
                                      </p:to>
                                    </p:set>
                                  </p:childTnLst>
                                </p:cTn>
                              </p:par>
                            </p:childTnLst>
                          </p:cTn>
                        </p:par>
                        <p:par>
                          <p:cTn id="44" fill="hold">
                            <p:stCondLst>
                              <p:cond delay="1500"/>
                            </p:stCondLst>
                            <p:childTnLst>
                              <p:par>
                                <p:cTn id="45" presetID="1" presetClass="entr" presetSubtype="0" fill="hold" grpId="0" nodeType="afterEffect">
                                  <p:stCondLst>
                                    <p:cond delay="0"/>
                                  </p:stCondLst>
                                  <p:childTnLst>
                                    <p:set>
                                      <p:cBhvr>
                                        <p:cTn id="46" dur="1" fill="hold">
                                          <p:stCondLst>
                                            <p:cond delay="499"/>
                                          </p:stCondLst>
                                        </p:cTn>
                                        <p:tgtEl>
                                          <p:spTgt spid="32785"/>
                                        </p:tgtEl>
                                        <p:attrNameLst>
                                          <p:attrName>style.visibility</p:attrName>
                                        </p:attrNameLst>
                                      </p:cBhvr>
                                      <p:to>
                                        <p:strVal val="visible"/>
                                      </p:to>
                                    </p:set>
                                  </p:childTnLst>
                                </p:cTn>
                              </p:par>
                            </p:childTnLst>
                          </p:cTn>
                        </p:par>
                        <p:par>
                          <p:cTn id="47" fill="hold">
                            <p:stCondLst>
                              <p:cond delay="2000"/>
                            </p:stCondLst>
                            <p:childTnLst>
                              <p:par>
                                <p:cTn id="48" presetID="1" presetClass="entr" presetSubtype="0" fill="hold" grpId="0" nodeType="afterEffect">
                                  <p:stCondLst>
                                    <p:cond delay="0"/>
                                  </p:stCondLst>
                                  <p:childTnLst>
                                    <p:set>
                                      <p:cBhvr>
                                        <p:cTn id="49" dur="1" fill="hold">
                                          <p:stCondLst>
                                            <p:cond delay="499"/>
                                          </p:stCondLst>
                                        </p:cTn>
                                        <p:tgtEl>
                                          <p:spTgt spid="32778"/>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 presetClass="entr" presetSubtype="0" fill="hold" grpId="0" nodeType="clickEffect">
                                  <p:stCondLst>
                                    <p:cond delay="0"/>
                                  </p:stCondLst>
                                  <p:childTnLst>
                                    <p:set>
                                      <p:cBhvr>
                                        <p:cTn id="53" dur="1" fill="hold">
                                          <p:stCondLst>
                                            <p:cond delay="499"/>
                                          </p:stCondLst>
                                        </p:cTn>
                                        <p:tgtEl>
                                          <p:spTgt spid="32792"/>
                                        </p:tgtEl>
                                        <p:attrNameLst>
                                          <p:attrName>style.visibility</p:attrName>
                                        </p:attrNameLst>
                                      </p:cBhvr>
                                      <p:to>
                                        <p:strVal val="visible"/>
                                      </p:to>
                                    </p:set>
                                  </p:child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499"/>
                                          </p:stCondLst>
                                        </p:cTn>
                                        <p:tgtEl>
                                          <p:spTgt spid="3279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32781"/>
                                        </p:tgtEl>
                                        <p:attrNameLst>
                                          <p:attrName>style.visibility</p:attrName>
                                        </p:attrNameLst>
                                      </p:cBhvr>
                                      <p:to>
                                        <p:strVal val="visible"/>
                                      </p:to>
                                    </p:set>
                                  </p:childTnLst>
                                </p:cTn>
                              </p:par>
                            </p:childTnLst>
                          </p:cTn>
                        </p:par>
                        <p:par>
                          <p:cTn id="61" fill="hold">
                            <p:stCondLst>
                              <p:cond delay="500"/>
                            </p:stCondLst>
                            <p:childTnLst>
                              <p:par>
                                <p:cTn id="62" presetID="1" presetClass="entr" presetSubtype="0" fill="hold" grpId="0" nodeType="afterEffect">
                                  <p:stCondLst>
                                    <p:cond delay="0"/>
                                  </p:stCondLst>
                                  <p:childTnLst>
                                    <p:set>
                                      <p:cBhvr>
                                        <p:cTn id="63" dur="1" fill="hold">
                                          <p:stCondLst>
                                            <p:cond delay="499"/>
                                          </p:stCondLst>
                                        </p:cTn>
                                        <p:tgtEl>
                                          <p:spTgt spid="32786"/>
                                        </p:tgtEl>
                                        <p:attrNameLst>
                                          <p:attrName>style.visibility</p:attrName>
                                        </p:attrNameLst>
                                      </p:cBhvr>
                                      <p:to>
                                        <p:strVal val="visible"/>
                                      </p:to>
                                    </p:set>
                                  </p:childTnLst>
                                </p:cTn>
                              </p:par>
                            </p:childTnLst>
                          </p:cTn>
                        </p:par>
                      </p:childTnLst>
                    </p:cTn>
                  </p:par>
                  <p:par>
                    <p:cTn id="64" fill="hold">
                      <p:stCondLst>
                        <p:cond delay="indefinite"/>
                      </p:stCondLst>
                      <p:childTnLst>
                        <p:par>
                          <p:cTn id="65" fill="hold">
                            <p:stCondLst>
                              <p:cond delay="0"/>
                            </p:stCondLst>
                            <p:childTnLst>
                              <p:par>
                                <p:cTn id="66" presetID="1" presetClass="entr" presetSubtype="0" fill="hold" grpId="0" nodeType="clickEffect">
                                  <p:stCondLst>
                                    <p:cond delay="0"/>
                                  </p:stCondLst>
                                  <p:childTnLst>
                                    <p:set>
                                      <p:cBhvr>
                                        <p:cTn id="67" dur="1" fill="hold">
                                          <p:stCondLst>
                                            <p:cond delay="499"/>
                                          </p:stCondLst>
                                        </p:cTn>
                                        <p:tgtEl>
                                          <p:spTgt spid="32791"/>
                                        </p:tgtEl>
                                        <p:attrNameLst>
                                          <p:attrName>style.visibility</p:attrName>
                                        </p:attrNameLst>
                                      </p:cBhvr>
                                      <p:to>
                                        <p:strVal val="visible"/>
                                      </p:to>
                                    </p:set>
                                  </p:childTnLst>
                                </p:cTn>
                              </p:par>
                            </p:childTnLst>
                          </p:cTn>
                        </p:par>
                        <p:par>
                          <p:cTn id="68" fill="hold">
                            <p:stCondLst>
                              <p:cond delay="500"/>
                            </p:stCondLst>
                            <p:childTnLst>
                              <p:par>
                                <p:cTn id="69" presetID="1" presetClass="entr" presetSubtype="0" fill="hold" grpId="0" nodeType="afterEffect">
                                  <p:stCondLst>
                                    <p:cond delay="0"/>
                                  </p:stCondLst>
                                  <p:childTnLst>
                                    <p:set>
                                      <p:cBhvr>
                                        <p:cTn id="70" dur="1" fill="hold">
                                          <p:stCondLst>
                                            <p:cond delay="499"/>
                                          </p:stCondLst>
                                        </p:cTn>
                                        <p:tgtEl>
                                          <p:spTgt spid="32790"/>
                                        </p:tgtEl>
                                        <p:attrNameLst>
                                          <p:attrName>style.visibility</p:attrName>
                                        </p:attrNameLst>
                                      </p:cBhvr>
                                      <p:to>
                                        <p:strVal val="visible"/>
                                      </p:to>
                                    </p:set>
                                  </p:childTnLst>
                                </p:cTn>
                              </p:par>
                            </p:childTnLst>
                          </p:cTn>
                        </p:par>
                        <p:par>
                          <p:cTn id="71" fill="hold">
                            <p:stCondLst>
                              <p:cond delay="1000"/>
                            </p:stCondLst>
                            <p:childTnLst>
                              <p:par>
                                <p:cTn id="72" presetID="1" presetClass="entr" presetSubtype="0" fill="hold" grpId="0" nodeType="afterEffect">
                                  <p:stCondLst>
                                    <p:cond delay="0"/>
                                  </p:stCondLst>
                                  <p:childTnLst>
                                    <p:set>
                                      <p:cBhvr>
                                        <p:cTn id="73" dur="1" fill="hold">
                                          <p:stCondLst>
                                            <p:cond delay="499"/>
                                          </p:stCondLst>
                                        </p:cTn>
                                        <p:tgtEl>
                                          <p:spTgt spid="32774"/>
                                        </p:tgtEl>
                                        <p:attrNameLst>
                                          <p:attrName>style.visibility</p:attrName>
                                        </p:attrNameLst>
                                      </p:cBhvr>
                                      <p:to>
                                        <p:strVal val="visible"/>
                                      </p:to>
                                    </p:set>
                                  </p:childTnLst>
                                </p:cTn>
                              </p:par>
                            </p:childTnLst>
                          </p:cTn>
                        </p:par>
                        <p:par>
                          <p:cTn id="74" fill="hold">
                            <p:stCondLst>
                              <p:cond delay="1500"/>
                            </p:stCondLst>
                            <p:childTnLst>
                              <p:par>
                                <p:cTn id="75" presetID="1" presetClass="entr" presetSubtype="0" fill="hold" grpId="0" nodeType="afterEffect">
                                  <p:stCondLst>
                                    <p:cond delay="0"/>
                                  </p:stCondLst>
                                  <p:childTnLst>
                                    <p:set>
                                      <p:cBhvr>
                                        <p:cTn id="76" dur="1" fill="hold">
                                          <p:stCondLst>
                                            <p:cond delay="499"/>
                                          </p:stCondLst>
                                        </p:cTn>
                                        <p:tgtEl>
                                          <p:spTgt spid="32783"/>
                                        </p:tgtEl>
                                        <p:attrNameLst>
                                          <p:attrName>style.visibility</p:attrName>
                                        </p:attrNameLst>
                                      </p:cBhvr>
                                      <p:to>
                                        <p:strVal val="visible"/>
                                      </p:to>
                                    </p:set>
                                  </p:childTnLst>
                                </p:cTn>
                              </p:par>
                            </p:childTnLst>
                          </p:cTn>
                        </p:par>
                        <p:par>
                          <p:cTn id="77" fill="hold">
                            <p:stCondLst>
                              <p:cond delay="2000"/>
                            </p:stCondLst>
                            <p:childTnLst>
                              <p:par>
                                <p:cTn id="78" presetID="1" presetClass="entr" presetSubtype="0" fill="hold" grpId="0" nodeType="afterEffect">
                                  <p:stCondLst>
                                    <p:cond delay="0"/>
                                  </p:stCondLst>
                                  <p:childTnLst>
                                    <p:set>
                                      <p:cBhvr>
                                        <p:cTn id="79" dur="1" fill="hold">
                                          <p:stCondLst>
                                            <p:cond delay="499"/>
                                          </p:stCondLst>
                                        </p:cTn>
                                        <p:tgtEl>
                                          <p:spTgt spid="32787"/>
                                        </p:tgtEl>
                                        <p:attrNameLst>
                                          <p:attrName>style.visibility</p:attrName>
                                        </p:attrNameLst>
                                      </p:cBhvr>
                                      <p:to>
                                        <p:strVal val="visible"/>
                                      </p:to>
                                    </p:set>
                                  </p:childTnLst>
                                </p:cTn>
                              </p:par>
                            </p:childTnLst>
                          </p:cTn>
                        </p:par>
                      </p:childTnLst>
                    </p:cTn>
                  </p:par>
                  <p:par>
                    <p:cTn id="80" fill="hold">
                      <p:stCondLst>
                        <p:cond delay="indefinite"/>
                      </p:stCondLst>
                      <p:childTnLst>
                        <p:par>
                          <p:cTn id="81" fill="hold">
                            <p:stCondLst>
                              <p:cond delay="0"/>
                            </p:stCondLst>
                            <p:childTnLst>
                              <p:par>
                                <p:cTn id="82" presetID="1" presetClass="entr" presetSubtype="0" fill="hold" grpId="0" nodeType="clickEffect">
                                  <p:stCondLst>
                                    <p:cond delay="0"/>
                                  </p:stCondLst>
                                  <p:childTnLst>
                                    <p:set>
                                      <p:cBhvr>
                                        <p:cTn id="83" dur="1" fill="hold">
                                          <p:stCondLst>
                                            <p:cond delay="499"/>
                                          </p:stCondLst>
                                        </p:cTn>
                                        <p:tgtEl>
                                          <p:spTgt spid="327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1" grpId="0" animBg="1"/>
      <p:bldP spid="32772" grpId="0" animBg="1"/>
      <p:bldP spid="32773" grpId="0" animBg="1" autoUpdateAnimBg="0"/>
      <p:bldP spid="32774" grpId="0" animBg="1" autoUpdateAnimBg="0"/>
      <p:bldP spid="32775" grpId="0" animBg="1" autoUpdateAnimBg="0"/>
      <p:bldP spid="32776" grpId="0" animBg="1" autoUpdateAnimBg="0"/>
      <p:bldP spid="32777" grpId="0" animBg="1" autoUpdateAnimBg="0"/>
      <p:bldP spid="32778" grpId="0" animBg="1"/>
      <p:bldP spid="32779" grpId="0" animBg="1"/>
      <p:bldP spid="32780" grpId="0" animBg="1"/>
      <p:bldP spid="32781" grpId="0" animBg="1"/>
      <p:bldP spid="32782" grpId="0" animBg="1"/>
      <p:bldP spid="32783" grpId="0" animBg="1"/>
      <p:bldP spid="32784" grpId="0" animBg="1" autoUpdateAnimBg="0"/>
      <p:bldP spid="32785" grpId="0" animBg="1" autoUpdateAnimBg="0"/>
      <p:bldP spid="32786" grpId="0" animBg="1" autoUpdateAnimBg="0"/>
      <p:bldP spid="32787" grpId="0" animBg="1" autoUpdateAnimBg="0"/>
      <p:bldP spid="32788" grpId="0" animBg="1"/>
      <p:bldP spid="32789" grpId="0" animBg="1"/>
      <p:bldP spid="32790" grpId="0" animBg="1"/>
      <p:bldP spid="32791" grpId="0" animBg="1"/>
      <p:bldP spid="32792" grpId="0" animBg="1"/>
      <p:bldP spid="32793" grpId="0" animBg="1"/>
      <p:bldP spid="32794"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xfrm>
            <a:off x="1828800" y="304800"/>
            <a:ext cx="9347200" cy="838200"/>
          </a:xfrm>
        </p:spPr>
        <p:txBody>
          <a:bodyPr/>
          <a:lstStyle/>
          <a:p>
            <a:r>
              <a:rPr lang="en-US" altLang="zh-TW"/>
              <a:t>Shannon Wants to…</a:t>
            </a:r>
          </a:p>
        </p:txBody>
      </p:sp>
      <p:sp>
        <p:nvSpPr>
          <p:cNvPr id="35843" name="Rectangle 3"/>
          <p:cNvSpPr>
            <a:spLocks noGrp="1" noChangeArrowheads="1"/>
          </p:cNvSpPr>
          <p:nvPr>
            <p:ph type="body" idx="1"/>
          </p:nvPr>
        </p:nvSpPr>
        <p:spPr/>
        <p:txBody>
          <a:bodyPr/>
          <a:lstStyle/>
          <a:p>
            <a:r>
              <a:rPr lang="en-US" altLang="zh-TW" sz="2400"/>
              <a:t>Shannon wants to find a way for “</a:t>
            </a:r>
            <a:r>
              <a:rPr lang="en-US" altLang="zh-TW" sz="2800" b="1">
                <a:solidFill>
                  <a:srgbClr val="FF3300"/>
                </a:solidFill>
              </a:rPr>
              <a:t>reliably</a:t>
            </a:r>
            <a:r>
              <a:rPr lang="en-US" altLang="zh-TW" sz="2400"/>
              <a:t>”  transmitting data throughout the channel at “</a:t>
            </a:r>
            <a:r>
              <a:rPr lang="en-US" altLang="zh-TW" sz="2800" b="1">
                <a:solidFill>
                  <a:srgbClr val="FF3300"/>
                </a:solidFill>
              </a:rPr>
              <a:t>maximal</a:t>
            </a:r>
            <a:r>
              <a:rPr lang="en-US" altLang="zh-TW" sz="2400"/>
              <a:t>” possible rate. </a:t>
            </a:r>
          </a:p>
        </p:txBody>
      </p:sp>
      <p:sp>
        <p:nvSpPr>
          <p:cNvPr id="35857" name="Rectangle 17"/>
          <p:cNvSpPr>
            <a:spLocks noChangeArrowheads="1"/>
          </p:cNvSpPr>
          <p:nvPr/>
        </p:nvSpPr>
        <p:spPr bwMode="auto">
          <a:xfrm>
            <a:off x="5283200" y="2895600"/>
            <a:ext cx="6908800" cy="3810000"/>
          </a:xfrm>
          <a:prstGeom prst="rect">
            <a:avLst/>
          </a:prstGeom>
          <a:noFill/>
          <a:ln w="57150">
            <a:solidFill>
              <a:srgbClr val="FF0000"/>
            </a:solidFill>
            <a:miter lim="800000"/>
            <a:headEnd/>
            <a:tailEnd/>
          </a:ln>
          <a:effectLst/>
        </p:spPr>
        <p:txBody>
          <a:bodyPr wrap="none" anchor="ctr"/>
          <a:lstStyle/>
          <a:p>
            <a:endParaRPr lang="en-US"/>
          </a:p>
        </p:txBody>
      </p:sp>
      <p:sp>
        <p:nvSpPr>
          <p:cNvPr id="35880" name="Line 40"/>
          <p:cNvSpPr>
            <a:spLocks noChangeShapeType="1"/>
          </p:cNvSpPr>
          <p:nvPr/>
        </p:nvSpPr>
        <p:spPr bwMode="auto">
          <a:xfrm flipH="1">
            <a:off x="4906434" y="5360988"/>
            <a:ext cx="5568951" cy="0"/>
          </a:xfrm>
          <a:prstGeom prst="line">
            <a:avLst/>
          </a:prstGeom>
          <a:noFill/>
          <a:ln w="50800">
            <a:solidFill>
              <a:schemeClr val="tx1"/>
            </a:solidFill>
            <a:round/>
            <a:headEnd/>
            <a:tailEnd type="triangle" w="med" len="med"/>
          </a:ln>
          <a:effectLst/>
        </p:spPr>
        <p:txBody>
          <a:bodyPr wrap="none"/>
          <a:lstStyle/>
          <a:p>
            <a:endParaRPr lang="en-US"/>
          </a:p>
        </p:txBody>
      </p:sp>
      <p:sp>
        <p:nvSpPr>
          <p:cNvPr id="35881" name="Line 41"/>
          <p:cNvSpPr>
            <a:spLocks noChangeShapeType="1"/>
          </p:cNvSpPr>
          <p:nvPr/>
        </p:nvSpPr>
        <p:spPr bwMode="auto">
          <a:xfrm>
            <a:off x="4906434" y="3560763"/>
            <a:ext cx="5566833" cy="0"/>
          </a:xfrm>
          <a:prstGeom prst="line">
            <a:avLst/>
          </a:prstGeom>
          <a:noFill/>
          <a:ln w="50800">
            <a:solidFill>
              <a:schemeClr val="tx1"/>
            </a:solidFill>
            <a:round/>
            <a:headEnd/>
            <a:tailEnd/>
          </a:ln>
          <a:effectLst/>
        </p:spPr>
        <p:txBody>
          <a:bodyPr wrap="none"/>
          <a:lstStyle/>
          <a:p>
            <a:endParaRPr lang="en-US"/>
          </a:p>
        </p:txBody>
      </p:sp>
      <p:sp>
        <p:nvSpPr>
          <p:cNvPr id="35882" name="Rectangle 42"/>
          <p:cNvSpPr>
            <a:spLocks noChangeArrowheads="1"/>
          </p:cNvSpPr>
          <p:nvPr/>
        </p:nvSpPr>
        <p:spPr bwMode="auto">
          <a:xfrm>
            <a:off x="2601385" y="4929188"/>
            <a:ext cx="2305049" cy="792162"/>
          </a:xfrm>
          <a:prstGeom prst="rect">
            <a:avLst/>
          </a:prstGeom>
          <a:solidFill>
            <a:srgbClr val="66FF33"/>
          </a:solidFill>
          <a:ln w="9525" algn="ctr">
            <a:solidFill>
              <a:schemeClr val="tx1"/>
            </a:solidFill>
            <a:miter lim="800000"/>
            <a:headEnd/>
            <a:tailEnd/>
          </a:ln>
          <a:effectLst/>
        </p:spPr>
        <p:txBody>
          <a:bodyPr wrap="none" anchor="ctr"/>
          <a:lstStyle/>
          <a:p>
            <a:pPr algn="ctr">
              <a:spcBef>
                <a:spcPct val="20000"/>
              </a:spcBef>
            </a:pPr>
            <a:r>
              <a:rPr lang="en-US" altLang="ja-JP" sz="2400">
                <a:latin typeface="Times New Roman" pitchFamily="18" charset="0"/>
                <a:ea typeface="ＭＳ Ｐゴシック" pitchFamily="34" charset="-128"/>
              </a:rPr>
              <a:t>Destination</a:t>
            </a:r>
            <a:endParaRPr lang="en-GB" altLang="ja-JP" sz="2400">
              <a:latin typeface="Times New Roman" pitchFamily="18" charset="0"/>
              <a:ea typeface="ＭＳ Ｐゴシック" pitchFamily="34" charset="-128"/>
            </a:endParaRPr>
          </a:p>
        </p:txBody>
      </p:sp>
      <p:sp>
        <p:nvSpPr>
          <p:cNvPr id="35883" name="Rectangle 43"/>
          <p:cNvSpPr>
            <a:spLocks noChangeArrowheads="1"/>
          </p:cNvSpPr>
          <p:nvPr/>
        </p:nvSpPr>
        <p:spPr bwMode="auto">
          <a:xfrm>
            <a:off x="5770033" y="4929188"/>
            <a:ext cx="2305051" cy="792162"/>
          </a:xfrm>
          <a:prstGeom prst="rect">
            <a:avLst/>
          </a:prstGeom>
          <a:solidFill>
            <a:schemeClr val="accent2"/>
          </a:solidFill>
          <a:ln w="9525" algn="ctr">
            <a:solidFill>
              <a:schemeClr val="tx1"/>
            </a:solidFill>
            <a:miter lim="800000"/>
            <a:headEnd/>
            <a:tailEnd/>
          </a:ln>
          <a:effectLst/>
        </p:spPr>
        <p:txBody>
          <a:bodyPr wrap="none" anchor="ctr"/>
          <a:lstStyle/>
          <a:p>
            <a:pPr algn="ctr">
              <a:spcBef>
                <a:spcPct val="20000"/>
              </a:spcBef>
            </a:pPr>
            <a:r>
              <a:rPr lang="en-US" altLang="ja-JP" sz="2400">
                <a:latin typeface="Times New Roman" pitchFamily="18" charset="0"/>
                <a:ea typeface="ＭＳ Ｐゴシック" pitchFamily="34" charset="-128"/>
              </a:rPr>
              <a:t>Decoding</a:t>
            </a:r>
            <a:endParaRPr lang="en-GB" altLang="ja-JP" sz="2400">
              <a:latin typeface="Times New Roman" pitchFamily="18" charset="0"/>
              <a:ea typeface="ＭＳ Ｐゴシック" pitchFamily="34" charset="-128"/>
            </a:endParaRPr>
          </a:p>
        </p:txBody>
      </p:sp>
      <p:sp>
        <p:nvSpPr>
          <p:cNvPr id="35884" name="Rectangle 44"/>
          <p:cNvSpPr>
            <a:spLocks noChangeArrowheads="1"/>
          </p:cNvSpPr>
          <p:nvPr/>
        </p:nvSpPr>
        <p:spPr bwMode="auto">
          <a:xfrm>
            <a:off x="9321800" y="4137026"/>
            <a:ext cx="2305051" cy="792163"/>
          </a:xfrm>
          <a:prstGeom prst="rect">
            <a:avLst/>
          </a:prstGeom>
          <a:solidFill>
            <a:schemeClr val="hlink"/>
          </a:solidFill>
          <a:ln w="9525" algn="ctr">
            <a:solidFill>
              <a:schemeClr val="tx1"/>
            </a:solidFill>
            <a:miter lim="800000"/>
            <a:headEnd/>
            <a:tailEnd/>
          </a:ln>
          <a:effectLst/>
        </p:spPr>
        <p:txBody>
          <a:bodyPr wrap="none" anchor="ctr"/>
          <a:lstStyle/>
          <a:p>
            <a:pPr algn="ctr">
              <a:spcBef>
                <a:spcPct val="20000"/>
              </a:spcBef>
            </a:pPr>
            <a:r>
              <a:rPr lang="en-US" altLang="ja-JP" sz="2000">
                <a:latin typeface="Times New Roman" pitchFamily="18" charset="0"/>
                <a:ea typeface="ＭＳ Ｐゴシック" pitchFamily="34" charset="-128"/>
              </a:rPr>
              <a:t>Communication</a:t>
            </a:r>
          </a:p>
          <a:p>
            <a:pPr algn="ctr">
              <a:spcBef>
                <a:spcPct val="20000"/>
              </a:spcBef>
            </a:pPr>
            <a:r>
              <a:rPr lang="en-US" altLang="ja-JP" sz="2000">
                <a:latin typeface="Times New Roman" pitchFamily="18" charset="0"/>
                <a:ea typeface="ＭＳ Ｐゴシック" pitchFamily="34" charset="-128"/>
              </a:rPr>
              <a:t>Channel</a:t>
            </a:r>
            <a:endParaRPr lang="en-GB" altLang="ja-JP" sz="2000">
              <a:latin typeface="Times New Roman" pitchFamily="18" charset="0"/>
              <a:ea typeface="ＭＳ Ｐゴシック" pitchFamily="34" charset="-128"/>
            </a:endParaRPr>
          </a:p>
        </p:txBody>
      </p:sp>
      <p:sp>
        <p:nvSpPr>
          <p:cNvPr id="35885" name="Rectangle 45"/>
          <p:cNvSpPr>
            <a:spLocks noChangeArrowheads="1"/>
          </p:cNvSpPr>
          <p:nvPr/>
        </p:nvSpPr>
        <p:spPr bwMode="auto">
          <a:xfrm>
            <a:off x="5770033" y="3200401"/>
            <a:ext cx="2305051" cy="792163"/>
          </a:xfrm>
          <a:prstGeom prst="rect">
            <a:avLst/>
          </a:prstGeom>
          <a:solidFill>
            <a:schemeClr val="accent2"/>
          </a:solidFill>
          <a:ln w="9525" algn="ctr">
            <a:solidFill>
              <a:schemeClr val="tx1"/>
            </a:solidFill>
            <a:miter lim="800000"/>
            <a:headEnd/>
            <a:tailEnd/>
          </a:ln>
          <a:effectLst/>
        </p:spPr>
        <p:txBody>
          <a:bodyPr wrap="none" anchor="ctr"/>
          <a:lstStyle/>
          <a:p>
            <a:pPr algn="ctr">
              <a:spcBef>
                <a:spcPct val="20000"/>
              </a:spcBef>
            </a:pPr>
            <a:r>
              <a:rPr lang="en-US" altLang="ja-JP" sz="2400">
                <a:latin typeface="Times New Roman" pitchFamily="18" charset="0"/>
                <a:ea typeface="ＭＳ Ｐゴシック" pitchFamily="34" charset="-128"/>
              </a:rPr>
              <a:t>Coding</a:t>
            </a:r>
            <a:endParaRPr lang="en-GB" altLang="ja-JP" sz="2400">
              <a:latin typeface="Times New Roman" pitchFamily="18" charset="0"/>
              <a:ea typeface="ＭＳ Ｐゴシック" pitchFamily="34" charset="-128"/>
            </a:endParaRPr>
          </a:p>
        </p:txBody>
      </p:sp>
      <p:sp>
        <p:nvSpPr>
          <p:cNvPr id="35886" name="Rectangle 46"/>
          <p:cNvSpPr>
            <a:spLocks noChangeArrowheads="1"/>
          </p:cNvSpPr>
          <p:nvPr/>
        </p:nvSpPr>
        <p:spPr bwMode="auto">
          <a:xfrm>
            <a:off x="2601385" y="3200401"/>
            <a:ext cx="2305049" cy="792163"/>
          </a:xfrm>
          <a:prstGeom prst="rect">
            <a:avLst/>
          </a:prstGeom>
          <a:solidFill>
            <a:srgbClr val="66FF33"/>
          </a:solidFill>
          <a:ln w="9525" algn="ctr">
            <a:solidFill>
              <a:schemeClr val="tx1"/>
            </a:solidFill>
            <a:miter lim="800000"/>
            <a:headEnd/>
            <a:tailEnd/>
          </a:ln>
          <a:effectLst/>
        </p:spPr>
        <p:txBody>
          <a:bodyPr wrap="none" anchor="ctr"/>
          <a:lstStyle/>
          <a:p>
            <a:pPr algn="ctr">
              <a:spcBef>
                <a:spcPct val="20000"/>
              </a:spcBef>
            </a:pPr>
            <a:r>
              <a:rPr lang="en-US" altLang="ja-JP" sz="2000">
                <a:latin typeface="Times New Roman" pitchFamily="18" charset="0"/>
                <a:ea typeface="ＭＳ Ｐゴシック" pitchFamily="34" charset="-128"/>
              </a:rPr>
              <a:t>Information</a:t>
            </a:r>
          </a:p>
          <a:p>
            <a:pPr algn="ctr">
              <a:spcBef>
                <a:spcPct val="20000"/>
              </a:spcBef>
            </a:pPr>
            <a:r>
              <a:rPr lang="en-US" altLang="ja-JP" sz="2000">
                <a:latin typeface="Times New Roman" pitchFamily="18" charset="0"/>
                <a:ea typeface="ＭＳ Ｐゴシック" pitchFamily="34" charset="-128"/>
              </a:rPr>
              <a:t>Source</a:t>
            </a:r>
            <a:endParaRPr lang="en-GB" altLang="ja-JP" sz="2000">
              <a:latin typeface="Times New Roman" pitchFamily="18" charset="0"/>
              <a:ea typeface="ＭＳ Ｐゴシック" pitchFamily="34" charset="-128"/>
            </a:endParaRPr>
          </a:p>
        </p:txBody>
      </p:sp>
      <p:sp>
        <p:nvSpPr>
          <p:cNvPr id="35887" name="Line 47"/>
          <p:cNvSpPr>
            <a:spLocks noChangeShapeType="1"/>
          </p:cNvSpPr>
          <p:nvPr/>
        </p:nvSpPr>
        <p:spPr bwMode="auto">
          <a:xfrm>
            <a:off x="10473267" y="3560763"/>
            <a:ext cx="2117" cy="576262"/>
          </a:xfrm>
          <a:prstGeom prst="line">
            <a:avLst/>
          </a:prstGeom>
          <a:noFill/>
          <a:ln w="50800">
            <a:solidFill>
              <a:schemeClr val="tx1"/>
            </a:solidFill>
            <a:round/>
            <a:headEnd/>
            <a:tailEnd type="triangle" w="med" len="med"/>
          </a:ln>
          <a:effectLst/>
        </p:spPr>
        <p:txBody>
          <a:bodyPr wrap="none"/>
          <a:lstStyle/>
          <a:p>
            <a:endParaRPr lang="en-US"/>
          </a:p>
        </p:txBody>
      </p:sp>
      <p:sp>
        <p:nvSpPr>
          <p:cNvPr id="35888" name="Line 48"/>
          <p:cNvSpPr>
            <a:spLocks noChangeShapeType="1"/>
          </p:cNvSpPr>
          <p:nvPr/>
        </p:nvSpPr>
        <p:spPr bwMode="auto">
          <a:xfrm>
            <a:off x="10475384" y="4929188"/>
            <a:ext cx="0" cy="431800"/>
          </a:xfrm>
          <a:prstGeom prst="line">
            <a:avLst/>
          </a:prstGeom>
          <a:noFill/>
          <a:ln w="50800">
            <a:solidFill>
              <a:schemeClr val="tx1"/>
            </a:solidFill>
            <a:round/>
            <a:headEnd/>
            <a:tailEnd/>
          </a:ln>
          <a:effectLst/>
        </p:spPr>
        <p:txBody>
          <a:bodyPr wrap="none"/>
          <a:lstStyle/>
          <a:p>
            <a:endParaRPr lang="en-US"/>
          </a:p>
        </p:txBody>
      </p:sp>
      <p:sp>
        <p:nvSpPr>
          <p:cNvPr id="35894" name="Line 54"/>
          <p:cNvSpPr>
            <a:spLocks noChangeShapeType="1"/>
          </p:cNvSpPr>
          <p:nvPr/>
        </p:nvSpPr>
        <p:spPr bwMode="auto">
          <a:xfrm>
            <a:off x="10473267" y="3560763"/>
            <a:ext cx="2117" cy="576262"/>
          </a:xfrm>
          <a:prstGeom prst="line">
            <a:avLst/>
          </a:prstGeom>
          <a:noFill/>
          <a:ln w="50800">
            <a:solidFill>
              <a:schemeClr val="tx1"/>
            </a:solidFill>
            <a:round/>
            <a:headEnd/>
            <a:tailEnd type="triangle" w="med" len="med"/>
          </a:ln>
          <a:effectLst/>
        </p:spPr>
        <p:txBody>
          <a:bodyPr wrap="none"/>
          <a:lstStyle/>
          <a:p>
            <a:endParaRPr lang="en-US"/>
          </a:p>
        </p:txBody>
      </p:sp>
      <p:sp>
        <p:nvSpPr>
          <p:cNvPr id="35895" name="AutoShape 55"/>
          <p:cNvSpPr>
            <a:spLocks noChangeArrowheads="1"/>
          </p:cNvSpPr>
          <p:nvPr/>
        </p:nvSpPr>
        <p:spPr bwMode="auto">
          <a:xfrm>
            <a:off x="4906433" y="3416300"/>
            <a:ext cx="863600" cy="288925"/>
          </a:xfrm>
          <a:prstGeom prst="rightArrow">
            <a:avLst>
              <a:gd name="adj1" fmla="val 50000"/>
              <a:gd name="adj2" fmla="val 56044"/>
            </a:avLst>
          </a:prstGeom>
          <a:solidFill>
            <a:schemeClr val="tx1"/>
          </a:solidFill>
          <a:ln w="50800" algn="ctr">
            <a:noFill/>
            <a:miter lim="800000"/>
            <a:headEnd/>
            <a:tailEnd/>
          </a:ln>
          <a:effectLst/>
        </p:spPr>
        <p:txBody>
          <a:bodyPr wrap="none" anchor="ctr"/>
          <a:lstStyle/>
          <a:p>
            <a:endParaRPr lang="en-US"/>
          </a:p>
        </p:txBody>
      </p:sp>
      <p:sp>
        <p:nvSpPr>
          <p:cNvPr id="35896" name="AutoShape 56"/>
          <p:cNvSpPr>
            <a:spLocks noChangeArrowheads="1"/>
          </p:cNvSpPr>
          <p:nvPr/>
        </p:nvSpPr>
        <p:spPr bwMode="auto">
          <a:xfrm>
            <a:off x="8072967" y="5216526"/>
            <a:ext cx="2400300" cy="288925"/>
          </a:xfrm>
          <a:prstGeom prst="leftArrow">
            <a:avLst>
              <a:gd name="adj1" fmla="val 50000"/>
              <a:gd name="adj2" fmla="val 155769"/>
            </a:avLst>
          </a:prstGeom>
          <a:solidFill>
            <a:schemeClr val="tx1"/>
          </a:solidFill>
          <a:ln w="50800" algn="ctr">
            <a:noFill/>
            <a:miter lim="800000"/>
            <a:headEnd/>
            <a:tailEnd/>
          </a:ln>
          <a:effectLst/>
        </p:spPr>
        <p:txBody>
          <a:bodyPr wrap="none" anchor="ctr"/>
          <a:lstStyle/>
          <a:p>
            <a:endParaRPr lang="en-US"/>
          </a:p>
        </p:txBody>
      </p:sp>
      <p:sp>
        <p:nvSpPr>
          <p:cNvPr id="35897" name="Line 57"/>
          <p:cNvSpPr>
            <a:spLocks noChangeShapeType="1"/>
          </p:cNvSpPr>
          <p:nvPr/>
        </p:nvSpPr>
        <p:spPr bwMode="auto">
          <a:xfrm>
            <a:off x="10473267" y="4929189"/>
            <a:ext cx="0" cy="503237"/>
          </a:xfrm>
          <a:prstGeom prst="line">
            <a:avLst/>
          </a:prstGeom>
          <a:noFill/>
          <a:ln w="101600">
            <a:solidFill>
              <a:schemeClr val="tx1"/>
            </a:solidFill>
            <a:round/>
            <a:headEnd/>
            <a:tailEnd/>
          </a:ln>
          <a:effectLst/>
        </p:spPr>
        <p:txBody>
          <a:bodyPr wrap="none"/>
          <a:lstStyle/>
          <a:p>
            <a:endParaRPr lang="en-US"/>
          </a:p>
        </p:txBody>
      </p:sp>
      <p:sp>
        <p:nvSpPr>
          <p:cNvPr id="35898" name="Line 58"/>
          <p:cNvSpPr>
            <a:spLocks noChangeShapeType="1"/>
          </p:cNvSpPr>
          <p:nvPr/>
        </p:nvSpPr>
        <p:spPr bwMode="auto">
          <a:xfrm>
            <a:off x="8072967" y="3560763"/>
            <a:ext cx="2497667" cy="0"/>
          </a:xfrm>
          <a:prstGeom prst="line">
            <a:avLst/>
          </a:prstGeom>
          <a:noFill/>
          <a:ln w="101600">
            <a:solidFill>
              <a:schemeClr val="tx1"/>
            </a:solidFill>
            <a:round/>
            <a:headEnd/>
            <a:tailEnd/>
          </a:ln>
          <a:effectLst/>
        </p:spPr>
        <p:txBody>
          <a:bodyPr wrap="none" anchor="ctr"/>
          <a:lstStyle/>
          <a:p>
            <a:endParaRPr lang="en-US"/>
          </a:p>
        </p:txBody>
      </p:sp>
      <p:sp>
        <p:nvSpPr>
          <p:cNvPr id="35899" name="AutoShape 59"/>
          <p:cNvSpPr>
            <a:spLocks noChangeArrowheads="1"/>
          </p:cNvSpPr>
          <p:nvPr/>
        </p:nvSpPr>
        <p:spPr bwMode="auto">
          <a:xfrm>
            <a:off x="10282767" y="3560763"/>
            <a:ext cx="383117" cy="576262"/>
          </a:xfrm>
          <a:prstGeom prst="downArrow">
            <a:avLst>
              <a:gd name="adj1" fmla="val 50000"/>
              <a:gd name="adj2" fmla="val 50138"/>
            </a:avLst>
          </a:prstGeom>
          <a:solidFill>
            <a:schemeClr val="tx1"/>
          </a:solidFill>
          <a:ln w="50800" algn="ctr">
            <a:noFill/>
            <a:miter lim="800000"/>
            <a:headEnd/>
            <a:tailEnd/>
          </a:ln>
          <a:effectLst/>
        </p:spPr>
        <p:txBody>
          <a:bodyPr wrap="none" anchor="ctr"/>
          <a:lstStyle/>
          <a:p>
            <a:endParaRPr lang="en-US"/>
          </a:p>
        </p:txBody>
      </p:sp>
      <p:sp>
        <p:nvSpPr>
          <p:cNvPr id="35900" name="AutoShape 60"/>
          <p:cNvSpPr>
            <a:spLocks noChangeArrowheads="1"/>
          </p:cNvSpPr>
          <p:nvPr/>
        </p:nvSpPr>
        <p:spPr bwMode="auto">
          <a:xfrm>
            <a:off x="4906433" y="5216525"/>
            <a:ext cx="863600" cy="287338"/>
          </a:xfrm>
          <a:prstGeom prst="leftArrow">
            <a:avLst>
              <a:gd name="adj1" fmla="val 50000"/>
              <a:gd name="adj2" fmla="val 56353"/>
            </a:avLst>
          </a:prstGeom>
          <a:solidFill>
            <a:schemeClr val="tx1"/>
          </a:solidFill>
          <a:ln w="50800" algn="ctr">
            <a:noFill/>
            <a:miter lim="800000"/>
            <a:headEnd/>
            <a:tailEnd/>
          </a:ln>
          <a:effectLst/>
        </p:spPr>
        <p:txBody>
          <a:bodyPr wrap="none" anchor="ctr"/>
          <a:lstStyle/>
          <a:p>
            <a:endParaRPr 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r>
              <a:rPr lang="en-US" altLang="zh-TW"/>
              <a:t>Shannon’s Vision</a:t>
            </a:r>
          </a:p>
        </p:txBody>
      </p:sp>
      <p:sp>
        <p:nvSpPr>
          <p:cNvPr id="21507" name="Rectangle 3"/>
          <p:cNvSpPr>
            <a:spLocks noChangeArrowheads="1"/>
          </p:cNvSpPr>
          <p:nvPr/>
        </p:nvSpPr>
        <p:spPr bwMode="auto">
          <a:xfrm>
            <a:off x="711201" y="2667001"/>
            <a:ext cx="1962151" cy="1116013"/>
          </a:xfrm>
          <a:prstGeom prst="rect">
            <a:avLst/>
          </a:prstGeom>
          <a:solidFill>
            <a:schemeClr val="accent1"/>
          </a:solidFill>
          <a:ln w="9525">
            <a:solidFill>
              <a:schemeClr val="tx1"/>
            </a:solidFill>
            <a:miter lim="800000"/>
            <a:headEnd/>
            <a:tailEnd/>
          </a:ln>
          <a:effectLst/>
        </p:spPr>
        <p:txBody>
          <a:bodyPr anchor="ctr" anchorCtr="1"/>
          <a:lstStyle/>
          <a:p>
            <a:pPr algn="ctr"/>
            <a:r>
              <a:rPr kumimoji="0" lang="en-US" altLang="zh-TW" sz="2400">
                <a:solidFill>
                  <a:srgbClr val="FF3300"/>
                </a:solidFill>
              </a:rPr>
              <a:t>Data</a:t>
            </a:r>
          </a:p>
        </p:txBody>
      </p:sp>
      <p:sp>
        <p:nvSpPr>
          <p:cNvPr id="21508" name="Rectangle 4"/>
          <p:cNvSpPr>
            <a:spLocks noChangeArrowheads="1"/>
          </p:cNvSpPr>
          <p:nvPr/>
        </p:nvSpPr>
        <p:spPr bwMode="auto">
          <a:xfrm>
            <a:off x="3998385" y="2667001"/>
            <a:ext cx="1991783" cy="1116013"/>
          </a:xfrm>
          <a:prstGeom prst="rect">
            <a:avLst/>
          </a:prstGeom>
          <a:solidFill>
            <a:schemeClr va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Source</a:t>
            </a:r>
          </a:p>
          <a:p>
            <a:pPr algn="ctr"/>
            <a:r>
              <a:rPr kumimoji="0" lang="en-US" altLang="zh-TW" sz="2400">
                <a:solidFill>
                  <a:srgbClr val="FF3300"/>
                </a:solidFill>
              </a:rPr>
              <a:t>Encoding</a:t>
            </a:r>
          </a:p>
        </p:txBody>
      </p:sp>
      <p:sp>
        <p:nvSpPr>
          <p:cNvPr id="21509" name="Rectangle 5"/>
          <p:cNvSpPr>
            <a:spLocks noChangeArrowheads="1"/>
          </p:cNvSpPr>
          <p:nvPr/>
        </p:nvSpPr>
        <p:spPr bwMode="auto">
          <a:xfrm>
            <a:off x="10109200" y="3467101"/>
            <a:ext cx="2082800" cy="982663"/>
          </a:xfrm>
          <a:prstGeom prst="rect">
            <a:avLst/>
          </a:prstGeom>
          <a:solidFill>
            <a:schemeClr val="fo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a:t>
            </a:r>
          </a:p>
        </p:txBody>
      </p:sp>
      <p:sp>
        <p:nvSpPr>
          <p:cNvPr id="21510" name="Rectangle 6"/>
          <p:cNvSpPr>
            <a:spLocks noChangeArrowheads="1"/>
          </p:cNvSpPr>
          <p:nvPr/>
        </p:nvSpPr>
        <p:spPr bwMode="auto">
          <a:xfrm>
            <a:off x="3998385" y="4029076"/>
            <a:ext cx="1991783" cy="1116013"/>
          </a:xfrm>
          <a:prstGeom prst="rect">
            <a:avLst/>
          </a:prstGeom>
          <a:solidFill>
            <a:schemeClr val="bg2"/>
          </a:solidFill>
          <a:ln w="9525">
            <a:solidFill>
              <a:schemeClr val="tx1"/>
            </a:solidFill>
            <a:miter lim="800000"/>
            <a:headEnd/>
            <a:tailEnd/>
          </a:ln>
          <a:effectLst/>
        </p:spPr>
        <p:txBody>
          <a:bodyPr anchor="ctr" anchorCtr="1"/>
          <a:lstStyle/>
          <a:p>
            <a:pPr algn="ctr"/>
            <a:r>
              <a:rPr kumimoji="0" lang="en-US" altLang="zh-TW" sz="2400">
                <a:solidFill>
                  <a:srgbClr val="FF3300"/>
                </a:solidFill>
              </a:rPr>
              <a:t>Source Decoding</a:t>
            </a:r>
          </a:p>
        </p:txBody>
      </p:sp>
      <p:sp>
        <p:nvSpPr>
          <p:cNvPr id="21511" name="Rectangle 7"/>
          <p:cNvSpPr>
            <a:spLocks noChangeArrowheads="1"/>
          </p:cNvSpPr>
          <p:nvPr/>
        </p:nvSpPr>
        <p:spPr bwMode="auto">
          <a:xfrm>
            <a:off x="711201" y="4029076"/>
            <a:ext cx="1962151" cy="1116013"/>
          </a:xfrm>
          <a:prstGeom prst="rect">
            <a:avLst/>
          </a:prstGeom>
          <a:solidFill>
            <a:schemeClr val="tx2"/>
          </a:solidFill>
          <a:ln w="9525">
            <a:solidFill>
              <a:schemeClr val="tx1"/>
            </a:solidFill>
            <a:miter lim="800000"/>
            <a:headEnd/>
            <a:tailEnd/>
          </a:ln>
          <a:effectLst/>
        </p:spPr>
        <p:txBody>
          <a:bodyPr anchor="ctr" anchorCtr="1"/>
          <a:lstStyle/>
          <a:p>
            <a:pPr algn="ctr"/>
            <a:r>
              <a:rPr kumimoji="0" lang="en-US" altLang="zh-TW" sz="2400">
                <a:solidFill>
                  <a:srgbClr val="FF3300"/>
                </a:solidFill>
              </a:rPr>
              <a:t>User</a:t>
            </a:r>
          </a:p>
        </p:txBody>
      </p:sp>
      <p:cxnSp>
        <p:nvCxnSpPr>
          <p:cNvPr id="21512" name="AutoShape 8"/>
          <p:cNvCxnSpPr>
            <a:cxnSpLocks noChangeShapeType="1"/>
            <a:stCxn id="21517" idx="3"/>
            <a:endCxn id="21509" idx="0"/>
          </p:cNvCxnSpPr>
          <p:nvPr/>
        </p:nvCxnSpPr>
        <p:spPr bwMode="auto">
          <a:xfrm>
            <a:off x="9306984" y="3225800"/>
            <a:ext cx="1843616" cy="241300"/>
          </a:xfrm>
          <a:prstGeom prst="bentConnector2">
            <a:avLst/>
          </a:prstGeom>
          <a:noFill/>
          <a:ln w="38100">
            <a:solidFill>
              <a:schemeClr val="tx1"/>
            </a:solidFill>
            <a:miter lim="800000"/>
            <a:headEnd/>
            <a:tailEnd type="triangle" w="med" len="med"/>
          </a:ln>
          <a:effectLst/>
        </p:spPr>
      </p:cxnSp>
      <p:cxnSp>
        <p:nvCxnSpPr>
          <p:cNvPr id="21513" name="AutoShape 9"/>
          <p:cNvCxnSpPr>
            <a:cxnSpLocks noChangeShapeType="1"/>
            <a:stCxn id="21509" idx="2"/>
            <a:endCxn id="21518" idx="3"/>
          </p:cNvCxnSpPr>
          <p:nvPr/>
        </p:nvCxnSpPr>
        <p:spPr bwMode="auto">
          <a:xfrm rot="5400000">
            <a:off x="10159736" y="3597011"/>
            <a:ext cx="138112" cy="1843616"/>
          </a:xfrm>
          <a:prstGeom prst="bentConnector2">
            <a:avLst/>
          </a:prstGeom>
          <a:noFill/>
          <a:ln w="38100">
            <a:solidFill>
              <a:schemeClr val="tx1"/>
            </a:solidFill>
            <a:miter lim="800000"/>
            <a:headEnd/>
            <a:tailEnd type="triangle" w="med" len="med"/>
          </a:ln>
          <a:effectLst/>
        </p:spPr>
      </p:cxnSp>
      <p:cxnSp>
        <p:nvCxnSpPr>
          <p:cNvPr id="21514" name="AutoShape 10"/>
          <p:cNvCxnSpPr>
            <a:cxnSpLocks noChangeShapeType="1"/>
            <a:stCxn id="21507" idx="3"/>
            <a:endCxn id="21508" idx="1"/>
          </p:cNvCxnSpPr>
          <p:nvPr/>
        </p:nvCxnSpPr>
        <p:spPr bwMode="auto">
          <a:xfrm>
            <a:off x="2673352" y="3225800"/>
            <a:ext cx="1325033" cy="0"/>
          </a:xfrm>
          <a:prstGeom prst="straightConnector1">
            <a:avLst/>
          </a:prstGeom>
          <a:noFill/>
          <a:ln w="38100">
            <a:solidFill>
              <a:schemeClr val="tx1"/>
            </a:solidFill>
            <a:round/>
            <a:headEnd/>
            <a:tailEnd type="triangle" w="med" len="med"/>
          </a:ln>
          <a:effectLst/>
        </p:spPr>
      </p:cxnSp>
      <p:cxnSp>
        <p:nvCxnSpPr>
          <p:cNvPr id="21515" name="AutoShape 11"/>
          <p:cNvCxnSpPr>
            <a:cxnSpLocks noChangeShapeType="1"/>
            <a:stCxn id="21510" idx="1"/>
            <a:endCxn id="21511" idx="3"/>
          </p:cNvCxnSpPr>
          <p:nvPr/>
        </p:nvCxnSpPr>
        <p:spPr bwMode="auto">
          <a:xfrm flipH="1">
            <a:off x="2673352" y="4587875"/>
            <a:ext cx="1325033" cy="0"/>
          </a:xfrm>
          <a:prstGeom prst="straightConnector1">
            <a:avLst/>
          </a:prstGeom>
          <a:noFill/>
          <a:ln w="38100">
            <a:solidFill>
              <a:schemeClr val="tx1"/>
            </a:solidFill>
            <a:round/>
            <a:headEnd/>
            <a:tailEnd type="triangle" w="med" len="med"/>
          </a:ln>
          <a:effectLst/>
        </p:spPr>
      </p:cxnSp>
      <p:cxnSp>
        <p:nvCxnSpPr>
          <p:cNvPr id="21516" name="AutoShape 12"/>
          <p:cNvCxnSpPr>
            <a:cxnSpLocks noChangeShapeType="1"/>
            <a:stCxn id="21508" idx="3"/>
            <a:endCxn id="21517" idx="1"/>
          </p:cNvCxnSpPr>
          <p:nvPr/>
        </p:nvCxnSpPr>
        <p:spPr bwMode="auto">
          <a:xfrm>
            <a:off x="5990168" y="3225800"/>
            <a:ext cx="1325033" cy="0"/>
          </a:xfrm>
          <a:prstGeom prst="straightConnector1">
            <a:avLst/>
          </a:prstGeom>
          <a:noFill/>
          <a:ln w="38100">
            <a:solidFill>
              <a:schemeClr val="tx1"/>
            </a:solidFill>
            <a:round/>
            <a:headEnd/>
            <a:tailEnd type="triangle" w="med" len="med"/>
          </a:ln>
          <a:effectLst/>
        </p:spPr>
      </p:cxnSp>
      <p:sp>
        <p:nvSpPr>
          <p:cNvPr id="21517" name="Rectangle 13"/>
          <p:cNvSpPr>
            <a:spLocks noChangeArrowheads="1"/>
          </p:cNvSpPr>
          <p:nvPr/>
        </p:nvSpPr>
        <p:spPr bwMode="auto">
          <a:xfrm>
            <a:off x="7315200" y="2667001"/>
            <a:ext cx="1991784" cy="1116013"/>
          </a:xfrm>
          <a:prstGeom prst="rect">
            <a:avLst/>
          </a:prstGeom>
          <a:solidFill>
            <a:srgbClr val="FFCC00"/>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 Encoding</a:t>
            </a:r>
          </a:p>
        </p:txBody>
      </p:sp>
      <p:sp>
        <p:nvSpPr>
          <p:cNvPr id="21518" name="Rectangle 14"/>
          <p:cNvSpPr>
            <a:spLocks noChangeArrowheads="1"/>
          </p:cNvSpPr>
          <p:nvPr/>
        </p:nvSpPr>
        <p:spPr bwMode="auto">
          <a:xfrm>
            <a:off x="7315200" y="4029076"/>
            <a:ext cx="1991784" cy="1116013"/>
          </a:xfrm>
          <a:prstGeom prst="rect">
            <a:avLst/>
          </a:prstGeom>
          <a:solidFill>
            <a:srgbClr val="DDDDDD"/>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 Decoding</a:t>
            </a:r>
          </a:p>
        </p:txBody>
      </p:sp>
      <p:cxnSp>
        <p:nvCxnSpPr>
          <p:cNvPr id="21519" name="AutoShape 15"/>
          <p:cNvCxnSpPr>
            <a:cxnSpLocks noChangeShapeType="1"/>
            <a:stCxn id="21510" idx="3"/>
            <a:endCxn id="21518" idx="1"/>
          </p:cNvCxnSpPr>
          <p:nvPr/>
        </p:nvCxnSpPr>
        <p:spPr bwMode="auto">
          <a:xfrm>
            <a:off x="5990168" y="4587875"/>
            <a:ext cx="1325033" cy="0"/>
          </a:xfrm>
          <a:prstGeom prst="straightConnector1">
            <a:avLst/>
          </a:prstGeom>
          <a:noFill/>
          <a:ln w="38100">
            <a:solidFill>
              <a:schemeClr val="tx1"/>
            </a:solidFill>
            <a:round/>
            <a:headEnd type="triangle" w="med" len="med"/>
            <a:tailEnd/>
          </a:ln>
          <a:effectLst/>
        </p:spPr>
      </p:cxnSp>
      <p:pic>
        <p:nvPicPr>
          <p:cNvPr id="21520" name="Picture 16"/>
          <p:cNvPicPr>
            <a:picLocks noChangeAspect="1" noChangeArrowheads="1"/>
          </p:cNvPicPr>
          <p:nvPr/>
        </p:nvPicPr>
        <p:blipFill>
          <a:blip r:embed="rId2"/>
          <a:srcRect/>
          <a:stretch>
            <a:fillRect/>
          </a:stretch>
        </p:blipFill>
        <p:spPr bwMode="auto">
          <a:xfrm>
            <a:off x="9144001" y="304801"/>
            <a:ext cx="2366433" cy="2155825"/>
          </a:xfrm>
          <a:prstGeom prst="rect">
            <a:avLst/>
          </a:prstGeom>
          <a:noFill/>
          <a:ln w="9525">
            <a:noFill/>
            <a:miter lim="800000"/>
            <a:headEnd/>
            <a:tailEnd/>
          </a:ln>
          <a:effec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21507"/>
                                        </p:tgtEl>
                                        <p:attrNameLst>
                                          <p:attrName>style.visibility</p:attrName>
                                        </p:attrNameLst>
                                      </p:cBhvr>
                                      <p:to>
                                        <p:strVal val="visible"/>
                                      </p:to>
                                    </p:set>
                                    <p:anim calcmode="lin" valueType="num">
                                      <p:cBhvr additive="base">
                                        <p:cTn id="7" dur="500" fill="hold"/>
                                        <p:tgtEl>
                                          <p:spTgt spid="21507"/>
                                        </p:tgtEl>
                                        <p:attrNameLst>
                                          <p:attrName>ppt_x</p:attrName>
                                        </p:attrNameLst>
                                      </p:cBhvr>
                                      <p:tavLst>
                                        <p:tav tm="0">
                                          <p:val>
                                            <p:strVal val="0-#ppt_w/2"/>
                                          </p:val>
                                        </p:tav>
                                        <p:tav tm="100000">
                                          <p:val>
                                            <p:strVal val="#ppt_x"/>
                                          </p:val>
                                        </p:tav>
                                      </p:tavLst>
                                    </p:anim>
                                    <p:anim calcmode="lin" valueType="num">
                                      <p:cBhvr additive="base">
                                        <p:cTn id="8" dur="500" fill="hold"/>
                                        <p:tgtEl>
                                          <p:spTgt spid="21507"/>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1514"/>
                                        </p:tgtEl>
                                        <p:attrNameLst>
                                          <p:attrName>style.visibility</p:attrName>
                                        </p:attrNameLst>
                                      </p:cBhvr>
                                      <p:to>
                                        <p:strVal val="visible"/>
                                      </p:to>
                                    </p:set>
                                    <p:anim calcmode="lin" valueType="num">
                                      <p:cBhvr additive="base">
                                        <p:cTn id="12" dur="500" fill="hold"/>
                                        <p:tgtEl>
                                          <p:spTgt spid="21514"/>
                                        </p:tgtEl>
                                        <p:attrNameLst>
                                          <p:attrName>ppt_x</p:attrName>
                                        </p:attrNameLst>
                                      </p:cBhvr>
                                      <p:tavLst>
                                        <p:tav tm="0">
                                          <p:val>
                                            <p:strVal val="0-#ppt_w/2"/>
                                          </p:val>
                                        </p:tav>
                                        <p:tav tm="100000">
                                          <p:val>
                                            <p:strVal val="#ppt_x"/>
                                          </p:val>
                                        </p:tav>
                                      </p:tavLst>
                                    </p:anim>
                                    <p:anim calcmode="lin" valueType="num">
                                      <p:cBhvr additive="base">
                                        <p:cTn id="13" dur="500" fill="hold"/>
                                        <p:tgtEl>
                                          <p:spTgt spid="21514"/>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1508"/>
                                        </p:tgtEl>
                                        <p:attrNameLst>
                                          <p:attrName>style.visibility</p:attrName>
                                        </p:attrNameLst>
                                      </p:cBhvr>
                                      <p:to>
                                        <p:strVal val="visible"/>
                                      </p:to>
                                    </p:set>
                                    <p:anim calcmode="lin" valueType="num">
                                      <p:cBhvr additive="base">
                                        <p:cTn id="17" dur="500" fill="hold"/>
                                        <p:tgtEl>
                                          <p:spTgt spid="21508"/>
                                        </p:tgtEl>
                                        <p:attrNameLst>
                                          <p:attrName>ppt_x</p:attrName>
                                        </p:attrNameLst>
                                      </p:cBhvr>
                                      <p:tavLst>
                                        <p:tav tm="0">
                                          <p:val>
                                            <p:strVal val="0-#ppt_w/2"/>
                                          </p:val>
                                        </p:tav>
                                        <p:tav tm="100000">
                                          <p:val>
                                            <p:strVal val="#ppt_x"/>
                                          </p:val>
                                        </p:tav>
                                      </p:tavLst>
                                    </p:anim>
                                    <p:anim calcmode="lin" valueType="num">
                                      <p:cBhvr additive="base">
                                        <p:cTn id="18" dur="500" fill="hold"/>
                                        <p:tgtEl>
                                          <p:spTgt spid="21508"/>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1516"/>
                                        </p:tgtEl>
                                        <p:attrNameLst>
                                          <p:attrName>style.visibility</p:attrName>
                                        </p:attrNameLst>
                                      </p:cBhvr>
                                      <p:to>
                                        <p:strVal val="visible"/>
                                      </p:to>
                                    </p:set>
                                    <p:anim calcmode="lin" valueType="num">
                                      <p:cBhvr additive="base">
                                        <p:cTn id="22" dur="500" fill="hold"/>
                                        <p:tgtEl>
                                          <p:spTgt spid="21516"/>
                                        </p:tgtEl>
                                        <p:attrNameLst>
                                          <p:attrName>ppt_x</p:attrName>
                                        </p:attrNameLst>
                                      </p:cBhvr>
                                      <p:tavLst>
                                        <p:tav tm="0">
                                          <p:val>
                                            <p:strVal val="0-#ppt_w/2"/>
                                          </p:val>
                                        </p:tav>
                                        <p:tav tm="100000">
                                          <p:val>
                                            <p:strVal val="#ppt_x"/>
                                          </p:val>
                                        </p:tav>
                                      </p:tavLst>
                                    </p:anim>
                                    <p:anim calcmode="lin" valueType="num">
                                      <p:cBhvr additive="base">
                                        <p:cTn id="23" dur="500" fill="hold"/>
                                        <p:tgtEl>
                                          <p:spTgt spid="21516"/>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1517"/>
                                        </p:tgtEl>
                                        <p:attrNameLst>
                                          <p:attrName>style.visibility</p:attrName>
                                        </p:attrNameLst>
                                      </p:cBhvr>
                                      <p:to>
                                        <p:strVal val="visible"/>
                                      </p:to>
                                    </p:set>
                                    <p:anim calcmode="lin" valueType="num">
                                      <p:cBhvr additive="base">
                                        <p:cTn id="27" dur="500" fill="hold"/>
                                        <p:tgtEl>
                                          <p:spTgt spid="21517"/>
                                        </p:tgtEl>
                                        <p:attrNameLst>
                                          <p:attrName>ppt_x</p:attrName>
                                        </p:attrNameLst>
                                      </p:cBhvr>
                                      <p:tavLst>
                                        <p:tav tm="0">
                                          <p:val>
                                            <p:strVal val="0-#ppt_w/2"/>
                                          </p:val>
                                        </p:tav>
                                        <p:tav tm="100000">
                                          <p:val>
                                            <p:strVal val="#ppt_x"/>
                                          </p:val>
                                        </p:tav>
                                      </p:tavLst>
                                    </p:anim>
                                    <p:anim calcmode="lin" valueType="num">
                                      <p:cBhvr additive="base">
                                        <p:cTn id="28" dur="500" fill="hold"/>
                                        <p:tgtEl>
                                          <p:spTgt spid="21517"/>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1512"/>
                                        </p:tgtEl>
                                        <p:attrNameLst>
                                          <p:attrName>style.visibility</p:attrName>
                                        </p:attrNameLst>
                                      </p:cBhvr>
                                      <p:to>
                                        <p:strVal val="visible"/>
                                      </p:to>
                                    </p:set>
                                    <p:anim calcmode="lin" valueType="num">
                                      <p:cBhvr additive="base">
                                        <p:cTn id="32" dur="500" fill="hold"/>
                                        <p:tgtEl>
                                          <p:spTgt spid="21512"/>
                                        </p:tgtEl>
                                        <p:attrNameLst>
                                          <p:attrName>ppt_x</p:attrName>
                                        </p:attrNameLst>
                                      </p:cBhvr>
                                      <p:tavLst>
                                        <p:tav tm="0">
                                          <p:val>
                                            <p:strVal val="0-#ppt_w/2"/>
                                          </p:val>
                                        </p:tav>
                                        <p:tav tm="100000">
                                          <p:val>
                                            <p:strVal val="#ppt_x"/>
                                          </p:val>
                                        </p:tav>
                                      </p:tavLst>
                                    </p:anim>
                                    <p:anim calcmode="lin" valueType="num">
                                      <p:cBhvr additive="base">
                                        <p:cTn id="33" dur="500" fill="hold"/>
                                        <p:tgtEl>
                                          <p:spTgt spid="21512"/>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1509"/>
                                        </p:tgtEl>
                                        <p:attrNameLst>
                                          <p:attrName>style.visibility</p:attrName>
                                        </p:attrNameLst>
                                      </p:cBhvr>
                                      <p:to>
                                        <p:strVal val="visible"/>
                                      </p:to>
                                    </p:set>
                                    <p:anim calcmode="lin" valueType="num">
                                      <p:cBhvr additive="base">
                                        <p:cTn id="37" dur="500" fill="hold"/>
                                        <p:tgtEl>
                                          <p:spTgt spid="21509"/>
                                        </p:tgtEl>
                                        <p:attrNameLst>
                                          <p:attrName>ppt_x</p:attrName>
                                        </p:attrNameLst>
                                      </p:cBhvr>
                                      <p:tavLst>
                                        <p:tav tm="0">
                                          <p:val>
                                            <p:strVal val="1+#ppt_w/2"/>
                                          </p:val>
                                        </p:tav>
                                        <p:tav tm="100000">
                                          <p:val>
                                            <p:strVal val="#ppt_x"/>
                                          </p:val>
                                        </p:tav>
                                      </p:tavLst>
                                    </p:anim>
                                    <p:anim calcmode="lin" valueType="num">
                                      <p:cBhvr additive="base">
                                        <p:cTn id="38" dur="500" fill="hold"/>
                                        <p:tgtEl>
                                          <p:spTgt spid="21509"/>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21513"/>
                                        </p:tgtEl>
                                        <p:attrNameLst>
                                          <p:attrName>style.visibility</p:attrName>
                                        </p:attrNameLst>
                                      </p:cBhvr>
                                      <p:to>
                                        <p:strVal val="visible"/>
                                      </p:to>
                                    </p:set>
                                    <p:anim calcmode="lin" valueType="num">
                                      <p:cBhvr additive="base">
                                        <p:cTn id="42" dur="500" fill="hold"/>
                                        <p:tgtEl>
                                          <p:spTgt spid="21513"/>
                                        </p:tgtEl>
                                        <p:attrNameLst>
                                          <p:attrName>ppt_x</p:attrName>
                                        </p:attrNameLst>
                                      </p:cBhvr>
                                      <p:tavLst>
                                        <p:tav tm="0">
                                          <p:val>
                                            <p:strVal val="1+#ppt_w/2"/>
                                          </p:val>
                                        </p:tav>
                                        <p:tav tm="100000">
                                          <p:val>
                                            <p:strVal val="#ppt_x"/>
                                          </p:val>
                                        </p:tav>
                                      </p:tavLst>
                                    </p:anim>
                                    <p:anim calcmode="lin" valueType="num">
                                      <p:cBhvr additive="base">
                                        <p:cTn id="43" dur="500" fill="hold"/>
                                        <p:tgtEl>
                                          <p:spTgt spid="21513"/>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1518"/>
                                        </p:tgtEl>
                                        <p:attrNameLst>
                                          <p:attrName>style.visibility</p:attrName>
                                        </p:attrNameLst>
                                      </p:cBhvr>
                                      <p:to>
                                        <p:strVal val="visible"/>
                                      </p:to>
                                    </p:set>
                                    <p:anim calcmode="lin" valueType="num">
                                      <p:cBhvr additive="base">
                                        <p:cTn id="47" dur="500" fill="hold"/>
                                        <p:tgtEl>
                                          <p:spTgt spid="21518"/>
                                        </p:tgtEl>
                                        <p:attrNameLst>
                                          <p:attrName>ppt_x</p:attrName>
                                        </p:attrNameLst>
                                      </p:cBhvr>
                                      <p:tavLst>
                                        <p:tav tm="0">
                                          <p:val>
                                            <p:strVal val="1+#ppt_w/2"/>
                                          </p:val>
                                        </p:tav>
                                        <p:tav tm="100000">
                                          <p:val>
                                            <p:strVal val="#ppt_x"/>
                                          </p:val>
                                        </p:tav>
                                      </p:tavLst>
                                    </p:anim>
                                    <p:anim calcmode="lin" valueType="num">
                                      <p:cBhvr additive="base">
                                        <p:cTn id="48" dur="500" fill="hold"/>
                                        <p:tgtEl>
                                          <p:spTgt spid="21518"/>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21519"/>
                                        </p:tgtEl>
                                        <p:attrNameLst>
                                          <p:attrName>style.visibility</p:attrName>
                                        </p:attrNameLst>
                                      </p:cBhvr>
                                      <p:to>
                                        <p:strVal val="visible"/>
                                      </p:to>
                                    </p:set>
                                    <p:anim calcmode="lin" valueType="num">
                                      <p:cBhvr additive="base">
                                        <p:cTn id="52" dur="500" fill="hold"/>
                                        <p:tgtEl>
                                          <p:spTgt spid="21519"/>
                                        </p:tgtEl>
                                        <p:attrNameLst>
                                          <p:attrName>ppt_x</p:attrName>
                                        </p:attrNameLst>
                                      </p:cBhvr>
                                      <p:tavLst>
                                        <p:tav tm="0">
                                          <p:val>
                                            <p:strVal val="1+#ppt_w/2"/>
                                          </p:val>
                                        </p:tav>
                                        <p:tav tm="100000">
                                          <p:val>
                                            <p:strVal val="#ppt_x"/>
                                          </p:val>
                                        </p:tav>
                                      </p:tavLst>
                                    </p:anim>
                                    <p:anim calcmode="lin" valueType="num">
                                      <p:cBhvr additive="base">
                                        <p:cTn id="53" dur="500" fill="hold"/>
                                        <p:tgtEl>
                                          <p:spTgt spid="21519"/>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1510"/>
                                        </p:tgtEl>
                                        <p:attrNameLst>
                                          <p:attrName>style.visibility</p:attrName>
                                        </p:attrNameLst>
                                      </p:cBhvr>
                                      <p:to>
                                        <p:strVal val="visible"/>
                                      </p:to>
                                    </p:set>
                                    <p:anim calcmode="lin" valueType="num">
                                      <p:cBhvr additive="base">
                                        <p:cTn id="57" dur="500" fill="hold"/>
                                        <p:tgtEl>
                                          <p:spTgt spid="21510"/>
                                        </p:tgtEl>
                                        <p:attrNameLst>
                                          <p:attrName>ppt_x</p:attrName>
                                        </p:attrNameLst>
                                      </p:cBhvr>
                                      <p:tavLst>
                                        <p:tav tm="0">
                                          <p:val>
                                            <p:strVal val="1+#ppt_w/2"/>
                                          </p:val>
                                        </p:tav>
                                        <p:tav tm="100000">
                                          <p:val>
                                            <p:strVal val="#ppt_x"/>
                                          </p:val>
                                        </p:tav>
                                      </p:tavLst>
                                    </p:anim>
                                    <p:anim calcmode="lin" valueType="num">
                                      <p:cBhvr additive="base">
                                        <p:cTn id="58" dur="500" fill="hold"/>
                                        <p:tgtEl>
                                          <p:spTgt spid="21510"/>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21515"/>
                                        </p:tgtEl>
                                        <p:attrNameLst>
                                          <p:attrName>style.visibility</p:attrName>
                                        </p:attrNameLst>
                                      </p:cBhvr>
                                      <p:to>
                                        <p:strVal val="visible"/>
                                      </p:to>
                                    </p:set>
                                    <p:anim calcmode="lin" valueType="num">
                                      <p:cBhvr additive="base">
                                        <p:cTn id="62" dur="500" fill="hold"/>
                                        <p:tgtEl>
                                          <p:spTgt spid="21515"/>
                                        </p:tgtEl>
                                        <p:attrNameLst>
                                          <p:attrName>ppt_x</p:attrName>
                                        </p:attrNameLst>
                                      </p:cBhvr>
                                      <p:tavLst>
                                        <p:tav tm="0">
                                          <p:val>
                                            <p:strVal val="1+#ppt_w/2"/>
                                          </p:val>
                                        </p:tav>
                                        <p:tav tm="100000">
                                          <p:val>
                                            <p:strVal val="#ppt_x"/>
                                          </p:val>
                                        </p:tav>
                                      </p:tavLst>
                                    </p:anim>
                                    <p:anim calcmode="lin" valueType="num">
                                      <p:cBhvr additive="base">
                                        <p:cTn id="63" dur="500" fill="hold"/>
                                        <p:tgtEl>
                                          <p:spTgt spid="21515"/>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21511"/>
                                        </p:tgtEl>
                                        <p:attrNameLst>
                                          <p:attrName>style.visibility</p:attrName>
                                        </p:attrNameLst>
                                      </p:cBhvr>
                                      <p:to>
                                        <p:strVal val="visible"/>
                                      </p:to>
                                    </p:set>
                                    <p:anim calcmode="lin" valueType="num">
                                      <p:cBhvr additive="base">
                                        <p:cTn id="67" dur="500" fill="hold"/>
                                        <p:tgtEl>
                                          <p:spTgt spid="21511"/>
                                        </p:tgtEl>
                                        <p:attrNameLst>
                                          <p:attrName>ppt_x</p:attrName>
                                        </p:attrNameLst>
                                      </p:cBhvr>
                                      <p:tavLst>
                                        <p:tav tm="0">
                                          <p:val>
                                            <p:strVal val="1+#ppt_w/2"/>
                                          </p:val>
                                        </p:tav>
                                        <p:tav tm="100000">
                                          <p:val>
                                            <p:strVal val="#ppt_x"/>
                                          </p:val>
                                        </p:tav>
                                      </p:tavLst>
                                    </p:anim>
                                    <p:anim calcmode="lin" valueType="num">
                                      <p:cBhvr additive="base">
                                        <p:cTn id="68" dur="500" fill="hold"/>
                                        <p:tgtEl>
                                          <p:spTgt spid="2151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507" grpId="0" animBg="1" autoUpdateAnimBg="0"/>
      <p:bldP spid="21508" grpId="0" animBg="1" autoUpdateAnimBg="0"/>
      <p:bldP spid="21509" grpId="0" animBg="1" autoUpdateAnimBg="0"/>
      <p:bldP spid="21510" grpId="0" animBg="1" autoUpdateAnimBg="0"/>
      <p:bldP spid="21511" grpId="0" animBg="1" autoUpdateAnimBg="0"/>
      <p:bldP spid="21517" grpId="0" animBg="1" autoUpdateAnimBg="0"/>
      <p:bldP spid="2151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r>
              <a:rPr lang="en-US" altLang="zh-TW"/>
              <a:t>Example: Disk Storage </a:t>
            </a:r>
          </a:p>
        </p:txBody>
      </p:sp>
      <p:sp>
        <p:nvSpPr>
          <p:cNvPr id="19461" name="Rectangle 5"/>
          <p:cNvSpPr>
            <a:spLocks noChangeArrowheads="1"/>
          </p:cNvSpPr>
          <p:nvPr/>
        </p:nvSpPr>
        <p:spPr bwMode="auto">
          <a:xfrm>
            <a:off x="711201" y="2667001"/>
            <a:ext cx="1962151" cy="1116013"/>
          </a:xfrm>
          <a:prstGeom prst="rect">
            <a:avLst/>
          </a:prstGeom>
          <a:solidFill>
            <a:schemeClr val="accent1"/>
          </a:solidFill>
          <a:ln w="9525">
            <a:solidFill>
              <a:schemeClr val="tx1"/>
            </a:solidFill>
            <a:miter lim="800000"/>
            <a:headEnd/>
            <a:tailEnd/>
          </a:ln>
          <a:effectLst/>
        </p:spPr>
        <p:txBody>
          <a:bodyPr anchor="ctr" anchorCtr="1"/>
          <a:lstStyle/>
          <a:p>
            <a:pPr algn="ctr"/>
            <a:r>
              <a:rPr kumimoji="0" lang="en-US" altLang="zh-TW" sz="2400">
                <a:solidFill>
                  <a:srgbClr val="FF3300"/>
                </a:solidFill>
              </a:rPr>
              <a:t>Data</a:t>
            </a:r>
          </a:p>
        </p:txBody>
      </p:sp>
      <p:sp>
        <p:nvSpPr>
          <p:cNvPr id="19462" name="Rectangle 6"/>
          <p:cNvSpPr>
            <a:spLocks noChangeArrowheads="1"/>
          </p:cNvSpPr>
          <p:nvPr/>
        </p:nvSpPr>
        <p:spPr bwMode="auto">
          <a:xfrm>
            <a:off x="3998385" y="2667001"/>
            <a:ext cx="1991783" cy="1116013"/>
          </a:xfrm>
          <a:prstGeom prst="rect">
            <a:avLst/>
          </a:prstGeom>
          <a:solidFill>
            <a:schemeClr va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Zip</a:t>
            </a:r>
          </a:p>
        </p:txBody>
      </p:sp>
      <p:sp>
        <p:nvSpPr>
          <p:cNvPr id="19463" name="Rectangle 7"/>
          <p:cNvSpPr>
            <a:spLocks noChangeArrowheads="1"/>
          </p:cNvSpPr>
          <p:nvPr/>
        </p:nvSpPr>
        <p:spPr bwMode="auto">
          <a:xfrm>
            <a:off x="10109200" y="3467101"/>
            <a:ext cx="2082800" cy="982663"/>
          </a:xfrm>
          <a:prstGeom prst="rect">
            <a:avLst/>
          </a:prstGeom>
          <a:solidFill>
            <a:schemeClr val="fo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a:t>
            </a:r>
          </a:p>
        </p:txBody>
      </p:sp>
      <p:sp>
        <p:nvSpPr>
          <p:cNvPr id="19464" name="Rectangle 8"/>
          <p:cNvSpPr>
            <a:spLocks noChangeArrowheads="1"/>
          </p:cNvSpPr>
          <p:nvPr/>
        </p:nvSpPr>
        <p:spPr bwMode="auto">
          <a:xfrm>
            <a:off x="3998385" y="4029076"/>
            <a:ext cx="1991783" cy="1116013"/>
          </a:xfrm>
          <a:prstGeom prst="rect">
            <a:avLst/>
          </a:prstGeom>
          <a:solidFill>
            <a:schemeClr val="bg2"/>
          </a:solidFill>
          <a:ln w="9525">
            <a:solidFill>
              <a:schemeClr val="tx1"/>
            </a:solidFill>
            <a:miter lim="800000"/>
            <a:headEnd/>
            <a:tailEnd/>
          </a:ln>
          <a:effectLst/>
        </p:spPr>
        <p:txBody>
          <a:bodyPr anchor="ctr" anchorCtr="1"/>
          <a:lstStyle/>
          <a:p>
            <a:pPr algn="ctr"/>
            <a:r>
              <a:rPr kumimoji="0" lang="en-US" altLang="zh-TW" sz="2400">
                <a:solidFill>
                  <a:srgbClr val="FF3300"/>
                </a:solidFill>
              </a:rPr>
              <a:t>Unzip</a:t>
            </a:r>
          </a:p>
        </p:txBody>
      </p:sp>
      <p:sp>
        <p:nvSpPr>
          <p:cNvPr id="19465" name="Rectangle 9"/>
          <p:cNvSpPr>
            <a:spLocks noChangeArrowheads="1"/>
          </p:cNvSpPr>
          <p:nvPr/>
        </p:nvSpPr>
        <p:spPr bwMode="auto">
          <a:xfrm>
            <a:off x="711201" y="4029076"/>
            <a:ext cx="1962151" cy="1116013"/>
          </a:xfrm>
          <a:prstGeom prst="rect">
            <a:avLst/>
          </a:prstGeom>
          <a:solidFill>
            <a:schemeClr val="tx2"/>
          </a:solidFill>
          <a:ln w="9525">
            <a:solidFill>
              <a:schemeClr val="tx1"/>
            </a:solidFill>
            <a:miter lim="800000"/>
            <a:headEnd/>
            <a:tailEnd/>
          </a:ln>
          <a:effectLst/>
        </p:spPr>
        <p:txBody>
          <a:bodyPr anchor="ctr" anchorCtr="1"/>
          <a:lstStyle/>
          <a:p>
            <a:pPr algn="ctr"/>
            <a:r>
              <a:rPr kumimoji="0" lang="en-US" altLang="zh-TW" sz="2400">
                <a:solidFill>
                  <a:srgbClr val="FF3300"/>
                </a:solidFill>
              </a:rPr>
              <a:t>User</a:t>
            </a:r>
          </a:p>
        </p:txBody>
      </p:sp>
      <p:cxnSp>
        <p:nvCxnSpPr>
          <p:cNvPr id="19466" name="AutoShape 10"/>
          <p:cNvCxnSpPr>
            <a:cxnSpLocks noChangeShapeType="1"/>
            <a:stCxn id="19471" idx="3"/>
            <a:endCxn id="19463" idx="0"/>
          </p:cNvCxnSpPr>
          <p:nvPr/>
        </p:nvCxnSpPr>
        <p:spPr bwMode="auto">
          <a:xfrm>
            <a:off x="9306984" y="3225800"/>
            <a:ext cx="1843616" cy="241300"/>
          </a:xfrm>
          <a:prstGeom prst="bentConnector2">
            <a:avLst/>
          </a:prstGeom>
          <a:noFill/>
          <a:ln w="38100">
            <a:solidFill>
              <a:schemeClr val="tx1"/>
            </a:solidFill>
            <a:miter lim="800000"/>
            <a:headEnd/>
            <a:tailEnd type="triangle" w="med" len="med"/>
          </a:ln>
          <a:effectLst/>
        </p:spPr>
      </p:cxnSp>
      <p:cxnSp>
        <p:nvCxnSpPr>
          <p:cNvPr id="19467" name="AutoShape 11"/>
          <p:cNvCxnSpPr>
            <a:cxnSpLocks noChangeShapeType="1"/>
            <a:stCxn id="19463" idx="2"/>
            <a:endCxn id="19472" idx="3"/>
          </p:cNvCxnSpPr>
          <p:nvPr/>
        </p:nvCxnSpPr>
        <p:spPr bwMode="auto">
          <a:xfrm rot="5400000">
            <a:off x="10159736" y="3597011"/>
            <a:ext cx="138112" cy="1843616"/>
          </a:xfrm>
          <a:prstGeom prst="bentConnector2">
            <a:avLst/>
          </a:prstGeom>
          <a:noFill/>
          <a:ln w="38100">
            <a:solidFill>
              <a:schemeClr val="tx1"/>
            </a:solidFill>
            <a:miter lim="800000"/>
            <a:headEnd/>
            <a:tailEnd type="triangle" w="med" len="med"/>
          </a:ln>
          <a:effectLst/>
        </p:spPr>
      </p:cxnSp>
      <p:cxnSp>
        <p:nvCxnSpPr>
          <p:cNvPr id="19468" name="AutoShape 12"/>
          <p:cNvCxnSpPr>
            <a:cxnSpLocks noChangeShapeType="1"/>
            <a:stCxn id="19461" idx="3"/>
            <a:endCxn id="19462" idx="1"/>
          </p:cNvCxnSpPr>
          <p:nvPr/>
        </p:nvCxnSpPr>
        <p:spPr bwMode="auto">
          <a:xfrm>
            <a:off x="2673352" y="3225800"/>
            <a:ext cx="1325033" cy="0"/>
          </a:xfrm>
          <a:prstGeom prst="straightConnector1">
            <a:avLst/>
          </a:prstGeom>
          <a:noFill/>
          <a:ln w="38100">
            <a:solidFill>
              <a:schemeClr val="tx1"/>
            </a:solidFill>
            <a:round/>
            <a:headEnd/>
            <a:tailEnd type="triangle" w="med" len="med"/>
          </a:ln>
          <a:effectLst/>
        </p:spPr>
      </p:cxnSp>
      <p:cxnSp>
        <p:nvCxnSpPr>
          <p:cNvPr id="19469" name="AutoShape 13"/>
          <p:cNvCxnSpPr>
            <a:cxnSpLocks noChangeShapeType="1"/>
            <a:stCxn id="19464" idx="1"/>
            <a:endCxn id="19465" idx="3"/>
          </p:cNvCxnSpPr>
          <p:nvPr/>
        </p:nvCxnSpPr>
        <p:spPr bwMode="auto">
          <a:xfrm flipH="1">
            <a:off x="2673352" y="4587875"/>
            <a:ext cx="1325033" cy="0"/>
          </a:xfrm>
          <a:prstGeom prst="straightConnector1">
            <a:avLst/>
          </a:prstGeom>
          <a:noFill/>
          <a:ln w="38100">
            <a:solidFill>
              <a:schemeClr val="tx1"/>
            </a:solidFill>
            <a:round/>
            <a:headEnd/>
            <a:tailEnd type="triangle" w="med" len="med"/>
          </a:ln>
          <a:effectLst/>
        </p:spPr>
      </p:cxnSp>
      <p:cxnSp>
        <p:nvCxnSpPr>
          <p:cNvPr id="19470" name="AutoShape 14"/>
          <p:cNvCxnSpPr>
            <a:cxnSpLocks noChangeShapeType="1"/>
            <a:stCxn id="19462" idx="3"/>
            <a:endCxn id="19471" idx="1"/>
          </p:cNvCxnSpPr>
          <p:nvPr/>
        </p:nvCxnSpPr>
        <p:spPr bwMode="auto">
          <a:xfrm>
            <a:off x="5990168" y="3225800"/>
            <a:ext cx="1325033" cy="0"/>
          </a:xfrm>
          <a:prstGeom prst="straightConnector1">
            <a:avLst/>
          </a:prstGeom>
          <a:noFill/>
          <a:ln w="38100">
            <a:solidFill>
              <a:schemeClr val="tx1"/>
            </a:solidFill>
            <a:round/>
            <a:headEnd/>
            <a:tailEnd type="triangle" w="med" len="med"/>
          </a:ln>
          <a:effectLst/>
        </p:spPr>
      </p:cxnSp>
      <p:sp>
        <p:nvSpPr>
          <p:cNvPr id="19471" name="Rectangle 15"/>
          <p:cNvSpPr>
            <a:spLocks noChangeArrowheads="1"/>
          </p:cNvSpPr>
          <p:nvPr/>
        </p:nvSpPr>
        <p:spPr bwMode="auto">
          <a:xfrm>
            <a:off x="7315200" y="2667001"/>
            <a:ext cx="1991784" cy="1116013"/>
          </a:xfrm>
          <a:prstGeom prst="rect">
            <a:avLst/>
          </a:prstGeom>
          <a:solidFill>
            <a:srgbClr val="FFCC00"/>
          </a:solidFill>
          <a:ln w="9525">
            <a:solidFill>
              <a:schemeClr val="tx1"/>
            </a:solidFill>
            <a:miter lim="800000"/>
            <a:headEnd/>
            <a:tailEnd/>
          </a:ln>
          <a:effectLst/>
        </p:spPr>
        <p:txBody>
          <a:bodyPr anchor="ctr" anchorCtr="1"/>
          <a:lstStyle/>
          <a:p>
            <a:pPr algn="ctr"/>
            <a:r>
              <a:rPr kumimoji="0" lang="en-US" altLang="zh-TW" sz="2400">
                <a:solidFill>
                  <a:srgbClr val="FF3300"/>
                </a:solidFill>
              </a:rPr>
              <a:t>Add CRC</a:t>
            </a:r>
          </a:p>
        </p:txBody>
      </p:sp>
      <p:sp>
        <p:nvSpPr>
          <p:cNvPr id="19472" name="Rectangle 16"/>
          <p:cNvSpPr>
            <a:spLocks noChangeArrowheads="1"/>
          </p:cNvSpPr>
          <p:nvPr/>
        </p:nvSpPr>
        <p:spPr bwMode="auto">
          <a:xfrm>
            <a:off x="7315200" y="4029076"/>
            <a:ext cx="1991784" cy="1116013"/>
          </a:xfrm>
          <a:prstGeom prst="rect">
            <a:avLst/>
          </a:prstGeom>
          <a:solidFill>
            <a:srgbClr val="DDDDDD"/>
          </a:solidFill>
          <a:ln w="9525">
            <a:solidFill>
              <a:schemeClr val="tx1"/>
            </a:solidFill>
            <a:miter lim="800000"/>
            <a:headEnd/>
            <a:tailEnd/>
          </a:ln>
          <a:effectLst/>
        </p:spPr>
        <p:txBody>
          <a:bodyPr anchor="ctr" anchorCtr="1"/>
          <a:lstStyle/>
          <a:p>
            <a:pPr algn="ctr"/>
            <a:r>
              <a:rPr kumimoji="0" lang="en-US" altLang="zh-TW" sz="2400">
                <a:solidFill>
                  <a:srgbClr val="FF3300"/>
                </a:solidFill>
              </a:rPr>
              <a:t>Verify CRC</a:t>
            </a:r>
          </a:p>
        </p:txBody>
      </p:sp>
      <p:cxnSp>
        <p:nvCxnSpPr>
          <p:cNvPr id="19473" name="AutoShape 17"/>
          <p:cNvCxnSpPr>
            <a:cxnSpLocks noChangeShapeType="1"/>
            <a:stCxn id="19464" idx="3"/>
            <a:endCxn id="19472" idx="1"/>
          </p:cNvCxnSpPr>
          <p:nvPr/>
        </p:nvCxnSpPr>
        <p:spPr bwMode="auto">
          <a:xfrm>
            <a:off x="5990168" y="4587875"/>
            <a:ext cx="1325033" cy="0"/>
          </a:xfrm>
          <a:prstGeom prst="straightConnector1">
            <a:avLst/>
          </a:prstGeom>
          <a:noFill/>
          <a:ln w="38100">
            <a:solidFill>
              <a:schemeClr val="tx1"/>
            </a:solidFill>
            <a:round/>
            <a:headEnd type="triangle" w="med" len="med"/>
            <a:tailEnd/>
          </a:ln>
          <a:effectLst/>
        </p:spPr>
      </p:cxnSp>
      <p:pic>
        <p:nvPicPr>
          <p:cNvPr id="19474" name="Picture 18" descr="c_mlg"/>
          <p:cNvPicPr>
            <a:picLocks noChangeAspect="1" noChangeArrowheads="1"/>
          </p:cNvPicPr>
          <p:nvPr/>
        </p:nvPicPr>
        <p:blipFill>
          <a:blip r:embed="rId2"/>
          <a:srcRect/>
          <a:stretch>
            <a:fillRect/>
          </a:stretch>
        </p:blipFill>
        <p:spPr bwMode="auto">
          <a:xfrm>
            <a:off x="5283200" y="990600"/>
            <a:ext cx="2641600" cy="14859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9461"/>
                                        </p:tgtEl>
                                        <p:attrNameLst>
                                          <p:attrName>style.visibility</p:attrName>
                                        </p:attrNameLst>
                                      </p:cBhvr>
                                      <p:to>
                                        <p:strVal val="visible"/>
                                      </p:to>
                                    </p:set>
                                    <p:anim calcmode="lin" valueType="num">
                                      <p:cBhvr additive="base">
                                        <p:cTn id="7" dur="500" fill="hold"/>
                                        <p:tgtEl>
                                          <p:spTgt spid="19461"/>
                                        </p:tgtEl>
                                        <p:attrNameLst>
                                          <p:attrName>ppt_x</p:attrName>
                                        </p:attrNameLst>
                                      </p:cBhvr>
                                      <p:tavLst>
                                        <p:tav tm="0">
                                          <p:val>
                                            <p:strVal val="0-#ppt_w/2"/>
                                          </p:val>
                                        </p:tav>
                                        <p:tav tm="100000">
                                          <p:val>
                                            <p:strVal val="#ppt_x"/>
                                          </p:val>
                                        </p:tav>
                                      </p:tavLst>
                                    </p:anim>
                                    <p:anim calcmode="lin" valueType="num">
                                      <p:cBhvr additive="base">
                                        <p:cTn id="8" dur="500" fill="hold"/>
                                        <p:tgtEl>
                                          <p:spTgt spid="194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19468"/>
                                        </p:tgtEl>
                                        <p:attrNameLst>
                                          <p:attrName>style.visibility</p:attrName>
                                        </p:attrNameLst>
                                      </p:cBhvr>
                                      <p:to>
                                        <p:strVal val="visible"/>
                                      </p:to>
                                    </p:set>
                                    <p:anim calcmode="lin" valueType="num">
                                      <p:cBhvr additive="base">
                                        <p:cTn id="12" dur="500" fill="hold"/>
                                        <p:tgtEl>
                                          <p:spTgt spid="19468"/>
                                        </p:tgtEl>
                                        <p:attrNameLst>
                                          <p:attrName>ppt_x</p:attrName>
                                        </p:attrNameLst>
                                      </p:cBhvr>
                                      <p:tavLst>
                                        <p:tav tm="0">
                                          <p:val>
                                            <p:strVal val="0-#ppt_w/2"/>
                                          </p:val>
                                        </p:tav>
                                        <p:tav tm="100000">
                                          <p:val>
                                            <p:strVal val="#ppt_x"/>
                                          </p:val>
                                        </p:tav>
                                      </p:tavLst>
                                    </p:anim>
                                    <p:anim calcmode="lin" valueType="num">
                                      <p:cBhvr additive="base">
                                        <p:cTn id="13" dur="500" fill="hold"/>
                                        <p:tgtEl>
                                          <p:spTgt spid="19468"/>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9462"/>
                                        </p:tgtEl>
                                        <p:attrNameLst>
                                          <p:attrName>style.visibility</p:attrName>
                                        </p:attrNameLst>
                                      </p:cBhvr>
                                      <p:to>
                                        <p:strVal val="visible"/>
                                      </p:to>
                                    </p:set>
                                    <p:anim calcmode="lin" valueType="num">
                                      <p:cBhvr additive="base">
                                        <p:cTn id="17" dur="500" fill="hold"/>
                                        <p:tgtEl>
                                          <p:spTgt spid="19462"/>
                                        </p:tgtEl>
                                        <p:attrNameLst>
                                          <p:attrName>ppt_x</p:attrName>
                                        </p:attrNameLst>
                                      </p:cBhvr>
                                      <p:tavLst>
                                        <p:tav tm="0">
                                          <p:val>
                                            <p:strVal val="0-#ppt_w/2"/>
                                          </p:val>
                                        </p:tav>
                                        <p:tav tm="100000">
                                          <p:val>
                                            <p:strVal val="#ppt_x"/>
                                          </p:val>
                                        </p:tav>
                                      </p:tavLst>
                                    </p:anim>
                                    <p:anim calcmode="lin" valueType="num">
                                      <p:cBhvr additive="base">
                                        <p:cTn id="18" dur="500" fill="hold"/>
                                        <p:tgtEl>
                                          <p:spTgt spid="19462"/>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19470"/>
                                        </p:tgtEl>
                                        <p:attrNameLst>
                                          <p:attrName>style.visibility</p:attrName>
                                        </p:attrNameLst>
                                      </p:cBhvr>
                                      <p:to>
                                        <p:strVal val="visible"/>
                                      </p:to>
                                    </p:set>
                                    <p:anim calcmode="lin" valueType="num">
                                      <p:cBhvr additive="base">
                                        <p:cTn id="22" dur="500" fill="hold"/>
                                        <p:tgtEl>
                                          <p:spTgt spid="19470"/>
                                        </p:tgtEl>
                                        <p:attrNameLst>
                                          <p:attrName>ppt_x</p:attrName>
                                        </p:attrNameLst>
                                      </p:cBhvr>
                                      <p:tavLst>
                                        <p:tav tm="0">
                                          <p:val>
                                            <p:strVal val="0-#ppt_w/2"/>
                                          </p:val>
                                        </p:tav>
                                        <p:tav tm="100000">
                                          <p:val>
                                            <p:strVal val="#ppt_x"/>
                                          </p:val>
                                        </p:tav>
                                      </p:tavLst>
                                    </p:anim>
                                    <p:anim calcmode="lin" valueType="num">
                                      <p:cBhvr additive="base">
                                        <p:cTn id="23" dur="500" fill="hold"/>
                                        <p:tgtEl>
                                          <p:spTgt spid="19470"/>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9471"/>
                                        </p:tgtEl>
                                        <p:attrNameLst>
                                          <p:attrName>style.visibility</p:attrName>
                                        </p:attrNameLst>
                                      </p:cBhvr>
                                      <p:to>
                                        <p:strVal val="visible"/>
                                      </p:to>
                                    </p:set>
                                    <p:anim calcmode="lin" valueType="num">
                                      <p:cBhvr additive="base">
                                        <p:cTn id="27" dur="500" fill="hold"/>
                                        <p:tgtEl>
                                          <p:spTgt spid="19471"/>
                                        </p:tgtEl>
                                        <p:attrNameLst>
                                          <p:attrName>ppt_x</p:attrName>
                                        </p:attrNameLst>
                                      </p:cBhvr>
                                      <p:tavLst>
                                        <p:tav tm="0">
                                          <p:val>
                                            <p:strVal val="0-#ppt_w/2"/>
                                          </p:val>
                                        </p:tav>
                                        <p:tav tm="100000">
                                          <p:val>
                                            <p:strVal val="#ppt_x"/>
                                          </p:val>
                                        </p:tav>
                                      </p:tavLst>
                                    </p:anim>
                                    <p:anim calcmode="lin" valueType="num">
                                      <p:cBhvr additive="base">
                                        <p:cTn id="28" dur="500" fill="hold"/>
                                        <p:tgtEl>
                                          <p:spTgt spid="19471"/>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19466"/>
                                        </p:tgtEl>
                                        <p:attrNameLst>
                                          <p:attrName>style.visibility</p:attrName>
                                        </p:attrNameLst>
                                      </p:cBhvr>
                                      <p:to>
                                        <p:strVal val="visible"/>
                                      </p:to>
                                    </p:set>
                                    <p:anim calcmode="lin" valueType="num">
                                      <p:cBhvr additive="base">
                                        <p:cTn id="32" dur="500" fill="hold"/>
                                        <p:tgtEl>
                                          <p:spTgt spid="19466"/>
                                        </p:tgtEl>
                                        <p:attrNameLst>
                                          <p:attrName>ppt_x</p:attrName>
                                        </p:attrNameLst>
                                      </p:cBhvr>
                                      <p:tavLst>
                                        <p:tav tm="0">
                                          <p:val>
                                            <p:strVal val="0-#ppt_w/2"/>
                                          </p:val>
                                        </p:tav>
                                        <p:tav tm="100000">
                                          <p:val>
                                            <p:strVal val="#ppt_x"/>
                                          </p:val>
                                        </p:tav>
                                      </p:tavLst>
                                    </p:anim>
                                    <p:anim calcmode="lin" valueType="num">
                                      <p:cBhvr additive="base">
                                        <p:cTn id="33" dur="500" fill="hold"/>
                                        <p:tgtEl>
                                          <p:spTgt spid="19466"/>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19463"/>
                                        </p:tgtEl>
                                        <p:attrNameLst>
                                          <p:attrName>style.visibility</p:attrName>
                                        </p:attrNameLst>
                                      </p:cBhvr>
                                      <p:to>
                                        <p:strVal val="visible"/>
                                      </p:to>
                                    </p:set>
                                    <p:anim calcmode="lin" valueType="num">
                                      <p:cBhvr additive="base">
                                        <p:cTn id="37" dur="500" fill="hold"/>
                                        <p:tgtEl>
                                          <p:spTgt spid="19463"/>
                                        </p:tgtEl>
                                        <p:attrNameLst>
                                          <p:attrName>ppt_x</p:attrName>
                                        </p:attrNameLst>
                                      </p:cBhvr>
                                      <p:tavLst>
                                        <p:tav tm="0">
                                          <p:val>
                                            <p:strVal val="1+#ppt_w/2"/>
                                          </p:val>
                                        </p:tav>
                                        <p:tav tm="100000">
                                          <p:val>
                                            <p:strVal val="#ppt_x"/>
                                          </p:val>
                                        </p:tav>
                                      </p:tavLst>
                                    </p:anim>
                                    <p:anim calcmode="lin" valueType="num">
                                      <p:cBhvr additive="base">
                                        <p:cTn id="38" dur="500" fill="hold"/>
                                        <p:tgtEl>
                                          <p:spTgt spid="19463"/>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19467"/>
                                        </p:tgtEl>
                                        <p:attrNameLst>
                                          <p:attrName>style.visibility</p:attrName>
                                        </p:attrNameLst>
                                      </p:cBhvr>
                                      <p:to>
                                        <p:strVal val="visible"/>
                                      </p:to>
                                    </p:set>
                                    <p:anim calcmode="lin" valueType="num">
                                      <p:cBhvr additive="base">
                                        <p:cTn id="42" dur="500" fill="hold"/>
                                        <p:tgtEl>
                                          <p:spTgt spid="19467"/>
                                        </p:tgtEl>
                                        <p:attrNameLst>
                                          <p:attrName>ppt_x</p:attrName>
                                        </p:attrNameLst>
                                      </p:cBhvr>
                                      <p:tavLst>
                                        <p:tav tm="0">
                                          <p:val>
                                            <p:strVal val="1+#ppt_w/2"/>
                                          </p:val>
                                        </p:tav>
                                        <p:tav tm="100000">
                                          <p:val>
                                            <p:strVal val="#ppt_x"/>
                                          </p:val>
                                        </p:tav>
                                      </p:tavLst>
                                    </p:anim>
                                    <p:anim calcmode="lin" valueType="num">
                                      <p:cBhvr additive="base">
                                        <p:cTn id="43" dur="500" fill="hold"/>
                                        <p:tgtEl>
                                          <p:spTgt spid="19467"/>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19472"/>
                                        </p:tgtEl>
                                        <p:attrNameLst>
                                          <p:attrName>style.visibility</p:attrName>
                                        </p:attrNameLst>
                                      </p:cBhvr>
                                      <p:to>
                                        <p:strVal val="visible"/>
                                      </p:to>
                                    </p:set>
                                    <p:anim calcmode="lin" valueType="num">
                                      <p:cBhvr additive="base">
                                        <p:cTn id="47" dur="500" fill="hold"/>
                                        <p:tgtEl>
                                          <p:spTgt spid="19472"/>
                                        </p:tgtEl>
                                        <p:attrNameLst>
                                          <p:attrName>ppt_x</p:attrName>
                                        </p:attrNameLst>
                                      </p:cBhvr>
                                      <p:tavLst>
                                        <p:tav tm="0">
                                          <p:val>
                                            <p:strVal val="1+#ppt_w/2"/>
                                          </p:val>
                                        </p:tav>
                                        <p:tav tm="100000">
                                          <p:val>
                                            <p:strVal val="#ppt_x"/>
                                          </p:val>
                                        </p:tav>
                                      </p:tavLst>
                                    </p:anim>
                                    <p:anim calcmode="lin" valueType="num">
                                      <p:cBhvr additive="base">
                                        <p:cTn id="48" dur="500" fill="hold"/>
                                        <p:tgtEl>
                                          <p:spTgt spid="19472"/>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19473"/>
                                        </p:tgtEl>
                                        <p:attrNameLst>
                                          <p:attrName>style.visibility</p:attrName>
                                        </p:attrNameLst>
                                      </p:cBhvr>
                                      <p:to>
                                        <p:strVal val="visible"/>
                                      </p:to>
                                    </p:set>
                                    <p:anim calcmode="lin" valueType="num">
                                      <p:cBhvr additive="base">
                                        <p:cTn id="52" dur="500" fill="hold"/>
                                        <p:tgtEl>
                                          <p:spTgt spid="19473"/>
                                        </p:tgtEl>
                                        <p:attrNameLst>
                                          <p:attrName>ppt_x</p:attrName>
                                        </p:attrNameLst>
                                      </p:cBhvr>
                                      <p:tavLst>
                                        <p:tav tm="0">
                                          <p:val>
                                            <p:strVal val="1+#ppt_w/2"/>
                                          </p:val>
                                        </p:tav>
                                        <p:tav tm="100000">
                                          <p:val>
                                            <p:strVal val="#ppt_x"/>
                                          </p:val>
                                        </p:tav>
                                      </p:tavLst>
                                    </p:anim>
                                    <p:anim calcmode="lin" valueType="num">
                                      <p:cBhvr additive="base">
                                        <p:cTn id="53" dur="500" fill="hold"/>
                                        <p:tgtEl>
                                          <p:spTgt spid="19473"/>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19464"/>
                                        </p:tgtEl>
                                        <p:attrNameLst>
                                          <p:attrName>style.visibility</p:attrName>
                                        </p:attrNameLst>
                                      </p:cBhvr>
                                      <p:to>
                                        <p:strVal val="visible"/>
                                      </p:to>
                                    </p:set>
                                    <p:anim calcmode="lin" valueType="num">
                                      <p:cBhvr additive="base">
                                        <p:cTn id="57" dur="500" fill="hold"/>
                                        <p:tgtEl>
                                          <p:spTgt spid="19464"/>
                                        </p:tgtEl>
                                        <p:attrNameLst>
                                          <p:attrName>ppt_x</p:attrName>
                                        </p:attrNameLst>
                                      </p:cBhvr>
                                      <p:tavLst>
                                        <p:tav tm="0">
                                          <p:val>
                                            <p:strVal val="1+#ppt_w/2"/>
                                          </p:val>
                                        </p:tav>
                                        <p:tav tm="100000">
                                          <p:val>
                                            <p:strVal val="#ppt_x"/>
                                          </p:val>
                                        </p:tav>
                                      </p:tavLst>
                                    </p:anim>
                                    <p:anim calcmode="lin" valueType="num">
                                      <p:cBhvr additive="base">
                                        <p:cTn id="58" dur="500" fill="hold"/>
                                        <p:tgtEl>
                                          <p:spTgt spid="19464"/>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19469"/>
                                        </p:tgtEl>
                                        <p:attrNameLst>
                                          <p:attrName>style.visibility</p:attrName>
                                        </p:attrNameLst>
                                      </p:cBhvr>
                                      <p:to>
                                        <p:strVal val="visible"/>
                                      </p:to>
                                    </p:set>
                                    <p:anim calcmode="lin" valueType="num">
                                      <p:cBhvr additive="base">
                                        <p:cTn id="62" dur="500" fill="hold"/>
                                        <p:tgtEl>
                                          <p:spTgt spid="19469"/>
                                        </p:tgtEl>
                                        <p:attrNameLst>
                                          <p:attrName>ppt_x</p:attrName>
                                        </p:attrNameLst>
                                      </p:cBhvr>
                                      <p:tavLst>
                                        <p:tav tm="0">
                                          <p:val>
                                            <p:strVal val="1+#ppt_w/2"/>
                                          </p:val>
                                        </p:tav>
                                        <p:tav tm="100000">
                                          <p:val>
                                            <p:strVal val="#ppt_x"/>
                                          </p:val>
                                        </p:tav>
                                      </p:tavLst>
                                    </p:anim>
                                    <p:anim calcmode="lin" valueType="num">
                                      <p:cBhvr additive="base">
                                        <p:cTn id="63" dur="500" fill="hold"/>
                                        <p:tgtEl>
                                          <p:spTgt spid="19469"/>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2" fill="hold" grpId="0" nodeType="afterEffect">
                                  <p:stCondLst>
                                    <p:cond delay="0"/>
                                  </p:stCondLst>
                                  <p:childTnLst>
                                    <p:set>
                                      <p:cBhvr>
                                        <p:cTn id="66" dur="1" fill="hold">
                                          <p:stCondLst>
                                            <p:cond delay="0"/>
                                          </p:stCondLst>
                                        </p:cTn>
                                        <p:tgtEl>
                                          <p:spTgt spid="19465"/>
                                        </p:tgtEl>
                                        <p:attrNameLst>
                                          <p:attrName>style.visibility</p:attrName>
                                        </p:attrNameLst>
                                      </p:cBhvr>
                                      <p:to>
                                        <p:strVal val="visible"/>
                                      </p:to>
                                    </p:set>
                                    <p:anim calcmode="lin" valueType="num">
                                      <p:cBhvr additive="base">
                                        <p:cTn id="67" dur="500" fill="hold"/>
                                        <p:tgtEl>
                                          <p:spTgt spid="19465"/>
                                        </p:tgtEl>
                                        <p:attrNameLst>
                                          <p:attrName>ppt_x</p:attrName>
                                        </p:attrNameLst>
                                      </p:cBhvr>
                                      <p:tavLst>
                                        <p:tav tm="0">
                                          <p:val>
                                            <p:strVal val="1+#ppt_w/2"/>
                                          </p:val>
                                        </p:tav>
                                        <p:tav tm="100000">
                                          <p:val>
                                            <p:strVal val="#ppt_x"/>
                                          </p:val>
                                        </p:tav>
                                      </p:tavLst>
                                    </p:anim>
                                    <p:anim calcmode="lin" valueType="num">
                                      <p:cBhvr additive="base">
                                        <p:cTn id="68" dur="500" fill="hold"/>
                                        <p:tgtEl>
                                          <p:spTgt spid="1946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1" grpId="0" animBg="1" autoUpdateAnimBg="0"/>
      <p:bldP spid="19462" grpId="0" animBg="1" autoUpdateAnimBg="0"/>
      <p:bldP spid="19463" grpId="0" animBg="1" autoUpdateAnimBg="0"/>
      <p:bldP spid="19464" grpId="0" animBg="1" autoUpdateAnimBg="0"/>
      <p:bldP spid="19465" grpId="0" animBg="1" autoUpdateAnimBg="0"/>
      <p:bldP spid="19471" grpId="0" animBg="1" autoUpdateAnimBg="0"/>
      <p:bldP spid="19472" grpId="0" animBg="1" autoUpdateAnimBg="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xfrm>
            <a:off x="696684" y="158526"/>
            <a:ext cx="10972800" cy="1143000"/>
          </a:xfrm>
        </p:spPr>
        <p:txBody>
          <a:bodyPr/>
          <a:lstStyle/>
          <a:p>
            <a:r>
              <a:rPr lang="en-US" altLang="zh-TW" sz="3600" dirty="0"/>
              <a:t>In terms of Information Theory Terminology</a:t>
            </a:r>
          </a:p>
        </p:txBody>
      </p:sp>
      <p:sp>
        <p:nvSpPr>
          <p:cNvPr id="22532" name="Rectangle 4"/>
          <p:cNvSpPr>
            <a:spLocks noChangeArrowheads="1"/>
          </p:cNvSpPr>
          <p:nvPr/>
        </p:nvSpPr>
        <p:spPr bwMode="auto">
          <a:xfrm>
            <a:off x="2438400" y="1600201"/>
            <a:ext cx="1991784" cy="1116013"/>
          </a:xfrm>
          <a:prstGeom prst="rect">
            <a:avLst/>
          </a:prstGeom>
          <a:solidFill>
            <a:schemeClr va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Zip</a:t>
            </a:r>
          </a:p>
        </p:txBody>
      </p:sp>
      <p:sp>
        <p:nvSpPr>
          <p:cNvPr id="22533" name="Rectangle 5"/>
          <p:cNvSpPr>
            <a:spLocks noChangeArrowheads="1"/>
          </p:cNvSpPr>
          <p:nvPr/>
        </p:nvSpPr>
        <p:spPr bwMode="auto">
          <a:xfrm>
            <a:off x="5689600" y="1600201"/>
            <a:ext cx="1991784" cy="1116013"/>
          </a:xfrm>
          <a:prstGeom prst="rect">
            <a:avLst/>
          </a:prstGeom>
          <a:solidFill>
            <a:schemeClr va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Source</a:t>
            </a:r>
          </a:p>
          <a:p>
            <a:pPr algn="ctr"/>
            <a:r>
              <a:rPr kumimoji="0" lang="en-US" altLang="zh-TW" sz="2400">
                <a:solidFill>
                  <a:srgbClr val="FF3300"/>
                </a:solidFill>
              </a:rPr>
              <a:t>Encoding</a:t>
            </a:r>
          </a:p>
        </p:txBody>
      </p:sp>
      <p:sp>
        <p:nvSpPr>
          <p:cNvPr id="22534" name="Text Box 6"/>
          <p:cNvSpPr txBox="1">
            <a:spLocks noChangeArrowheads="1"/>
          </p:cNvSpPr>
          <p:nvPr/>
        </p:nvSpPr>
        <p:spPr bwMode="auto">
          <a:xfrm>
            <a:off x="4876801" y="1905001"/>
            <a:ext cx="470000" cy="523220"/>
          </a:xfrm>
          <a:prstGeom prst="rect">
            <a:avLst/>
          </a:prstGeom>
          <a:noFill/>
          <a:ln w="9525">
            <a:noFill/>
            <a:miter lim="800000"/>
            <a:headEnd/>
            <a:tailEnd/>
          </a:ln>
          <a:effectLst/>
        </p:spPr>
        <p:txBody>
          <a:bodyPr wrap="none">
            <a:spAutoFit/>
          </a:bodyPr>
          <a:lstStyle/>
          <a:p>
            <a:r>
              <a:rPr lang="en-US" altLang="zh-TW" sz="2800"/>
              <a:t>=</a:t>
            </a:r>
          </a:p>
        </p:txBody>
      </p:sp>
      <p:sp>
        <p:nvSpPr>
          <p:cNvPr id="22535" name="Text Box 7"/>
          <p:cNvSpPr txBox="1">
            <a:spLocks noChangeArrowheads="1"/>
          </p:cNvSpPr>
          <p:nvPr/>
        </p:nvSpPr>
        <p:spPr bwMode="auto">
          <a:xfrm>
            <a:off x="8026400" y="1981200"/>
            <a:ext cx="2933816" cy="461665"/>
          </a:xfrm>
          <a:prstGeom prst="rect">
            <a:avLst/>
          </a:prstGeom>
          <a:noFill/>
          <a:ln w="9525">
            <a:noFill/>
            <a:miter lim="800000"/>
            <a:headEnd/>
            <a:tailEnd/>
          </a:ln>
          <a:effectLst/>
        </p:spPr>
        <p:txBody>
          <a:bodyPr wrap="none">
            <a:spAutoFit/>
          </a:bodyPr>
          <a:lstStyle/>
          <a:p>
            <a:r>
              <a:rPr lang="en-US" altLang="zh-TW" sz="2400"/>
              <a:t>Data Compression</a:t>
            </a:r>
          </a:p>
        </p:txBody>
      </p:sp>
      <p:sp>
        <p:nvSpPr>
          <p:cNvPr id="22536" name="Rectangle 8"/>
          <p:cNvSpPr>
            <a:spLocks noChangeArrowheads="1"/>
          </p:cNvSpPr>
          <p:nvPr/>
        </p:nvSpPr>
        <p:spPr bwMode="auto">
          <a:xfrm>
            <a:off x="2438400" y="4141788"/>
            <a:ext cx="1991784" cy="1116012"/>
          </a:xfrm>
          <a:prstGeom prst="rect">
            <a:avLst/>
          </a:prstGeom>
          <a:solidFill>
            <a:srgbClr val="FFCC00"/>
          </a:solidFill>
          <a:ln w="9525">
            <a:solidFill>
              <a:schemeClr val="tx1"/>
            </a:solidFill>
            <a:miter lim="800000"/>
            <a:headEnd/>
            <a:tailEnd/>
          </a:ln>
          <a:effectLst/>
        </p:spPr>
        <p:txBody>
          <a:bodyPr anchor="ctr" anchorCtr="1"/>
          <a:lstStyle/>
          <a:p>
            <a:pPr algn="ctr"/>
            <a:r>
              <a:rPr kumimoji="0" lang="en-US" altLang="zh-TW" sz="2400">
                <a:solidFill>
                  <a:srgbClr val="FF3300"/>
                </a:solidFill>
              </a:rPr>
              <a:t>Add CRC</a:t>
            </a:r>
          </a:p>
        </p:txBody>
      </p:sp>
      <p:sp>
        <p:nvSpPr>
          <p:cNvPr id="22537" name="Rectangle 9"/>
          <p:cNvSpPr>
            <a:spLocks noChangeArrowheads="1"/>
          </p:cNvSpPr>
          <p:nvPr/>
        </p:nvSpPr>
        <p:spPr bwMode="auto">
          <a:xfrm>
            <a:off x="5689600" y="4141788"/>
            <a:ext cx="1991784" cy="1116012"/>
          </a:xfrm>
          <a:prstGeom prst="rect">
            <a:avLst/>
          </a:prstGeom>
          <a:solidFill>
            <a:srgbClr val="FFCC00"/>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 Encoding</a:t>
            </a:r>
          </a:p>
        </p:txBody>
      </p:sp>
      <p:sp>
        <p:nvSpPr>
          <p:cNvPr id="22538" name="Text Box 10"/>
          <p:cNvSpPr txBox="1">
            <a:spLocks noChangeArrowheads="1"/>
          </p:cNvSpPr>
          <p:nvPr/>
        </p:nvSpPr>
        <p:spPr bwMode="auto">
          <a:xfrm>
            <a:off x="4876801" y="4460876"/>
            <a:ext cx="470000" cy="523220"/>
          </a:xfrm>
          <a:prstGeom prst="rect">
            <a:avLst/>
          </a:prstGeom>
          <a:noFill/>
          <a:ln w="9525">
            <a:noFill/>
            <a:miter lim="800000"/>
            <a:headEnd/>
            <a:tailEnd/>
          </a:ln>
          <a:effectLst/>
        </p:spPr>
        <p:txBody>
          <a:bodyPr wrap="none">
            <a:spAutoFit/>
          </a:bodyPr>
          <a:lstStyle/>
          <a:p>
            <a:r>
              <a:rPr lang="en-US" altLang="zh-TW" sz="2800"/>
              <a:t>=</a:t>
            </a:r>
          </a:p>
        </p:txBody>
      </p:sp>
      <p:sp>
        <p:nvSpPr>
          <p:cNvPr id="22539" name="Rectangle 11"/>
          <p:cNvSpPr>
            <a:spLocks noChangeArrowheads="1"/>
          </p:cNvSpPr>
          <p:nvPr/>
        </p:nvSpPr>
        <p:spPr bwMode="auto">
          <a:xfrm>
            <a:off x="2438400" y="2895601"/>
            <a:ext cx="1991784" cy="1116013"/>
          </a:xfrm>
          <a:prstGeom prst="rect">
            <a:avLst/>
          </a:prstGeom>
          <a:solidFill>
            <a:schemeClr val="bg2"/>
          </a:solidFill>
          <a:ln w="9525">
            <a:solidFill>
              <a:schemeClr val="tx1"/>
            </a:solidFill>
            <a:miter lim="800000"/>
            <a:headEnd/>
            <a:tailEnd/>
          </a:ln>
          <a:effectLst/>
        </p:spPr>
        <p:txBody>
          <a:bodyPr anchor="ctr" anchorCtr="1"/>
          <a:lstStyle/>
          <a:p>
            <a:pPr algn="ctr"/>
            <a:r>
              <a:rPr kumimoji="0" lang="en-US" altLang="zh-TW" sz="2400">
                <a:solidFill>
                  <a:srgbClr val="FF3300"/>
                </a:solidFill>
              </a:rPr>
              <a:t>Unzip</a:t>
            </a:r>
          </a:p>
        </p:txBody>
      </p:sp>
      <p:sp>
        <p:nvSpPr>
          <p:cNvPr id="22540" name="Rectangle 12"/>
          <p:cNvSpPr>
            <a:spLocks noChangeArrowheads="1"/>
          </p:cNvSpPr>
          <p:nvPr/>
        </p:nvSpPr>
        <p:spPr bwMode="auto">
          <a:xfrm>
            <a:off x="5689600" y="2895601"/>
            <a:ext cx="1991784" cy="1116013"/>
          </a:xfrm>
          <a:prstGeom prst="rect">
            <a:avLst/>
          </a:prstGeom>
          <a:solidFill>
            <a:schemeClr val="bg2"/>
          </a:solidFill>
          <a:ln w="9525">
            <a:solidFill>
              <a:schemeClr val="tx1"/>
            </a:solidFill>
            <a:miter lim="800000"/>
            <a:headEnd/>
            <a:tailEnd/>
          </a:ln>
          <a:effectLst/>
        </p:spPr>
        <p:txBody>
          <a:bodyPr anchor="ctr" anchorCtr="1"/>
          <a:lstStyle/>
          <a:p>
            <a:pPr algn="ctr"/>
            <a:r>
              <a:rPr kumimoji="0" lang="en-US" altLang="zh-TW" sz="2400">
                <a:solidFill>
                  <a:srgbClr val="FF3300"/>
                </a:solidFill>
              </a:rPr>
              <a:t>Source Decoding</a:t>
            </a:r>
          </a:p>
        </p:txBody>
      </p:sp>
      <p:sp>
        <p:nvSpPr>
          <p:cNvPr id="22541" name="Text Box 13"/>
          <p:cNvSpPr txBox="1">
            <a:spLocks noChangeArrowheads="1"/>
          </p:cNvSpPr>
          <p:nvPr/>
        </p:nvSpPr>
        <p:spPr bwMode="auto">
          <a:xfrm>
            <a:off x="4876801" y="3138488"/>
            <a:ext cx="470000" cy="523220"/>
          </a:xfrm>
          <a:prstGeom prst="rect">
            <a:avLst/>
          </a:prstGeom>
          <a:noFill/>
          <a:ln w="9525">
            <a:noFill/>
            <a:miter lim="800000"/>
            <a:headEnd/>
            <a:tailEnd/>
          </a:ln>
          <a:effectLst/>
        </p:spPr>
        <p:txBody>
          <a:bodyPr wrap="none">
            <a:spAutoFit/>
          </a:bodyPr>
          <a:lstStyle/>
          <a:p>
            <a:r>
              <a:rPr lang="en-US" altLang="zh-TW" sz="2800"/>
              <a:t>=</a:t>
            </a:r>
          </a:p>
        </p:txBody>
      </p:sp>
      <p:sp>
        <p:nvSpPr>
          <p:cNvPr id="22543" name="Rectangle 15"/>
          <p:cNvSpPr>
            <a:spLocks noChangeArrowheads="1"/>
          </p:cNvSpPr>
          <p:nvPr/>
        </p:nvSpPr>
        <p:spPr bwMode="auto">
          <a:xfrm>
            <a:off x="2438400" y="5486401"/>
            <a:ext cx="1991784" cy="1116013"/>
          </a:xfrm>
          <a:prstGeom prst="rect">
            <a:avLst/>
          </a:prstGeom>
          <a:solidFill>
            <a:srgbClr val="DDDDDD"/>
          </a:solidFill>
          <a:ln w="9525">
            <a:solidFill>
              <a:schemeClr val="tx1"/>
            </a:solidFill>
            <a:miter lim="800000"/>
            <a:headEnd/>
            <a:tailEnd/>
          </a:ln>
          <a:effectLst/>
        </p:spPr>
        <p:txBody>
          <a:bodyPr anchor="ctr" anchorCtr="1"/>
          <a:lstStyle/>
          <a:p>
            <a:pPr algn="ctr"/>
            <a:r>
              <a:rPr kumimoji="0" lang="en-US" altLang="zh-TW" sz="2400">
                <a:solidFill>
                  <a:srgbClr val="FF3300"/>
                </a:solidFill>
              </a:rPr>
              <a:t>Verify CRC</a:t>
            </a:r>
          </a:p>
        </p:txBody>
      </p:sp>
      <p:sp>
        <p:nvSpPr>
          <p:cNvPr id="22544" name="Rectangle 16"/>
          <p:cNvSpPr>
            <a:spLocks noChangeArrowheads="1"/>
          </p:cNvSpPr>
          <p:nvPr/>
        </p:nvSpPr>
        <p:spPr bwMode="auto">
          <a:xfrm>
            <a:off x="5689600" y="5486401"/>
            <a:ext cx="1991784" cy="1116013"/>
          </a:xfrm>
          <a:prstGeom prst="rect">
            <a:avLst/>
          </a:prstGeom>
          <a:solidFill>
            <a:srgbClr val="DDDDDD"/>
          </a:solidFill>
          <a:ln w="9525">
            <a:solidFill>
              <a:schemeClr val="tx1"/>
            </a:solidFill>
            <a:miter lim="800000"/>
            <a:headEnd/>
            <a:tailEnd/>
          </a:ln>
          <a:effectLst/>
        </p:spPr>
        <p:txBody>
          <a:bodyPr anchor="ctr" anchorCtr="1"/>
          <a:lstStyle/>
          <a:p>
            <a:pPr algn="ctr"/>
            <a:r>
              <a:rPr kumimoji="0" lang="en-US" altLang="zh-TW" sz="2400" dirty="0">
                <a:solidFill>
                  <a:srgbClr val="FF3300"/>
                </a:solidFill>
              </a:rPr>
              <a:t>Channel Decoding</a:t>
            </a:r>
          </a:p>
        </p:txBody>
      </p:sp>
      <p:sp>
        <p:nvSpPr>
          <p:cNvPr id="22545" name="Text Box 17"/>
          <p:cNvSpPr txBox="1">
            <a:spLocks noChangeArrowheads="1"/>
          </p:cNvSpPr>
          <p:nvPr/>
        </p:nvSpPr>
        <p:spPr bwMode="auto">
          <a:xfrm>
            <a:off x="4876801" y="5805488"/>
            <a:ext cx="470000" cy="523220"/>
          </a:xfrm>
          <a:prstGeom prst="rect">
            <a:avLst/>
          </a:prstGeom>
          <a:noFill/>
          <a:ln w="9525">
            <a:noFill/>
            <a:miter lim="800000"/>
            <a:headEnd/>
            <a:tailEnd/>
          </a:ln>
          <a:effectLst/>
        </p:spPr>
        <p:txBody>
          <a:bodyPr wrap="none">
            <a:spAutoFit/>
          </a:bodyPr>
          <a:lstStyle/>
          <a:p>
            <a:r>
              <a:rPr lang="en-US" altLang="zh-TW" sz="2800"/>
              <a:t>=</a:t>
            </a:r>
          </a:p>
        </p:txBody>
      </p:sp>
      <p:sp>
        <p:nvSpPr>
          <p:cNvPr id="22546" name="Text Box 18"/>
          <p:cNvSpPr txBox="1">
            <a:spLocks noChangeArrowheads="1"/>
          </p:cNvSpPr>
          <p:nvPr/>
        </p:nvSpPr>
        <p:spPr bwMode="auto">
          <a:xfrm>
            <a:off x="8026401" y="3200400"/>
            <a:ext cx="3280065" cy="461665"/>
          </a:xfrm>
          <a:prstGeom prst="rect">
            <a:avLst/>
          </a:prstGeom>
          <a:noFill/>
          <a:ln w="9525">
            <a:noFill/>
            <a:miter lim="800000"/>
            <a:headEnd/>
            <a:tailEnd/>
          </a:ln>
          <a:effectLst/>
        </p:spPr>
        <p:txBody>
          <a:bodyPr wrap="none">
            <a:spAutoFit/>
          </a:bodyPr>
          <a:lstStyle/>
          <a:p>
            <a:r>
              <a:rPr lang="en-US" altLang="zh-TW" sz="2400"/>
              <a:t>Data Decompression</a:t>
            </a:r>
          </a:p>
        </p:txBody>
      </p:sp>
      <p:sp>
        <p:nvSpPr>
          <p:cNvPr id="22547" name="Text Box 19"/>
          <p:cNvSpPr txBox="1">
            <a:spLocks noChangeArrowheads="1"/>
          </p:cNvSpPr>
          <p:nvPr/>
        </p:nvSpPr>
        <p:spPr bwMode="auto">
          <a:xfrm>
            <a:off x="8026400" y="4419600"/>
            <a:ext cx="2533066" cy="461665"/>
          </a:xfrm>
          <a:prstGeom prst="rect">
            <a:avLst/>
          </a:prstGeom>
          <a:noFill/>
          <a:ln w="9525">
            <a:noFill/>
            <a:miter lim="800000"/>
            <a:headEnd/>
            <a:tailEnd/>
          </a:ln>
          <a:effectLst/>
        </p:spPr>
        <p:txBody>
          <a:bodyPr wrap="none">
            <a:spAutoFit/>
          </a:bodyPr>
          <a:lstStyle/>
          <a:p>
            <a:r>
              <a:rPr lang="en-US" altLang="zh-TW" sz="2400"/>
              <a:t>Error Protection</a:t>
            </a:r>
          </a:p>
        </p:txBody>
      </p:sp>
      <p:sp>
        <p:nvSpPr>
          <p:cNvPr id="22548" name="Text Box 20"/>
          <p:cNvSpPr txBox="1">
            <a:spLocks noChangeArrowheads="1"/>
          </p:cNvSpPr>
          <p:nvPr/>
        </p:nvSpPr>
        <p:spPr bwMode="auto">
          <a:xfrm>
            <a:off x="8026401" y="5867400"/>
            <a:ext cx="2587568" cy="461665"/>
          </a:xfrm>
          <a:prstGeom prst="rect">
            <a:avLst/>
          </a:prstGeom>
          <a:noFill/>
          <a:ln w="9525">
            <a:noFill/>
            <a:miter lim="800000"/>
            <a:headEnd/>
            <a:tailEnd/>
          </a:ln>
          <a:effectLst/>
        </p:spPr>
        <p:txBody>
          <a:bodyPr wrap="none">
            <a:spAutoFit/>
          </a:bodyPr>
          <a:lstStyle/>
          <a:p>
            <a:r>
              <a:rPr lang="en-US" altLang="zh-TW" sz="2400"/>
              <a:t>Error Correction</a:t>
            </a:r>
          </a:p>
        </p:txBody>
      </p:sp>
      <p:sp>
        <p:nvSpPr>
          <p:cNvPr id="19" name="Rectangle 18"/>
          <p:cNvSpPr/>
          <p:nvPr/>
        </p:nvSpPr>
        <p:spPr>
          <a:xfrm>
            <a:off x="5588000" y="6575752"/>
            <a:ext cx="3659976" cy="369332"/>
          </a:xfrm>
          <a:prstGeom prst="rect">
            <a:avLst/>
          </a:prstGeom>
        </p:spPr>
        <p:txBody>
          <a:bodyPr wrap="none">
            <a:spAutoFit/>
          </a:bodyPr>
          <a:lstStyle/>
          <a:p>
            <a:r>
              <a:rPr lang="en-US" dirty="0" smtClean="0"/>
              <a:t> cyclic redundancy check (</a:t>
            </a:r>
            <a:r>
              <a:rPr lang="en-US" b="1" dirty="0" smtClean="0"/>
              <a:t>CRC</a:t>
            </a:r>
            <a:r>
              <a:rPr lang="en-US" dirty="0" smtClean="0"/>
              <a:t>)</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22532"/>
                                        </p:tgtEl>
                                        <p:attrNameLst>
                                          <p:attrName>style.visibility</p:attrName>
                                        </p:attrNameLst>
                                      </p:cBhvr>
                                      <p:to>
                                        <p:strVal val="visible"/>
                                      </p:to>
                                    </p:set>
                                    <p:anim calcmode="lin" valueType="num">
                                      <p:cBhvr additive="base">
                                        <p:cTn id="7" dur="500" fill="hold"/>
                                        <p:tgtEl>
                                          <p:spTgt spid="22532"/>
                                        </p:tgtEl>
                                        <p:attrNameLst>
                                          <p:attrName>ppt_x</p:attrName>
                                        </p:attrNameLst>
                                      </p:cBhvr>
                                      <p:tavLst>
                                        <p:tav tm="0">
                                          <p:val>
                                            <p:strVal val="0-#ppt_w/2"/>
                                          </p:val>
                                        </p:tav>
                                        <p:tav tm="100000">
                                          <p:val>
                                            <p:strVal val="#ppt_x"/>
                                          </p:val>
                                        </p:tav>
                                      </p:tavLst>
                                    </p:anim>
                                    <p:anim calcmode="lin" valueType="num">
                                      <p:cBhvr additive="base">
                                        <p:cTn id="8" dur="500" fill="hold"/>
                                        <p:tgtEl>
                                          <p:spTgt spid="22532"/>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22533"/>
                                        </p:tgtEl>
                                        <p:attrNameLst>
                                          <p:attrName>style.visibility</p:attrName>
                                        </p:attrNameLst>
                                      </p:cBhvr>
                                      <p:to>
                                        <p:strVal val="visible"/>
                                      </p:to>
                                    </p:set>
                                    <p:anim calcmode="lin" valueType="num">
                                      <p:cBhvr additive="base">
                                        <p:cTn id="12" dur="500" fill="hold"/>
                                        <p:tgtEl>
                                          <p:spTgt spid="22533"/>
                                        </p:tgtEl>
                                        <p:attrNameLst>
                                          <p:attrName>ppt_x</p:attrName>
                                        </p:attrNameLst>
                                      </p:cBhvr>
                                      <p:tavLst>
                                        <p:tav tm="0">
                                          <p:val>
                                            <p:strVal val="0-#ppt_w/2"/>
                                          </p:val>
                                        </p:tav>
                                        <p:tav tm="100000">
                                          <p:val>
                                            <p:strVal val="#ppt_x"/>
                                          </p:val>
                                        </p:tav>
                                      </p:tavLst>
                                    </p:anim>
                                    <p:anim calcmode="lin" valueType="num">
                                      <p:cBhvr additive="base">
                                        <p:cTn id="13" dur="500" fill="hold"/>
                                        <p:tgtEl>
                                          <p:spTgt spid="22533"/>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 presetClass="entr" presetSubtype="4" fill="hold" grpId="0" nodeType="clickEffect">
                                  <p:stCondLst>
                                    <p:cond delay="0"/>
                                  </p:stCondLst>
                                  <p:childTnLst>
                                    <p:set>
                                      <p:cBhvr>
                                        <p:cTn id="17" dur="1" fill="hold">
                                          <p:stCondLst>
                                            <p:cond delay="0"/>
                                          </p:stCondLst>
                                        </p:cTn>
                                        <p:tgtEl>
                                          <p:spTgt spid="22535"/>
                                        </p:tgtEl>
                                        <p:attrNameLst>
                                          <p:attrName>style.visibility</p:attrName>
                                        </p:attrNameLst>
                                      </p:cBhvr>
                                      <p:to>
                                        <p:strVal val="visible"/>
                                      </p:to>
                                    </p:set>
                                    <p:anim calcmode="lin" valueType="num">
                                      <p:cBhvr additive="base">
                                        <p:cTn id="18" dur="500" fill="hold"/>
                                        <p:tgtEl>
                                          <p:spTgt spid="22535"/>
                                        </p:tgtEl>
                                        <p:attrNameLst>
                                          <p:attrName>ppt_x</p:attrName>
                                        </p:attrNameLst>
                                      </p:cBhvr>
                                      <p:tavLst>
                                        <p:tav tm="0">
                                          <p:val>
                                            <p:strVal val="#ppt_x"/>
                                          </p:val>
                                        </p:tav>
                                        <p:tav tm="100000">
                                          <p:val>
                                            <p:strVal val="#ppt_x"/>
                                          </p:val>
                                        </p:tav>
                                      </p:tavLst>
                                    </p:anim>
                                    <p:anim calcmode="lin" valueType="num">
                                      <p:cBhvr additive="base">
                                        <p:cTn id="19" dur="500" fill="hold"/>
                                        <p:tgtEl>
                                          <p:spTgt spid="22535"/>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ID="2" presetClass="entr" presetSubtype="2" fill="hold" grpId="0" nodeType="afterEffect">
                                  <p:stCondLst>
                                    <p:cond delay="0"/>
                                  </p:stCondLst>
                                  <p:childTnLst>
                                    <p:set>
                                      <p:cBhvr>
                                        <p:cTn id="22" dur="1" fill="hold">
                                          <p:stCondLst>
                                            <p:cond delay="0"/>
                                          </p:stCondLst>
                                        </p:cTn>
                                        <p:tgtEl>
                                          <p:spTgt spid="22539"/>
                                        </p:tgtEl>
                                        <p:attrNameLst>
                                          <p:attrName>style.visibility</p:attrName>
                                        </p:attrNameLst>
                                      </p:cBhvr>
                                      <p:to>
                                        <p:strVal val="visible"/>
                                      </p:to>
                                    </p:set>
                                    <p:anim calcmode="lin" valueType="num">
                                      <p:cBhvr additive="base">
                                        <p:cTn id="23" dur="500" fill="hold"/>
                                        <p:tgtEl>
                                          <p:spTgt spid="22539"/>
                                        </p:tgtEl>
                                        <p:attrNameLst>
                                          <p:attrName>ppt_x</p:attrName>
                                        </p:attrNameLst>
                                      </p:cBhvr>
                                      <p:tavLst>
                                        <p:tav tm="0">
                                          <p:val>
                                            <p:strVal val="1+#ppt_w/2"/>
                                          </p:val>
                                        </p:tav>
                                        <p:tav tm="100000">
                                          <p:val>
                                            <p:strVal val="#ppt_x"/>
                                          </p:val>
                                        </p:tav>
                                      </p:tavLst>
                                    </p:anim>
                                    <p:anim calcmode="lin" valueType="num">
                                      <p:cBhvr additive="base">
                                        <p:cTn id="24" dur="500" fill="hold"/>
                                        <p:tgtEl>
                                          <p:spTgt spid="22539"/>
                                        </p:tgtEl>
                                        <p:attrNameLst>
                                          <p:attrName>ppt_y</p:attrName>
                                        </p:attrNameLst>
                                      </p:cBhvr>
                                      <p:tavLst>
                                        <p:tav tm="0">
                                          <p:val>
                                            <p:strVal val="#ppt_y"/>
                                          </p:val>
                                        </p:tav>
                                        <p:tav tm="100000">
                                          <p:val>
                                            <p:strVal val="#ppt_y"/>
                                          </p:val>
                                        </p:tav>
                                      </p:tavLst>
                                    </p:anim>
                                  </p:childTnLst>
                                </p:cTn>
                              </p:par>
                            </p:childTnLst>
                          </p:cTn>
                        </p:par>
                        <p:par>
                          <p:cTn id="25" fill="hold">
                            <p:stCondLst>
                              <p:cond delay="1000"/>
                            </p:stCondLst>
                            <p:childTnLst>
                              <p:par>
                                <p:cTn id="26" presetID="2" presetClass="entr" presetSubtype="2" fill="hold" grpId="0" nodeType="afterEffect">
                                  <p:stCondLst>
                                    <p:cond delay="0"/>
                                  </p:stCondLst>
                                  <p:childTnLst>
                                    <p:set>
                                      <p:cBhvr>
                                        <p:cTn id="27" dur="1" fill="hold">
                                          <p:stCondLst>
                                            <p:cond delay="0"/>
                                          </p:stCondLst>
                                        </p:cTn>
                                        <p:tgtEl>
                                          <p:spTgt spid="22540"/>
                                        </p:tgtEl>
                                        <p:attrNameLst>
                                          <p:attrName>style.visibility</p:attrName>
                                        </p:attrNameLst>
                                      </p:cBhvr>
                                      <p:to>
                                        <p:strVal val="visible"/>
                                      </p:to>
                                    </p:set>
                                    <p:anim calcmode="lin" valueType="num">
                                      <p:cBhvr additive="base">
                                        <p:cTn id="28" dur="500" fill="hold"/>
                                        <p:tgtEl>
                                          <p:spTgt spid="22540"/>
                                        </p:tgtEl>
                                        <p:attrNameLst>
                                          <p:attrName>ppt_x</p:attrName>
                                        </p:attrNameLst>
                                      </p:cBhvr>
                                      <p:tavLst>
                                        <p:tav tm="0">
                                          <p:val>
                                            <p:strVal val="1+#ppt_w/2"/>
                                          </p:val>
                                        </p:tav>
                                        <p:tav tm="100000">
                                          <p:val>
                                            <p:strVal val="#ppt_x"/>
                                          </p:val>
                                        </p:tav>
                                      </p:tavLst>
                                    </p:anim>
                                    <p:anim calcmode="lin" valueType="num">
                                      <p:cBhvr additive="base">
                                        <p:cTn id="29" dur="500" fill="hold"/>
                                        <p:tgtEl>
                                          <p:spTgt spid="22540"/>
                                        </p:tgtEl>
                                        <p:attrNameLst>
                                          <p:attrName>ppt_y</p:attrName>
                                        </p:attrNameLst>
                                      </p:cBhvr>
                                      <p:tavLst>
                                        <p:tav tm="0">
                                          <p:val>
                                            <p:strVal val="#ppt_y"/>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ID="2" presetClass="entr" presetSubtype="4" fill="hold" grpId="0" nodeType="clickEffect">
                                  <p:stCondLst>
                                    <p:cond delay="0"/>
                                  </p:stCondLst>
                                  <p:childTnLst>
                                    <p:set>
                                      <p:cBhvr>
                                        <p:cTn id="33" dur="1" fill="hold">
                                          <p:stCondLst>
                                            <p:cond delay="0"/>
                                          </p:stCondLst>
                                        </p:cTn>
                                        <p:tgtEl>
                                          <p:spTgt spid="22546"/>
                                        </p:tgtEl>
                                        <p:attrNameLst>
                                          <p:attrName>style.visibility</p:attrName>
                                        </p:attrNameLst>
                                      </p:cBhvr>
                                      <p:to>
                                        <p:strVal val="visible"/>
                                      </p:to>
                                    </p:set>
                                    <p:anim calcmode="lin" valueType="num">
                                      <p:cBhvr additive="base">
                                        <p:cTn id="34" dur="500" fill="hold"/>
                                        <p:tgtEl>
                                          <p:spTgt spid="22546"/>
                                        </p:tgtEl>
                                        <p:attrNameLst>
                                          <p:attrName>ppt_x</p:attrName>
                                        </p:attrNameLst>
                                      </p:cBhvr>
                                      <p:tavLst>
                                        <p:tav tm="0">
                                          <p:val>
                                            <p:strVal val="#ppt_x"/>
                                          </p:val>
                                        </p:tav>
                                        <p:tav tm="100000">
                                          <p:val>
                                            <p:strVal val="#ppt_x"/>
                                          </p:val>
                                        </p:tav>
                                      </p:tavLst>
                                    </p:anim>
                                    <p:anim calcmode="lin" valueType="num">
                                      <p:cBhvr additive="base">
                                        <p:cTn id="35" dur="500" fill="hold"/>
                                        <p:tgtEl>
                                          <p:spTgt spid="22546"/>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ID="2" presetClass="entr" presetSubtype="8" fill="hold" grpId="0" nodeType="afterEffect">
                                  <p:stCondLst>
                                    <p:cond delay="0"/>
                                  </p:stCondLst>
                                  <p:childTnLst>
                                    <p:set>
                                      <p:cBhvr>
                                        <p:cTn id="38" dur="1" fill="hold">
                                          <p:stCondLst>
                                            <p:cond delay="0"/>
                                          </p:stCondLst>
                                        </p:cTn>
                                        <p:tgtEl>
                                          <p:spTgt spid="22536"/>
                                        </p:tgtEl>
                                        <p:attrNameLst>
                                          <p:attrName>style.visibility</p:attrName>
                                        </p:attrNameLst>
                                      </p:cBhvr>
                                      <p:to>
                                        <p:strVal val="visible"/>
                                      </p:to>
                                    </p:set>
                                    <p:anim calcmode="lin" valueType="num">
                                      <p:cBhvr additive="base">
                                        <p:cTn id="39" dur="500" fill="hold"/>
                                        <p:tgtEl>
                                          <p:spTgt spid="22536"/>
                                        </p:tgtEl>
                                        <p:attrNameLst>
                                          <p:attrName>ppt_x</p:attrName>
                                        </p:attrNameLst>
                                      </p:cBhvr>
                                      <p:tavLst>
                                        <p:tav tm="0">
                                          <p:val>
                                            <p:strVal val="0-#ppt_w/2"/>
                                          </p:val>
                                        </p:tav>
                                        <p:tav tm="100000">
                                          <p:val>
                                            <p:strVal val="#ppt_x"/>
                                          </p:val>
                                        </p:tav>
                                      </p:tavLst>
                                    </p:anim>
                                    <p:anim calcmode="lin" valueType="num">
                                      <p:cBhvr additive="base">
                                        <p:cTn id="40" dur="500" fill="hold"/>
                                        <p:tgtEl>
                                          <p:spTgt spid="22536"/>
                                        </p:tgtEl>
                                        <p:attrNameLst>
                                          <p:attrName>ppt_y</p:attrName>
                                        </p:attrNameLst>
                                      </p:cBhvr>
                                      <p:tavLst>
                                        <p:tav tm="0">
                                          <p:val>
                                            <p:strVal val="#ppt_y"/>
                                          </p:val>
                                        </p:tav>
                                        <p:tav tm="100000">
                                          <p:val>
                                            <p:strVal val="#ppt_y"/>
                                          </p:val>
                                        </p:tav>
                                      </p:tavLst>
                                    </p:anim>
                                  </p:childTnLst>
                                </p:cTn>
                              </p:par>
                            </p:childTnLst>
                          </p:cTn>
                        </p:par>
                        <p:par>
                          <p:cTn id="41" fill="hold">
                            <p:stCondLst>
                              <p:cond delay="1000"/>
                            </p:stCondLst>
                            <p:childTnLst>
                              <p:par>
                                <p:cTn id="42" presetID="2" presetClass="entr" presetSubtype="8" fill="hold" grpId="0" nodeType="afterEffect">
                                  <p:stCondLst>
                                    <p:cond delay="0"/>
                                  </p:stCondLst>
                                  <p:childTnLst>
                                    <p:set>
                                      <p:cBhvr>
                                        <p:cTn id="43" dur="1" fill="hold">
                                          <p:stCondLst>
                                            <p:cond delay="0"/>
                                          </p:stCondLst>
                                        </p:cTn>
                                        <p:tgtEl>
                                          <p:spTgt spid="22537"/>
                                        </p:tgtEl>
                                        <p:attrNameLst>
                                          <p:attrName>style.visibility</p:attrName>
                                        </p:attrNameLst>
                                      </p:cBhvr>
                                      <p:to>
                                        <p:strVal val="visible"/>
                                      </p:to>
                                    </p:set>
                                    <p:anim calcmode="lin" valueType="num">
                                      <p:cBhvr additive="base">
                                        <p:cTn id="44" dur="500" fill="hold"/>
                                        <p:tgtEl>
                                          <p:spTgt spid="22537"/>
                                        </p:tgtEl>
                                        <p:attrNameLst>
                                          <p:attrName>ppt_x</p:attrName>
                                        </p:attrNameLst>
                                      </p:cBhvr>
                                      <p:tavLst>
                                        <p:tav tm="0">
                                          <p:val>
                                            <p:strVal val="0-#ppt_w/2"/>
                                          </p:val>
                                        </p:tav>
                                        <p:tav tm="100000">
                                          <p:val>
                                            <p:strVal val="#ppt_x"/>
                                          </p:val>
                                        </p:tav>
                                      </p:tavLst>
                                    </p:anim>
                                    <p:anim calcmode="lin" valueType="num">
                                      <p:cBhvr additive="base">
                                        <p:cTn id="45" dur="500" fill="hold"/>
                                        <p:tgtEl>
                                          <p:spTgt spid="22537"/>
                                        </p:tgtEl>
                                        <p:attrNameLst>
                                          <p:attrName>ppt_y</p:attrName>
                                        </p:attrNameLst>
                                      </p:cBhvr>
                                      <p:tavLst>
                                        <p:tav tm="0">
                                          <p:val>
                                            <p:strVal val="#ppt_y"/>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2" presetClass="entr" presetSubtype="4" fill="hold" grpId="0" nodeType="clickEffect">
                                  <p:stCondLst>
                                    <p:cond delay="0"/>
                                  </p:stCondLst>
                                  <p:childTnLst>
                                    <p:set>
                                      <p:cBhvr>
                                        <p:cTn id="49" dur="1" fill="hold">
                                          <p:stCondLst>
                                            <p:cond delay="0"/>
                                          </p:stCondLst>
                                        </p:cTn>
                                        <p:tgtEl>
                                          <p:spTgt spid="22547"/>
                                        </p:tgtEl>
                                        <p:attrNameLst>
                                          <p:attrName>style.visibility</p:attrName>
                                        </p:attrNameLst>
                                      </p:cBhvr>
                                      <p:to>
                                        <p:strVal val="visible"/>
                                      </p:to>
                                    </p:set>
                                    <p:anim calcmode="lin" valueType="num">
                                      <p:cBhvr additive="base">
                                        <p:cTn id="50" dur="500" fill="hold"/>
                                        <p:tgtEl>
                                          <p:spTgt spid="22547"/>
                                        </p:tgtEl>
                                        <p:attrNameLst>
                                          <p:attrName>ppt_x</p:attrName>
                                        </p:attrNameLst>
                                      </p:cBhvr>
                                      <p:tavLst>
                                        <p:tav tm="0">
                                          <p:val>
                                            <p:strVal val="#ppt_x"/>
                                          </p:val>
                                        </p:tav>
                                        <p:tav tm="100000">
                                          <p:val>
                                            <p:strVal val="#ppt_x"/>
                                          </p:val>
                                        </p:tav>
                                      </p:tavLst>
                                    </p:anim>
                                    <p:anim calcmode="lin" valueType="num">
                                      <p:cBhvr additive="base">
                                        <p:cTn id="51" dur="500" fill="hold"/>
                                        <p:tgtEl>
                                          <p:spTgt spid="22547"/>
                                        </p:tgtEl>
                                        <p:attrNameLst>
                                          <p:attrName>ppt_y</p:attrName>
                                        </p:attrNameLst>
                                      </p:cBhvr>
                                      <p:tavLst>
                                        <p:tav tm="0">
                                          <p:val>
                                            <p:strVal val="1+#ppt_h/2"/>
                                          </p:val>
                                        </p:tav>
                                        <p:tav tm="100000">
                                          <p:val>
                                            <p:strVal val="#ppt_y"/>
                                          </p:val>
                                        </p:tav>
                                      </p:tavLst>
                                    </p:anim>
                                  </p:childTnLst>
                                </p:cTn>
                              </p:par>
                            </p:childTnLst>
                          </p:cTn>
                        </p:par>
                        <p:par>
                          <p:cTn id="52" fill="hold">
                            <p:stCondLst>
                              <p:cond delay="500"/>
                            </p:stCondLst>
                            <p:childTnLst>
                              <p:par>
                                <p:cTn id="53" presetID="2" presetClass="entr" presetSubtype="2" fill="hold" grpId="0" nodeType="afterEffect">
                                  <p:stCondLst>
                                    <p:cond delay="0"/>
                                  </p:stCondLst>
                                  <p:childTnLst>
                                    <p:set>
                                      <p:cBhvr>
                                        <p:cTn id="54" dur="1" fill="hold">
                                          <p:stCondLst>
                                            <p:cond delay="0"/>
                                          </p:stCondLst>
                                        </p:cTn>
                                        <p:tgtEl>
                                          <p:spTgt spid="22543"/>
                                        </p:tgtEl>
                                        <p:attrNameLst>
                                          <p:attrName>style.visibility</p:attrName>
                                        </p:attrNameLst>
                                      </p:cBhvr>
                                      <p:to>
                                        <p:strVal val="visible"/>
                                      </p:to>
                                    </p:set>
                                    <p:anim calcmode="lin" valueType="num">
                                      <p:cBhvr additive="base">
                                        <p:cTn id="55" dur="500" fill="hold"/>
                                        <p:tgtEl>
                                          <p:spTgt spid="22543"/>
                                        </p:tgtEl>
                                        <p:attrNameLst>
                                          <p:attrName>ppt_x</p:attrName>
                                        </p:attrNameLst>
                                      </p:cBhvr>
                                      <p:tavLst>
                                        <p:tav tm="0">
                                          <p:val>
                                            <p:strVal val="1+#ppt_w/2"/>
                                          </p:val>
                                        </p:tav>
                                        <p:tav tm="100000">
                                          <p:val>
                                            <p:strVal val="#ppt_x"/>
                                          </p:val>
                                        </p:tav>
                                      </p:tavLst>
                                    </p:anim>
                                    <p:anim calcmode="lin" valueType="num">
                                      <p:cBhvr additive="base">
                                        <p:cTn id="56" dur="500" fill="hold"/>
                                        <p:tgtEl>
                                          <p:spTgt spid="22543"/>
                                        </p:tgtEl>
                                        <p:attrNameLst>
                                          <p:attrName>ppt_y</p:attrName>
                                        </p:attrNameLst>
                                      </p:cBhvr>
                                      <p:tavLst>
                                        <p:tav tm="0">
                                          <p:val>
                                            <p:strVal val="#ppt_y"/>
                                          </p:val>
                                        </p:tav>
                                        <p:tav tm="100000">
                                          <p:val>
                                            <p:strVal val="#ppt_y"/>
                                          </p:val>
                                        </p:tav>
                                      </p:tavLst>
                                    </p:anim>
                                  </p:childTnLst>
                                </p:cTn>
                              </p:par>
                            </p:childTnLst>
                          </p:cTn>
                        </p:par>
                        <p:par>
                          <p:cTn id="57" fill="hold">
                            <p:stCondLst>
                              <p:cond delay="1000"/>
                            </p:stCondLst>
                            <p:childTnLst>
                              <p:par>
                                <p:cTn id="58" presetID="2" presetClass="entr" presetSubtype="2" fill="hold" grpId="0" nodeType="afterEffect">
                                  <p:stCondLst>
                                    <p:cond delay="0"/>
                                  </p:stCondLst>
                                  <p:childTnLst>
                                    <p:set>
                                      <p:cBhvr>
                                        <p:cTn id="59" dur="1" fill="hold">
                                          <p:stCondLst>
                                            <p:cond delay="0"/>
                                          </p:stCondLst>
                                        </p:cTn>
                                        <p:tgtEl>
                                          <p:spTgt spid="22544"/>
                                        </p:tgtEl>
                                        <p:attrNameLst>
                                          <p:attrName>style.visibility</p:attrName>
                                        </p:attrNameLst>
                                      </p:cBhvr>
                                      <p:to>
                                        <p:strVal val="visible"/>
                                      </p:to>
                                    </p:set>
                                    <p:anim calcmode="lin" valueType="num">
                                      <p:cBhvr additive="base">
                                        <p:cTn id="60" dur="500" fill="hold"/>
                                        <p:tgtEl>
                                          <p:spTgt spid="22544"/>
                                        </p:tgtEl>
                                        <p:attrNameLst>
                                          <p:attrName>ppt_x</p:attrName>
                                        </p:attrNameLst>
                                      </p:cBhvr>
                                      <p:tavLst>
                                        <p:tav tm="0">
                                          <p:val>
                                            <p:strVal val="1+#ppt_w/2"/>
                                          </p:val>
                                        </p:tav>
                                        <p:tav tm="100000">
                                          <p:val>
                                            <p:strVal val="#ppt_x"/>
                                          </p:val>
                                        </p:tav>
                                      </p:tavLst>
                                    </p:anim>
                                    <p:anim calcmode="lin" valueType="num">
                                      <p:cBhvr additive="base">
                                        <p:cTn id="61" dur="500" fill="hold"/>
                                        <p:tgtEl>
                                          <p:spTgt spid="22544"/>
                                        </p:tgtEl>
                                        <p:attrNameLst>
                                          <p:attrName>ppt_y</p:attrName>
                                        </p:attrNameLst>
                                      </p:cBhvr>
                                      <p:tavLst>
                                        <p:tav tm="0">
                                          <p:val>
                                            <p:strVal val="#ppt_y"/>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ID="2" presetClass="entr" presetSubtype="4" fill="hold" grpId="0" nodeType="clickEffect">
                                  <p:stCondLst>
                                    <p:cond delay="0"/>
                                  </p:stCondLst>
                                  <p:childTnLst>
                                    <p:set>
                                      <p:cBhvr>
                                        <p:cTn id="65" dur="1" fill="hold">
                                          <p:stCondLst>
                                            <p:cond delay="0"/>
                                          </p:stCondLst>
                                        </p:cTn>
                                        <p:tgtEl>
                                          <p:spTgt spid="22548"/>
                                        </p:tgtEl>
                                        <p:attrNameLst>
                                          <p:attrName>style.visibility</p:attrName>
                                        </p:attrNameLst>
                                      </p:cBhvr>
                                      <p:to>
                                        <p:strVal val="visible"/>
                                      </p:to>
                                    </p:set>
                                    <p:anim calcmode="lin" valueType="num">
                                      <p:cBhvr additive="base">
                                        <p:cTn id="66" dur="500" fill="hold"/>
                                        <p:tgtEl>
                                          <p:spTgt spid="22548"/>
                                        </p:tgtEl>
                                        <p:attrNameLst>
                                          <p:attrName>ppt_x</p:attrName>
                                        </p:attrNameLst>
                                      </p:cBhvr>
                                      <p:tavLst>
                                        <p:tav tm="0">
                                          <p:val>
                                            <p:strVal val="#ppt_x"/>
                                          </p:val>
                                        </p:tav>
                                        <p:tav tm="100000">
                                          <p:val>
                                            <p:strVal val="#ppt_x"/>
                                          </p:val>
                                        </p:tav>
                                      </p:tavLst>
                                    </p:anim>
                                    <p:anim calcmode="lin" valueType="num">
                                      <p:cBhvr additive="base">
                                        <p:cTn id="67" dur="500" fill="hold"/>
                                        <p:tgtEl>
                                          <p:spTgt spid="2254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32" grpId="0" animBg="1" autoUpdateAnimBg="0"/>
      <p:bldP spid="22533" grpId="0" animBg="1" autoUpdateAnimBg="0"/>
      <p:bldP spid="22535" grpId="0"/>
      <p:bldP spid="22536" grpId="0" animBg="1" autoUpdateAnimBg="0"/>
      <p:bldP spid="22537" grpId="0" animBg="1" autoUpdateAnimBg="0"/>
      <p:bldP spid="22539" grpId="0" animBg="1" autoUpdateAnimBg="0"/>
      <p:bldP spid="22540" grpId="0" animBg="1" autoUpdateAnimBg="0"/>
      <p:bldP spid="22543" grpId="0" animBg="1" autoUpdateAnimBg="0"/>
      <p:bldP spid="22544" grpId="0" animBg="1" autoUpdateAnimBg="0"/>
      <p:bldP spid="22546" grpId="0"/>
      <p:bldP spid="22547" grpId="0"/>
      <p:bldP spid="22548"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5620" name="Picture 20" descr="catalog_m_t1991350352"/>
          <p:cNvPicPr>
            <a:picLocks noChangeAspect="1" noChangeArrowheads="1"/>
          </p:cNvPicPr>
          <p:nvPr/>
        </p:nvPicPr>
        <p:blipFill>
          <a:blip r:embed="rId2" cstate="print"/>
          <a:srcRect/>
          <a:stretch>
            <a:fillRect/>
          </a:stretch>
        </p:blipFill>
        <p:spPr bwMode="auto">
          <a:xfrm>
            <a:off x="406400" y="2438400"/>
            <a:ext cx="1828800" cy="1371600"/>
          </a:xfrm>
          <a:prstGeom prst="rect">
            <a:avLst/>
          </a:prstGeom>
          <a:noFill/>
        </p:spPr>
      </p:pic>
      <p:sp>
        <p:nvSpPr>
          <p:cNvPr id="25602" name="Rectangle 2"/>
          <p:cNvSpPr>
            <a:spLocks noGrp="1" noChangeArrowheads="1"/>
          </p:cNvSpPr>
          <p:nvPr>
            <p:ph type="title"/>
          </p:nvPr>
        </p:nvSpPr>
        <p:spPr/>
        <p:txBody>
          <a:bodyPr/>
          <a:lstStyle/>
          <a:p>
            <a:r>
              <a:rPr lang="en-US" altLang="zh-TW"/>
              <a:t>Example: Cellular Phone</a:t>
            </a:r>
          </a:p>
        </p:txBody>
      </p:sp>
      <p:sp>
        <p:nvSpPr>
          <p:cNvPr id="25604" name="Rectangle 4"/>
          <p:cNvSpPr>
            <a:spLocks noChangeArrowheads="1"/>
          </p:cNvSpPr>
          <p:nvPr/>
        </p:nvSpPr>
        <p:spPr bwMode="auto">
          <a:xfrm>
            <a:off x="3998385" y="2667001"/>
            <a:ext cx="1991783" cy="1116013"/>
          </a:xfrm>
          <a:prstGeom prst="rect">
            <a:avLst/>
          </a:prstGeom>
          <a:solidFill>
            <a:schemeClr va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Speech Encoding</a:t>
            </a:r>
          </a:p>
        </p:txBody>
      </p:sp>
      <p:sp>
        <p:nvSpPr>
          <p:cNvPr id="25605" name="Rectangle 5"/>
          <p:cNvSpPr>
            <a:spLocks noChangeArrowheads="1"/>
          </p:cNvSpPr>
          <p:nvPr/>
        </p:nvSpPr>
        <p:spPr bwMode="auto">
          <a:xfrm>
            <a:off x="10109200" y="3467101"/>
            <a:ext cx="2082800" cy="982663"/>
          </a:xfrm>
          <a:prstGeom prst="rect">
            <a:avLst/>
          </a:prstGeom>
          <a:solidFill>
            <a:schemeClr val="folHlink"/>
          </a:solidFill>
          <a:ln w="9525">
            <a:solidFill>
              <a:schemeClr val="tx1"/>
            </a:solidFill>
            <a:miter lim="800000"/>
            <a:headEnd/>
            <a:tailEnd/>
          </a:ln>
          <a:effectLst/>
        </p:spPr>
        <p:txBody>
          <a:bodyPr anchor="ctr" anchorCtr="1"/>
          <a:lstStyle/>
          <a:p>
            <a:pPr algn="ctr"/>
            <a:r>
              <a:rPr kumimoji="0" lang="en-US" altLang="zh-TW" sz="2400">
                <a:solidFill>
                  <a:srgbClr val="FF3300"/>
                </a:solidFill>
              </a:rPr>
              <a:t>Channel</a:t>
            </a:r>
          </a:p>
        </p:txBody>
      </p:sp>
      <p:sp>
        <p:nvSpPr>
          <p:cNvPr id="25606" name="Rectangle 6"/>
          <p:cNvSpPr>
            <a:spLocks noChangeArrowheads="1"/>
          </p:cNvSpPr>
          <p:nvPr/>
        </p:nvSpPr>
        <p:spPr bwMode="auto">
          <a:xfrm>
            <a:off x="3998385" y="4029076"/>
            <a:ext cx="1991783" cy="1116013"/>
          </a:xfrm>
          <a:prstGeom prst="rect">
            <a:avLst/>
          </a:prstGeom>
          <a:solidFill>
            <a:schemeClr val="bg2"/>
          </a:solidFill>
          <a:ln w="9525">
            <a:solidFill>
              <a:schemeClr val="tx1"/>
            </a:solidFill>
            <a:miter lim="800000"/>
            <a:headEnd/>
            <a:tailEnd/>
          </a:ln>
          <a:effectLst/>
        </p:spPr>
        <p:txBody>
          <a:bodyPr anchor="ctr" anchorCtr="1"/>
          <a:lstStyle/>
          <a:p>
            <a:pPr algn="ctr"/>
            <a:r>
              <a:rPr kumimoji="0" lang="en-US" altLang="zh-TW" sz="2400">
                <a:solidFill>
                  <a:srgbClr val="FF3300"/>
                </a:solidFill>
              </a:rPr>
              <a:t>Speech Decoding</a:t>
            </a:r>
          </a:p>
        </p:txBody>
      </p:sp>
      <p:cxnSp>
        <p:nvCxnSpPr>
          <p:cNvPr id="25608" name="AutoShape 8"/>
          <p:cNvCxnSpPr>
            <a:cxnSpLocks noChangeShapeType="1"/>
            <a:stCxn id="25613" idx="3"/>
            <a:endCxn id="25605" idx="0"/>
          </p:cNvCxnSpPr>
          <p:nvPr/>
        </p:nvCxnSpPr>
        <p:spPr bwMode="auto">
          <a:xfrm>
            <a:off x="9306984" y="3225800"/>
            <a:ext cx="1843616" cy="241300"/>
          </a:xfrm>
          <a:prstGeom prst="bentConnector2">
            <a:avLst/>
          </a:prstGeom>
          <a:noFill/>
          <a:ln w="38100">
            <a:solidFill>
              <a:schemeClr val="tx1"/>
            </a:solidFill>
            <a:miter lim="800000"/>
            <a:headEnd/>
            <a:tailEnd type="triangle" w="med" len="med"/>
          </a:ln>
          <a:effectLst/>
        </p:spPr>
      </p:cxnSp>
      <p:cxnSp>
        <p:nvCxnSpPr>
          <p:cNvPr id="25609" name="AutoShape 9"/>
          <p:cNvCxnSpPr>
            <a:cxnSpLocks noChangeShapeType="1"/>
            <a:stCxn id="25605" idx="2"/>
            <a:endCxn id="25614" idx="3"/>
          </p:cNvCxnSpPr>
          <p:nvPr/>
        </p:nvCxnSpPr>
        <p:spPr bwMode="auto">
          <a:xfrm rot="5400000">
            <a:off x="10159736" y="3597011"/>
            <a:ext cx="138112" cy="1843616"/>
          </a:xfrm>
          <a:prstGeom prst="bentConnector2">
            <a:avLst/>
          </a:prstGeom>
          <a:noFill/>
          <a:ln w="38100">
            <a:solidFill>
              <a:schemeClr val="tx1"/>
            </a:solidFill>
            <a:miter lim="800000"/>
            <a:headEnd/>
            <a:tailEnd type="triangle" w="med" len="med"/>
          </a:ln>
          <a:effectLst/>
        </p:spPr>
      </p:cxnSp>
      <p:cxnSp>
        <p:nvCxnSpPr>
          <p:cNvPr id="25610" name="AutoShape 10"/>
          <p:cNvCxnSpPr>
            <a:cxnSpLocks noChangeShapeType="1"/>
            <a:endCxn id="25604" idx="1"/>
          </p:cNvCxnSpPr>
          <p:nvPr/>
        </p:nvCxnSpPr>
        <p:spPr bwMode="auto">
          <a:xfrm>
            <a:off x="2673352" y="3225800"/>
            <a:ext cx="1325033" cy="0"/>
          </a:xfrm>
          <a:prstGeom prst="straightConnector1">
            <a:avLst/>
          </a:prstGeom>
          <a:noFill/>
          <a:ln w="38100">
            <a:solidFill>
              <a:schemeClr val="tx1"/>
            </a:solidFill>
            <a:round/>
            <a:headEnd/>
            <a:tailEnd type="triangle" w="med" len="med"/>
          </a:ln>
          <a:effectLst/>
        </p:spPr>
      </p:cxnSp>
      <p:cxnSp>
        <p:nvCxnSpPr>
          <p:cNvPr id="25611" name="AutoShape 11"/>
          <p:cNvCxnSpPr>
            <a:cxnSpLocks noChangeShapeType="1"/>
            <a:stCxn id="25606" idx="1"/>
          </p:cNvCxnSpPr>
          <p:nvPr/>
        </p:nvCxnSpPr>
        <p:spPr bwMode="auto">
          <a:xfrm flipH="1">
            <a:off x="2673352" y="4587875"/>
            <a:ext cx="1325033" cy="0"/>
          </a:xfrm>
          <a:prstGeom prst="straightConnector1">
            <a:avLst/>
          </a:prstGeom>
          <a:noFill/>
          <a:ln w="38100">
            <a:solidFill>
              <a:schemeClr val="tx1"/>
            </a:solidFill>
            <a:round/>
            <a:headEnd/>
            <a:tailEnd type="triangle" w="med" len="med"/>
          </a:ln>
          <a:effectLst/>
        </p:spPr>
      </p:cxnSp>
      <p:cxnSp>
        <p:nvCxnSpPr>
          <p:cNvPr id="25612" name="AutoShape 12"/>
          <p:cNvCxnSpPr>
            <a:cxnSpLocks noChangeShapeType="1"/>
            <a:stCxn id="25604" idx="3"/>
            <a:endCxn id="25613" idx="1"/>
          </p:cNvCxnSpPr>
          <p:nvPr/>
        </p:nvCxnSpPr>
        <p:spPr bwMode="auto">
          <a:xfrm>
            <a:off x="5990168" y="3225800"/>
            <a:ext cx="1325033" cy="0"/>
          </a:xfrm>
          <a:prstGeom prst="straightConnector1">
            <a:avLst/>
          </a:prstGeom>
          <a:noFill/>
          <a:ln w="38100">
            <a:solidFill>
              <a:schemeClr val="tx1"/>
            </a:solidFill>
            <a:round/>
            <a:headEnd/>
            <a:tailEnd type="triangle" w="med" len="med"/>
          </a:ln>
          <a:effectLst/>
        </p:spPr>
      </p:cxnSp>
      <p:sp>
        <p:nvSpPr>
          <p:cNvPr id="25613" name="Rectangle 13"/>
          <p:cNvSpPr>
            <a:spLocks noChangeArrowheads="1"/>
          </p:cNvSpPr>
          <p:nvPr/>
        </p:nvSpPr>
        <p:spPr bwMode="auto">
          <a:xfrm>
            <a:off x="7315200" y="2667001"/>
            <a:ext cx="1991784" cy="1116013"/>
          </a:xfrm>
          <a:prstGeom prst="rect">
            <a:avLst/>
          </a:prstGeom>
          <a:solidFill>
            <a:srgbClr val="FFCC00"/>
          </a:solidFill>
          <a:ln w="9525">
            <a:solidFill>
              <a:schemeClr val="tx1"/>
            </a:solidFill>
            <a:miter lim="800000"/>
            <a:headEnd/>
            <a:tailEnd/>
          </a:ln>
          <a:effectLst/>
        </p:spPr>
        <p:txBody>
          <a:bodyPr anchor="ctr" anchorCtr="1"/>
          <a:lstStyle/>
          <a:p>
            <a:pPr algn="ctr"/>
            <a:r>
              <a:rPr kumimoji="0" lang="en-US" altLang="zh-TW" sz="2400">
                <a:solidFill>
                  <a:srgbClr val="FF3300"/>
                </a:solidFill>
              </a:rPr>
              <a:t>CC Encoding</a:t>
            </a:r>
          </a:p>
        </p:txBody>
      </p:sp>
      <p:sp>
        <p:nvSpPr>
          <p:cNvPr id="25614" name="Rectangle 14"/>
          <p:cNvSpPr>
            <a:spLocks noChangeArrowheads="1"/>
          </p:cNvSpPr>
          <p:nvPr/>
        </p:nvSpPr>
        <p:spPr bwMode="auto">
          <a:xfrm>
            <a:off x="7315200" y="4029076"/>
            <a:ext cx="1991784" cy="1116013"/>
          </a:xfrm>
          <a:prstGeom prst="rect">
            <a:avLst/>
          </a:prstGeom>
          <a:solidFill>
            <a:srgbClr val="DDDDDD"/>
          </a:solidFill>
          <a:ln w="9525">
            <a:solidFill>
              <a:schemeClr val="tx1"/>
            </a:solidFill>
            <a:miter lim="800000"/>
            <a:headEnd/>
            <a:tailEnd/>
          </a:ln>
          <a:effectLst/>
        </p:spPr>
        <p:txBody>
          <a:bodyPr anchor="ctr" anchorCtr="1"/>
          <a:lstStyle/>
          <a:p>
            <a:pPr algn="ctr"/>
            <a:r>
              <a:rPr kumimoji="0" lang="en-US" altLang="zh-TW" sz="2400">
                <a:solidFill>
                  <a:srgbClr val="FF3300"/>
                </a:solidFill>
              </a:rPr>
              <a:t>CC Decoding</a:t>
            </a:r>
          </a:p>
        </p:txBody>
      </p:sp>
      <p:cxnSp>
        <p:nvCxnSpPr>
          <p:cNvPr id="25615" name="AutoShape 15"/>
          <p:cNvCxnSpPr>
            <a:cxnSpLocks noChangeShapeType="1"/>
            <a:stCxn id="25606" idx="3"/>
            <a:endCxn id="25614" idx="1"/>
          </p:cNvCxnSpPr>
          <p:nvPr/>
        </p:nvCxnSpPr>
        <p:spPr bwMode="auto">
          <a:xfrm>
            <a:off x="5990168" y="4587875"/>
            <a:ext cx="1325033" cy="0"/>
          </a:xfrm>
          <a:prstGeom prst="straightConnector1">
            <a:avLst/>
          </a:prstGeom>
          <a:noFill/>
          <a:ln w="38100">
            <a:solidFill>
              <a:schemeClr val="tx1"/>
            </a:solidFill>
            <a:round/>
            <a:headEnd type="triangle" w="med" len="med"/>
            <a:tailEnd/>
          </a:ln>
          <a:effectLst/>
        </p:spPr>
      </p:cxnSp>
      <p:sp>
        <p:nvSpPr>
          <p:cNvPr id="25616" name="Text Box 16"/>
          <p:cNvSpPr txBox="1">
            <a:spLocks noChangeArrowheads="1"/>
          </p:cNvSpPr>
          <p:nvPr/>
        </p:nvSpPr>
        <p:spPr bwMode="auto">
          <a:xfrm>
            <a:off x="3128434" y="5954714"/>
            <a:ext cx="4482317" cy="400110"/>
          </a:xfrm>
          <a:prstGeom prst="rect">
            <a:avLst/>
          </a:prstGeom>
          <a:noFill/>
          <a:ln w="9525">
            <a:noFill/>
            <a:miter lim="800000"/>
            <a:headEnd/>
            <a:tailEnd/>
          </a:ln>
          <a:effectLst/>
        </p:spPr>
        <p:txBody>
          <a:bodyPr wrap="none">
            <a:spAutoFit/>
          </a:bodyPr>
          <a:lstStyle/>
          <a:p>
            <a:r>
              <a:rPr lang="en-US" altLang="zh-TW" sz="2000"/>
              <a:t>CC stands for Convolutional Code.</a:t>
            </a:r>
          </a:p>
        </p:txBody>
      </p:sp>
      <p:sp>
        <p:nvSpPr>
          <p:cNvPr id="25618" name="Rectangle 18"/>
          <p:cNvSpPr>
            <a:spLocks noChangeArrowheads="1"/>
          </p:cNvSpPr>
          <p:nvPr/>
        </p:nvSpPr>
        <p:spPr bwMode="auto">
          <a:xfrm>
            <a:off x="3149600" y="1676400"/>
            <a:ext cx="9042400" cy="4191000"/>
          </a:xfrm>
          <a:prstGeom prst="rect">
            <a:avLst/>
          </a:prstGeom>
          <a:noFill/>
          <a:ln w="57150">
            <a:solidFill>
              <a:srgbClr val="FF0000"/>
            </a:solidFill>
            <a:miter lim="800000"/>
            <a:headEnd/>
            <a:tailEnd/>
          </a:ln>
          <a:effectLst/>
        </p:spPr>
        <p:txBody>
          <a:bodyPr wrap="none" anchor="ctr"/>
          <a:lstStyle/>
          <a:p>
            <a:endParaRPr lang="en-US"/>
          </a:p>
        </p:txBody>
      </p:sp>
      <p:sp>
        <p:nvSpPr>
          <p:cNvPr id="25619" name="Text Box 19"/>
          <p:cNvSpPr txBox="1">
            <a:spLocks noChangeArrowheads="1"/>
          </p:cNvSpPr>
          <p:nvPr/>
        </p:nvSpPr>
        <p:spPr bwMode="auto">
          <a:xfrm>
            <a:off x="9144000" y="5489575"/>
            <a:ext cx="1919115" cy="461665"/>
          </a:xfrm>
          <a:prstGeom prst="rect">
            <a:avLst/>
          </a:prstGeom>
          <a:noFill/>
          <a:ln w="9525">
            <a:noFill/>
            <a:miter lim="800000"/>
            <a:headEnd/>
            <a:tailEnd/>
          </a:ln>
          <a:effectLst/>
        </p:spPr>
        <p:txBody>
          <a:bodyPr wrap="none">
            <a:spAutoFit/>
          </a:bodyPr>
          <a:lstStyle/>
          <a:p>
            <a:r>
              <a:rPr lang="en-US" altLang="zh-TW" sz="2400"/>
              <a:t>GSM/CDMA</a:t>
            </a:r>
          </a:p>
        </p:txBody>
      </p:sp>
      <p:pic>
        <p:nvPicPr>
          <p:cNvPr id="25622" name="Picture 22" descr="catalog_m_t1991350352"/>
          <p:cNvPicPr>
            <a:picLocks noChangeAspect="1" noChangeArrowheads="1"/>
          </p:cNvPicPr>
          <p:nvPr/>
        </p:nvPicPr>
        <p:blipFill>
          <a:blip r:embed="rId2" cstate="print"/>
          <a:srcRect/>
          <a:stretch>
            <a:fillRect/>
          </a:stretch>
        </p:blipFill>
        <p:spPr bwMode="auto">
          <a:xfrm>
            <a:off x="406400" y="4038600"/>
            <a:ext cx="1828800" cy="1371600"/>
          </a:xfrm>
          <a:prstGeom prst="rect">
            <a:avLst/>
          </a:prstGeom>
          <a:noFill/>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620"/>
                                        </p:tgtEl>
                                        <p:attrNameLst>
                                          <p:attrName>style.visibility</p:attrName>
                                        </p:attrNameLst>
                                      </p:cBhvr>
                                      <p:to>
                                        <p:strVal val="visible"/>
                                      </p:to>
                                    </p:set>
                                    <p:anim calcmode="lin" valueType="num">
                                      <p:cBhvr additive="base">
                                        <p:cTn id="7" dur="500" fill="hold"/>
                                        <p:tgtEl>
                                          <p:spTgt spid="25620"/>
                                        </p:tgtEl>
                                        <p:attrNameLst>
                                          <p:attrName>ppt_x</p:attrName>
                                        </p:attrNameLst>
                                      </p:cBhvr>
                                      <p:tavLst>
                                        <p:tav tm="0">
                                          <p:val>
                                            <p:strVal val="#ppt_x"/>
                                          </p:val>
                                        </p:tav>
                                        <p:tav tm="100000">
                                          <p:val>
                                            <p:strVal val="#ppt_x"/>
                                          </p:val>
                                        </p:tav>
                                      </p:tavLst>
                                    </p:anim>
                                    <p:anim calcmode="lin" valueType="num">
                                      <p:cBhvr additive="base">
                                        <p:cTn id="8" dur="500" fill="hold"/>
                                        <p:tgtEl>
                                          <p:spTgt spid="2562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8" fill="hold" nodeType="afterEffect">
                                  <p:stCondLst>
                                    <p:cond delay="0"/>
                                  </p:stCondLst>
                                  <p:childTnLst>
                                    <p:set>
                                      <p:cBhvr>
                                        <p:cTn id="11" dur="1" fill="hold">
                                          <p:stCondLst>
                                            <p:cond delay="0"/>
                                          </p:stCondLst>
                                        </p:cTn>
                                        <p:tgtEl>
                                          <p:spTgt spid="25610"/>
                                        </p:tgtEl>
                                        <p:attrNameLst>
                                          <p:attrName>style.visibility</p:attrName>
                                        </p:attrNameLst>
                                      </p:cBhvr>
                                      <p:to>
                                        <p:strVal val="visible"/>
                                      </p:to>
                                    </p:set>
                                    <p:anim calcmode="lin" valueType="num">
                                      <p:cBhvr additive="base">
                                        <p:cTn id="12" dur="500" fill="hold"/>
                                        <p:tgtEl>
                                          <p:spTgt spid="25610"/>
                                        </p:tgtEl>
                                        <p:attrNameLst>
                                          <p:attrName>ppt_x</p:attrName>
                                        </p:attrNameLst>
                                      </p:cBhvr>
                                      <p:tavLst>
                                        <p:tav tm="0">
                                          <p:val>
                                            <p:strVal val="0-#ppt_w/2"/>
                                          </p:val>
                                        </p:tav>
                                        <p:tav tm="100000">
                                          <p:val>
                                            <p:strVal val="#ppt_x"/>
                                          </p:val>
                                        </p:tav>
                                      </p:tavLst>
                                    </p:anim>
                                    <p:anim calcmode="lin" valueType="num">
                                      <p:cBhvr additive="base">
                                        <p:cTn id="13" dur="500" fill="hold"/>
                                        <p:tgtEl>
                                          <p:spTgt spid="25610"/>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25604"/>
                                        </p:tgtEl>
                                        <p:attrNameLst>
                                          <p:attrName>style.visibility</p:attrName>
                                        </p:attrNameLst>
                                      </p:cBhvr>
                                      <p:to>
                                        <p:strVal val="visible"/>
                                      </p:to>
                                    </p:set>
                                    <p:anim calcmode="lin" valueType="num">
                                      <p:cBhvr additive="base">
                                        <p:cTn id="17" dur="500" fill="hold"/>
                                        <p:tgtEl>
                                          <p:spTgt spid="25604"/>
                                        </p:tgtEl>
                                        <p:attrNameLst>
                                          <p:attrName>ppt_x</p:attrName>
                                        </p:attrNameLst>
                                      </p:cBhvr>
                                      <p:tavLst>
                                        <p:tav tm="0">
                                          <p:val>
                                            <p:strVal val="0-#ppt_w/2"/>
                                          </p:val>
                                        </p:tav>
                                        <p:tav tm="100000">
                                          <p:val>
                                            <p:strVal val="#ppt_x"/>
                                          </p:val>
                                        </p:tav>
                                      </p:tavLst>
                                    </p:anim>
                                    <p:anim calcmode="lin" valueType="num">
                                      <p:cBhvr additive="base">
                                        <p:cTn id="18" dur="500" fill="hold"/>
                                        <p:tgtEl>
                                          <p:spTgt spid="25604"/>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nodeType="afterEffect">
                                  <p:stCondLst>
                                    <p:cond delay="0"/>
                                  </p:stCondLst>
                                  <p:childTnLst>
                                    <p:set>
                                      <p:cBhvr>
                                        <p:cTn id="21" dur="1" fill="hold">
                                          <p:stCondLst>
                                            <p:cond delay="0"/>
                                          </p:stCondLst>
                                        </p:cTn>
                                        <p:tgtEl>
                                          <p:spTgt spid="25612"/>
                                        </p:tgtEl>
                                        <p:attrNameLst>
                                          <p:attrName>style.visibility</p:attrName>
                                        </p:attrNameLst>
                                      </p:cBhvr>
                                      <p:to>
                                        <p:strVal val="visible"/>
                                      </p:to>
                                    </p:set>
                                    <p:anim calcmode="lin" valueType="num">
                                      <p:cBhvr additive="base">
                                        <p:cTn id="22" dur="500" fill="hold"/>
                                        <p:tgtEl>
                                          <p:spTgt spid="25612"/>
                                        </p:tgtEl>
                                        <p:attrNameLst>
                                          <p:attrName>ppt_x</p:attrName>
                                        </p:attrNameLst>
                                      </p:cBhvr>
                                      <p:tavLst>
                                        <p:tav tm="0">
                                          <p:val>
                                            <p:strVal val="0-#ppt_w/2"/>
                                          </p:val>
                                        </p:tav>
                                        <p:tav tm="100000">
                                          <p:val>
                                            <p:strVal val="#ppt_x"/>
                                          </p:val>
                                        </p:tav>
                                      </p:tavLst>
                                    </p:anim>
                                    <p:anim calcmode="lin" valueType="num">
                                      <p:cBhvr additive="base">
                                        <p:cTn id="23" dur="500" fill="hold"/>
                                        <p:tgtEl>
                                          <p:spTgt spid="25612"/>
                                        </p:tgtEl>
                                        <p:attrNameLst>
                                          <p:attrName>ppt_y</p:attrName>
                                        </p:attrNameLst>
                                      </p:cBhvr>
                                      <p:tavLst>
                                        <p:tav tm="0">
                                          <p:val>
                                            <p:strVal val="#ppt_y"/>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25613"/>
                                        </p:tgtEl>
                                        <p:attrNameLst>
                                          <p:attrName>style.visibility</p:attrName>
                                        </p:attrNameLst>
                                      </p:cBhvr>
                                      <p:to>
                                        <p:strVal val="visible"/>
                                      </p:to>
                                    </p:set>
                                    <p:anim calcmode="lin" valueType="num">
                                      <p:cBhvr additive="base">
                                        <p:cTn id="27" dur="500" fill="hold"/>
                                        <p:tgtEl>
                                          <p:spTgt spid="25613"/>
                                        </p:tgtEl>
                                        <p:attrNameLst>
                                          <p:attrName>ppt_x</p:attrName>
                                        </p:attrNameLst>
                                      </p:cBhvr>
                                      <p:tavLst>
                                        <p:tav tm="0">
                                          <p:val>
                                            <p:strVal val="0-#ppt_w/2"/>
                                          </p:val>
                                        </p:tav>
                                        <p:tav tm="100000">
                                          <p:val>
                                            <p:strVal val="#ppt_x"/>
                                          </p:val>
                                        </p:tav>
                                      </p:tavLst>
                                    </p:anim>
                                    <p:anim calcmode="lin" valueType="num">
                                      <p:cBhvr additive="base">
                                        <p:cTn id="28" dur="500" fill="hold"/>
                                        <p:tgtEl>
                                          <p:spTgt spid="25613"/>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5608"/>
                                        </p:tgtEl>
                                        <p:attrNameLst>
                                          <p:attrName>style.visibility</p:attrName>
                                        </p:attrNameLst>
                                      </p:cBhvr>
                                      <p:to>
                                        <p:strVal val="visible"/>
                                      </p:to>
                                    </p:set>
                                    <p:anim calcmode="lin" valueType="num">
                                      <p:cBhvr additive="base">
                                        <p:cTn id="32" dur="500" fill="hold"/>
                                        <p:tgtEl>
                                          <p:spTgt spid="25608"/>
                                        </p:tgtEl>
                                        <p:attrNameLst>
                                          <p:attrName>ppt_x</p:attrName>
                                        </p:attrNameLst>
                                      </p:cBhvr>
                                      <p:tavLst>
                                        <p:tav tm="0">
                                          <p:val>
                                            <p:strVal val="0-#ppt_w/2"/>
                                          </p:val>
                                        </p:tav>
                                        <p:tav tm="100000">
                                          <p:val>
                                            <p:strVal val="#ppt_x"/>
                                          </p:val>
                                        </p:tav>
                                      </p:tavLst>
                                    </p:anim>
                                    <p:anim calcmode="lin" valueType="num">
                                      <p:cBhvr additive="base">
                                        <p:cTn id="33" dur="500" fill="hold"/>
                                        <p:tgtEl>
                                          <p:spTgt spid="25608"/>
                                        </p:tgtEl>
                                        <p:attrNameLst>
                                          <p:attrName>ppt_y</p:attrName>
                                        </p:attrNameLst>
                                      </p:cBhvr>
                                      <p:tavLst>
                                        <p:tav tm="0">
                                          <p:val>
                                            <p:strVal val="#ppt_y"/>
                                          </p:val>
                                        </p:tav>
                                        <p:tav tm="100000">
                                          <p:val>
                                            <p:strVal val="#ppt_y"/>
                                          </p:val>
                                        </p:tav>
                                      </p:tavLst>
                                    </p:anim>
                                  </p:childTnLst>
                                </p:cTn>
                              </p:par>
                            </p:childTnLst>
                          </p:cTn>
                        </p:par>
                        <p:par>
                          <p:cTn id="34" fill="hold">
                            <p:stCondLst>
                              <p:cond delay="3000"/>
                            </p:stCondLst>
                            <p:childTnLst>
                              <p:par>
                                <p:cTn id="35" presetID="2" presetClass="entr" presetSubtype="2" fill="hold" grpId="0" nodeType="afterEffect">
                                  <p:stCondLst>
                                    <p:cond delay="0"/>
                                  </p:stCondLst>
                                  <p:childTnLst>
                                    <p:set>
                                      <p:cBhvr>
                                        <p:cTn id="36" dur="1" fill="hold">
                                          <p:stCondLst>
                                            <p:cond delay="0"/>
                                          </p:stCondLst>
                                        </p:cTn>
                                        <p:tgtEl>
                                          <p:spTgt spid="25605"/>
                                        </p:tgtEl>
                                        <p:attrNameLst>
                                          <p:attrName>style.visibility</p:attrName>
                                        </p:attrNameLst>
                                      </p:cBhvr>
                                      <p:to>
                                        <p:strVal val="visible"/>
                                      </p:to>
                                    </p:set>
                                    <p:anim calcmode="lin" valueType="num">
                                      <p:cBhvr additive="base">
                                        <p:cTn id="37" dur="500" fill="hold"/>
                                        <p:tgtEl>
                                          <p:spTgt spid="25605"/>
                                        </p:tgtEl>
                                        <p:attrNameLst>
                                          <p:attrName>ppt_x</p:attrName>
                                        </p:attrNameLst>
                                      </p:cBhvr>
                                      <p:tavLst>
                                        <p:tav tm="0">
                                          <p:val>
                                            <p:strVal val="1+#ppt_w/2"/>
                                          </p:val>
                                        </p:tav>
                                        <p:tav tm="100000">
                                          <p:val>
                                            <p:strVal val="#ppt_x"/>
                                          </p:val>
                                        </p:tav>
                                      </p:tavLst>
                                    </p:anim>
                                    <p:anim calcmode="lin" valueType="num">
                                      <p:cBhvr additive="base">
                                        <p:cTn id="38" dur="500" fill="hold"/>
                                        <p:tgtEl>
                                          <p:spTgt spid="25605"/>
                                        </p:tgtEl>
                                        <p:attrNameLst>
                                          <p:attrName>ppt_y</p:attrName>
                                        </p:attrNameLst>
                                      </p:cBhvr>
                                      <p:tavLst>
                                        <p:tav tm="0">
                                          <p:val>
                                            <p:strVal val="#ppt_y"/>
                                          </p:val>
                                        </p:tav>
                                        <p:tav tm="100000">
                                          <p:val>
                                            <p:strVal val="#ppt_y"/>
                                          </p:val>
                                        </p:tav>
                                      </p:tavLst>
                                    </p:anim>
                                  </p:childTnLst>
                                </p:cTn>
                              </p:par>
                            </p:childTnLst>
                          </p:cTn>
                        </p:par>
                        <p:par>
                          <p:cTn id="39" fill="hold">
                            <p:stCondLst>
                              <p:cond delay="3500"/>
                            </p:stCondLst>
                            <p:childTnLst>
                              <p:par>
                                <p:cTn id="40" presetID="2" presetClass="entr" presetSubtype="2" fill="hold" nodeType="afterEffect">
                                  <p:stCondLst>
                                    <p:cond delay="0"/>
                                  </p:stCondLst>
                                  <p:childTnLst>
                                    <p:set>
                                      <p:cBhvr>
                                        <p:cTn id="41" dur="1" fill="hold">
                                          <p:stCondLst>
                                            <p:cond delay="0"/>
                                          </p:stCondLst>
                                        </p:cTn>
                                        <p:tgtEl>
                                          <p:spTgt spid="25609"/>
                                        </p:tgtEl>
                                        <p:attrNameLst>
                                          <p:attrName>style.visibility</p:attrName>
                                        </p:attrNameLst>
                                      </p:cBhvr>
                                      <p:to>
                                        <p:strVal val="visible"/>
                                      </p:to>
                                    </p:set>
                                    <p:anim calcmode="lin" valueType="num">
                                      <p:cBhvr additive="base">
                                        <p:cTn id="42" dur="500" fill="hold"/>
                                        <p:tgtEl>
                                          <p:spTgt spid="25609"/>
                                        </p:tgtEl>
                                        <p:attrNameLst>
                                          <p:attrName>ppt_x</p:attrName>
                                        </p:attrNameLst>
                                      </p:cBhvr>
                                      <p:tavLst>
                                        <p:tav tm="0">
                                          <p:val>
                                            <p:strVal val="1+#ppt_w/2"/>
                                          </p:val>
                                        </p:tav>
                                        <p:tav tm="100000">
                                          <p:val>
                                            <p:strVal val="#ppt_x"/>
                                          </p:val>
                                        </p:tav>
                                      </p:tavLst>
                                    </p:anim>
                                    <p:anim calcmode="lin" valueType="num">
                                      <p:cBhvr additive="base">
                                        <p:cTn id="43" dur="500" fill="hold"/>
                                        <p:tgtEl>
                                          <p:spTgt spid="25609"/>
                                        </p:tgtEl>
                                        <p:attrNameLst>
                                          <p:attrName>ppt_y</p:attrName>
                                        </p:attrNameLst>
                                      </p:cBhvr>
                                      <p:tavLst>
                                        <p:tav tm="0">
                                          <p:val>
                                            <p:strVal val="#ppt_y"/>
                                          </p:val>
                                        </p:tav>
                                        <p:tav tm="100000">
                                          <p:val>
                                            <p:strVal val="#ppt_y"/>
                                          </p:val>
                                        </p:tav>
                                      </p:tavLst>
                                    </p:anim>
                                  </p:childTnLst>
                                </p:cTn>
                              </p:par>
                            </p:childTnLst>
                          </p:cTn>
                        </p:par>
                        <p:par>
                          <p:cTn id="44" fill="hold">
                            <p:stCondLst>
                              <p:cond delay="4000"/>
                            </p:stCondLst>
                            <p:childTnLst>
                              <p:par>
                                <p:cTn id="45" presetID="2" presetClass="entr" presetSubtype="2" fill="hold" grpId="0" nodeType="afterEffect">
                                  <p:stCondLst>
                                    <p:cond delay="0"/>
                                  </p:stCondLst>
                                  <p:childTnLst>
                                    <p:set>
                                      <p:cBhvr>
                                        <p:cTn id="46" dur="1" fill="hold">
                                          <p:stCondLst>
                                            <p:cond delay="0"/>
                                          </p:stCondLst>
                                        </p:cTn>
                                        <p:tgtEl>
                                          <p:spTgt spid="25614"/>
                                        </p:tgtEl>
                                        <p:attrNameLst>
                                          <p:attrName>style.visibility</p:attrName>
                                        </p:attrNameLst>
                                      </p:cBhvr>
                                      <p:to>
                                        <p:strVal val="visible"/>
                                      </p:to>
                                    </p:set>
                                    <p:anim calcmode="lin" valueType="num">
                                      <p:cBhvr additive="base">
                                        <p:cTn id="47" dur="500" fill="hold"/>
                                        <p:tgtEl>
                                          <p:spTgt spid="25614"/>
                                        </p:tgtEl>
                                        <p:attrNameLst>
                                          <p:attrName>ppt_x</p:attrName>
                                        </p:attrNameLst>
                                      </p:cBhvr>
                                      <p:tavLst>
                                        <p:tav tm="0">
                                          <p:val>
                                            <p:strVal val="1+#ppt_w/2"/>
                                          </p:val>
                                        </p:tav>
                                        <p:tav tm="100000">
                                          <p:val>
                                            <p:strVal val="#ppt_x"/>
                                          </p:val>
                                        </p:tav>
                                      </p:tavLst>
                                    </p:anim>
                                    <p:anim calcmode="lin" valueType="num">
                                      <p:cBhvr additive="base">
                                        <p:cTn id="48" dur="500" fill="hold"/>
                                        <p:tgtEl>
                                          <p:spTgt spid="25614"/>
                                        </p:tgtEl>
                                        <p:attrNameLst>
                                          <p:attrName>ppt_y</p:attrName>
                                        </p:attrNameLst>
                                      </p:cBhvr>
                                      <p:tavLst>
                                        <p:tav tm="0">
                                          <p:val>
                                            <p:strVal val="#ppt_y"/>
                                          </p:val>
                                        </p:tav>
                                        <p:tav tm="100000">
                                          <p:val>
                                            <p:strVal val="#ppt_y"/>
                                          </p:val>
                                        </p:tav>
                                      </p:tavLst>
                                    </p:anim>
                                  </p:childTnLst>
                                </p:cTn>
                              </p:par>
                            </p:childTnLst>
                          </p:cTn>
                        </p:par>
                        <p:par>
                          <p:cTn id="49" fill="hold">
                            <p:stCondLst>
                              <p:cond delay="4500"/>
                            </p:stCondLst>
                            <p:childTnLst>
                              <p:par>
                                <p:cTn id="50" presetID="2" presetClass="entr" presetSubtype="2" fill="hold" nodeType="afterEffect">
                                  <p:stCondLst>
                                    <p:cond delay="0"/>
                                  </p:stCondLst>
                                  <p:childTnLst>
                                    <p:set>
                                      <p:cBhvr>
                                        <p:cTn id="51" dur="1" fill="hold">
                                          <p:stCondLst>
                                            <p:cond delay="0"/>
                                          </p:stCondLst>
                                        </p:cTn>
                                        <p:tgtEl>
                                          <p:spTgt spid="25615"/>
                                        </p:tgtEl>
                                        <p:attrNameLst>
                                          <p:attrName>style.visibility</p:attrName>
                                        </p:attrNameLst>
                                      </p:cBhvr>
                                      <p:to>
                                        <p:strVal val="visible"/>
                                      </p:to>
                                    </p:set>
                                    <p:anim calcmode="lin" valueType="num">
                                      <p:cBhvr additive="base">
                                        <p:cTn id="52" dur="500" fill="hold"/>
                                        <p:tgtEl>
                                          <p:spTgt spid="25615"/>
                                        </p:tgtEl>
                                        <p:attrNameLst>
                                          <p:attrName>ppt_x</p:attrName>
                                        </p:attrNameLst>
                                      </p:cBhvr>
                                      <p:tavLst>
                                        <p:tav tm="0">
                                          <p:val>
                                            <p:strVal val="1+#ppt_w/2"/>
                                          </p:val>
                                        </p:tav>
                                        <p:tav tm="100000">
                                          <p:val>
                                            <p:strVal val="#ppt_x"/>
                                          </p:val>
                                        </p:tav>
                                      </p:tavLst>
                                    </p:anim>
                                    <p:anim calcmode="lin" valueType="num">
                                      <p:cBhvr additive="base">
                                        <p:cTn id="53" dur="500" fill="hold"/>
                                        <p:tgtEl>
                                          <p:spTgt spid="25615"/>
                                        </p:tgtEl>
                                        <p:attrNameLst>
                                          <p:attrName>ppt_y</p:attrName>
                                        </p:attrNameLst>
                                      </p:cBhvr>
                                      <p:tavLst>
                                        <p:tav tm="0">
                                          <p:val>
                                            <p:strVal val="#ppt_y"/>
                                          </p:val>
                                        </p:tav>
                                        <p:tav tm="100000">
                                          <p:val>
                                            <p:strVal val="#ppt_y"/>
                                          </p:val>
                                        </p:tav>
                                      </p:tavLst>
                                    </p:anim>
                                  </p:childTnLst>
                                </p:cTn>
                              </p:par>
                            </p:childTnLst>
                          </p:cTn>
                        </p:par>
                        <p:par>
                          <p:cTn id="54" fill="hold">
                            <p:stCondLst>
                              <p:cond delay="5000"/>
                            </p:stCondLst>
                            <p:childTnLst>
                              <p:par>
                                <p:cTn id="55" presetID="2" presetClass="entr" presetSubtype="2" fill="hold" grpId="0" nodeType="afterEffect">
                                  <p:stCondLst>
                                    <p:cond delay="0"/>
                                  </p:stCondLst>
                                  <p:childTnLst>
                                    <p:set>
                                      <p:cBhvr>
                                        <p:cTn id="56" dur="1" fill="hold">
                                          <p:stCondLst>
                                            <p:cond delay="0"/>
                                          </p:stCondLst>
                                        </p:cTn>
                                        <p:tgtEl>
                                          <p:spTgt spid="25606"/>
                                        </p:tgtEl>
                                        <p:attrNameLst>
                                          <p:attrName>style.visibility</p:attrName>
                                        </p:attrNameLst>
                                      </p:cBhvr>
                                      <p:to>
                                        <p:strVal val="visible"/>
                                      </p:to>
                                    </p:set>
                                    <p:anim calcmode="lin" valueType="num">
                                      <p:cBhvr additive="base">
                                        <p:cTn id="57" dur="500" fill="hold"/>
                                        <p:tgtEl>
                                          <p:spTgt spid="25606"/>
                                        </p:tgtEl>
                                        <p:attrNameLst>
                                          <p:attrName>ppt_x</p:attrName>
                                        </p:attrNameLst>
                                      </p:cBhvr>
                                      <p:tavLst>
                                        <p:tav tm="0">
                                          <p:val>
                                            <p:strVal val="1+#ppt_w/2"/>
                                          </p:val>
                                        </p:tav>
                                        <p:tav tm="100000">
                                          <p:val>
                                            <p:strVal val="#ppt_x"/>
                                          </p:val>
                                        </p:tav>
                                      </p:tavLst>
                                    </p:anim>
                                    <p:anim calcmode="lin" valueType="num">
                                      <p:cBhvr additive="base">
                                        <p:cTn id="58" dur="500" fill="hold"/>
                                        <p:tgtEl>
                                          <p:spTgt spid="25606"/>
                                        </p:tgtEl>
                                        <p:attrNameLst>
                                          <p:attrName>ppt_y</p:attrName>
                                        </p:attrNameLst>
                                      </p:cBhvr>
                                      <p:tavLst>
                                        <p:tav tm="0">
                                          <p:val>
                                            <p:strVal val="#ppt_y"/>
                                          </p:val>
                                        </p:tav>
                                        <p:tav tm="100000">
                                          <p:val>
                                            <p:strVal val="#ppt_y"/>
                                          </p:val>
                                        </p:tav>
                                      </p:tavLst>
                                    </p:anim>
                                  </p:childTnLst>
                                </p:cTn>
                              </p:par>
                            </p:childTnLst>
                          </p:cTn>
                        </p:par>
                        <p:par>
                          <p:cTn id="59" fill="hold">
                            <p:stCondLst>
                              <p:cond delay="5500"/>
                            </p:stCondLst>
                            <p:childTnLst>
                              <p:par>
                                <p:cTn id="60" presetID="2" presetClass="entr" presetSubtype="2" fill="hold" nodeType="afterEffect">
                                  <p:stCondLst>
                                    <p:cond delay="0"/>
                                  </p:stCondLst>
                                  <p:childTnLst>
                                    <p:set>
                                      <p:cBhvr>
                                        <p:cTn id="61" dur="1" fill="hold">
                                          <p:stCondLst>
                                            <p:cond delay="0"/>
                                          </p:stCondLst>
                                        </p:cTn>
                                        <p:tgtEl>
                                          <p:spTgt spid="25611"/>
                                        </p:tgtEl>
                                        <p:attrNameLst>
                                          <p:attrName>style.visibility</p:attrName>
                                        </p:attrNameLst>
                                      </p:cBhvr>
                                      <p:to>
                                        <p:strVal val="visible"/>
                                      </p:to>
                                    </p:set>
                                    <p:anim calcmode="lin" valueType="num">
                                      <p:cBhvr additive="base">
                                        <p:cTn id="62" dur="500" fill="hold"/>
                                        <p:tgtEl>
                                          <p:spTgt spid="25611"/>
                                        </p:tgtEl>
                                        <p:attrNameLst>
                                          <p:attrName>ppt_x</p:attrName>
                                        </p:attrNameLst>
                                      </p:cBhvr>
                                      <p:tavLst>
                                        <p:tav tm="0">
                                          <p:val>
                                            <p:strVal val="1+#ppt_w/2"/>
                                          </p:val>
                                        </p:tav>
                                        <p:tav tm="100000">
                                          <p:val>
                                            <p:strVal val="#ppt_x"/>
                                          </p:val>
                                        </p:tav>
                                      </p:tavLst>
                                    </p:anim>
                                    <p:anim calcmode="lin" valueType="num">
                                      <p:cBhvr additive="base">
                                        <p:cTn id="63" dur="500" fill="hold"/>
                                        <p:tgtEl>
                                          <p:spTgt spid="25611"/>
                                        </p:tgtEl>
                                        <p:attrNameLst>
                                          <p:attrName>ppt_y</p:attrName>
                                        </p:attrNameLst>
                                      </p:cBhvr>
                                      <p:tavLst>
                                        <p:tav tm="0">
                                          <p:val>
                                            <p:strVal val="#ppt_y"/>
                                          </p:val>
                                        </p:tav>
                                        <p:tav tm="100000">
                                          <p:val>
                                            <p:strVal val="#ppt_y"/>
                                          </p:val>
                                        </p:tav>
                                      </p:tavLst>
                                    </p:anim>
                                  </p:childTnLst>
                                </p:cTn>
                              </p:par>
                            </p:childTnLst>
                          </p:cTn>
                        </p:par>
                        <p:par>
                          <p:cTn id="64" fill="hold">
                            <p:stCondLst>
                              <p:cond delay="6000"/>
                            </p:stCondLst>
                            <p:childTnLst>
                              <p:par>
                                <p:cTn id="65" presetID="2" presetClass="entr" presetSubtype="4" fill="hold" nodeType="afterEffect">
                                  <p:stCondLst>
                                    <p:cond delay="0"/>
                                  </p:stCondLst>
                                  <p:childTnLst>
                                    <p:set>
                                      <p:cBhvr>
                                        <p:cTn id="66" dur="1" fill="hold">
                                          <p:stCondLst>
                                            <p:cond delay="0"/>
                                          </p:stCondLst>
                                        </p:cTn>
                                        <p:tgtEl>
                                          <p:spTgt spid="25622"/>
                                        </p:tgtEl>
                                        <p:attrNameLst>
                                          <p:attrName>style.visibility</p:attrName>
                                        </p:attrNameLst>
                                      </p:cBhvr>
                                      <p:to>
                                        <p:strVal val="visible"/>
                                      </p:to>
                                    </p:set>
                                    <p:anim calcmode="lin" valueType="num">
                                      <p:cBhvr additive="base">
                                        <p:cTn id="67" dur="500" fill="hold"/>
                                        <p:tgtEl>
                                          <p:spTgt spid="25622"/>
                                        </p:tgtEl>
                                        <p:attrNameLst>
                                          <p:attrName>ppt_x</p:attrName>
                                        </p:attrNameLst>
                                      </p:cBhvr>
                                      <p:tavLst>
                                        <p:tav tm="0">
                                          <p:val>
                                            <p:strVal val="#ppt_x"/>
                                          </p:val>
                                        </p:tav>
                                        <p:tav tm="100000">
                                          <p:val>
                                            <p:strVal val="#ppt_x"/>
                                          </p:val>
                                        </p:tav>
                                      </p:tavLst>
                                    </p:anim>
                                    <p:anim calcmode="lin" valueType="num">
                                      <p:cBhvr additive="base">
                                        <p:cTn id="68" dur="500" fill="hold"/>
                                        <p:tgtEl>
                                          <p:spTgt spid="25622"/>
                                        </p:tgtEl>
                                        <p:attrNameLst>
                                          <p:attrName>ppt_y</p:attrName>
                                        </p:attrNameLst>
                                      </p:cBhvr>
                                      <p:tavLst>
                                        <p:tav tm="0">
                                          <p:val>
                                            <p:strVal val="1+#ppt_h/2"/>
                                          </p:val>
                                        </p:tav>
                                        <p:tav tm="100000">
                                          <p:val>
                                            <p:strVal val="#ppt_y"/>
                                          </p:val>
                                        </p:tav>
                                      </p:tavLst>
                                    </p:anim>
                                  </p:childTnLst>
                                </p:cTn>
                              </p:par>
                            </p:childTnLst>
                          </p:cTn>
                        </p:par>
                        <p:par>
                          <p:cTn id="69" fill="hold">
                            <p:stCondLst>
                              <p:cond delay="6500"/>
                            </p:stCondLst>
                            <p:childTnLst>
                              <p:par>
                                <p:cTn id="70" presetID="2" presetClass="entr" presetSubtype="4" fill="hold" grpId="0" nodeType="afterEffect">
                                  <p:stCondLst>
                                    <p:cond delay="0"/>
                                  </p:stCondLst>
                                  <p:childTnLst>
                                    <p:set>
                                      <p:cBhvr>
                                        <p:cTn id="71" dur="1" fill="hold">
                                          <p:stCondLst>
                                            <p:cond delay="0"/>
                                          </p:stCondLst>
                                        </p:cTn>
                                        <p:tgtEl>
                                          <p:spTgt spid="25618"/>
                                        </p:tgtEl>
                                        <p:attrNameLst>
                                          <p:attrName>style.visibility</p:attrName>
                                        </p:attrNameLst>
                                      </p:cBhvr>
                                      <p:to>
                                        <p:strVal val="visible"/>
                                      </p:to>
                                    </p:set>
                                    <p:anim calcmode="lin" valueType="num">
                                      <p:cBhvr additive="base">
                                        <p:cTn id="72" dur="500" fill="hold"/>
                                        <p:tgtEl>
                                          <p:spTgt spid="25618"/>
                                        </p:tgtEl>
                                        <p:attrNameLst>
                                          <p:attrName>ppt_x</p:attrName>
                                        </p:attrNameLst>
                                      </p:cBhvr>
                                      <p:tavLst>
                                        <p:tav tm="0">
                                          <p:val>
                                            <p:strVal val="#ppt_x"/>
                                          </p:val>
                                        </p:tav>
                                        <p:tav tm="100000">
                                          <p:val>
                                            <p:strVal val="#ppt_x"/>
                                          </p:val>
                                        </p:tav>
                                      </p:tavLst>
                                    </p:anim>
                                    <p:anim calcmode="lin" valueType="num">
                                      <p:cBhvr additive="base">
                                        <p:cTn id="73" dur="500" fill="hold"/>
                                        <p:tgtEl>
                                          <p:spTgt spid="25618"/>
                                        </p:tgtEl>
                                        <p:attrNameLst>
                                          <p:attrName>ppt_y</p:attrName>
                                        </p:attrNameLst>
                                      </p:cBhvr>
                                      <p:tavLst>
                                        <p:tav tm="0">
                                          <p:val>
                                            <p:strVal val="1+#ppt_h/2"/>
                                          </p:val>
                                        </p:tav>
                                        <p:tav tm="100000">
                                          <p:val>
                                            <p:strVal val="#ppt_y"/>
                                          </p:val>
                                        </p:tav>
                                      </p:tavLst>
                                    </p:anim>
                                  </p:childTnLst>
                                </p:cTn>
                              </p:par>
                            </p:childTnLst>
                          </p:cTn>
                        </p:par>
                        <p:par>
                          <p:cTn id="74" fill="hold">
                            <p:stCondLst>
                              <p:cond delay="7000"/>
                            </p:stCondLst>
                            <p:childTnLst>
                              <p:par>
                                <p:cTn id="75" presetID="2" presetClass="entr" presetSubtype="4" fill="hold" grpId="0" nodeType="afterEffect">
                                  <p:stCondLst>
                                    <p:cond delay="0"/>
                                  </p:stCondLst>
                                  <p:childTnLst>
                                    <p:set>
                                      <p:cBhvr>
                                        <p:cTn id="76" dur="1" fill="hold">
                                          <p:stCondLst>
                                            <p:cond delay="0"/>
                                          </p:stCondLst>
                                        </p:cTn>
                                        <p:tgtEl>
                                          <p:spTgt spid="25619"/>
                                        </p:tgtEl>
                                        <p:attrNameLst>
                                          <p:attrName>style.visibility</p:attrName>
                                        </p:attrNameLst>
                                      </p:cBhvr>
                                      <p:to>
                                        <p:strVal val="visible"/>
                                      </p:to>
                                    </p:set>
                                    <p:anim calcmode="lin" valueType="num">
                                      <p:cBhvr additive="base">
                                        <p:cTn id="77" dur="500" fill="hold"/>
                                        <p:tgtEl>
                                          <p:spTgt spid="25619"/>
                                        </p:tgtEl>
                                        <p:attrNameLst>
                                          <p:attrName>ppt_x</p:attrName>
                                        </p:attrNameLst>
                                      </p:cBhvr>
                                      <p:tavLst>
                                        <p:tav tm="0">
                                          <p:val>
                                            <p:strVal val="#ppt_x"/>
                                          </p:val>
                                        </p:tav>
                                        <p:tav tm="100000">
                                          <p:val>
                                            <p:strVal val="#ppt_x"/>
                                          </p:val>
                                        </p:tav>
                                      </p:tavLst>
                                    </p:anim>
                                    <p:anim calcmode="lin" valueType="num">
                                      <p:cBhvr additive="base">
                                        <p:cTn id="78" dur="500" fill="hold"/>
                                        <p:tgtEl>
                                          <p:spTgt spid="2561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604" grpId="0" animBg="1" autoUpdateAnimBg="0"/>
      <p:bldP spid="25605" grpId="0" animBg="1" autoUpdateAnimBg="0"/>
      <p:bldP spid="25606" grpId="0" animBg="1" autoUpdateAnimBg="0"/>
      <p:bldP spid="25613" grpId="0" animBg="1" autoUpdateAnimBg="0"/>
      <p:bldP spid="25614" grpId="0" animBg="1" autoUpdateAnimBg="0"/>
      <p:bldP spid="25618" grpId="0" animBg="1"/>
      <p:bldP spid="2561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a:t>
            </a:fld>
            <a:endParaRPr lang="en-US"/>
          </a:p>
        </p:txBody>
      </p:sp>
      <p:pic>
        <p:nvPicPr>
          <p:cNvPr id="3" name="Picture 2"/>
          <p:cNvPicPr>
            <a:picLocks noChangeAspect="1"/>
          </p:cNvPicPr>
          <p:nvPr/>
        </p:nvPicPr>
        <p:blipFill rotWithShape="1">
          <a:blip r:embed="rId2"/>
          <a:srcRect l="13532" t="17433" r="17119" b="44126"/>
          <a:stretch/>
        </p:blipFill>
        <p:spPr>
          <a:xfrm>
            <a:off x="-51873" y="1004936"/>
            <a:ext cx="12282361" cy="3829614"/>
          </a:xfrm>
          <a:prstGeom prst="rect">
            <a:avLst/>
          </a:prstGeom>
        </p:spPr>
      </p:pic>
    </p:spTree>
    <p:extLst>
      <p:ext uri="{BB962C8B-B14F-4D97-AF65-F5344CB8AC3E}">
        <p14:creationId xmlns:p14="http://schemas.microsoft.com/office/powerpoint/2010/main" val="30347930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20</a:t>
            </a:fld>
            <a:endParaRPr lang="en-US"/>
          </a:p>
        </p:txBody>
      </p:sp>
      <p:sp>
        <p:nvSpPr>
          <p:cNvPr id="4" name="Rectangle 3"/>
          <p:cNvSpPr/>
          <p:nvPr/>
        </p:nvSpPr>
        <p:spPr>
          <a:xfrm>
            <a:off x="537029" y="1170524"/>
            <a:ext cx="10972800" cy="5632311"/>
          </a:xfrm>
          <a:prstGeom prst="rect">
            <a:avLst/>
          </a:prstGeom>
        </p:spPr>
        <p:txBody>
          <a:bodyPr wrap="square">
            <a:spAutoFit/>
          </a:bodyPr>
          <a:lstStyle/>
          <a:p>
            <a:pPr marL="457200" indent="-457200" algn="just">
              <a:buFont typeface="+mj-lt"/>
              <a:buAutoNum type="arabicPeriod"/>
            </a:pPr>
            <a:r>
              <a:rPr lang="en-US" sz="2400" dirty="0" smtClean="0"/>
              <a:t>PCM techniques used</a:t>
            </a:r>
            <a:endParaRPr lang="en-US" sz="2400" dirty="0" smtClean="0">
              <a:solidFill>
                <a:srgbClr val="FF0000"/>
              </a:solidFill>
            </a:endParaRPr>
          </a:p>
          <a:p>
            <a:pPr marL="457200" indent="-457200" algn="just">
              <a:buFont typeface="+mj-lt"/>
              <a:buAutoNum type="arabicPeriod"/>
            </a:pPr>
            <a:r>
              <a:rPr lang="en-US" sz="2400" dirty="0" smtClean="0"/>
              <a:t>PCM adopted for digital multiplexing of channels. Number of channel are multiplexed by time division multiplexing to form digital base band signal.</a:t>
            </a:r>
          </a:p>
          <a:p>
            <a:pPr marL="457200" indent="-457200" algn="just">
              <a:buFont typeface="+mj-lt"/>
              <a:buAutoNum type="arabicPeriod"/>
            </a:pPr>
            <a:r>
              <a:rPr lang="en-US" sz="2400" dirty="0" smtClean="0"/>
              <a:t>Stages are: filtering, sampling, quantizing, encoding, </a:t>
            </a:r>
            <a:r>
              <a:rPr lang="en-US" sz="2400" dirty="0" err="1" smtClean="0"/>
              <a:t>linecoding</a:t>
            </a:r>
            <a:endParaRPr lang="en-US" sz="2400" dirty="0" smtClean="0"/>
          </a:p>
          <a:p>
            <a:pPr algn="just"/>
            <a:r>
              <a:rPr lang="en-US" sz="2400" dirty="0" smtClean="0"/>
              <a:t>Example:</a:t>
            </a:r>
          </a:p>
          <a:p>
            <a:pPr marL="457200" indent="-457200" algn="just"/>
            <a:r>
              <a:rPr lang="en-US" sz="2400" u="sng" dirty="0" smtClean="0"/>
              <a:t>Filtering:</a:t>
            </a:r>
            <a:r>
              <a:rPr lang="en-US" sz="2400" dirty="0" smtClean="0"/>
              <a:t>0-4KHz (low pass voice signal filter)</a:t>
            </a:r>
          </a:p>
          <a:p>
            <a:pPr marL="457200" indent="-457200" algn="just"/>
            <a:r>
              <a:rPr lang="en-US" sz="2400" u="sng" dirty="0" smtClean="0"/>
              <a:t>Sampling: </a:t>
            </a:r>
            <a:r>
              <a:rPr lang="en-US" sz="2400" dirty="0" smtClean="0"/>
              <a:t>Sampling rate or frequency- 8KHz; sampling time period 1/8000s= 125 microsecond; </a:t>
            </a:r>
          </a:p>
          <a:p>
            <a:pPr marL="457200" indent="-457200" algn="just"/>
            <a:r>
              <a:rPr lang="en-US" sz="2400" u="sng" dirty="0" smtClean="0"/>
              <a:t>Quantization &amp; Encoding: </a:t>
            </a:r>
            <a:r>
              <a:rPr lang="en-US" sz="2400" dirty="0" smtClean="0"/>
              <a:t>2</a:t>
            </a:r>
            <a:r>
              <a:rPr lang="en-US" sz="2400" baseline="30000" dirty="0" smtClean="0"/>
              <a:t>8</a:t>
            </a:r>
            <a:r>
              <a:rPr lang="en-US" sz="2400" dirty="0" smtClean="0"/>
              <a:t>=256 level (128 for positive swing and 128 for negative swing); produce 8 bit code word(sign, segment, position)</a:t>
            </a:r>
          </a:p>
          <a:p>
            <a:pPr marL="457200" indent="-457200" algn="just"/>
            <a:r>
              <a:rPr lang="en-US" sz="2400" u="sng" dirty="0" err="1" smtClean="0"/>
              <a:t>Linecoding</a:t>
            </a:r>
            <a:r>
              <a:rPr lang="en-US" sz="2400" u="sng" dirty="0" smtClean="0"/>
              <a:t>: F</a:t>
            </a:r>
            <a:r>
              <a:rPr lang="en-US" sz="2400" dirty="0" smtClean="0"/>
              <a:t>or Ac coupled transmission line HDB3 (high density binary 3 coding) is employed. Bit/sec= bit/frame * frame/sec </a:t>
            </a:r>
          </a:p>
          <a:p>
            <a:pPr marL="457200" indent="-457200" algn="just"/>
            <a:endParaRPr lang="en-US" sz="2400" u="sng" dirty="0" smtClean="0"/>
          </a:p>
        </p:txBody>
      </p:sp>
      <p:sp>
        <p:nvSpPr>
          <p:cNvPr id="5" name="Rectangle 4"/>
          <p:cNvSpPr/>
          <p:nvPr/>
        </p:nvSpPr>
        <p:spPr>
          <a:xfrm>
            <a:off x="0" y="116116"/>
            <a:ext cx="12192000" cy="707886"/>
          </a:xfrm>
          <a:prstGeom prst="rect">
            <a:avLst/>
          </a:prstGeom>
        </p:spPr>
        <p:txBody>
          <a:bodyPr wrap="square">
            <a:spAutoFit/>
          </a:bodyPr>
          <a:lstStyle/>
          <a:p>
            <a:pPr algn="ctr"/>
            <a:r>
              <a:rPr lang="en-US" sz="4000" dirty="0" smtClean="0"/>
              <a:t>For Digital Microwave</a:t>
            </a:r>
          </a:p>
        </p:txBody>
      </p:sp>
    </p:spTree>
    <p:extLst>
      <p:ext uri="{BB962C8B-B14F-4D97-AF65-F5344CB8AC3E}">
        <p14:creationId xmlns:p14="http://schemas.microsoft.com/office/powerpoint/2010/main" val="262447487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21</a:t>
            </a:fld>
            <a:endParaRPr lang="en-US"/>
          </a:p>
        </p:txBody>
      </p:sp>
      <p:pic>
        <p:nvPicPr>
          <p:cNvPr id="3" name="Picture 2"/>
          <p:cNvPicPr>
            <a:picLocks noChangeAspect="1"/>
          </p:cNvPicPr>
          <p:nvPr/>
        </p:nvPicPr>
        <p:blipFill rotWithShape="1">
          <a:blip r:embed="rId2"/>
          <a:srcRect l="6530" t="14037" r="6260" b="8073"/>
          <a:stretch/>
        </p:blipFill>
        <p:spPr>
          <a:xfrm>
            <a:off x="0" y="81480"/>
            <a:ext cx="12200350" cy="6129197"/>
          </a:xfrm>
          <a:prstGeom prst="rect">
            <a:avLst/>
          </a:prstGeom>
        </p:spPr>
      </p:pic>
    </p:spTree>
    <p:extLst>
      <p:ext uri="{BB962C8B-B14F-4D97-AF65-F5344CB8AC3E}">
        <p14:creationId xmlns:p14="http://schemas.microsoft.com/office/powerpoint/2010/main" val="19903356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22</a:t>
            </a:fld>
            <a:endParaRPr lang="en-US"/>
          </a:p>
        </p:txBody>
      </p:sp>
      <p:pic>
        <p:nvPicPr>
          <p:cNvPr id="4" name="Picture 3"/>
          <p:cNvPicPr>
            <a:picLocks noChangeAspect="1"/>
          </p:cNvPicPr>
          <p:nvPr/>
        </p:nvPicPr>
        <p:blipFill rotWithShape="1">
          <a:blip r:embed="rId2"/>
          <a:srcRect t="17719" b="12175"/>
          <a:stretch/>
        </p:blipFill>
        <p:spPr>
          <a:xfrm>
            <a:off x="0" y="624689"/>
            <a:ext cx="12167839" cy="4798336"/>
          </a:xfrm>
          <a:prstGeom prst="rect">
            <a:avLst/>
          </a:prstGeom>
        </p:spPr>
      </p:pic>
    </p:spTree>
    <p:extLst>
      <p:ext uri="{BB962C8B-B14F-4D97-AF65-F5344CB8AC3E}">
        <p14:creationId xmlns:p14="http://schemas.microsoft.com/office/powerpoint/2010/main" val="126345686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23</a:t>
            </a:fld>
            <a:endParaRPr lang="en-US"/>
          </a:p>
        </p:txBody>
      </p:sp>
      <p:sp>
        <p:nvSpPr>
          <p:cNvPr id="3" name="Rectangle 2"/>
          <p:cNvSpPr/>
          <p:nvPr/>
        </p:nvSpPr>
        <p:spPr>
          <a:xfrm>
            <a:off x="478969" y="930430"/>
            <a:ext cx="11480800" cy="4832092"/>
          </a:xfrm>
          <a:prstGeom prst="rect">
            <a:avLst/>
          </a:prstGeom>
        </p:spPr>
        <p:txBody>
          <a:bodyPr wrap="square">
            <a:spAutoFit/>
          </a:bodyPr>
          <a:lstStyle/>
          <a:p>
            <a:pPr marL="514350" indent="-514350" algn="just">
              <a:buFont typeface="+mj-lt"/>
              <a:buAutoNum type="arabicPeriod"/>
            </a:pPr>
            <a:r>
              <a:rPr lang="en-US" sz="2800" dirty="0" smtClean="0"/>
              <a:t>Due to their high operating frequencies, microwave systems can carry large quantities of information.</a:t>
            </a:r>
          </a:p>
          <a:p>
            <a:pPr marL="514350" indent="-514350" algn="just">
              <a:buFont typeface="+mj-lt"/>
              <a:buAutoNum type="arabicPeriod"/>
            </a:pPr>
            <a:r>
              <a:rPr lang="en-US" sz="2800" dirty="0" smtClean="0"/>
              <a:t>It requires small antennas.</a:t>
            </a:r>
          </a:p>
          <a:p>
            <a:pPr marL="514350" indent="-514350" algn="just">
              <a:buFont typeface="+mj-lt"/>
              <a:buAutoNum type="arabicPeriod"/>
            </a:pPr>
            <a:r>
              <a:rPr lang="en-US" sz="2800" dirty="0" smtClean="0"/>
              <a:t>Distances between switching centers are less.</a:t>
            </a:r>
          </a:p>
          <a:p>
            <a:pPr marL="514350" indent="-514350" algn="just">
              <a:buFont typeface="+mj-lt"/>
              <a:buAutoNum type="arabicPeriod"/>
            </a:pPr>
            <a:r>
              <a:rPr lang="en-US" sz="2800" dirty="0" smtClean="0"/>
              <a:t>Minimum crosstalk exists between voice channels.</a:t>
            </a:r>
          </a:p>
          <a:p>
            <a:pPr marL="514350" indent="-514350" algn="just">
              <a:buFont typeface="+mj-lt"/>
              <a:buAutoNum type="arabicPeriod"/>
            </a:pPr>
            <a:r>
              <a:rPr lang="en-US" sz="2800" dirty="0" smtClean="0"/>
              <a:t>Few repeaters are necessary for amplification.</a:t>
            </a:r>
          </a:p>
          <a:p>
            <a:pPr marL="514350" indent="-514350" algn="just">
              <a:buFont typeface="+mj-lt"/>
              <a:buAutoNum type="arabicPeriod"/>
            </a:pPr>
            <a:r>
              <a:rPr lang="en-US" sz="2800" dirty="0" smtClean="0"/>
              <a:t>Increased reliability and less maintenance are important factors.</a:t>
            </a:r>
          </a:p>
          <a:p>
            <a:pPr marL="514350" indent="-514350" algn="just">
              <a:buFont typeface="+mj-lt"/>
              <a:buAutoNum type="arabicPeriod"/>
            </a:pPr>
            <a:r>
              <a:rPr lang="en-US" sz="2800" dirty="0" smtClean="0"/>
              <a:t>The microwave band has a bandwidth 30 times that of all the rest of the radio spectrum below it.</a:t>
            </a:r>
          </a:p>
          <a:p>
            <a:pPr marL="514350" indent="-514350" algn="just">
              <a:buFont typeface="+mj-lt"/>
              <a:buAutoNum type="arabicPeriod"/>
            </a:pPr>
            <a:endParaRPr lang="en-US" sz="2800" dirty="0"/>
          </a:p>
        </p:txBody>
      </p:sp>
      <p:sp>
        <p:nvSpPr>
          <p:cNvPr id="4" name="Rectangle 3"/>
          <p:cNvSpPr/>
          <p:nvPr/>
        </p:nvSpPr>
        <p:spPr>
          <a:xfrm>
            <a:off x="0" y="0"/>
            <a:ext cx="12192000" cy="707886"/>
          </a:xfrm>
          <a:prstGeom prst="rect">
            <a:avLst/>
          </a:prstGeom>
        </p:spPr>
        <p:txBody>
          <a:bodyPr wrap="square">
            <a:spAutoFit/>
          </a:bodyPr>
          <a:lstStyle/>
          <a:p>
            <a:pPr algn="ctr"/>
            <a:r>
              <a:rPr lang="en-US" sz="4000" dirty="0" smtClean="0"/>
              <a:t>Advantages</a:t>
            </a:r>
            <a:endParaRPr lang="en-US" sz="4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24</a:t>
            </a:fld>
            <a:endParaRPr lang="en-US"/>
          </a:p>
        </p:txBody>
      </p:sp>
      <p:sp>
        <p:nvSpPr>
          <p:cNvPr id="3" name="Rectangle 2"/>
          <p:cNvSpPr/>
          <p:nvPr/>
        </p:nvSpPr>
        <p:spPr>
          <a:xfrm>
            <a:off x="391886" y="1192910"/>
            <a:ext cx="11567886" cy="2492990"/>
          </a:xfrm>
          <a:prstGeom prst="rect">
            <a:avLst/>
          </a:prstGeom>
        </p:spPr>
        <p:txBody>
          <a:bodyPr wrap="square">
            <a:spAutoFit/>
          </a:bodyPr>
          <a:lstStyle/>
          <a:p>
            <a:pPr marL="457200" indent="-457200" algn="just">
              <a:buFont typeface="+mj-lt"/>
              <a:buAutoNum type="arabicPeriod"/>
            </a:pPr>
            <a:r>
              <a:rPr lang="en-US" sz="2600" dirty="0" smtClean="0"/>
              <a:t>It is more difficult to analyze, circuit design and measuring techniques at microwave frequencies.</a:t>
            </a:r>
          </a:p>
          <a:p>
            <a:pPr marL="457200" indent="-457200" algn="just">
              <a:buFont typeface="+mj-lt"/>
              <a:buAutoNum type="arabicPeriod"/>
            </a:pPr>
            <a:r>
              <a:rPr lang="en-US" sz="2600" dirty="0" smtClean="0"/>
              <a:t>Transient time is more critical.</a:t>
            </a:r>
          </a:p>
          <a:p>
            <a:pPr marL="457200" indent="-457200" algn="just">
              <a:buFont typeface="+mj-lt"/>
              <a:buAutoNum type="arabicPeriod"/>
            </a:pPr>
            <a:r>
              <a:rPr lang="en-US" sz="2600" dirty="0" smtClean="0"/>
              <a:t>It is necessary to use specialized components.</a:t>
            </a:r>
          </a:p>
          <a:p>
            <a:pPr marL="457200" indent="-457200" algn="just">
              <a:buFont typeface="+mj-lt"/>
              <a:buAutoNum type="arabicPeriod"/>
            </a:pPr>
            <a:r>
              <a:rPr lang="en-US" sz="2600" dirty="0" smtClean="0"/>
              <a:t>Microwave frequencies propagate in straight line, which further limits their use to LOS applications.</a:t>
            </a:r>
            <a:endParaRPr lang="en-US" sz="2600" dirty="0"/>
          </a:p>
        </p:txBody>
      </p:sp>
      <p:sp>
        <p:nvSpPr>
          <p:cNvPr id="4" name="Rectangle 3"/>
          <p:cNvSpPr/>
          <p:nvPr/>
        </p:nvSpPr>
        <p:spPr>
          <a:xfrm>
            <a:off x="0" y="0"/>
            <a:ext cx="12192000" cy="707886"/>
          </a:xfrm>
          <a:prstGeom prst="rect">
            <a:avLst/>
          </a:prstGeom>
        </p:spPr>
        <p:txBody>
          <a:bodyPr wrap="square">
            <a:spAutoFit/>
          </a:bodyPr>
          <a:lstStyle/>
          <a:p>
            <a:pPr algn="ctr"/>
            <a:r>
              <a:rPr lang="en-US" sz="4000" dirty="0" smtClean="0"/>
              <a:t>Disadvantages</a:t>
            </a:r>
            <a:endParaRPr lang="en-US" sz="4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25</a:t>
            </a:fld>
            <a:endParaRPr lang="en-US"/>
          </a:p>
        </p:txBody>
      </p:sp>
      <p:sp>
        <p:nvSpPr>
          <p:cNvPr id="3" name="Rectangle 2"/>
          <p:cNvSpPr/>
          <p:nvPr/>
        </p:nvSpPr>
        <p:spPr>
          <a:xfrm>
            <a:off x="333826" y="997580"/>
            <a:ext cx="11509829" cy="4524315"/>
          </a:xfrm>
          <a:prstGeom prst="rect">
            <a:avLst/>
          </a:prstGeom>
        </p:spPr>
        <p:txBody>
          <a:bodyPr wrap="square">
            <a:spAutoFit/>
          </a:bodyPr>
          <a:lstStyle/>
          <a:p>
            <a:pPr marL="457200" indent="-457200" algn="just">
              <a:buFont typeface="+mj-lt"/>
              <a:buAutoNum type="arabicPeriod"/>
            </a:pPr>
            <a:r>
              <a:rPr lang="en-US" sz="2400" dirty="0" smtClean="0"/>
              <a:t>Microwave links are widely used for point-to-point communications on Earth surface. </a:t>
            </a:r>
          </a:p>
          <a:p>
            <a:pPr marL="457200" indent="-457200" algn="just">
              <a:buFont typeface="+mj-lt"/>
              <a:buAutoNum type="arabicPeriod"/>
            </a:pPr>
            <a:r>
              <a:rPr lang="en-US" sz="2400" dirty="0" smtClean="0"/>
              <a:t>Small wavelength allows conveniently-sized antennas to direct them in narrow beams, which can be pointed directly at the receiving antenna. This allows nearby microwave equipment to use the same frequencies without interfering with each other, as lower frequency radio waves do. </a:t>
            </a:r>
          </a:p>
          <a:p>
            <a:pPr marL="457200" indent="-457200" algn="just">
              <a:buFont typeface="+mj-lt"/>
              <a:buAutoNum type="arabicPeriod"/>
            </a:pPr>
            <a:r>
              <a:rPr lang="en-US" sz="2400" dirty="0" smtClean="0"/>
              <a:t>Microwave frequency spectrum is used for telephone communications. Many long-distance telephone systems use microwave relay links for carrying telephone calls. </a:t>
            </a:r>
          </a:p>
          <a:p>
            <a:pPr marL="457200" indent="-457200" algn="just">
              <a:buFont typeface="+mj-lt"/>
              <a:buAutoNum type="arabicPeriod"/>
            </a:pPr>
            <a:r>
              <a:rPr lang="en-US" sz="2400" dirty="0" smtClean="0"/>
              <a:t>With multiplexing techniques, thousands of two-way communications are modulated on a single carrier and then relayed from one station to another over long distances. </a:t>
            </a:r>
          </a:p>
        </p:txBody>
      </p:sp>
      <p:sp>
        <p:nvSpPr>
          <p:cNvPr id="4" name="Rectangle 3"/>
          <p:cNvSpPr/>
          <p:nvPr/>
        </p:nvSpPr>
        <p:spPr>
          <a:xfrm>
            <a:off x="0" y="0"/>
            <a:ext cx="12192000" cy="707886"/>
          </a:xfrm>
          <a:prstGeom prst="rect">
            <a:avLst/>
          </a:prstGeom>
        </p:spPr>
        <p:txBody>
          <a:bodyPr wrap="square">
            <a:spAutoFit/>
          </a:bodyPr>
          <a:lstStyle/>
          <a:p>
            <a:pPr algn="ctr"/>
            <a:r>
              <a:rPr lang="en-US" sz="4000" dirty="0" smtClean="0"/>
              <a:t>Application</a:t>
            </a:r>
            <a:endParaRPr lang="en-US" sz="4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26</a:t>
            </a:fld>
            <a:endParaRPr lang="en-US"/>
          </a:p>
        </p:txBody>
      </p:sp>
      <p:sp>
        <p:nvSpPr>
          <p:cNvPr id="3" name="Rectangle 2"/>
          <p:cNvSpPr/>
          <p:nvPr/>
        </p:nvSpPr>
        <p:spPr>
          <a:xfrm>
            <a:off x="333826" y="678266"/>
            <a:ext cx="11509829" cy="6740307"/>
          </a:xfrm>
          <a:prstGeom prst="rect">
            <a:avLst/>
          </a:prstGeom>
        </p:spPr>
        <p:txBody>
          <a:bodyPr wrap="square">
            <a:spAutoFit/>
          </a:bodyPr>
          <a:lstStyle/>
          <a:p>
            <a:pPr marL="457200" indent="-457200" algn="just">
              <a:buFont typeface="+mj-lt"/>
              <a:buAutoNum type="arabicPeriod"/>
            </a:pPr>
            <a:r>
              <a:rPr lang="en-US" sz="2400" dirty="0" smtClean="0"/>
              <a:t>Radar (Radio Detection and Ranging) also operates in the microwave region. It is a method of detecting the presence of a distant object and determining its distance and direction. Radar systems transmit a high-frequency signal which is then reflected from the distant object. The reflected signal is picked up by the radar unit and compared to the transmitted signal. The time difference between the two gives the distance to the object.</a:t>
            </a:r>
          </a:p>
          <a:p>
            <a:pPr marL="457200" indent="-457200" algn="just">
              <a:buFont typeface="+mj-lt"/>
              <a:buAutoNum type="arabicPeriod"/>
            </a:pPr>
            <a:r>
              <a:rPr lang="en-US" sz="2400" dirty="0" smtClean="0"/>
              <a:t>Television stations and networks use microwave relay links to transmit TV signals over long distances rather than rely on coaxial cables.</a:t>
            </a:r>
          </a:p>
          <a:p>
            <a:pPr marL="457200" indent="-457200" algn="just">
              <a:buFont typeface="+mj-lt"/>
              <a:buAutoNum type="arabicPeriod"/>
            </a:pPr>
            <a:r>
              <a:rPr lang="en-US" sz="2400" dirty="0" smtClean="0"/>
              <a:t>A growing application for microwave communications is space communications. Communications with satellites, deep-space radio communications /probes, and other spacecraft is usually done by microwave transmission. This is due to the reason that microwave signals are not reflected or absorbed by the ionosphere as of many lower-frequency signals.</a:t>
            </a:r>
          </a:p>
          <a:p>
            <a:pPr marL="457200" indent="-457200" algn="just">
              <a:buFont typeface="+mj-lt"/>
              <a:buAutoNum type="arabicPeriod"/>
            </a:pPr>
            <a:r>
              <a:rPr lang="en-US" sz="2400" dirty="0" smtClean="0"/>
              <a:t>Radio navigation systems, sensor systems, radio astronomy etc. are other applications.</a:t>
            </a:r>
          </a:p>
          <a:p>
            <a:pPr algn="just"/>
            <a:endParaRPr lang="en-US" sz="2400" dirty="0"/>
          </a:p>
        </p:txBody>
      </p:sp>
      <p:sp>
        <p:nvSpPr>
          <p:cNvPr id="4" name="Rectangle 3"/>
          <p:cNvSpPr/>
          <p:nvPr/>
        </p:nvSpPr>
        <p:spPr>
          <a:xfrm>
            <a:off x="0" y="0"/>
            <a:ext cx="12192000" cy="707886"/>
          </a:xfrm>
          <a:prstGeom prst="rect">
            <a:avLst/>
          </a:prstGeom>
        </p:spPr>
        <p:txBody>
          <a:bodyPr wrap="square">
            <a:spAutoFit/>
          </a:bodyPr>
          <a:lstStyle/>
          <a:p>
            <a:pPr algn="ctr"/>
            <a:r>
              <a:rPr lang="en-US" sz="4000" dirty="0" smtClean="0"/>
              <a:t>Application</a:t>
            </a:r>
            <a:endParaRPr lang="en-US" sz="40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27</a:t>
            </a:fld>
            <a:endParaRPr lang="en-US"/>
          </a:p>
        </p:txBody>
      </p:sp>
      <p:sp>
        <p:nvSpPr>
          <p:cNvPr id="3" name="Rectangle 2"/>
          <p:cNvSpPr/>
          <p:nvPr/>
        </p:nvSpPr>
        <p:spPr>
          <a:xfrm>
            <a:off x="391885" y="1125755"/>
            <a:ext cx="11495315" cy="2308324"/>
          </a:xfrm>
          <a:prstGeom prst="rect">
            <a:avLst/>
          </a:prstGeom>
        </p:spPr>
        <p:txBody>
          <a:bodyPr wrap="square">
            <a:spAutoFit/>
          </a:bodyPr>
          <a:lstStyle/>
          <a:p>
            <a:pPr marL="457200" indent="-457200" algn="just">
              <a:buFont typeface="+mj-lt"/>
              <a:buAutoNum type="arabicPeriod"/>
            </a:pPr>
            <a:r>
              <a:rPr lang="en-US" sz="2400" dirty="0" smtClean="0"/>
              <a:t>Backbone links and “Last Mile” Communication for cellular network operators.</a:t>
            </a:r>
          </a:p>
          <a:p>
            <a:pPr marL="457200" indent="-457200" algn="just">
              <a:buFont typeface="+mj-lt"/>
              <a:buAutoNum type="arabicPeriod"/>
            </a:pPr>
            <a:r>
              <a:rPr lang="en-US" sz="2400" dirty="0" smtClean="0"/>
              <a:t>Backbone links for Internet Service Providers (ISPs) and Wireless ISPs (WISPs)</a:t>
            </a:r>
          </a:p>
          <a:p>
            <a:pPr marL="457200" indent="-457200" algn="just">
              <a:buFont typeface="+mj-lt"/>
              <a:buAutoNum type="arabicPeriod"/>
            </a:pPr>
            <a:r>
              <a:rPr lang="en-US" sz="2400" dirty="0" smtClean="0"/>
              <a:t>Corporate Networks for Building to Building and campus sites.</a:t>
            </a:r>
          </a:p>
          <a:p>
            <a:pPr algn="just"/>
            <a:endParaRPr lang="en-US" sz="2400" dirty="0"/>
          </a:p>
        </p:txBody>
      </p:sp>
      <p:sp>
        <p:nvSpPr>
          <p:cNvPr id="5" name="Rectangle 4"/>
          <p:cNvSpPr/>
          <p:nvPr/>
        </p:nvSpPr>
        <p:spPr>
          <a:xfrm>
            <a:off x="0" y="0"/>
            <a:ext cx="12192000" cy="707886"/>
          </a:xfrm>
          <a:prstGeom prst="rect">
            <a:avLst/>
          </a:prstGeom>
        </p:spPr>
        <p:txBody>
          <a:bodyPr wrap="square">
            <a:spAutoFit/>
          </a:bodyPr>
          <a:lstStyle/>
          <a:p>
            <a:pPr algn="ctr"/>
            <a:r>
              <a:rPr lang="en-US" sz="4000" dirty="0" smtClean="0"/>
              <a:t>Application</a:t>
            </a:r>
            <a:endParaRPr lang="en-US" sz="40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28</a:t>
            </a:fld>
            <a:endParaRPr lang="en-US"/>
          </a:p>
        </p:txBody>
      </p:sp>
      <p:sp>
        <p:nvSpPr>
          <p:cNvPr id="3" name="Rectangle 2"/>
          <p:cNvSpPr/>
          <p:nvPr/>
        </p:nvSpPr>
        <p:spPr>
          <a:xfrm>
            <a:off x="348343" y="1177169"/>
            <a:ext cx="11524343" cy="3785652"/>
          </a:xfrm>
          <a:prstGeom prst="rect">
            <a:avLst/>
          </a:prstGeom>
        </p:spPr>
        <p:txBody>
          <a:bodyPr wrap="square">
            <a:spAutoFit/>
          </a:bodyPr>
          <a:lstStyle/>
          <a:p>
            <a:pPr algn="just"/>
            <a:r>
              <a:rPr lang="en-US" sz="2400" dirty="0" smtClean="0"/>
              <a:t>Microwave links provider (companies) planned for microwave links, considering the following parameters:</a:t>
            </a:r>
          </a:p>
          <a:p>
            <a:pPr algn="just"/>
            <a:endParaRPr lang="en-US" sz="2400" dirty="0" smtClean="0"/>
          </a:p>
          <a:p>
            <a:pPr marL="457200" indent="-457200" algn="just">
              <a:buFont typeface="+mj-lt"/>
              <a:buAutoNum type="arabicPeriod"/>
            </a:pPr>
            <a:r>
              <a:rPr lang="en-US" sz="2400" dirty="0" smtClean="0"/>
              <a:t>Required distance (km/miles) and capacity (Mbps)</a:t>
            </a:r>
          </a:p>
          <a:p>
            <a:pPr marL="457200" indent="-457200" algn="just">
              <a:buFont typeface="+mj-lt"/>
              <a:buAutoNum type="arabicPeriod"/>
            </a:pPr>
            <a:r>
              <a:rPr lang="en-US" sz="2400" dirty="0" smtClean="0"/>
              <a:t>Desired Availability target (%) for the link</a:t>
            </a:r>
          </a:p>
          <a:p>
            <a:pPr marL="457200" indent="-457200" algn="just">
              <a:buFont typeface="+mj-lt"/>
              <a:buAutoNum type="arabicPeriod"/>
            </a:pPr>
            <a:r>
              <a:rPr lang="en-US" sz="2400" dirty="0" smtClean="0"/>
              <a:t>Availability of Clear Line of Sight (LOS) between end nodes</a:t>
            </a:r>
          </a:p>
          <a:p>
            <a:pPr marL="457200" indent="-457200" algn="just">
              <a:buFont typeface="+mj-lt"/>
              <a:buAutoNum type="arabicPeriod"/>
            </a:pPr>
            <a:r>
              <a:rPr lang="en-US" sz="2400" dirty="0" smtClean="0"/>
              <a:t>Towers if required to achieve clear LOS</a:t>
            </a:r>
          </a:p>
          <a:p>
            <a:pPr marL="457200" indent="-457200" algn="just">
              <a:buFont typeface="+mj-lt"/>
              <a:buAutoNum type="arabicPeriod"/>
            </a:pPr>
            <a:r>
              <a:rPr lang="en-US" sz="2400" dirty="0" smtClean="0"/>
              <a:t>Allowed frequency bands specific to region/country</a:t>
            </a:r>
          </a:p>
          <a:p>
            <a:pPr marL="457200" indent="-457200" algn="just">
              <a:buFont typeface="+mj-lt"/>
              <a:buAutoNum type="arabicPeriod"/>
            </a:pPr>
            <a:r>
              <a:rPr lang="en-US" sz="2400" dirty="0" smtClean="0"/>
              <a:t>Environmental constraints, including rain fade</a:t>
            </a:r>
          </a:p>
          <a:p>
            <a:pPr marL="457200" indent="-457200" algn="just">
              <a:buFont typeface="+mj-lt"/>
              <a:buAutoNum type="arabicPeriod"/>
            </a:pPr>
            <a:r>
              <a:rPr lang="en-US" sz="2400" dirty="0" smtClean="0"/>
              <a:t>Cost of licenses for required frequency bands</a:t>
            </a:r>
            <a:endParaRPr lang="en-US" sz="2400" dirty="0"/>
          </a:p>
        </p:txBody>
      </p:sp>
      <p:sp>
        <p:nvSpPr>
          <p:cNvPr id="4" name="Rectangle 3"/>
          <p:cNvSpPr/>
          <p:nvPr/>
        </p:nvSpPr>
        <p:spPr>
          <a:xfrm>
            <a:off x="0" y="116116"/>
            <a:ext cx="12192000" cy="707886"/>
          </a:xfrm>
          <a:prstGeom prst="rect">
            <a:avLst/>
          </a:prstGeom>
        </p:spPr>
        <p:txBody>
          <a:bodyPr wrap="square">
            <a:spAutoFit/>
          </a:bodyPr>
          <a:lstStyle/>
          <a:p>
            <a:pPr algn="ctr"/>
            <a:r>
              <a:rPr lang="en-US" sz="4000" dirty="0" smtClean="0"/>
              <a:t>Planning of microwave links</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29</a:t>
            </a:fld>
            <a:endParaRPr lang="en-US"/>
          </a:p>
        </p:txBody>
      </p:sp>
      <p:sp>
        <p:nvSpPr>
          <p:cNvPr id="3" name="Rectangle 2"/>
          <p:cNvSpPr/>
          <p:nvPr/>
        </p:nvSpPr>
        <p:spPr>
          <a:xfrm>
            <a:off x="624113" y="1650724"/>
            <a:ext cx="11190515" cy="1938992"/>
          </a:xfrm>
          <a:prstGeom prst="rect">
            <a:avLst/>
          </a:prstGeom>
        </p:spPr>
        <p:txBody>
          <a:bodyPr wrap="square">
            <a:spAutoFit/>
          </a:bodyPr>
          <a:lstStyle/>
          <a:p>
            <a:pPr marL="457200" indent="-457200" algn="just">
              <a:buFont typeface="+mj-lt"/>
              <a:buAutoNum type="arabicPeriod"/>
            </a:pPr>
            <a:r>
              <a:rPr lang="en-US" sz="2400" dirty="0" smtClean="0"/>
              <a:t>Feeder service microwave systems: Generally categorized as short haul since they are used to carry information for relatively short distances, such as between cities within the same state.</a:t>
            </a:r>
          </a:p>
          <a:p>
            <a:pPr marL="457200" indent="-457200" algn="just">
              <a:buFont typeface="+mj-lt"/>
              <a:buAutoNum type="arabicPeriod"/>
            </a:pPr>
            <a:r>
              <a:rPr lang="en-US" sz="2400" dirty="0" smtClean="0"/>
              <a:t>Long haul microwave systems: Used to carry information for long distances.</a:t>
            </a:r>
            <a:endParaRPr lang="en-US" sz="2400" dirty="0"/>
          </a:p>
        </p:txBody>
      </p:sp>
      <p:sp>
        <p:nvSpPr>
          <p:cNvPr id="4" name="Rectangle 3"/>
          <p:cNvSpPr/>
          <p:nvPr/>
        </p:nvSpPr>
        <p:spPr>
          <a:xfrm>
            <a:off x="0" y="0"/>
            <a:ext cx="12192000" cy="707886"/>
          </a:xfrm>
          <a:prstGeom prst="rect">
            <a:avLst/>
          </a:prstGeom>
        </p:spPr>
        <p:txBody>
          <a:bodyPr wrap="square">
            <a:spAutoFit/>
          </a:bodyPr>
          <a:lstStyle/>
          <a:p>
            <a:pPr algn="ctr"/>
            <a:r>
              <a:rPr lang="en-US" sz="4000" dirty="0" smtClean="0"/>
              <a:t>Types of Microwave System</a:t>
            </a:r>
            <a:endParaRPr lang="en-US" sz="40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a:t>
            </a:fld>
            <a:endParaRPr lang="en-US"/>
          </a:p>
        </p:txBody>
      </p:sp>
      <p:sp>
        <p:nvSpPr>
          <p:cNvPr id="4" name="Rectangle 3"/>
          <p:cNvSpPr/>
          <p:nvPr/>
        </p:nvSpPr>
        <p:spPr>
          <a:xfrm>
            <a:off x="0" y="1654916"/>
            <a:ext cx="12192000" cy="1754326"/>
          </a:xfrm>
          <a:prstGeom prst="rect">
            <a:avLst/>
          </a:prstGeom>
        </p:spPr>
        <p:txBody>
          <a:bodyPr wrap="square">
            <a:spAutoFit/>
          </a:bodyPr>
          <a:lstStyle/>
          <a:p>
            <a:pPr marL="952500" lvl="1" indent="-495300" algn="ctr">
              <a:lnSpc>
                <a:spcPct val="110000"/>
              </a:lnSpc>
              <a:spcBef>
                <a:spcPct val="50000"/>
              </a:spcBef>
            </a:pPr>
            <a:r>
              <a:rPr lang="en-US" sz="4000" dirty="0" smtClean="0"/>
              <a:t>Microwave Communication</a:t>
            </a:r>
          </a:p>
          <a:p>
            <a:pPr marL="952500" lvl="1" indent="-495300" algn="ctr">
              <a:lnSpc>
                <a:spcPct val="110000"/>
              </a:lnSpc>
              <a:spcBef>
                <a:spcPct val="50000"/>
              </a:spcBef>
            </a:pPr>
            <a:r>
              <a:rPr lang="en-US" sz="4000" dirty="0" smtClean="0"/>
              <a:t>Introduction</a:t>
            </a:r>
            <a:endParaRPr lang="en-US" sz="4000"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116116"/>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Repeaters</a:t>
            </a:r>
            <a:endParaRPr lang="en-US" sz="4000" dirty="0"/>
          </a:p>
        </p:txBody>
      </p:sp>
      <p:sp>
        <p:nvSpPr>
          <p:cNvPr id="5" name="Rectangle 4"/>
          <p:cNvSpPr/>
          <p:nvPr/>
        </p:nvSpPr>
        <p:spPr>
          <a:xfrm>
            <a:off x="362857" y="1124100"/>
            <a:ext cx="11408229" cy="2677656"/>
          </a:xfrm>
          <a:prstGeom prst="rect">
            <a:avLst/>
          </a:prstGeom>
        </p:spPr>
        <p:txBody>
          <a:bodyPr wrap="square">
            <a:spAutoFit/>
          </a:bodyPr>
          <a:lstStyle/>
          <a:p>
            <a:pPr algn="just"/>
            <a:endParaRPr lang="en-US" sz="2800" b="1" dirty="0" smtClean="0"/>
          </a:p>
          <a:p>
            <a:pPr algn="just"/>
            <a:r>
              <a:rPr lang="en-US" sz="2800" dirty="0" smtClean="0"/>
              <a:t>Microwave communications requires the line-of-sight or space wave propagation method. There are some instances where barriers are inevitable which cause obstructions between the transmitter and receiver. This kind of problem is best resolved by repeaters.</a:t>
            </a:r>
            <a:endParaRPr lang="en-US" sz="2800"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31</a:t>
            </a:fld>
            <a:endParaRPr lang="en-US"/>
          </a:p>
        </p:txBody>
      </p:sp>
      <p:sp>
        <p:nvSpPr>
          <p:cNvPr id="7" name="Rectangle 6"/>
          <p:cNvSpPr/>
          <p:nvPr/>
        </p:nvSpPr>
        <p:spPr>
          <a:xfrm>
            <a:off x="0" y="116116"/>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Repeaters</a:t>
            </a:r>
            <a:endParaRPr lang="en-US" sz="4000" dirty="0"/>
          </a:p>
        </p:txBody>
      </p:sp>
      <p:sp>
        <p:nvSpPr>
          <p:cNvPr id="9" name="Rectangle 8"/>
          <p:cNvSpPr/>
          <p:nvPr/>
        </p:nvSpPr>
        <p:spPr>
          <a:xfrm>
            <a:off x="537029" y="1578657"/>
            <a:ext cx="11335657" cy="2246769"/>
          </a:xfrm>
          <a:prstGeom prst="rect">
            <a:avLst/>
          </a:prstGeom>
        </p:spPr>
        <p:txBody>
          <a:bodyPr wrap="square">
            <a:spAutoFit/>
          </a:bodyPr>
          <a:lstStyle/>
          <a:p>
            <a:pPr algn="just"/>
            <a:r>
              <a:rPr lang="en-US" sz="2800" b="1" dirty="0" smtClean="0"/>
              <a:t>Passive Repeater</a:t>
            </a:r>
            <a:endParaRPr lang="en-US" sz="2800" dirty="0" smtClean="0"/>
          </a:p>
          <a:p>
            <a:pPr algn="just"/>
            <a:r>
              <a:rPr lang="en-US" sz="2800" dirty="0" smtClean="0"/>
              <a:t>It is a device used to re-radiate the intercepted microwave energy without the use of additional electronic power. It also has the ability to redirect intercepted microwave radars to the other direction.</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p:txBody>
          <a:bodyPr/>
          <a:lstStyle/>
          <a:p>
            <a:fld id="{4975AE14-5157-40EE-903F-4A617FD70239}" type="slidenum">
              <a:rPr lang="en-US" smtClean="0"/>
              <a:pPr/>
              <a:t>32</a:t>
            </a:fld>
            <a:endParaRPr lang="en-US"/>
          </a:p>
        </p:txBody>
      </p:sp>
      <p:sp>
        <p:nvSpPr>
          <p:cNvPr id="7" name="Rectangle 6"/>
          <p:cNvSpPr/>
          <p:nvPr/>
        </p:nvSpPr>
        <p:spPr>
          <a:xfrm>
            <a:off x="0" y="116116"/>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Repeaters</a:t>
            </a:r>
            <a:endParaRPr lang="en-US" sz="4000" dirty="0"/>
          </a:p>
        </p:txBody>
      </p:sp>
      <p:sp>
        <p:nvSpPr>
          <p:cNvPr id="9" name="Rectangle 8"/>
          <p:cNvSpPr/>
          <p:nvPr/>
        </p:nvSpPr>
        <p:spPr>
          <a:xfrm>
            <a:off x="246743" y="1041629"/>
            <a:ext cx="11945257" cy="4524315"/>
          </a:xfrm>
          <a:prstGeom prst="rect">
            <a:avLst/>
          </a:prstGeom>
        </p:spPr>
        <p:txBody>
          <a:bodyPr wrap="square">
            <a:spAutoFit/>
          </a:bodyPr>
          <a:lstStyle/>
          <a:p>
            <a:pPr algn="just"/>
            <a:r>
              <a:rPr lang="en-US" sz="2400" b="1" dirty="0" smtClean="0"/>
              <a:t>Active Repeater</a:t>
            </a:r>
            <a:endParaRPr lang="en-US" sz="2400" dirty="0" smtClean="0"/>
          </a:p>
          <a:p>
            <a:pPr algn="just"/>
            <a:r>
              <a:rPr lang="en-US" sz="2400" u="sng" dirty="0" smtClean="0"/>
              <a:t>I</a:t>
            </a:r>
            <a:r>
              <a:rPr lang="en-US" sz="2400" dirty="0" smtClean="0"/>
              <a:t>t is a receiver and a transmitter placed back to back or in tandem with microwave repeaters. There are two types of active repeater namely: </a:t>
            </a:r>
            <a:r>
              <a:rPr lang="en-US" sz="2400" b="1" dirty="0" smtClean="0"/>
              <a:t>baseband and heterodyne or IF.</a:t>
            </a:r>
          </a:p>
          <a:p>
            <a:pPr algn="just"/>
            <a:endParaRPr lang="en-US" sz="2400" b="1" dirty="0" smtClean="0"/>
          </a:p>
          <a:p>
            <a:pPr algn="just"/>
            <a:r>
              <a:rPr lang="en-US" sz="2400" dirty="0" smtClean="0"/>
              <a:t>In baseband repeaters, the received radio frequency (RF) carrier is down-converted to an intermediate frequency (IF), amplified, filtered, and then demodulated to baseband signal. </a:t>
            </a:r>
          </a:p>
          <a:p>
            <a:pPr algn="just"/>
            <a:endParaRPr lang="en-US" sz="2400" dirty="0" smtClean="0"/>
          </a:p>
          <a:p>
            <a:pPr algn="just"/>
            <a:r>
              <a:rPr lang="en-US" sz="2400" dirty="0" smtClean="0"/>
              <a:t>In a heterodyne repeater, the received RF carrier is down-converted to an IF, amplified, reshaped, up-converted to RF, and then retransmitted. Note that, the signal is never demodulated below IF.</a:t>
            </a:r>
            <a:endParaRPr lang="en-US" sz="2400"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33</a:t>
            </a:fld>
            <a:endParaRPr lang="en-US"/>
          </a:p>
        </p:txBody>
      </p:sp>
      <p:sp>
        <p:nvSpPr>
          <p:cNvPr id="3" name="Rectangle 2"/>
          <p:cNvSpPr/>
          <p:nvPr/>
        </p:nvSpPr>
        <p:spPr>
          <a:xfrm>
            <a:off x="246743" y="802758"/>
            <a:ext cx="11727543" cy="6001643"/>
          </a:xfrm>
          <a:prstGeom prst="rect">
            <a:avLst/>
          </a:prstGeom>
        </p:spPr>
        <p:txBody>
          <a:bodyPr wrap="square">
            <a:spAutoFit/>
          </a:bodyPr>
          <a:lstStyle/>
          <a:p>
            <a:pPr algn="just"/>
            <a:r>
              <a:rPr lang="en-US" sz="2400" dirty="0" smtClean="0"/>
              <a:t>The goal of Adaptive Modulation is to improve the operational efficiency of Microwave links by increasing network capacity over the existing infrastructure .</a:t>
            </a:r>
            <a:br>
              <a:rPr lang="en-US" sz="2400" dirty="0" smtClean="0"/>
            </a:br>
            <a:r>
              <a:rPr lang="en-US" sz="2400" dirty="0" smtClean="0"/>
              <a:t>Adaptive Modulation means dynamically varying the modulation in an errorless manner in order to maximize the throughput under momentary propagation conditions. In other words, a system can operate at its maximum throughput under clear sky conditions, and decrease it</a:t>
            </a:r>
            <a:br>
              <a:rPr lang="en-US" sz="2400" dirty="0" smtClean="0"/>
            </a:br>
            <a:r>
              <a:rPr lang="en-US" sz="2400" dirty="0" smtClean="0"/>
              <a:t>gradually under rain fade.  For example a link can change from 256QAM down to QPSK to keep “link alive” without losing connection.  </a:t>
            </a:r>
          </a:p>
          <a:p>
            <a:pPr algn="just"/>
            <a:r>
              <a:rPr lang="en-US" sz="2400" dirty="0" smtClean="0"/>
              <a:t>Prior to the development of Automatic Coding and Modulation, microwave designers had to design for “worst case” conditions to avoid link outage. </a:t>
            </a:r>
          </a:p>
          <a:p>
            <a:pPr algn="just"/>
            <a:r>
              <a:rPr lang="en-US" sz="2400" dirty="0" smtClean="0"/>
              <a:t>The benefits of using ACM include: </a:t>
            </a:r>
          </a:p>
          <a:p>
            <a:pPr algn="just"/>
            <a:r>
              <a:rPr lang="en-US" sz="2400" dirty="0" smtClean="0"/>
              <a:t>Longer link lengths (distance)</a:t>
            </a:r>
          </a:p>
          <a:p>
            <a:pPr algn="just"/>
            <a:r>
              <a:rPr lang="en-US" sz="2400" dirty="0" smtClean="0"/>
              <a:t>Using smaller antennas</a:t>
            </a:r>
          </a:p>
          <a:p>
            <a:pPr algn="just"/>
            <a:r>
              <a:rPr lang="en-US" sz="2400" dirty="0" smtClean="0"/>
              <a:t>Higher Availability (link reliability)</a:t>
            </a:r>
          </a:p>
          <a:p>
            <a:pPr algn="just"/>
            <a:endParaRPr lang="en-US" sz="2400" dirty="0"/>
          </a:p>
        </p:txBody>
      </p:sp>
      <p:sp>
        <p:nvSpPr>
          <p:cNvPr id="4" name="TextBox 3"/>
          <p:cNvSpPr txBox="1"/>
          <p:nvPr/>
        </p:nvSpPr>
        <p:spPr>
          <a:xfrm>
            <a:off x="1596571" y="0"/>
            <a:ext cx="9129486" cy="707886"/>
          </a:xfrm>
          <a:prstGeom prst="rect">
            <a:avLst/>
          </a:prstGeom>
          <a:noFill/>
        </p:spPr>
        <p:txBody>
          <a:bodyPr wrap="square" rtlCol="0">
            <a:spAutoFit/>
          </a:bodyPr>
          <a:lstStyle/>
          <a:p>
            <a:r>
              <a:rPr lang="en-US" sz="4000" dirty="0" smtClean="0"/>
              <a:t>Automatic Adaptation and Coding </a:t>
            </a:r>
            <a:endParaRPr lang="en-US" sz="4000"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34</a:t>
            </a:fld>
            <a:endParaRPr lang="en-US"/>
          </a:p>
        </p:txBody>
      </p:sp>
      <p:sp>
        <p:nvSpPr>
          <p:cNvPr id="6" name="TextBox 5"/>
          <p:cNvSpPr txBox="1"/>
          <p:nvPr/>
        </p:nvSpPr>
        <p:spPr>
          <a:xfrm>
            <a:off x="2510972" y="159659"/>
            <a:ext cx="7053943" cy="1323439"/>
          </a:xfrm>
          <a:prstGeom prst="rect">
            <a:avLst/>
          </a:prstGeom>
          <a:noFill/>
        </p:spPr>
        <p:txBody>
          <a:bodyPr wrap="square" rtlCol="0">
            <a:spAutoFit/>
          </a:bodyPr>
          <a:lstStyle/>
          <a:p>
            <a:pPr algn="ctr"/>
            <a:r>
              <a:rPr lang="en-US" sz="4000" dirty="0" smtClean="0"/>
              <a:t>Microwave </a:t>
            </a:r>
            <a:r>
              <a:rPr lang="en-US" sz="4000" dirty="0" err="1" smtClean="0"/>
              <a:t>Tx</a:t>
            </a:r>
            <a:r>
              <a:rPr lang="en-US" sz="4000" dirty="0" smtClean="0"/>
              <a:t>/Rx for Satellite</a:t>
            </a:r>
            <a:endParaRPr lang="en-US" sz="4000" dirty="0"/>
          </a:p>
        </p:txBody>
      </p:sp>
      <p:grpSp>
        <p:nvGrpSpPr>
          <p:cNvPr id="3" name="Group 96"/>
          <p:cNvGrpSpPr/>
          <p:nvPr/>
        </p:nvGrpSpPr>
        <p:grpSpPr>
          <a:xfrm>
            <a:off x="1480458" y="1756228"/>
            <a:ext cx="9202057" cy="3758419"/>
            <a:chOff x="203200" y="1523999"/>
            <a:chExt cx="9202057" cy="3758419"/>
          </a:xfrm>
        </p:grpSpPr>
        <p:grpSp>
          <p:nvGrpSpPr>
            <p:cNvPr id="4" name="Group 44"/>
            <p:cNvGrpSpPr/>
            <p:nvPr/>
          </p:nvGrpSpPr>
          <p:grpSpPr>
            <a:xfrm>
              <a:off x="595086" y="2097314"/>
              <a:ext cx="7837716" cy="878559"/>
              <a:chOff x="595086" y="2097314"/>
              <a:chExt cx="7837716" cy="878559"/>
            </a:xfrm>
          </p:grpSpPr>
          <p:grpSp>
            <p:nvGrpSpPr>
              <p:cNvPr id="5" name="Group 15"/>
              <p:cNvGrpSpPr/>
              <p:nvPr/>
            </p:nvGrpSpPr>
            <p:grpSpPr>
              <a:xfrm>
                <a:off x="1378858" y="2133599"/>
                <a:ext cx="1502230" cy="791029"/>
                <a:chOff x="1378858" y="2133599"/>
                <a:chExt cx="1502230" cy="791029"/>
              </a:xfrm>
            </p:grpSpPr>
            <p:grpSp>
              <p:nvGrpSpPr>
                <p:cNvPr id="10" name="Group 13"/>
                <p:cNvGrpSpPr/>
                <p:nvPr/>
              </p:nvGrpSpPr>
              <p:grpSpPr>
                <a:xfrm>
                  <a:off x="1378858" y="2133599"/>
                  <a:ext cx="1502230" cy="791029"/>
                  <a:chOff x="1378858" y="2133599"/>
                  <a:chExt cx="1502230" cy="791029"/>
                </a:xfrm>
              </p:grpSpPr>
              <p:cxnSp>
                <p:nvCxnSpPr>
                  <p:cNvPr id="7" name="Straight Connector 6"/>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8" name="Straight Connector 7"/>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9" name="Straight Connector 8"/>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13" name="Straight Connector 12"/>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15" name="TextBox 14"/>
                <p:cNvSpPr txBox="1"/>
                <p:nvPr/>
              </p:nvSpPr>
              <p:spPr>
                <a:xfrm>
                  <a:off x="1553029" y="2336800"/>
                  <a:ext cx="1161142" cy="369332"/>
                </a:xfrm>
                <a:prstGeom prst="rect">
                  <a:avLst/>
                </a:prstGeom>
                <a:noFill/>
              </p:spPr>
              <p:txBody>
                <a:bodyPr wrap="square" rtlCol="0">
                  <a:spAutoFit/>
                </a:bodyPr>
                <a:lstStyle/>
                <a:p>
                  <a:r>
                    <a:rPr lang="en-US" dirty="0" smtClean="0"/>
                    <a:t>Encoder</a:t>
                  </a:r>
                  <a:endParaRPr lang="en-US" dirty="0"/>
                </a:p>
              </p:txBody>
            </p:sp>
          </p:grpSp>
          <p:grpSp>
            <p:nvGrpSpPr>
              <p:cNvPr id="11" name="Group 16"/>
              <p:cNvGrpSpPr/>
              <p:nvPr/>
            </p:nvGrpSpPr>
            <p:grpSpPr>
              <a:xfrm>
                <a:off x="3127832" y="2126341"/>
                <a:ext cx="1807027" cy="849532"/>
                <a:chOff x="1378858" y="2133599"/>
                <a:chExt cx="1502230" cy="849532"/>
              </a:xfrm>
            </p:grpSpPr>
            <p:grpSp>
              <p:nvGrpSpPr>
                <p:cNvPr id="12" name="Group 13"/>
                <p:cNvGrpSpPr/>
                <p:nvPr/>
              </p:nvGrpSpPr>
              <p:grpSpPr>
                <a:xfrm>
                  <a:off x="1378858" y="2133599"/>
                  <a:ext cx="1502230" cy="791029"/>
                  <a:chOff x="1378858" y="2133599"/>
                  <a:chExt cx="1502230" cy="791029"/>
                </a:xfrm>
              </p:grpSpPr>
              <p:cxnSp>
                <p:nvCxnSpPr>
                  <p:cNvPr id="20" name="Straight Connector 19"/>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21" name="Straight Connector 20"/>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22" name="Straight Connector 21"/>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23" name="Straight Connector 22"/>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19" name="TextBox 18"/>
                <p:cNvSpPr txBox="1"/>
                <p:nvPr/>
              </p:nvSpPr>
              <p:spPr>
                <a:xfrm>
                  <a:off x="1553029" y="2336800"/>
                  <a:ext cx="1161142" cy="646331"/>
                </a:xfrm>
                <a:prstGeom prst="rect">
                  <a:avLst/>
                </a:prstGeom>
                <a:noFill/>
              </p:spPr>
              <p:txBody>
                <a:bodyPr wrap="square" rtlCol="0">
                  <a:spAutoFit/>
                </a:bodyPr>
                <a:lstStyle/>
                <a:p>
                  <a:r>
                    <a:rPr lang="en-US" dirty="0" smtClean="0"/>
                    <a:t>Modulator</a:t>
                  </a:r>
                  <a:endParaRPr lang="en-US" dirty="0"/>
                </a:p>
              </p:txBody>
            </p:sp>
          </p:grpSp>
          <p:grpSp>
            <p:nvGrpSpPr>
              <p:cNvPr id="14" name="Group 23"/>
              <p:cNvGrpSpPr/>
              <p:nvPr/>
            </p:nvGrpSpPr>
            <p:grpSpPr>
              <a:xfrm>
                <a:off x="5159830" y="2097314"/>
                <a:ext cx="1502230" cy="791029"/>
                <a:chOff x="1378858" y="2133599"/>
                <a:chExt cx="1502230" cy="791029"/>
              </a:xfrm>
            </p:grpSpPr>
            <p:grpSp>
              <p:nvGrpSpPr>
                <p:cNvPr id="16" name="Group 13"/>
                <p:cNvGrpSpPr/>
                <p:nvPr/>
              </p:nvGrpSpPr>
              <p:grpSpPr>
                <a:xfrm>
                  <a:off x="1378858" y="2133599"/>
                  <a:ext cx="1502230" cy="791029"/>
                  <a:chOff x="1378858" y="2133599"/>
                  <a:chExt cx="1502230" cy="791029"/>
                </a:xfrm>
              </p:grpSpPr>
              <p:cxnSp>
                <p:nvCxnSpPr>
                  <p:cNvPr id="27" name="Straight Connector 26"/>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28" name="Straight Connector 27"/>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29" name="Straight Connector 28"/>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30" name="Straight Connector 29"/>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26" name="TextBox 25"/>
                <p:cNvSpPr txBox="1"/>
                <p:nvPr/>
              </p:nvSpPr>
              <p:spPr>
                <a:xfrm>
                  <a:off x="1553029" y="2264230"/>
                  <a:ext cx="1299028" cy="646331"/>
                </a:xfrm>
                <a:prstGeom prst="rect">
                  <a:avLst/>
                </a:prstGeom>
                <a:noFill/>
              </p:spPr>
              <p:txBody>
                <a:bodyPr wrap="square" rtlCol="0">
                  <a:spAutoFit/>
                </a:bodyPr>
                <a:lstStyle/>
                <a:p>
                  <a:r>
                    <a:rPr lang="en-US" dirty="0" smtClean="0"/>
                    <a:t>Up</a:t>
                  </a:r>
                </a:p>
                <a:p>
                  <a:r>
                    <a:rPr lang="en-US" dirty="0" smtClean="0"/>
                    <a:t>converter</a:t>
                  </a:r>
                  <a:endParaRPr lang="en-US" dirty="0"/>
                </a:p>
              </p:txBody>
            </p:sp>
          </p:grpSp>
          <p:grpSp>
            <p:nvGrpSpPr>
              <p:cNvPr id="17" name="Group 30"/>
              <p:cNvGrpSpPr/>
              <p:nvPr/>
            </p:nvGrpSpPr>
            <p:grpSpPr>
              <a:xfrm>
                <a:off x="6930572" y="2097314"/>
                <a:ext cx="1502230" cy="791029"/>
                <a:chOff x="1378858" y="2133599"/>
                <a:chExt cx="1502230" cy="791029"/>
              </a:xfrm>
            </p:grpSpPr>
            <p:grpSp>
              <p:nvGrpSpPr>
                <p:cNvPr id="18" name="Group 13"/>
                <p:cNvGrpSpPr/>
                <p:nvPr/>
              </p:nvGrpSpPr>
              <p:grpSpPr>
                <a:xfrm>
                  <a:off x="1378858" y="2133599"/>
                  <a:ext cx="1502230" cy="791029"/>
                  <a:chOff x="1378858" y="2133599"/>
                  <a:chExt cx="1502230" cy="791029"/>
                </a:xfrm>
              </p:grpSpPr>
              <p:cxnSp>
                <p:nvCxnSpPr>
                  <p:cNvPr id="34" name="Straight Connector 33"/>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35" name="Straight Connector 34"/>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36" name="Straight Connector 35"/>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37" name="Straight Connector 36"/>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33" name="TextBox 32"/>
                <p:cNvSpPr txBox="1"/>
                <p:nvPr/>
              </p:nvSpPr>
              <p:spPr>
                <a:xfrm>
                  <a:off x="1553029" y="2336800"/>
                  <a:ext cx="1161142" cy="369332"/>
                </a:xfrm>
                <a:prstGeom prst="rect">
                  <a:avLst/>
                </a:prstGeom>
                <a:noFill/>
              </p:spPr>
              <p:txBody>
                <a:bodyPr wrap="square" rtlCol="0">
                  <a:spAutoFit/>
                </a:bodyPr>
                <a:lstStyle/>
                <a:p>
                  <a:r>
                    <a:rPr lang="en-US" dirty="0" smtClean="0"/>
                    <a:t>HPA</a:t>
                  </a:r>
                  <a:endParaRPr lang="en-US" dirty="0"/>
                </a:p>
              </p:txBody>
            </p:sp>
          </p:grpSp>
          <p:cxnSp>
            <p:nvCxnSpPr>
              <p:cNvPr id="39" name="Straight Arrow Connector 38"/>
              <p:cNvCxnSpPr/>
              <p:nvPr/>
            </p:nvCxnSpPr>
            <p:spPr>
              <a:xfrm flipV="1">
                <a:off x="595086" y="2510971"/>
                <a:ext cx="827314" cy="14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0" name="Straight Arrow Connector 39"/>
              <p:cNvCxnSpPr/>
              <p:nvPr/>
            </p:nvCxnSpPr>
            <p:spPr>
              <a:xfrm>
                <a:off x="2823029" y="2474687"/>
                <a:ext cx="341085" cy="7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2" name="Straight Arrow Connector 41"/>
              <p:cNvCxnSpPr/>
              <p:nvPr/>
            </p:nvCxnSpPr>
            <p:spPr>
              <a:xfrm>
                <a:off x="4920343" y="2510973"/>
                <a:ext cx="341085" cy="7256"/>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43" name="Straight Arrow Connector 42"/>
              <p:cNvCxnSpPr/>
              <p:nvPr/>
            </p:nvCxnSpPr>
            <p:spPr>
              <a:xfrm flipV="1">
                <a:off x="6618515" y="2481943"/>
                <a:ext cx="362856" cy="14515"/>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grpSp>
          <p:nvGrpSpPr>
            <p:cNvPr id="24" name="Group 86"/>
            <p:cNvGrpSpPr/>
            <p:nvPr/>
          </p:nvGrpSpPr>
          <p:grpSpPr>
            <a:xfrm>
              <a:off x="1045029" y="3817257"/>
              <a:ext cx="7547428" cy="827314"/>
              <a:chOff x="1045029" y="3817257"/>
              <a:chExt cx="7547428" cy="827314"/>
            </a:xfrm>
          </p:grpSpPr>
          <p:grpSp>
            <p:nvGrpSpPr>
              <p:cNvPr id="25" name="Group 45"/>
              <p:cNvGrpSpPr/>
              <p:nvPr/>
            </p:nvGrpSpPr>
            <p:grpSpPr>
              <a:xfrm>
                <a:off x="1524000" y="3817257"/>
                <a:ext cx="7068457" cy="827314"/>
                <a:chOff x="1378858" y="2097314"/>
                <a:chExt cx="7061199" cy="827314"/>
              </a:xfrm>
            </p:grpSpPr>
            <p:grpSp>
              <p:nvGrpSpPr>
                <p:cNvPr id="31" name="Group 15"/>
                <p:cNvGrpSpPr/>
                <p:nvPr/>
              </p:nvGrpSpPr>
              <p:grpSpPr>
                <a:xfrm>
                  <a:off x="1378858" y="2133599"/>
                  <a:ext cx="1502230" cy="791029"/>
                  <a:chOff x="1378858" y="2133599"/>
                  <a:chExt cx="1502230" cy="791029"/>
                </a:xfrm>
              </p:grpSpPr>
              <p:grpSp>
                <p:nvGrpSpPr>
                  <p:cNvPr id="32" name="Group 13"/>
                  <p:cNvGrpSpPr/>
                  <p:nvPr/>
                </p:nvGrpSpPr>
                <p:grpSpPr>
                  <a:xfrm>
                    <a:off x="1378858" y="2133599"/>
                    <a:ext cx="1502230" cy="791029"/>
                    <a:chOff x="1378858" y="2133599"/>
                    <a:chExt cx="1502230" cy="791029"/>
                  </a:xfrm>
                </p:grpSpPr>
                <p:cxnSp>
                  <p:nvCxnSpPr>
                    <p:cNvPr id="75" name="Straight Connector 74"/>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76" name="Straight Connector 75"/>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77" name="Straight Connector 76"/>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78" name="Straight Connector 77"/>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74" name="TextBox 73"/>
                  <p:cNvSpPr txBox="1"/>
                  <p:nvPr/>
                </p:nvSpPr>
                <p:spPr>
                  <a:xfrm>
                    <a:off x="1553029" y="2336800"/>
                    <a:ext cx="1161142" cy="369332"/>
                  </a:xfrm>
                  <a:prstGeom prst="rect">
                    <a:avLst/>
                  </a:prstGeom>
                  <a:noFill/>
                </p:spPr>
                <p:txBody>
                  <a:bodyPr wrap="square" rtlCol="0">
                    <a:spAutoFit/>
                  </a:bodyPr>
                  <a:lstStyle/>
                  <a:p>
                    <a:r>
                      <a:rPr lang="en-US" dirty="0" smtClean="0"/>
                      <a:t>Decoder</a:t>
                    </a:r>
                    <a:endParaRPr lang="en-US" dirty="0"/>
                  </a:p>
                </p:txBody>
              </p:sp>
            </p:grpSp>
            <p:grpSp>
              <p:nvGrpSpPr>
                <p:cNvPr id="38" name="Group 16"/>
                <p:cNvGrpSpPr/>
                <p:nvPr/>
              </p:nvGrpSpPr>
              <p:grpSpPr>
                <a:xfrm>
                  <a:off x="3127833" y="2126341"/>
                  <a:ext cx="1988451" cy="791029"/>
                  <a:chOff x="1378858" y="2133599"/>
                  <a:chExt cx="1653052" cy="791029"/>
                </a:xfrm>
              </p:grpSpPr>
              <p:grpSp>
                <p:nvGrpSpPr>
                  <p:cNvPr id="41" name="Group 13"/>
                  <p:cNvGrpSpPr/>
                  <p:nvPr/>
                </p:nvGrpSpPr>
                <p:grpSpPr>
                  <a:xfrm>
                    <a:off x="1378858" y="2133599"/>
                    <a:ext cx="1502230" cy="791029"/>
                    <a:chOff x="1378858" y="2133599"/>
                    <a:chExt cx="1502230" cy="791029"/>
                  </a:xfrm>
                </p:grpSpPr>
                <p:cxnSp>
                  <p:nvCxnSpPr>
                    <p:cNvPr id="69" name="Straight Connector 68"/>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70" name="Straight Connector 69"/>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71" name="Straight Connector 70"/>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72" name="Straight Connector 22"/>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68" name="TextBox 67"/>
                  <p:cNvSpPr txBox="1"/>
                  <p:nvPr/>
                </p:nvSpPr>
                <p:spPr>
                  <a:xfrm>
                    <a:off x="1475382" y="2336800"/>
                    <a:ext cx="1556528" cy="369332"/>
                  </a:xfrm>
                  <a:prstGeom prst="rect">
                    <a:avLst/>
                  </a:prstGeom>
                  <a:noFill/>
                </p:spPr>
                <p:txBody>
                  <a:bodyPr wrap="square" rtlCol="0">
                    <a:spAutoFit/>
                  </a:bodyPr>
                  <a:lstStyle/>
                  <a:p>
                    <a:r>
                      <a:rPr lang="en-US" dirty="0" smtClean="0"/>
                      <a:t>Demodulator</a:t>
                    </a:r>
                    <a:endParaRPr lang="en-US" dirty="0"/>
                  </a:p>
                </p:txBody>
              </p:sp>
            </p:grpSp>
            <p:grpSp>
              <p:nvGrpSpPr>
                <p:cNvPr id="44" name="Group 23"/>
                <p:cNvGrpSpPr/>
                <p:nvPr/>
              </p:nvGrpSpPr>
              <p:grpSpPr>
                <a:xfrm>
                  <a:off x="5159830" y="2097314"/>
                  <a:ext cx="1502230" cy="791029"/>
                  <a:chOff x="1378858" y="2133599"/>
                  <a:chExt cx="1502230" cy="791029"/>
                </a:xfrm>
              </p:grpSpPr>
              <p:grpSp>
                <p:nvGrpSpPr>
                  <p:cNvPr id="45" name="Group 13"/>
                  <p:cNvGrpSpPr/>
                  <p:nvPr/>
                </p:nvGrpSpPr>
                <p:grpSpPr>
                  <a:xfrm>
                    <a:off x="1378858" y="2133599"/>
                    <a:ext cx="1502230" cy="791029"/>
                    <a:chOff x="1378858" y="2133599"/>
                    <a:chExt cx="1502230" cy="791029"/>
                  </a:xfrm>
                </p:grpSpPr>
                <p:cxnSp>
                  <p:nvCxnSpPr>
                    <p:cNvPr id="63" name="Straight Connector 62"/>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64" name="Straight Connector 63"/>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65" name="Straight Connector 64"/>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66" name="Straight Connector 65"/>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62" name="TextBox 61"/>
                  <p:cNvSpPr txBox="1"/>
                  <p:nvPr/>
                </p:nvSpPr>
                <p:spPr>
                  <a:xfrm>
                    <a:off x="1553029" y="2264230"/>
                    <a:ext cx="1299028" cy="646331"/>
                  </a:xfrm>
                  <a:prstGeom prst="rect">
                    <a:avLst/>
                  </a:prstGeom>
                  <a:noFill/>
                </p:spPr>
                <p:txBody>
                  <a:bodyPr wrap="square" rtlCol="0">
                    <a:spAutoFit/>
                  </a:bodyPr>
                  <a:lstStyle/>
                  <a:p>
                    <a:r>
                      <a:rPr lang="en-US" dirty="0" smtClean="0"/>
                      <a:t>Down</a:t>
                    </a:r>
                  </a:p>
                  <a:p>
                    <a:r>
                      <a:rPr lang="en-US" dirty="0" smtClean="0"/>
                      <a:t>converter</a:t>
                    </a:r>
                    <a:endParaRPr lang="en-US" dirty="0"/>
                  </a:p>
                </p:txBody>
              </p:sp>
            </p:grpSp>
            <p:grpSp>
              <p:nvGrpSpPr>
                <p:cNvPr id="46" name="Group 30"/>
                <p:cNvGrpSpPr/>
                <p:nvPr/>
              </p:nvGrpSpPr>
              <p:grpSpPr>
                <a:xfrm>
                  <a:off x="6930572" y="2097314"/>
                  <a:ext cx="1509485" cy="791029"/>
                  <a:chOff x="1378858" y="2133599"/>
                  <a:chExt cx="1509485" cy="791029"/>
                </a:xfrm>
              </p:grpSpPr>
              <p:grpSp>
                <p:nvGrpSpPr>
                  <p:cNvPr id="47" name="Group 13"/>
                  <p:cNvGrpSpPr/>
                  <p:nvPr/>
                </p:nvGrpSpPr>
                <p:grpSpPr>
                  <a:xfrm>
                    <a:off x="1378858" y="2133599"/>
                    <a:ext cx="1502230" cy="791029"/>
                    <a:chOff x="1378858" y="2133599"/>
                    <a:chExt cx="1502230" cy="791029"/>
                  </a:xfrm>
                </p:grpSpPr>
                <p:cxnSp>
                  <p:nvCxnSpPr>
                    <p:cNvPr id="57" name="Straight Connector 56"/>
                    <p:cNvCxnSpPr/>
                    <p:nvPr/>
                  </p:nvCxnSpPr>
                  <p:spPr>
                    <a:xfrm rot="16200000" flipH="1">
                      <a:off x="1052286" y="2503713"/>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58" name="Straight Connector 57"/>
                    <p:cNvCxnSpPr/>
                    <p:nvPr/>
                  </p:nvCxnSpPr>
                  <p:spPr>
                    <a:xfrm rot="16200000" flipH="1">
                      <a:off x="2481943" y="2525484"/>
                      <a:ext cx="754743" cy="14515"/>
                    </a:xfrm>
                    <a:prstGeom prst="line">
                      <a:avLst/>
                    </a:prstGeom>
                  </p:spPr>
                  <p:style>
                    <a:lnRef idx="1">
                      <a:schemeClr val="dk1"/>
                    </a:lnRef>
                    <a:fillRef idx="0">
                      <a:schemeClr val="dk1"/>
                    </a:fillRef>
                    <a:effectRef idx="0">
                      <a:schemeClr val="dk1"/>
                    </a:effectRef>
                    <a:fontRef idx="minor">
                      <a:schemeClr val="tx1"/>
                    </a:fontRef>
                  </p:style>
                </p:cxnSp>
                <p:cxnSp>
                  <p:nvCxnSpPr>
                    <p:cNvPr id="59" name="Straight Connector 58"/>
                    <p:cNvCxnSpPr/>
                    <p:nvPr/>
                  </p:nvCxnSpPr>
                  <p:spPr>
                    <a:xfrm rot="10800000">
                      <a:off x="1378858" y="2177145"/>
                      <a:ext cx="1480457" cy="14512"/>
                    </a:xfrm>
                    <a:prstGeom prst="line">
                      <a:avLst/>
                    </a:prstGeom>
                  </p:spPr>
                  <p:style>
                    <a:lnRef idx="1">
                      <a:schemeClr val="dk1"/>
                    </a:lnRef>
                    <a:fillRef idx="0">
                      <a:schemeClr val="dk1"/>
                    </a:fillRef>
                    <a:effectRef idx="0">
                      <a:schemeClr val="dk1"/>
                    </a:effectRef>
                    <a:fontRef idx="minor">
                      <a:schemeClr val="tx1"/>
                    </a:fontRef>
                  </p:style>
                </p:cxnSp>
                <p:cxnSp>
                  <p:nvCxnSpPr>
                    <p:cNvPr id="60" name="Straight Connector 59"/>
                    <p:cNvCxnSpPr/>
                    <p:nvPr/>
                  </p:nvCxnSpPr>
                  <p:spPr>
                    <a:xfrm rot="10800000">
                      <a:off x="1400631" y="2910116"/>
                      <a:ext cx="1480457" cy="14512"/>
                    </a:xfrm>
                    <a:prstGeom prst="line">
                      <a:avLst/>
                    </a:prstGeom>
                  </p:spPr>
                  <p:style>
                    <a:lnRef idx="1">
                      <a:schemeClr val="dk1"/>
                    </a:lnRef>
                    <a:fillRef idx="0">
                      <a:schemeClr val="dk1"/>
                    </a:fillRef>
                    <a:effectRef idx="0">
                      <a:schemeClr val="dk1"/>
                    </a:effectRef>
                    <a:fontRef idx="minor">
                      <a:schemeClr val="tx1"/>
                    </a:fontRef>
                  </p:style>
                </p:cxnSp>
              </p:grpSp>
              <p:sp>
                <p:nvSpPr>
                  <p:cNvPr id="56" name="TextBox 55"/>
                  <p:cNvSpPr txBox="1"/>
                  <p:nvPr/>
                </p:nvSpPr>
                <p:spPr>
                  <a:xfrm>
                    <a:off x="1553029" y="2264228"/>
                    <a:ext cx="1335314" cy="646331"/>
                  </a:xfrm>
                  <a:prstGeom prst="rect">
                    <a:avLst/>
                  </a:prstGeom>
                  <a:noFill/>
                </p:spPr>
                <p:txBody>
                  <a:bodyPr wrap="square" rtlCol="0">
                    <a:spAutoFit/>
                  </a:bodyPr>
                  <a:lstStyle/>
                  <a:p>
                    <a:r>
                      <a:rPr lang="en-US" dirty="0" smtClean="0"/>
                      <a:t>Low noise Amp</a:t>
                    </a:r>
                    <a:endParaRPr lang="en-US" dirty="0"/>
                  </a:p>
                </p:txBody>
              </p:sp>
            </p:grpSp>
          </p:grpSp>
          <p:cxnSp>
            <p:nvCxnSpPr>
              <p:cNvPr id="81" name="Straight Arrow Connector 80"/>
              <p:cNvCxnSpPr>
                <a:endCxn id="62" idx="3"/>
              </p:cNvCxnSpPr>
              <p:nvPr/>
            </p:nvCxnSpPr>
            <p:spPr>
              <a:xfrm rot="10800000" flipV="1">
                <a:off x="6783572" y="4252686"/>
                <a:ext cx="328431" cy="1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3" name="Straight Arrow Connector 82"/>
              <p:cNvCxnSpPr/>
              <p:nvPr/>
            </p:nvCxnSpPr>
            <p:spPr>
              <a:xfrm rot="10800000" flipV="1">
                <a:off x="5065487" y="4230914"/>
                <a:ext cx="326571" cy="1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4" name="Straight Arrow Connector 83"/>
              <p:cNvCxnSpPr/>
              <p:nvPr/>
            </p:nvCxnSpPr>
            <p:spPr>
              <a:xfrm rot="10800000" flipV="1">
                <a:off x="3018973" y="4216400"/>
                <a:ext cx="326571" cy="18368"/>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cxnSp>
            <p:nvCxnSpPr>
              <p:cNvPr id="85" name="Straight Arrow Connector 84"/>
              <p:cNvCxnSpPr/>
              <p:nvPr/>
            </p:nvCxnSpPr>
            <p:spPr>
              <a:xfrm rot="10800000" flipV="1">
                <a:off x="1045029" y="4245428"/>
                <a:ext cx="587830" cy="7257"/>
              </a:xfrm>
              <a:prstGeom prst="straightConnector1">
                <a:avLst/>
              </a:prstGeom>
              <a:ln>
                <a:tailEnd type="arrow"/>
              </a:ln>
            </p:spPr>
            <p:style>
              <a:lnRef idx="1">
                <a:schemeClr val="dk1"/>
              </a:lnRef>
              <a:fillRef idx="0">
                <a:schemeClr val="dk1"/>
              </a:fillRef>
              <a:effectRef idx="0">
                <a:schemeClr val="dk1"/>
              </a:effectRef>
              <a:fontRef idx="minor">
                <a:schemeClr val="tx1"/>
              </a:fontRef>
            </p:style>
          </p:cxnSp>
        </p:grpSp>
        <p:sp>
          <p:nvSpPr>
            <p:cNvPr id="88" name="TextBox 87"/>
            <p:cNvSpPr txBox="1"/>
            <p:nvPr/>
          </p:nvSpPr>
          <p:spPr>
            <a:xfrm>
              <a:off x="4528457" y="1523999"/>
              <a:ext cx="1248228" cy="369332"/>
            </a:xfrm>
            <a:prstGeom prst="rect">
              <a:avLst/>
            </a:prstGeom>
            <a:noFill/>
          </p:spPr>
          <p:txBody>
            <a:bodyPr wrap="square" rtlCol="0">
              <a:spAutoFit/>
            </a:bodyPr>
            <a:lstStyle/>
            <a:p>
              <a:r>
                <a:rPr lang="en-US" dirty="0" err="1" smtClean="0"/>
                <a:t>Tx</a:t>
              </a:r>
              <a:endParaRPr lang="en-US" dirty="0"/>
            </a:p>
          </p:txBody>
        </p:sp>
        <p:sp>
          <p:nvSpPr>
            <p:cNvPr id="89" name="TextBox 88"/>
            <p:cNvSpPr txBox="1"/>
            <p:nvPr/>
          </p:nvSpPr>
          <p:spPr>
            <a:xfrm>
              <a:off x="4767943" y="4913086"/>
              <a:ext cx="1248228" cy="369332"/>
            </a:xfrm>
            <a:prstGeom prst="rect">
              <a:avLst/>
            </a:prstGeom>
            <a:noFill/>
          </p:spPr>
          <p:txBody>
            <a:bodyPr wrap="square" rtlCol="0">
              <a:spAutoFit/>
            </a:bodyPr>
            <a:lstStyle/>
            <a:p>
              <a:r>
                <a:rPr lang="en-US" dirty="0" smtClean="0"/>
                <a:t>Rx</a:t>
              </a:r>
              <a:endParaRPr lang="en-US" dirty="0"/>
            </a:p>
          </p:txBody>
        </p:sp>
        <p:cxnSp>
          <p:nvCxnSpPr>
            <p:cNvPr id="91" name="Elbow Connector 90"/>
            <p:cNvCxnSpPr/>
            <p:nvPr/>
          </p:nvCxnSpPr>
          <p:spPr>
            <a:xfrm>
              <a:off x="8447314" y="2452914"/>
              <a:ext cx="798286" cy="740229"/>
            </a:xfrm>
            <a:prstGeom prst="bentConnector3">
              <a:avLst>
                <a:gd name="adj1" fmla="val 50000"/>
              </a:avLst>
            </a:prstGeom>
            <a:ln>
              <a:tailEnd type="arrow"/>
            </a:ln>
          </p:spPr>
          <p:style>
            <a:lnRef idx="1">
              <a:schemeClr val="dk1"/>
            </a:lnRef>
            <a:fillRef idx="0">
              <a:schemeClr val="dk1"/>
            </a:fillRef>
            <a:effectRef idx="0">
              <a:schemeClr val="dk1"/>
            </a:effectRef>
            <a:fontRef idx="minor">
              <a:schemeClr val="tx1"/>
            </a:fontRef>
          </p:style>
        </p:cxnSp>
        <p:cxnSp>
          <p:nvCxnSpPr>
            <p:cNvPr id="93" name="Shape 92"/>
            <p:cNvCxnSpPr>
              <a:stCxn id="56" idx="3"/>
            </p:cNvCxnSpPr>
            <p:nvPr/>
          </p:nvCxnSpPr>
          <p:spPr>
            <a:xfrm flipV="1">
              <a:off x="8592457" y="3396343"/>
              <a:ext cx="667657" cy="874709"/>
            </a:xfrm>
            <a:prstGeom prst="bentConnector2">
              <a:avLst/>
            </a:prstGeom>
            <a:ln>
              <a:headEnd type="arrow"/>
              <a:tailEnd type="arrow"/>
            </a:ln>
          </p:spPr>
          <p:style>
            <a:lnRef idx="1">
              <a:schemeClr val="dk1"/>
            </a:lnRef>
            <a:fillRef idx="0">
              <a:schemeClr val="dk1"/>
            </a:fillRef>
            <a:effectRef idx="0">
              <a:schemeClr val="dk1"/>
            </a:effectRef>
            <a:fontRef idx="minor">
              <a:schemeClr val="tx1"/>
            </a:fontRef>
          </p:style>
        </p:cxnSp>
        <p:sp>
          <p:nvSpPr>
            <p:cNvPr id="94" name="Moon 93"/>
            <p:cNvSpPr/>
            <p:nvPr/>
          </p:nvSpPr>
          <p:spPr>
            <a:xfrm>
              <a:off x="9202057" y="2946400"/>
              <a:ext cx="203200" cy="537029"/>
            </a:xfrm>
            <a:prstGeom prst="moon">
              <a:avLst/>
            </a:prstGeom>
            <a:ln>
              <a:solidFill>
                <a:schemeClr val="tx1"/>
              </a:solidFill>
            </a:ln>
          </p:spPr>
          <p:style>
            <a:lnRef idx="2">
              <a:schemeClr val="accent1"/>
            </a:lnRef>
            <a:fillRef idx="1">
              <a:schemeClr val="lt1"/>
            </a:fillRef>
            <a:effectRef idx="0">
              <a:schemeClr val="accent1"/>
            </a:effectRef>
            <a:fontRef idx="minor">
              <a:schemeClr val="dk1"/>
            </a:fontRef>
          </p:style>
          <p:txBody>
            <a:bodyPr rtlCol="0" anchor="ctr"/>
            <a:lstStyle/>
            <a:p>
              <a:pPr algn="ctr"/>
              <a:endParaRPr lang="en-US"/>
            </a:p>
          </p:txBody>
        </p:sp>
        <p:sp>
          <p:nvSpPr>
            <p:cNvPr id="95" name="TextBox 94"/>
            <p:cNvSpPr txBox="1"/>
            <p:nvPr/>
          </p:nvSpPr>
          <p:spPr>
            <a:xfrm>
              <a:off x="203200" y="2104571"/>
              <a:ext cx="1204686" cy="646331"/>
            </a:xfrm>
            <a:prstGeom prst="rect">
              <a:avLst/>
            </a:prstGeom>
            <a:noFill/>
          </p:spPr>
          <p:txBody>
            <a:bodyPr wrap="square" rtlCol="0">
              <a:spAutoFit/>
            </a:bodyPr>
            <a:lstStyle/>
            <a:p>
              <a:r>
                <a:rPr lang="en-US" dirty="0" smtClean="0"/>
                <a:t>BB signal in</a:t>
              </a:r>
              <a:endParaRPr lang="en-US" dirty="0"/>
            </a:p>
          </p:txBody>
        </p:sp>
        <p:sp>
          <p:nvSpPr>
            <p:cNvPr id="96" name="TextBox 95"/>
            <p:cNvSpPr txBox="1"/>
            <p:nvPr/>
          </p:nvSpPr>
          <p:spPr>
            <a:xfrm>
              <a:off x="224971" y="3897086"/>
              <a:ext cx="1204686" cy="646331"/>
            </a:xfrm>
            <a:prstGeom prst="rect">
              <a:avLst/>
            </a:prstGeom>
            <a:noFill/>
          </p:spPr>
          <p:txBody>
            <a:bodyPr wrap="square" rtlCol="0">
              <a:spAutoFit/>
            </a:bodyPr>
            <a:lstStyle/>
            <a:p>
              <a:r>
                <a:rPr lang="en-US" dirty="0" smtClean="0"/>
                <a:t>BB signal o/p</a:t>
              </a:r>
              <a:endParaRPr lang="en-US" dirty="0"/>
            </a:p>
          </p:txBody>
        </p:sp>
      </p:gr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35</a:t>
            </a:fld>
            <a:endParaRPr lang="en-US"/>
          </a:p>
        </p:txBody>
      </p:sp>
      <p:pic>
        <p:nvPicPr>
          <p:cNvPr id="1026" name="Picture 2"/>
          <p:cNvPicPr>
            <a:picLocks noChangeAspect="1" noChangeArrowheads="1"/>
          </p:cNvPicPr>
          <p:nvPr/>
        </p:nvPicPr>
        <p:blipFill>
          <a:blip r:embed="rId2"/>
          <a:srcRect l="11601" t="29762" r="13547" b="10714"/>
          <a:stretch>
            <a:fillRect/>
          </a:stretch>
        </p:blipFill>
        <p:spPr bwMode="auto">
          <a:xfrm>
            <a:off x="-33482" y="740234"/>
            <a:ext cx="12303711" cy="5500915"/>
          </a:xfrm>
          <a:prstGeom prst="rect">
            <a:avLst/>
          </a:prstGeom>
          <a:noFill/>
          <a:ln w="9525">
            <a:noFill/>
            <a:miter lim="800000"/>
            <a:headEnd/>
            <a:tailEnd/>
          </a:ln>
          <a:effectLst/>
        </p:spPr>
      </p:pic>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36</a:t>
            </a:fld>
            <a:endParaRPr lang="en-US"/>
          </a:p>
        </p:txBody>
      </p:sp>
      <p:sp>
        <p:nvSpPr>
          <p:cNvPr id="3" name="Rectangle 2"/>
          <p:cNvSpPr/>
          <p:nvPr/>
        </p:nvSpPr>
        <p:spPr>
          <a:xfrm>
            <a:off x="203200" y="1528472"/>
            <a:ext cx="11727543" cy="4154984"/>
          </a:xfrm>
          <a:prstGeom prst="rect">
            <a:avLst/>
          </a:prstGeom>
        </p:spPr>
        <p:txBody>
          <a:bodyPr wrap="square">
            <a:spAutoFit/>
          </a:bodyPr>
          <a:lstStyle/>
          <a:p>
            <a:pPr algn="just"/>
            <a:r>
              <a:rPr lang="en-US" sz="2400" dirty="0" smtClean="0"/>
              <a:t>The signal to be transmit, must be at uplink frequency. The converter multiply the signal frequency to uplink frequency after it is encoded and modulated properly. After up converting the frequency, it is applied to power dividers. The output of power divider goes to high power amplifier. Normally travelling wave tube amplifiers or multi cavity klystron amplifiers are used. These tubes require good amount of cooling. </a:t>
            </a:r>
          </a:p>
          <a:p>
            <a:pPr algn="just"/>
            <a:r>
              <a:rPr lang="en-US" sz="2400" dirty="0" smtClean="0"/>
              <a:t>Here the modulation is performed at 70 MHz intermediate frequency and is then up converted to a uplink frequency of 6 GHz. The output of several high power amplifiers are combined in a power combining amplifier and the output then passes through band pass filter and circulators. Frequency stability and power control are necessary to avoid interferences. </a:t>
            </a:r>
            <a:endParaRPr lang="en-US" sz="2400" dirty="0"/>
          </a:p>
        </p:txBody>
      </p:sp>
      <p:sp>
        <p:nvSpPr>
          <p:cNvPr id="6" name="TextBox 5"/>
          <p:cNvSpPr txBox="1"/>
          <p:nvPr/>
        </p:nvSpPr>
        <p:spPr>
          <a:xfrm>
            <a:off x="2510972" y="232229"/>
            <a:ext cx="7053943" cy="707886"/>
          </a:xfrm>
          <a:prstGeom prst="rect">
            <a:avLst/>
          </a:prstGeom>
          <a:noFill/>
        </p:spPr>
        <p:txBody>
          <a:bodyPr wrap="square" rtlCol="0">
            <a:spAutoFit/>
          </a:bodyPr>
          <a:lstStyle/>
          <a:p>
            <a:pPr algn="ctr"/>
            <a:r>
              <a:rPr lang="en-US" sz="4000" dirty="0" smtClean="0"/>
              <a:t>Microwave Transmitter</a:t>
            </a:r>
            <a:endParaRPr lang="en-US" sz="4000"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37</a:t>
            </a:fld>
            <a:endParaRPr lang="en-US"/>
          </a:p>
        </p:txBody>
      </p:sp>
      <p:sp>
        <p:nvSpPr>
          <p:cNvPr id="3" name="Rectangle 2"/>
          <p:cNvSpPr/>
          <p:nvPr/>
        </p:nvSpPr>
        <p:spPr>
          <a:xfrm>
            <a:off x="362857" y="933384"/>
            <a:ext cx="11509829" cy="3416320"/>
          </a:xfrm>
          <a:prstGeom prst="rect">
            <a:avLst/>
          </a:prstGeom>
        </p:spPr>
        <p:txBody>
          <a:bodyPr wrap="square">
            <a:spAutoFit/>
          </a:bodyPr>
          <a:lstStyle/>
          <a:p>
            <a:pPr algn="just"/>
            <a:r>
              <a:rPr lang="en-US" sz="2400" dirty="0" smtClean="0"/>
              <a:t>The first stage of the terminal station receiver is the front end converter which is usually a double converter to convert the down link frequency signal of the order of GHz into an intermediate frequency of 70 </a:t>
            </a:r>
            <a:r>
              <a:rPr lang="en-US" sz="2400" dirty="0" err="1" smtClean="0"/>
              <a:t>MHz.</a:t>
            </a:r>
            <a:r>
              <a:rPr lang="en-US" sz="2400" dirty="0" smtClean="0"/>
              <a:t/>
            </a:r>
            <a:br>
              <a:rPr lang="en-US" sz="2400" dirty="0" smtClean="0"/>
            </a:br>
            <a:r>
              <a:rPr lang="en-US" sz="2400" dirty="0" smtClean="0"/>
              <a:t/>
            </a:r>
            <a:br>
              <a:rPr lang="en-US" sz="2400" dirty="0" smtClean="0"/>
            </a:br>
            <a:r>
              <a:rPr lang="en-US" sz="2400" dirty="0" smtClean="0"/>
              <a:t>Now this intermediate frequency signal is first passed through a chain of </a:t>
            </a:r>
            <a:r>
              <a:rPr lang="en-US" sz="2400" dirty="0" err="1" smtClean="0"/>
              <a:t>bandpass</a:t>
            </a:r>
            <a:r>
              <a:rPr lang="en-US" sz="2400" dirty="0" smtClean="0"/>
              <a:t> filters and amplifier combinations to improve signal strength. Thus the IF signal is demodulated to get the original baseband signal. </a:t>
            </a:r>
          </a:p>
          <a:p>
            <a:pPr algn="just"/>
            <a:r>
              <a:rPr lang="en-US" sz="2400" dirty="0" smtClean="0"/>
              <a:t/>
            </a:r>
            <a:br>
              <a:rPr lang="en-US" sz="2400" dirty="0" smtClean="0"/>
            </a:br>
            <a:endParaRPr lang="en-US" sz="2400" dirty="0"/>
          </a:p>
        </p:txBody>
      </p:sp>
      <p:sp>
        <p:nvSpPr>
          <p:cNvPr id="6" name="TextBox 5"/>
          <p:cNvSpPr txBox="1"/>
          <p:nvPr/>
        </p:nvSpPr>
        <p:spPr>
          <a:xfrm>
            <a:off x="2510972" y="0"/>
            <a:ext cx="7053943" cy="707886"/>
          </a:xfrm>
          <a:prstGeom prst="rect">
            <a:avLst/>
          </a:prstGeom>
          <a:noFill/>
        </p:spPr>
        <p:txBody>
          <a:bodyPr wrap="square" rtlCol="0">
            <a:spAutoFit/>
          </a:bodyPr>
          <a:lstStyle/>
          <a:p>
            <a:pPr algn="ctr"/>
            <a:r>
              <a:rPr lang="en-US" sz="4000" dirty="0" smtClean="0"/>
              <a:t>Microwave Receiver</a:t>
            </a:r>
            <a:endParaRPr lang="en-US" sz="4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4</a:t>
            </a:fld>
            <a:endParaRPr lang="en-US"/>
          </a:p>
        </p:txBody>
      </p:sp>
      <p:sp>
        <p:nvSpPr>
          <p:cNvPr id="3" name="Rectangle 2"/>
          <p:cNvSpPr/>
          <p:nvPr/>
        </p:nvSpPr>
        <p:spPr>
          <a:xfrm>
            <a:off x="319312" y="1415318"/>
            <a:ext cx="11553373" cy="3539430"/>
          </a:xfrm>
          <a:prstGeom prst="rect">
            <a:avLst/>
          </a:prstGeom>
        </p:spPr>
        <p:txBody>
          <a:bodyPr wrap="square">
            <a:spAutoFit/>
          </a:bodyPr>
          <a:lstStyle/>
          <a:p>
            <a:pPr algn="just"/>
            <a:r>
              <a:rPr lang="en-US" sz="2800" dirty="0" smtClean="0"/>
              <a:t>Microwave is a line-of-sight wireless communication technology that uses </a:t>
            </a:r>
            <a:r>
              <a:rPr lang="en-US" sz="2800" dirty="0" smtClean="0">
                <a:solidFill>
                  <a:srgbClr val="FF0000"/>
                </a:solidFill>
              </a:rPr>
              <a:t>high frequency</a:t>
            </a:r>
            <a:r>
              <a:rPr lang="en-US" sz="2800" dirty="0" smtClean="0"/>
              <a:t> beams of radio waves to provide high speed wireless connections that can send and receive voice, video, and data information.</a:t>
            </a:r>
          </a:p>
          <a:p>
            <a:pPr algn="just"/>
            <a:r>
              <a:rPr lang="en-US" sz="2800" dirty="0" smtClean="0"/>
              <a:t>The wavelengths ranging from as long as 1 meter to as short as 1 millimeter or equivalently with frequencies between </a:t>
            </a:r>
            <a:r>
              <a:rPr lang="en-US" sz="2800" dirty="0" smtClean="0">
                <a:solidFill>
                  <a:srgbClr val="FF0000"/>
                </a:solidFill>
              </a:rPr>
              <a:t>300 MHz (0.3 GHz) to 300 GHz.</a:t>
            </a:r>
          </a:p>
          <a:p>
            <a:pPr algn="just"/>
            <a:endParaRPr lang="en-US" sz="2800" dirty="0" smtClean="0"/>
          </a:p>
        </p:txBody>
      </p:sp>
      <p:sp>
        <p:nvSpPr>
          <p:cNvPr id="4" name="Rectangle 3"/>
          <p:cNvSpPr/>
          <p:nvPr/>
        </p:nvSpPr>
        <p:spPr>
          <a:xfrm>
            <a:off x="0" y="0"/>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a:t>
            </a:r>
            <a:endParaRPr lang="en-US" sz="4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5</a:t>
            </a:fld>
            <a:endParaRPr lang="en-US"/>
          </a:p>
        </p:txBody>
      </p:sp>
      <p:sp>
        <p:nvSpPr>
          <p:cNvPr id="3" name="Rectangle 2"/>
          <p:cNvSpPr/>
          <p:nvPr/>
        </p:nvSpPr>
        <p:spPr>
          <a:xfrm>
            <a:off x="319314" y="1444346"/>
            <a:ext cx="11611429" cy="3046988"/>
          </a:xfrm>
          <a:prstGeom prst="rect">
            <a:avLst/>
          </a:prstGeom>
        </p:spPr>
        <p:txBody>
          <a:bodyPr wrap="square">
            <a:spAutoFit/>
          </a:bodyPr>
          <a:lstStyle/>
          <a:p>
            <a:pPr algn="just"/>
            <a:r>
              <a:rPr lang="en-US" sz="2400" dirty="0" smtClean="0"/>
              <a:t>The frequencies above 30 GHz and below 100 GHz of the radio electromagnetic spectrum, are called “millimeter waves” because their wavelengths are conveniently measured in millimeters, and their wavelengths range from 10 mm down to 3.0 mm. </a:t>
            </a:r>
          </a:p>
          <a:p>
            <a:pPr algn="just"/>
            <a:r>
              <a:rPr lang="en-US" sz="2400" dirty="0" smtClean="0"/>
              <a:t>Radio waves in this band are strongly attenuated by the Earth’s atmosphere and particles contained in it, especially during wet weather. Also in wide band of frequencies around 60 GHz, the radio waves are strongly attenuated by molecular oxygen in the atmosphere. </a:t>
            </a:r>
          </a:p>
        </p:txBody>
      </p:sp>
      <p:sp>
        <p:nvSpPr>
          <p:cNvPr id="4" name="Rectangle 3"/>
          <p:cNvSpPr/>
          <p:nvPr/>
        </p:nvSpPr>
        <p:spPr>
          <a:xfrm>
            <a:off x="0" y="0"/>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Background of Millimeter Wave</a:t>
            </a:r>
            <a:endParaRPr lang="en-US" sz="4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ChangeArrowheads="1"/>
          </p:cNvSpPr>
          <p:nvPr/>
        </p:nvSpPr>
        <p:spPr bwMode="auto">
          <a:xfrm>
            <a:off x="1828800" y="1754189"/>
            <a:ext cx="8229600" cy="1984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p>
            <a:pPr algn="ctr">
              <a:defRPr/>
            </a:pPr>
            <a:r>
              <a:rPr lang="en-US" sz="4000" dirty="0" smtClean="0"/>
              <a:t>Microwave Frequency Bands</a:t>
            </a:r>
            <a:endParaRPr lang="en-US" altLang="en-US" sz="4000" b="1" dirty="0">
              <a:solidFill>
                <a:srgbClr val="006600"/>
              </a:solidFill>
              <a:effectLst>
                <a:outerShdw blurRad="38100" dist="38100" dir="2700000" algn="tl">
                  <a:srgbClr val="C0C0C0"/>
                </a:outerShdw>
              </a:effectLst>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ext Box 2"/>
          <p:cNvSpPr txBox="1">
            <a:spLocks noChangeArrowheads="1"/>
          </p:cNvSpPr>
          <p:nvPr/>
        </p:nvSpPr>
        <p:spPr bwMode="auto">
          <a:xfrm>
            <a:off x="325924" y="638630"/>
            <a:ext cx="11154875" cy="1200329"/>
          </a:xfrm>
          <a:prstGeom prst="rect">
            <a:avLst/>
          </a:prstGeom>
          <a:noFill/>
          <a:ln w="9525">
            <a:noFill/>
            <a:miter lim="800000"/>
            <a:headEnd/>
            <a:tailEnd/>
          </a:ln>
          <a:effectLst/>
        </p:spPr>
        <p:txBody>
          <a:bodyPr wrap="square">
            <a:spAutoFit/>
          </a:bodyPr>
          <a:lstStyle/>
          <a:p>
            <a:pPr marL="952500" lvl="1" indent="-495300" algn="just">
              <a:spcBef>
                <a:spcPct val="50000"/>
              </a:spcBef>
            </a:pPr>
            <a:r>
              <a:rPr lang="en-US" sz="2400" dirty="0" smtClean="0"/>
              <a:t>     Radio </a:t>
            </a:r>
            <a:r>
              <a:rPr lang="en-US" sz="2400" dirty="0"/>
              <a:t>Waves are defined by Radio Regulations of the </a:t>
            </a:r>
            <a:r>
              <a:rPr lang="en-US" sz="2400" dirty="0" smtClean="0"/>
              <a:t>International telecommunication Union (ITO). The </a:t>
            </a:r>
            <a:r>
              <a:rPr lang="en-US" sz="2400" dirty="0"/>
              <a:t>radio spectrum allocated for Microwave are </a:t>
            </a:r>
            <a:r>
              <a:rPr lang="en-US" sz="2400" dirty="0">
                <a:solidFill>
                  <a:srgbClr val="FF0000"/>
                </a:solidFill>
              </a:rPr>
              <a:t>UHF,SHF and EHF </a:t>
            </a:r>
            <a:r>
              <a:rPr lang="en-US" sz="2400" dirty="0"/>
              <a:t>as </a:t>
            </a:r>
            <a:r>
              <a:rPr lang="en-US" sz="2400" dirty="0" smtClean="0"/>
              <a:t>mentioned </a:t>
            </a:r>
            <a:r>
              <a:rPr lang="en-US" sz="2400" dirty="0"/>
              <a:t>below in the table:</a:t>
            </a:r>
          </a:p>
        </p:txBody>
      </p:sp>
      <p:sp>
        <p:nvSpPr>
          <p:cNvPr id="4" name="Rectangle 3"/>
          <p:cNvSpPr/>
          <p:nvPr/>
        </p:nvSpPr>
        <p:spPr>
          <a:xfrm>
            <a:off x="-319308" y="-145140"/>
            <a:ext cx="11858171" cy="769441"/>
          </a:xfrm>
          <a:prstGeom prst="rect">
            <a:avLst/>
          </a:prstGeom>
        </p:spPr>
        <p:txBody>
          <a:bodyPr wrap="square">
            <a:spAutoFit/>
          </a:bodyPr>
          <a:lstStyle/>
          <a:p>
            <a:pPr marL="952500" lvl="1" indent="-495300">
              <a:lnSpc>
                <a:spcPct val="110000"/>
              </a:lnSpc>
              <a:spcBef>
                <a:spcPct val="50000"/>
              </a:spcBef>
            </a:pPr>
            <a:r>
              <a:rPr lang="en-US" sz="4000" dirty="0" smtClean="0"/>
              <a:t>                 Microwave Frequency Bands</a:t>
            </a:r>
            <a:endParaRPr lang="en-US" sz="4000" dirty="0"/>
          </a:p>
        </p:txBody>
      </p:sp>
      <p:graphicFrame>
        <p:nvGraphicFramePr>
          <p:cNvPr id="5" name="Table 4"/>
          <p:cNvGraphicFramePr>
            <a:graphicFrameLocks noGrp="1"/>
          </p:cNvGraphicFramePr>
          <p:nvPr>
            <p:extLst>
              <p:ext uri="{D42A27DB-BD31-4B8C-83A1-F6EECF244321}">
                <p14:modId xmlns:p14="http://schemas.microsoft.com/office/powerpoint/2010/main" val="2690768484"/>
              </p:ext>
            </p:extLst>
          </p:nvPr>
        </p:nvGraphicFramePr>
        <p:xfrm>
          <a:off x="1103086" y="2167692"/>
          <a:ext cx="10160000" cy="4501626"/>
        </p:xfrm>
        <a:graphic>
          <a:graphicData uri="http://schemas.openxmlformats.org/drawingml/2006/table">
            <a:tbl>
              <a:tblPr firstRow="1" bandRow="1">
                <a:tableStyleId>{5C22544A-7EE6-4342-B048-85BDC9FD1C3A}</a:tableStyleId>
              </a:tblPr>
              <a:tblGrid>
                <a:gridCol w="2150341"/>
                <a:gridCol w="1662605"/>
                <a:gridCol w="2854555"/>
                <a:gridCol w="3492499"/>
              </a:tblGrid>
              <a:tr h="533241">
                <a:tc>
                  <a:txBody>
                    <a:bodyPr/>
                    <a:lstStyle/>
                    <a:p>
                      <a:pPr algn="ctr" fontAlgn="b"/>
                      <a:r>
                        <a:rPr lang="en-US" sz="2000" b="1" i="0" u="none" strike="noStrike" dirty="0">
                          <a:latin typeface="+mj-lt"/>
                        </a:rPr>
                        <a:t>Band Number</a:t>
                      </a:r>
                    </a:p>
                  </a:txBody>
                  <a:tcPr marL="9525" marR="9525" marT="9525" marB="0" anchor="b"/>
                </a:tc>
                <a:tc>
                  <a:txBody>
                    <a:bodyPr/>
                    <a:lstStyle/>
                    <a:p>
                      <a:pPr algn="ctr" fontAlgn="b"/>
                      <a:r>
                        <a:rPr lang="en-US" sz="2000" b="1" i="0" u="none" strike="noStrike" dirty="0">
                          <a:latin typeface="+mj-lt"/>
                        </a:rPr>
                        <a:t>Symbol</a:t>
                      </a:r>
                    </a:p>
                  </a:txBody>
                  <a:tcPr marL="9525" marR="9525" marT="9525" marB="0" anchor="b"/>
                </a:tc>
                <a:tc>
                  <a:txBody>
                    <a:bodyPr/>
                    <a:lstStyle/>
                    <a:p>
                      <a:pPr algn="ctr" fontAlgn="b"/>
                      <a:r>
                        <a:rPr lang="en-US" sz="2000" b="1" i="0" u="none" strike="noStrike" dirty="0">
                          <a:latin typeface="+mj-lt"/>
                        </a:rPr>
                        <a:t>Frequency Range</a:t>
                      </a:r>
                    </a:p>
                  </a:txBody>
                  <a:tcPr marL="9525" marR="9525" marT="9525" marB="0" anchor="b"/>
                </a:tc>
                <a:tc>
                  <a:txBody>
                    <a:bodyPr/>
                    <a:lstStyle/>
                    <a:p>
                      <a:pPr algn="ctr" fontAlgn="b"/>
                      <a:r>
                        <a:rPr lang="en-US" sz="2000" b="1" i="0" u="none" strike="noStrike" dirty="0">
                          <a:latin typeface="+mj-lt"/>
                        </a:rPr>
                        <a:t>Corresponding Metric Subdivision</a:t>
                      </a:r>
                    </a:p>
                  </a:txBody>
                  <a:tcPr marL="9525" marR="9525" marT="9525" marB="0" anchor="b"/>
                </a:tc>
              </a:tr>
              <a:tr h="431389">
                <a:tc>
                  <a:txBody>
                    <a:bodyPr/>
                    <a:lstStyle/>
                    <a:p>
                      <a:pPr algn="ctr" fontAlgn="b"/>
                      <a:r>
                        <a:rPr lang="en-US" sz="2000" b="0" i="0" u="none" strike="noStrike">
                          <a:latin typeface="+mj-lt"/>
                        </a:rPr>
                        <a:t>4</a:t>
                      </a:r>
                    </a:p>
                  </a:txBody>
                  <a:tcPr marL="9525" marR="9525" marT="9525" marB="0" anchor="b"/>
                </a:tc>
                <a:tc>
                  <a:txBody>
                    <a:bodyPr/>
                    <a:lstStyle/>
                    <a:p>
                      <a:pPr algn="ctr" fontAlgn="b"/>
                      <a:r>
                        <a:rPr lang="en-US" sz="2000" b="0" i="0" u="none" strike="noStrike">
                          <a:latin typeface="+mj-lt"/>
                        </a:rPr>
                        <a:t>VLF</a:t>
                      </a:r>
                    </a:p>
                  </a:txBody>
                  <a:tcPr marL="9525" marR="9525" marT="9525" marB="0" anchor="b"/>
                </a:tc>
                <a:tc>
                  <a:txBody>
                    <a:bodyPr/>
                    <a:lstStyle/>
                    <a:p>
                      <a:pPr algn="ctr" fontAlgn="b"/>
                      <a:r>
                        <a:rPr lang="en-US" sz="2000" b="0" i="0" u="none" strike="noStrike">
                          <a:latin typeface="+mj-lt"/>
                        </a:rPr>
                        <a:t>3 to 30 kHz</a:t>
                      </a:r>
                    </a:p>
                  </a:txBody>
                  <a:tcPr marL="9525" marR="9525" marT="9525" marB="0" anchor="b"/>
                </a:tc>
                <a:tc>
                  <a:txBody>
                    <a:bodyPr/>
                    <a:lstStyle/>
                    <a:p>
                      <a:pPr algn="ctr" fontAlgn="b"/>
                      <a:r>
                        <a:rPr lang="en-US" sz="2000" b="0" i="0" u="none" strike="noStrike">
                          <a:latin typeface="+mj-lt"/>
                        </a:rPr>
                        <a:t>Myriametric waves</a:t>
                      </a:r>
                    </a:p>
                  </a:txBody>
                  <a:tcPr marL="9525" marR="9525" marT="9525" marB="0" anchor="b"/>
                </a:tc>
              </a:tr>
              <a:tr h="431389">
                <a:tc>
                  <a:txBody>
                    <a:bodyPr/>
                    <a:lstStyle/>
                    <a:p>
                      <a:pPr algn="ctr" fontAlgn="b"/>
                      <a:r>
                        <a:rPr lang="en-US" sz="2000" b="0" i="0" u="none" strike="noStrike">
                          <a:latin typeface="+mj-lt"/>
                        </a:rPr>
                        <a:t>5</a:t>
                      </a:r>
                    </a:p>
                  </a:txBody>
                  <a:tcPr marL="9525" marR="9525" marT="9525" marB="0" anchor="b"/>
                </a:tc>
                <a:tc>
                  <a:txBody>
                    <a:bodyPr/>
                    <a:lstStyle/>
                    <a:p>
                      <a:pPr algn="ctr" fontAlgn="b"/>
                      <a:r>
                        <a:rPr lang="en-US" sz="2000" b="0" i="0" u="none" strike="noStrike">
                          <a:latin typeface="+mj-lt"/>
                        </a:rPr>
                        <a:t>LF</a:t>
                      </a:r>
                    </a:p>
                  </a:txBody>
                  <a:tcPr marL="9525" marR="9525" marT="9525" marB="0" anchor="b"/>
                </a:tc>
                <a:tc>
                  <a:txBody>
                    <a:bodyPr/>
                    <a:lstStyle/>
                    <a:p>
                      <a:pPr algn="ctr" fontAlgn="b"/>
                      <a:r>
                        <a:rPr lang="en-US" sz="2000" b="0" i="0" u="none" strike="noStrike">
                          <a:latin typeface="+mj-lt"/>
                        </a:rPr>
                        <a:t>30 to 300 kHz</a:t>
                      </a:r>
                    </a:p>
                  </a:txBody>
                  <a:tcPr marL="9525" marR="9525" marT="9525" marB="0" anchor="b"/>
                </a:tc>
                <a:tc>
                  <a:txBody>
                    <a:bodyPr/>
                    <a:lstStyle/>
                    <a:p>
                      <a:pPr algn="ctr" fontAlgn="b"/>
                      <a:r>
                        <a:rPr lang="en-US" sz="2000" b="0" i="0" u="none" strike="noStrike" dirty="0">
                          <a:latin typeface="+mj-lt"/>
                        </a:rPr>
                        <a:t>Kilometric waves</a:t>
                      </a:r>
                    </a:p>
                  </a:txBody>
                  <a:tcPr marL="9525" marR="9525" marT="9525" marB="0" anchor="b"/>
                </a:tc>
              </a:tr>
              <a:tr h="431389">
                <a:tc>
                  <a:txBody>
                    <a:bodyPr/>
                    <a:lstStyle/>
                    <a:p>
                      <a:pPr algn="ctr" fontAlgn="b"/>
                      <a:r>
                        <a:rPr lang="en-US" sz="2000" b="0" i="0" u="none" strike="noStrike">
                          <a:latin typeface="+mj-lt"/>
                        </a:rPr>
                        <a:t>6</a:t>
                      </a:r>
                    </a:p>
                  </a:txBody>
                  <a:tcPr marL="9525" marR="9525" marT="9525" marB="0" anchor="b"/>
                </a:tc>
                <a:tc>
                  <a:txBody>
                    <a:bodyPr/>
                    <a:lstStyle/>
                    <a:p>
                      <a:pPr algn="ctr" fontAlgn="b"/>
                      <a:r>
                        <a:rPr lang="en-US" sz="2000" b="0" i="0" u="none" strike="noStrike">
                          <a:latin typeface="+mj-lt"/>
                        </a:rPr>
                        <a:t>MF</a:t>
                      </a:r>
                    </a:p>
                  </a:txBody>
                  <a:tcPr marL="9525" marR="9525" marT="9525" marB="0" anchor="b"/>
                </a:tc>
                <a:tc>
                  <a:txBody>
                    <a:bodyPr/>
                    <a:lstStyle/>
                    <a:p>
                      <a:pPr algn="ctr" fontAlgn="b"/>
                      <a:r>
                        <a:rPr lang="en-US" sz="2000" b="0" i="0" u="none" strike="noStrike">
                          <a:latin typeface="+mj-lt"/>
                        </a:rPr>
                        <a:t>300 to 3000 kHz</a:t>
                      </a:r>
                    </a:p>
                  </a:txBody>
                  <a:tcPr marL="9525" marR="9525" marT="9525" marB="0" anchor="b"/>
                </a:tc>
                <a:tc>
                  <a:txBody>
                    <a:bodyPr/>
                    <a:lstStyle/>
                    <a:p>
                      <a:pPr algn="ctr" fontAlgn="b"/>
                      <a:r>
                        <a:rPr lang="en-US" sz="2000" b="0" i="0" u="none" strike="noStrike">
                          <a:latin typeface="+mj-lt"/>
                        </a:rPr>
                        <a:t>Hectometric waves</a:t>
                      </a:r>
                    </a:p>
                  </a:txBody>
                  <a:tcPr marL="9525" marR="9525" marT="9525" marB="0" anchor="b"/>
                </a:tc>
              </a:tr>
              <a:tr h="431389">
                <a:tc>
                  <a:txBody>
                    <a:bodyPr/>
                    <a:lstStyle/>
                    <a:p>
                      <a:pPr algn="ctr" fontAlgn="b"/>
                      <a:r>
                        <a:rPr lang="en-US" sz="2000" b="0" i="0" u="none" strike="noStrike">
                          <a:latin typeface="+mj-lt"/>
                        </a:rPr>
                        <a:t>7</a:t>
                      </a:r>
                    </a:p>
                  </a:txBody>
                  <a:tcPr marL="9525" marR="9525" marT="9525" marB="0" anchor="b"/>
                </a:tc>
                <a:tc>
                  <a:txBody>
                    <a:bodyPr/>
                    <a:lstStyle/>
                    <a:p>
                      <a:pPr algn="ctr" fontAlgn="b"/>
                      <a:r>
                        <a:rPr lang="en-US" sz="2000" b="0" i="0" u="none" strike="noStrike">
                          <a:latin typeface="+mj-lt"/>
                        </a:rPr>
                        <a:t>HF</a:t>
                      </a:r>
                    </a:p>
                  </a:txBody>
                  <a:tcPr marL="9525" marR="9525" marT="9525" marB="0" anchor="b"/>
                </a:tc>
                <a:tc>
                  <a:txBody>
                    <a:bodyPr/>
                    <a:lstStyle/>
                    <a:p>
                      <a:pPr algn="ctr" fontAlgn="b"/>
                      <a:r>
                        <a:rPr lang="en-US" sz="2000" b="0" i="0" u="none" strike="noStrike">
                          <a:latin typeface="+mj-lt"/>
                        </a:rPr>
                        <a:t>3 to 30 MHz</a:t>
                      </a:r>
                    </a:p>
                  </a:txBody>
                  <a:tcPr marL="9525" marR="9525" marT="9525" marB="0" anchor="b"/>
                </a:tc>
                <a:tc>
                  <a:txBody>
                    <a:bodyPr/>
                    <a:lstStyle/>
                    <a:p>
                      <a:pPr algn="ctr" fontAlgn="b"/>
                      <a:r>
                        <a:rPr lang="en-US" sz="2000" b="0" i="0" u="none" strike="noStrike">
                          <a:latin typeface="+mj-lt"/>
                        </a:rPr>
                        <a:t>Decametric waves</a:t>
                      </a:r>
                    </a:p>
                  </a:txBody>
                  <a:tcPr marL="9525" marR="9525" marT="9525" marB="0" anchor="b"/>
                </a:tc>
              </a:tr>
              <a:tr h="431389">
                <a:tc>
                  <a:txBody>
                    <a:bodyPr/>
                    <a:lstStyle/>
                    <a:p>
                      <a:pPr algn="ctr" fontAlgn="b"/>
                      <a:r>
                        <a:rPr lang="en-US" sz="2000" b="0" i="0" u="none" strike="noStrike">
                          <a:latin typeface="+mj-lt"/>
                        </a:rPr>
                        <a:t>8</a:t>
                      </a:r>
                    </a:p>
                  </a:txBody>
                  <a:tcPr marL="9525" marR="9525" marT="9525" marB="0" anchor="b"/>
                </a:tc>
                <a:tc>
                  <a:txBody>
                    <a:bodyPr/>
                    <a:lstStyle/>
                    <a:p>
                      <a:pPr algn="ctr" fontAlgn="b"/>
                      <a:r>
                        <a:rPr lang="en-US" sz="2000" b="0" i="0" u="none" strike="noStrike">
                          <a:latin typeface="+mj-lt"/>
                        </a:rPr>
                        <a:t>VHF</a:t>
                      </a:r>
                    </a:p>
                  </a:txBody>
                  <a:tcPr marL="9525" marR="9525" marT="9525" marB="0" anchor="b"/>
                </a:tc>
                <a:tc>
                  <a:txBody>
                    <a:bodyPr/>
                    <a:lstStyle/>
                    <a:p>
                      <a:pPr algn="ctr" fontAlgn="b"/>
                      <a:r>
                        <a:rPr lang="en-US" sz="2000" b="0" i="0" u="none" strike="noStrike">
                          <a:latin typeface="+mj-lt"/>
                        </a:rPr>
                        <a:t>30 to 300 MHz</a:t>
                      </a:r>
                    </a:p>
                  </a:txBody>
                  <a:tcPr marL="9525" marR="9525" marT="9525" marB="0" anchor="b"/>
                </a:tc>
                <a:tc>
                  <a:txBody>
                    <a:bodyPr/>
                    <a:lstStyle/>
                    <a:p>
                      <a:pPr algn="ctr" fontAlgn="b"/>
                      <a:r>
                        <a:rPr lang="en-US" sz="2000" b="0" i="0" u="none" strike="noStrike">
                          <a:latin typeface="+mj-lt"/>
                        </a:rPr>
                        <a:t>Metric waves</a:t>
                      </a:r>
                    </a:p>
                  </a:txBody>
                  <a:tcPr marL="9525" marR="9525" marT="9525" marB="0" anchor="b"/>
                </a:tc>
              </a:tr>
              <a:tr h="431389">
                <a:tc>
                  <a:txBody>
                    <a:bodyPr/>
                    <a:lstStyle/>
                    <a:p>
                      <a:pPr algn="ctr" fontAlgn="b"/>
                      <a:r>
                        <a:rPr lang="en-US" sz="2000" b="0" i="0" u="none" strike="noStrike">
                          <a:latin typeface="+mj-lt"/>
                        </a:rPr>
                        <a:t>9</a:t>
                      </a:r>
                    </a:p>
                  </a:txBody>
                  <a:tcPr marL="9525" marR="9525" marT="9525" marB="0" anchor="b"/>
                </a:tc>
                <a:tc>
                  <a:txBody>
                    <a:bodyPr/>
                    <a:lstStyle/>
                    <a:p>
                      <a:pPr algn="ctr" fontAlgn="b"/>
                      <a:r>
                        <a:rPr lang="en-US" sz="2000" b="0" i="0" u="none" strike="noStrike" dirty="0">
                          <a:solidFill>
                            <a:srgbClr val="FF0000"/>
                          </a:solidFill>
                          <a:latin typeface="+mj-lt"/>
                        </a:rPr>
                        <a:t>UHF</a:t>
                      </a:r>
                    </a:p>
                  </a:txBody>
                  <a:tcPr marL="9525" marR="9525" marT="9525" marB="0" anchor="b"/>
                </a:tc>
                <a:tc>
                  <a:txBody>
                    <a:bodyPr/>
                    <a:lstStyle/>
                    <a:p>
                      <a:pPr marL="0" marR="0" indent="0" algn="ctr" defTabSz="914400" rtl="0" eaLnBrk="1" fontAlgn="b" latinLnBrk="0" hangingPunct="1">
                        <a:lnSpc>
                          <a:spcPct val="100000"/>
                        </a:lnSpc>
                        <a:spcBef>
                          <a:spcPts val="0"/>
                        </a:spcBef>
                        <a:spcAft>
                          <a:spcPts val="0"/>
                        </a:spcAft>
                        <a:buClrTx/>
                        <a:buSzTx/>
                        <a:buFontTx/>
                        <a:buNone/>
                        <a:tabLst/>
                        <a:defRPr/>
                      </a:pPr>
                      <a:r>
                        <a:rPr lang="en-US" sz="2000" b="0" i="0" u="none" strike="noStrike" dirty="0" smtClean="0">
                          <a:latin typeface="+mj-lt"/>
                        </a:rPr>
                        <a:t>300 </a:t>
                      </a:r>
                      <a:r>
                        <a:rPr kumimoji="0" lang="en-US" sz="2000" b="0" i="0" u="none" strike="noStrike" kern="1200" dirty="0" smtClean="0">
                          <a:solidFill>
                            <a:schemeClr val="dk1"/>
                          </a:solidFill>
                          <a:latin typeface="+mn-lt"/>
                          <a:ea typeface="+mn-ea"/>
                          <a:cs typeface="+mn-cs"/>
                        </a:rPr>
                        <a:t>MHz</a:t>
                      </a:r>
                      <a:r>
                        <a:rPr kumimoji="0" lang="en-US" sz="2000" b="0" i="0" u="none" strike="noStrike" kern="1200" baseline="0" dirty="0" smtClean="0">
                          <a:solidFill>
                            <a:schemeClr val="dk1"/>
                          </a:solidFill>
                          <a:latin typeface="+mn-lt"/>
                          <a:ea typeface="+mn-ea"/>
                          <a:cs typeface="+mn-cs"/>
                        </a:rPr>
                        <a:t> </a:t>
                      </a:r>
                      <a:r>
                        <a:rPr lang="en-US" sz="2000" b="0" i="0" u="none" strike="noStrike" dirty="0" smtClean="0">
                          <a:latin typeface="+mj-lt"/>
                        </a:rPr>
                        <a:t>to 3 GHz</a:t>
                      </a:r>
                      <a:endParaRPr lang="en-US" sz="2000" b="0" i="0" u="none" strike="noStrike" dirty="0">
                        <a:latin typeface="+mj-lt"/>
                      </a:endParaRPr>
                    </a:p>
                  </a:txBody>
                  <a:tcPr marL="9525" marR="9525" marT="9525" marB="0" anchor="b"/>
                </a:tc>
                <a:tc>
                  <a:txBody>
                    <a:bodyPr/>
                    <a:lstStyle/>
                    <a:p>
                      <a:pPr algn="ctr" fontAlgn="b"/>
                      <a:r>
                        <a:rPr lang="en-US" sz="2000" b="0" i="0" u="none" strike="noStrike" dirty="0" err="1">
                          <a:latin typeface="+mj-lt"/>
                        </a:rPr>
                        <a:t>Decimetric</a:t>
                      </a:r>
                      <a:r>
                        <a:rPr lang="en-US" sz="2000" b="0" i="0" u="none" strike="noStrike" dirty="0">
                          <a:latin typeface="+mj-lt"/>
                        </a:rPr>
                        <a:t> waves</a:t>
                      </a:r>
                    </a:p>
                  </a:txBody>
                  <a:tcPr marL="9525" marR="9525" marT="9525" marB="0" anchor="b"/>
                </a:tc>
              </a:tr>
              <a:tr h="431389">
                <a:tc>
                  <a:txBody>
                    <a:bodyPr/>
                    <a:lstStyle/>
                    <a:p>
                      <a:pPr algn="ctr" fontAlgn="b"/>
                      <a:r>
                        <a:rPr lang="en-US" sz="2000" b="0" i="0" u="none" strike="noStrike">
                          <a:latin typeface="+mj-lt"/>
                        </a:rPr>
                        <a:t>10</a:t>
                      </a:r>
                    </a:p>
                  </a:txBody>
                  <a:tcPr marL="9525" marR="9525" marT="9525" marB="0" anchor="b"/>
                </a:tc>
                <a:tc>
                  <a:txBody>
                    <a:bodyPr/>
                    <a:lstStyle/>
                    <a:p>
                      <a:pPr algn="ctr" fontAlgn="b"/>
                      <a:r>
                        <a:rPr lang="en-US" sz="2000" b="0" i="0" u="none" strike="noStrike" dirty="0">
                          <a:solidFill>
                            <a:srgbClr val="FF0000"/>
                          </a:solidFill>
                          <a:latin typeface="+mj-lt"/>
                        </a:rPr>
                        <a:t>SHF</a:t>
                      </a:r>
                    </a:p>
                  </a:txBody>
                  <a:tcPr marL="9525" marR="9525" marT="9525" marB="0" anchor="b"/>
                </a:tc>
                <a:tc>
                  <a:txBody>
                    <a:bodyPr/>
                    <a:lstStyle/>
                    <a:p>
                      <a:pPr algn="ctr" fontAlgn="b"/>
                      <a:r>
                        <a:rPr lang="en-US" sz="2000" b="0" i="0" u="none" strike="noStrike" dirty="0">
                          <a:latin typeface="+mj-lt"/>
                        </a:rPr>
                        <a:t>3 to 30 GHz</a:t>
                      </a:r>
                    </a:p>
                  </a:txBody>
                  <a:tcPr marL="9525" marR="9525" marT="9525" marB="0" anchor="b"/>
                </a:tc>
                <a:tc>
                  <a:txBody>
                    <a:bodyPr/>
                    <a:lstStyle/>
                    <a:p>
                      <a:pPr algn="ctr" fontAlgn="b"/>
                      <a:r>
                        <a:rPr lang="en-US" sz="2000" b="0" i="0" u="none" strike="noStrike">
                          <a:latin typeface="+mj-lt"/>
                        </a:rPr>
                        <a:t>Centimetric waves</a:t>
                      </a:r>
                    </a:p>
                  </a:txBody>
                  <a:tcPr marL="9525" marR="9525" marT="9525" marB="0" anchor="b"/>
                </a:tc>
              </a:tr>
              <a:tr h="431389">
                <a:tc>
                  <a:txBody>
                    <a:bodyPr/>
                    <a:lstStyle/>
                    <a:p>
                      <a:pPr algn="ctr" fontAlgn="b"/>
                      <a:r>
                        <a:rPr lang="en-US" sz="2000" b="0" i="0" u="none" strike="noStrike">
                          <a:latin typeface="+mj-lt"/>
                        </a:rPr>
                        <a:t>11</a:t>
                      </a:r>
                    </a:p>
                  </a:txBody>
                  <a:tcPr marL="9525" marR="9525" marT="9525" marB="0" anchor="b"/>
                </a:tc>
                <a:tc>
                  <a:txBody>
                    <a:bodyPr/>
                    <a:lstStyle/>
                    <a:p>
                      <a:pPr algn="ctr" fontAlgn="b"/>
                      <a:r>
                        <a:rPr lang="en-US" sz="2000" b="0" i="0" u="none" strike="noStrike" dirty="0">
                          <a:solidFill>
                            <a:srgbClr val="FF0000"/>
                          </a:solidFill>
                          <a:latin typeface="+mj-lt"/>
                        </a:rPr>
                        <a:t>EHF</a:t>
                      </a:r>
                    </a:p>
                  </a:txBody>
                  <a:tcPr marL="9525" marR="9525" marT="9525" marB="0" anchor="b"/>
                </a:tc>
                <a:tc>
                  <a:txBody>
                    <a:bodyPr/>
                    <a:lstStyle/>
                    <a:p>
                      <a:pPr algn="ctr" fontAlgn="b"/>
                      <a:r>
                        <a:rPr lang="en-US" sz="2000" b="0" i="0" u="none" strike="noStrike" dirty="0">
                          <a:latin typeface="+mj-lt"/>
                        </a:rPr>
                        <a:t>30 to 300 GHz</a:t>
                      </a:r>
                    </a:p>
                  </a:txBody>
                  <a:tcPr marL="9525" marR="9525" marT="9525" marB="0" anchor="b"/>
                </a:tc>
                <a:tc>
                  <a:txBody>
                    <a:bodyPr/>
                    <a:lstStyle/>
                    <a:p>
                      <a:pPr algn="ctr" fontAlgn="b"/>
                      <a:r>
                        <a:rPr lang="en-US" sz="2000" b="0" i="0" u="none" strike="noStrike">
                          <a:latin typeface="+mj-lt"/>
                        </a:rPr>
                        <a:t>Milimetric waves</a:t>
                      </a:r>
                    </a:p>
                  </a:txBody>
                  <a:tcPr marL="9525" marR="9525" marT="9525" marB="0" anchor="b"/>
                </a:tc>
              </a:tr>
              <a:tr h="431389">
                <a:tc>
                  <a:txBody>
                    <a:bodyPr/>
                    <a:lstStyle/>
                    <a:p>
                      <a:pPr algn="ctr" fontAlgn="b"/>
                      <a:r>
                        <a:rPr lang="en-US" sz="2000" b="0" i="0" u="none" strike="noStrike" dirty="0">
                          <a:latin typeface="+mj-lt"/>
                        </a:rPr>
                        <a:t>12</a:t>
                      </a:r>
                    </a:p>
                  </a:txBody>
                  <a:tcPr marL="9525" marR="9525" marT="9525" marB="0" anchor="b"/>
                </a:tc>
                <a:tc>
                  <a:txBody>
                    <a:bodyPr/>
                    <a:lstStyle/>
                    <a:p>
                      <a:pPr algn="ctr" fontAlgn="b"/>
                      <a:r>
                        <a:rPr lang="en-US" sz="2000" b="0" i="0" u="none" strike="noStrike" dirty="0">
                          <a:latin typeface="+mj-lt"/>
                        </a:rPr>
                        <a:t> </a:t>
                      </a:r>
                    </a:p>
                  </a:txBody>
                  <a:tcPr marL="9525" marR="9525" marT="9525" marB="0" anchor="b"/>
                </a:tc>
                <a:tc>
                  <a:txBody>
                    <a:bodyPr/>
                    <a:lstStyle/>
                    <a:p>
                      <a:pPr algn="ctr" fontAlgn="b"/>
                      <a:r>
                        <a:rPr lang="en-US" sz="2000" b="0" i="0" u="none" strike="noStrike" dirty="0">
                          <a:latin typeface="+mj-lt"/>
                        </a:rPr>
                        <a:t>300 to 3000 GHz</a:t>
                      </a:r>
                    </a:p>
                  </a:txBody>
                  <a:tcPr marL="9525" marR="9525" marT="9525" marB="0" anchor="b"/>
                </a:tc>
                <a:tc>
                  <a:txBody>
                    <a:bodyPr/>
                    <a:lstStyle/>
                    <a:p>
                      <a:pPr algn="ctr" fontAlgn="b"/>
                      <a:r>
                        <a:rPr lang="en-US" sz="2000" b="0" i="0" u="none" strike="noStrike" dirty="0" err="1">
                          <a:latin typeface="+mj-lt"/>
                        </a:rPr>
                        <a:t>Decimilimetric</a:t>
                      </a:r>
                      <a:r>
                        <a:rPr lang="en-US" sz="2000" b="0" i="0" u="none" strike="noStrike" dirty="0">
                          <a:latin typeface="+mj-lt"/>
                        </a:rPr>
                        <a:t> waves</a:t>
                      </a:r>
                    </a:p>
                  </a:txBody>
                  <a:tcPr marL="9525" marR="9525" marT="9525" marB="0" anchor="b"/>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8</a:t>
            </a:fld>
            <a:endParaRPr lang="en-US"/>
          </a:p>
        </p:txBody>
      </p:sp>
      <p:sp>
        <p:nvSpPr>
          <p:cNvPr id="4" name="Rectangle 3"/>
          <p:cNvSpPr/>
          <p:nvPr/>
        </p:nvSpPr>
        <p:spPr>
          <a:xfrm>
            <a:off x="426230" y="1619423"/>
            <a:ext cx="11524343" cy="2677656"/>
          </a:xfrm>
          <a:prstGeom prst="rect">
            <a:avLst/>
          </a:prstGeom>
        </p:spPr>
        <p:txBody>
          <a:bodyPr wrap="square">
            <a:spAutoFit/>
          </a:bodyPr>
          <a:lstStyle/>
          <a:p>
            <a:pPr marL="457200" indent="-457200" algn="just"/>
            <a:r>
              <a:rPr lang="en-US" sz="2400" dirty="0" smtClean="0"/>
              <a:t>Microwave signals are divided into three categories:</a:t>
            </a:r>
          </a:p>
          <a:p>
            <a:pPr marL="457200" indent="-457200" algn="just"/>
            <a:endParaRPr lang="en-US" sz="2400" dirty="0" smtClean="0"/>
          </a:p>
          <a:p>
            <a:pPr marL="457200" indent="-457200" algn="just">
              <a:buFont typeface="+mj-lt"/>
              <a:buAutoNum type="arabicPeriod"/>
            </a:pPr>
            <a:r>
              <a:rPr lang="en-US" sz="2400" dirty="0" smtClean="0"/>
              <a:t>Ultra high frequency (UHF) (0.3-3 GHz)</a:t>
            </a:r>
          </a:p>
          <a:p>
            <a:pPr marL="457200" indent="-457200" algn="just">
              <a:buFont typeface="+mj-lt"/>
              <a:buAutoNum type="arabicPeriod"/>
            </a:pPr>
            <a:r>
              <a:rPr lang="en-US" sz="2400" dirty="0" smtClean="0"/>
              <a:t>Super high frequency (SHF) (3-30 GHz) and</a:t>
            </a:r>
          </a:p>
          <a:p>
            <a:pPr marL="457200" indent="-457200" algn="just">
              <a:buFont typeface="+mj-lt"/>
              <a:buAutoNum type="arabicPeriod"/>
            </a:pPr>
            <a:r>
              <a:rPr lang="en-US" sz="2400" dirty="0" smtClean="0"/>
              <a:t>Extremely high frequency (EHF) (30-300 GHz).</a:t>
            </a:r>
            <a:br>
              <a:rPr lang="en-US" sz="2400" dirty="0" smtClean="0"/>
            </a:br>
            <a:endParaRPr lang="en-US" sz="2400" dirty="0" smtClean="0"/>
          </a:p>
          <a:p>
            <a:pPr marL="457200" indent="-457200" algn="just"/>
            <a:r>
              <a:rPr lang="en-US" sz="2400" dirty="0" smtClean="0"/>
              <a:t>In addition, microwave frequency bands are designated by specific letters. </a:t>
            </a:r>
            <a:endParaRPr lang="en-US" sz="2400" dirty="0"/>
          </a:p>
        </p:txBody>
      </p:sp>
      <p:sp>
        <p:nvSpPr>
          <p:cNvPr id="5" name="Rectangle 4"/>
          <p:cNvSpPr/>
          <p:nvPr/>
        </p:nvSpPr>
        <p:spPr>
          <a:xfrm>
            <a:off x="0" y="0"/>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Frequency Assignment</a:t>
            </a:r>
            <a:endParaRPr lang="en-US" sz="40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4975AE14-5157-40EE-903F-4A617FD70239}" type="slidenum">
              <a:rPr lang="en-US" smtClean="0"/>
              <a:pPr/>
              <a:t>9</a:t>
            </a:fld>
            <a:endParaRPr lang="en-US"/>
          </a:p>
        </p:txBody>
      </p:sp>
      <p:sp>
        <p:nvSpPr>
          <p:cNvPr id="4" name="Rectangle 3"/>
          <p:cNvSpPr/>
          <p:nvPr/>
        </p:nvSpPr>
        <p:spPr>
          <a:xfrm>
            <a:off x="1640114" y="947462"/>
            <a:ext cx="7895772" cy="5262979"/>
          </a:xfrm>
          <a:prstGeom prst="rect">
            <a:avLst/>
          </a:prstGeom>
        </p:spPr>
        <p:txBody>
          <a:bodyPr wrap="square">
            <a:spAutoFit/>
          </a:bodyPr>
          <a:lstStyle/>
          <a:p>
            <a:r>
              <a:rPr lang="en-US" sz="2400" dirty="0" smtClean="0"/>
              <a:t>L band 1 to 2 GHz</a:t>
            </a:r>
            <a:br>
              <a:rPr lang="en-US" sz="2400" dirty="0" smtClean="0"/>
            </a:br>
            <a:r>
              <a:rPr lang="en-US" sz="2400" dirty="0" smtClean="0"/>
              <a:t>S band 2 to 4 GHz</a:t>
            </a:r>
            <a:br>
              <a:rPr lang="en-US" sz="2400" dirty="0" smtClean="0"/>
            </a:br>
            <a:r>
              <a:rPr lang="en-US" sz="2400" dirty="0" smtClean="0"/>
              <a:t>C band 4 to 8 GHz</a:t>
            </a:r>
            <a:br>
              <a:rPr lang="en-US" sz="2400" dirty="0" smtClean="0"/>
            </a:br>
            <a:r>
              <a:rPr lang="en-US" sz="2400" dirty="0" smtClean="0"/>
              <a:t>X band 8 to 12 GHz</a:t>
            </a:r>
            <a:br>
              <a:rPr lang="en-US" sz="2400" dirty="0" smtClean="0"/>
            </a:br>
            <a:r>
              <a:rPr lang="en-US" sz="2400" dirty="0" smtClean="0"/>
              <a:t>Ku band 12 to 18 GHz</a:t>
            </a:r>
            <a:br>
              <a:rPr lang="en-US" sz="2400" dirty="0" smtClean="0"/>
            </a:br>
            <a:r>
              <a:rPr lang="en-US" sz="2400" dirty="0" smtClean="0"/>
              <a:t>K band 18 to 26.5 GHz</a:t>
            </a:r>
            <a:br>
              <a:rPr lang="en-US" sz="2400" dirty="0" smtClean="0"/>
            </a:br>
            <a:r>
              <a:rPr lang="en-US" sz="2400" dirty="0" smtClean="0"/>
              <a:t>Ka band 26.5 to 40 GHz</a:t>
            </a:r>
            <a:br>
              <a:rPr lang="en-US" sz="2400" dirty="0" smtClean="0"/>
            </a:br>
            <a:r>
              <a:rPr lang="en-US" sz="2400" dirty="0" smtClean="0"/>
              <a:t>Q band 30 to 50 GHz</a:t>
            </a:r>
            <a:br>
              <a:rPr lang="en-US" sz="2400" dirty="0" smtClean="0"/>
            </a:br>
            <a:r>
              <a:rPr lang="en-US" sz="2400" dirty="0" smtClean="0"/>
              <a:t>U band 40 to 60 GHz</a:t>
            </a:r>
            <a:br>
              <a:rPr lang="en-US" sz="2400" dirty="0" smtClean="0"/>
            </a:br>
            <a:r>
              <a:rPr lang="en-US" sz="2400" dirty="0" smtClean="0"/>
              <a:t>V band 50 to 75 GHz</a:t>
            </a:r>
            <a:br>
              <a:rPr lang="en-US" sz="2400" dirty="0" smtClean="0"/>
            </a:br>
            <a:r>
              <a:rPr lang="en-US" sz="2400" dirty="0" smtClean="0"/>
              <a:t>E band 60 to 90 GHz</a:t>
            </a:r>
            <a:br>
              <a:rPr lang="en-US" sz="2400" dirty="0" smtClean="0"/>
            </a:br>
            <a:r>
              <a:rPr lang="en-US" sz="2400" dirty="0" smtClean="0"/>
              <a:t>W band 75 to 110 GHz</a:t>
            </a:r>
            <a:br>
              <a:rPr lang="en-US" sz="2400" dirty="0" smtClean="0"/>
            </a:br>
            <a:r>
              <a:rPr lang="en-US" sz="2400" dirty="0" smtClean="0"/>
              <a:t>F band 90 to 140 GHz</a:t>
            </a:r>
            <a:br>
              <a:rPr lang="en-US" sz="2400" dirty="0" smtClean="0"/>
            </a:br>
            <a:r>
              <a:rPr lang="en-US" sz="2400" dirty="0" smtClean="0"/>
              <a:t>D band 110 to 170 GHz</a:t>
            </a:r>
            <a:endParaRPr lang="en-US" sz="2400" dirty="0"/>
          </a:p>
        </p:txBody>
      </p:sp>
      <p:sp>
        <p:nvSpPr>
          <p:cNvPr id="5" name="Rectangle 4"/>
          <p:cNvSpPr/>
          <p:nvPr/>
        </p:nvSpPr>
        <p:spPr>
          <a:xfrm>
            <a:off x="0" y="0"/>
            <a:ext cx="12192000" cy="769441"/>
          </a:xfrm>
          <a:prstGeom prst="rect">
            <a:avLst/>
          </a:prstGeom>
        </p:spPr>
        <p:txBody>
          <a:bodyPr wrap="square">
            <a:spAutoFit/>
          </a:bodyPr>
          <a:lstStyle/>
          <a:p>
            <a:pPr marL="952500" lvl="1" indent="-495300" algn="ctr">
              <a:lnSpc>
                <a:spcPct val="110000"/>
              </a:lnSpc>
              <a:spcBef>
                <a:spcPct val="50000"/>
              </a:spcBef>
            </a:pPr>
            <a:r>
              <a:rPr lang="en-US" sz="4000" dirty="0" smtClean="0"/>
              <a:t>Microwave Frequency Bands</a:t>
            </a:r>
            <a:endParaRPr lang="en-US" sz="40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oncourse">
  <a:themeElements>
    <a:clrScheme name="Concourse">
      <a:dk1>
        <a:sysClr val="windowText" lastClr="000000"/>
      </a:dk1>
      <a:lt1>
        <a:sysClr val="window" lastClr="FFFFFF"/>
      </a:lt1>
      <a:dk2>
        <a:srgbClr val="464646"/>
      </a:dk2>
      <a:lt2>
        <a:srgbClr val="DEF5FA"/>
      </a:lt2>
      <a:accent1>
        <a:srgbClr val="2DA2BF"/>
      </a:accent1>
      <a:accent2>
        <a:srgbClr val="DA1F28"/>
      </a:accent2>
      <a:accent3>
        <a:srgbClr val="EB641B"/>
      </a:accent3>
      <a:accent4>
        <a:srgbClr val="39639D"/>
      </a:accent4>
      <a:accent5>
        <a:srgbClr val="474B78"/>
      </a:accent5>
      <a:accent6>
        <a:srgbClr val="7D3C4A"/>
      </a:accent6>
      <a:hlink>
        <a:srgbClr val="FF8119"/>
      </a:hlink>
      <a:folHlink>
        <a:srgbClr val="44B9E8"/>
      </a:folHlink>
    </a:clrScheme>
    <a:fontScheme name="Concourse">
      <a:maj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ajorFont>
      <a:minorFont>
        <a:latin typeface="Lucida Sans Unicode"/>
        <a:ea typeface=""/>
        <a:cs typeface=""/>
        <a:font script="Jpan" typeface="ＭＳ Ｐゴシック"/>
        <a:font script="Hang" typeface="맑은 고딕"/>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Uigh" typeface="Microsoft Uighur"/>
      </a:minorFont>
    </a:fontScheme>
    <a:fmtScheme name="Concourse">
      <a:fillStyleLst>
        <a:solidFill>
          <a:schemeClr val="phClr"/>
        </a:solidFill>
        <a:gradFill rotWithShape="1">
          <a:gsLst>
            <a:gs pos="0">
              <a:schemeClr val="phClr">
                <a:tint val="62000"/>
                <a:satMod val="180000"/>
              </a:schemeClr>
            </a:gs>
            <a:gs pos="65000">
              <a:schemeClr val="phClr">
                <a:tint val="32000"/>
                <a:satMod val="250000"/>
              </a:schemeClr>
            </a:gs>
            <a:gs pos="100000">
              <a:schemeClr val="phClr">
                <a:tint val="23000"/>
                <a:satMod val="300000"/>
              </a:schemeClr>
            </a:gs>
          </a:gsLst>
          <a:lin ang="16200000" scaled="0"/>
        </a:gradFill>
        <a:gradFill rotWithShape="1">
          <a:gsLst>
            <a:gs pos="0">
              <a:schemeClr val="phClr">
                <a:shade val="15000"/>
                <a:satMod val="180000"/>
              </a:schemeClr>
            </a:gs>
            <a:gs pos="50000">
              <a:schemeClr val="phClr">
                <a:shade val="45000"/>
                <a:satMod val="170000"/>
              </a:schemeClr>
            </a:gs>
            <a:gs pos="70000">
              <a:schemeClr val="phClr">
                <a:tint val="99000"/>
                <a:shade val="65000"/>
                <a:satMod val="155000"/>
              </a:schemeClr>
            </a:gs>
            <a:gs pos="100000">
              <a:schemeClr val="phClr">
                <a:tint val="95500"/>
                <a:shade val="100000"/>
                <a:satMod val="155000"/>
              </a:schemeClr>
            </a:gs>
          </a:gsLst>
          <a:lin ang="16200000" scaled="0"/>
        </a:gradFill>
      </a:fillStyleLst>
      <a:lnStyleLst>
        <a:ln w="9525" cap="flat" cmpd="sng" algn="ctr">
          <a:solidFill>
            <a:schemeClr val="phClr"/>
          </a:solidFill>
          <a:prstDash val="solid"/>
        </a:ln>
        <a:ln w="55000" cap="flat" cmpd="thickThin" algn="ctr">
          <a:solidFill>
            <a:schemeClr val="phClr"/>
          </a:solidFill>
          <a:prstDash val="solid"/>
        </a:ln>
        <a:ln w="63500" cap="flat" cmpd="thickThin" algn="ctr">
          <a:solidFill>
            <a:schemeClr val="phClr"/>
          </a:solidFill>
          <a:prstDash val="solid"/>
        </a:ln>
      </a:lnStyleLst>
      <a:effectStyleLst>
        <a:effectStyle>
          <a:effectLst>
            <a:outerShdw blurRad="50800" dist="38100" dir="5400000" rotWithShape="0">
              <a:srgbClr val="000000">
                <a:alpha val="35000"/>
              </a:srgbClr>
            </a:outerShdw>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chemeClr val="phClr">
                <a:satMod val="300000"/>
              </a:schemeClr>
            </a:contourClr>
          </a:sp3d>
        </a:effectStyle>
      </a:effectStyleLst>
      <a:bgFillStyleLst>
        <a:solidFill>
          <a:schemeClr val="phClr"/>
        </a:solidFill>
        <a:gradFill rotWithShape="1">
          <a:gsLst>
            <a:gs pos="0">
              <a:schemeClr val="phClr">
                <a:tint val="55000"/>
                <a:satMod val="300000"/>
              </a:schemeClr>
            </a:gs>
            <a:gs pos="40000">
              <a:schemeClr val="phClr">
                <a:tint val="65000"/>
                <a:satMod val="300000"/>
              </a:schemeClr>
            </a:gs>
            <a:gs pos="100000">
              <a:schemeClr val="phClr">
                <a:shade val="65000"/>
                <a:satMod val="300000"/>
              </a:schemeClr>
            </a:gs>
          </a:gsLst>
          <a:path path="circle">
            <a:fillToRect l="95000" t="-106500" r="5000" b="206500"/>
          </a:path>
        </a:gradFill>
        <a:blipFill>
          <a:blip xmlns:r="http://schemas.openxmlformats.org/officeDocument/2006/relationships" r:embed="rId1">
            <a:duotone>
              <a:schemeClr val="phClr">
                <a:shade val="60000"/>
                <a:satMod val="110000"/>
              </a:schemeClr>
              <a:schemeClr val="phClr">
                <a:tint val="95000"/>
              </a:schemeClr>
            </a:duotone>
          </a:blip>
          <a:tile tx="0" ty="0" sx="50000" sy="5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Concourse</Template>
  <TotalTime>8291</TotalTime>
  <Words>1515</Words>
  <Application>Microsoft Office PowerPoint</Application>
  <PresentationFormat>Widescreen</PresentationFormat>
  <Paragraphs>265</Paragraphs>
  <Slides>37</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37</vt:i4>
      </vt:variant>
    </vt:vector>
  </HeadingPairs>
  <TitlesOfParts>
    <vt:vector size="47" baseType="lpstr">
      <vt:lpstr>微軟正黑體</vt:lpstr>
      <vt:lpstr>ＭＳ Ｐゴシック</vt:lpstr>
      <vt:lpstr>Arial</vt:lpstr>
      <vt:lpstr>Calibri</vt:lpstr>
      <vt:lpstr>Lucida Sans Unicode</vt:lpstr>
      <vt:lpstr>Times New Roman</vt:lpstr>
      <vt:lpstr>Verdana</vt:lpstr>
      <vt:lpstr>Wingdings 2</vt:lpstr>
      <vt:lpstr>Wingdings 3</vt:lpstr>
      <vt:lpstr>Concourse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Example: Model of a Digital Communication System</vt:lpstr>
      <vt:lpstr>Shannon Wants to…</vt:lpstr>
      <vt:lpstr>Shannon’s Vision</vt:lpstr>
      <vt:lpstr>Example: Disk Storage </vt:lpstr>
      <vt:lpstr>In terms of Information Theory Terminology</vt:lpstr>
      <vt:lpstr>Example: Cellular Phone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Ahmad</dc:creator>
  <cp:lastModifiedBy>Dr. Nahid akter</cp:lastModifiedBy>
  <cp:revision>1285</cp:revision>
  <dcterms:created xsi:type="dcterms:W3CDTF">2015-03-05T10:33:53Z</dcterms:created>
  <dcterms:modified xsi:type="dcterms:W3CDTF">2025-02-16T16:13:52Z</dcterms:modified>
</cp:coreProperties>
</file>