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307" r:id="rId4"/>
    <p:sldId id="308" r:id="rId5"/>
    <p:sldId id="309" r:id="rId6"/>
    <p:sldId id="310" r:id="rId7"/>
    <p:sldId id="311" r:id="rId8"/>
    <p:sldId id="312" r:id="rId9"/>
    <p:sldId id="313" r:id="rId10"/>
    <p:sldId id="314" r:id="rId11"/>
    <p:sldId id="336" r:id="rId12"/>
    <p:sldId id="337" r:id="rId13"/>
    <p:sldId id="315" r:id="rId14"/>
    <p:sldId id="316" r:id="rId15"/>
    <p:sldId id="335"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0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60B4C-79E1-4315-8C49-B7FC1CDA8209}" type="datetimeFigureOut">
              <a:rPr lang="en-AU" smtClean="0"/>
              <a:t>16/02/2025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58F45-6DB9-4DD9-A728-5466F321A76F}" type="slidenum">
              <a:rPr lang="en-AU" smtClean="0"/>
              <a:t>‹#›</a:t>
            </a:fld>
            <a:endParaRPr lang="en-AU"/>
          </a:p>
        </p:txBody>
      </p:sp>
    </p:spTree>
    <p:extLst>
      <p:ext uri="{BB962C8B-B14F-4D97-AF65-F5344CB8AC3E}">
        <p14:creationId xmlns:p14="http://schemas.microsoft.com/office/powerpoint/2010/main" val="76094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16/02/2025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86583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16/02/2025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198200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16/02/2025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841832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16/02/2025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27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16/02/2025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91804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767FBE-3894-4B4D-80B0-514F8A49C150}" type="datetimeFigureOut">
              <a:rPr lang="en-AU" smtClean="0"/>
              <a:t>16/02/2025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48948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767FBE-3894-4B4D-80B0-514F8A49C150}" type="datetimeFigureOut">
              <a:rPr lang="en-AU" smtClean="0"/>
              <a:t>16/02/2025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1761254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16/02/2025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4195092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16/02/2025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908524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64504-353C-4D71-BDDC-301E17DC2431}" type="datetime1">
              <a:rPr lang="en-AU" smtClean="0"/>
              <a:t>16/02/2025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4237195-B76F-4A0C-8831-6CAFFA172241}" type="slidenum">
              <a:rPr lang="en-AU" smtClean="0"/>
              <a:t>‹#›</a:t>
            </a:fld>
            <a:endParaRPr lang="en-AU"/>
          </a:p>
        </p:txBody>
      </p:sp>
    </p:spTree>
    <p:extLst>
      <p:ext uri="{BB962C8B-B14F-4D97-AF65-F5344CB8AC3E}">
        <p14:creationId xmlns:p14="http://schemas.microsoft.com/office/powerpoint/2010/main" val="376958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16/02/2025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71088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16/02/2025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63773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67FBE-3894-4B4D-80B0-514F8A49C150}" type="datetimeFigureOut">
              <a:rPr lang="en-AU" smtClean="0"/>
              <a:t>16/02/2025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45062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67FBE-3894-4B4D-80B0-514F8A49C150}" type="datetimeFigureOut">
              <a:rPr lang="en-AU" smtClean="0"/>
              <a:t>16/02/2025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19732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67FBE-3894-4B4D-80B0-514F8A49C150}" type="datetimeFigureOut">
              <a:rPr lang="en-AU" smtClean="0"/>
              <a:t>16/02/2025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3227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A767FBE-3894-4B4D-80B0-514F8A49C150}" type="datetimeFigureOut">
              <a:rPr lang="en-AU" smtClean="0"/>
              <a:t>16/02/2025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36656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16/02/2025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17913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16/02/2025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20244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A767FBE-3894-4B4D-80B0-514F8A49C150}" type="datetimeFigureOut">
              <a:rPr lang="en-AU" smtClean="0"/>
              <a:t>16/02/2025</a:t>
            </a:fld>
            <a:endParaRPr lang="en-A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AU"/>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E11826A-AC21-41BB-8132-A588EDCCED15}" type="slidenum">
              <a:rPr lang="en-AU" smtClean="0"/>
              <a:t>‹#›</a:t>
            </a:fld>
            <a:endParaRPr lang="en-AU"/>
          </a:p>
        </p:txBody>
      </p:sp>
    </p:spTree>
    <p:extLst>
      <p:ext uri="{BB962C8B-B14F-4D97-AF65-F5344CB8AC3E}">
        <p14:creationId xmlns:p14="http://schemas.microsoft.com/office/powerpoint/2010/main" val="3481419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2E75-FCEB-44BB-4E58-1217584A6699}"/>
              </a:ext>
            </a:extLst>
          </p:cNvPr>
          <p:cNvSpPr>
            <a:spLocks noGrp="1"/>
          </p:cNvSpPr>
          <p:nvPr>
            <p:ph type="ctrTitle"/>
          </p:nvPr>
        </p:nvSpPr>
        <p:spPr/>
        <p:txBody>
          <a:bodyPr/>
          <a:lstStyle/>
          <a:p>
            <a:r>
              <a:rPr lang="en-US" dirty="0"/>
              <a:t>Understanding requirements</a:t>
            </a:r>
            <a:endParaRPr lang="en-AU" dirty="0"/>
          </a:p>
        </p:txBody>
      </p:sp>
      <p:sp>
        <p:nvSpPr>
          <p:cNvPr id="3" name="Subtitle 2">
            <a:extLst>
              <a:ext uri="{FF2B5EF4-FFF2-40B4-BE49-F238E27FC236}">
                <a16:creationId xmlns:a16="http://schemas.microsoft.com/office/drawing/2014/main" id="{59B0C9B7-12A5-07A1-5B70-D904BFAE02C4}"/>
              </a:ext>
            </a:extLst>
          </p:cNvPr>
          <p:cNvSpPr>
            <a:spLocks noGrp="1"/>
          </p:cNvSpPr>
          <p:nvPr>
            <p:ph type="subTitle" idx="1"/>
          </p:nvPr>
        </p:nvSpPr>
        <p:spPr/>
        <p:txBody>
          <a:bodyPr/>
          <a:lstStyle/>
          <a:p>
            <a:r>
              <a:rPr lang="en-US" dirty="0"/>
              <a:t>PART-1</a:t>
            </a:r>
            <a:endParaRPr lang="en-AU" dirty="0"/>
          </a:p>
        </p:txBody>
      </p:sp>
    </p:spTree>
    <p:extLst>
      <p:ext uri="{BB962C8B-B14F-4D97-AF65-F5344CB8AC3E}">
        <p14:creationId xmlns:p14="http://schemas.microsoft.com/office/powerpoint/2010/main" val="136700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905E-18AA-F739-7A0E-4E7B23857F02}"/>
              </a:ext>
            </a:extLst>
          </p:cNvPr>
          <p:cNvSpPr>
            <a:spLocks noGrp="1"/>
          </p:cNvSpPr>
          <p:nvPr>
            <p:ph type="title"/>
          </p:nvPr>
        </p:nvSpPr>
        <p:spPr>
          <a:xfrm>
            <a:off x="913775" y="618518"/>
            <a:ext cx="10364451" cy="448284"/>
          </a:xfrm>
        </p:spPr>
        <p:txBody>
          <a:bodyPr>
            <a:normAutofit fontScale="90000"/>
          </a:bodyPr>
          <a:lstStyle/>
          <a:p>
            <a:r>
              <a:rPr lang="en-US" dirty="0" err="1"/>
              <a:t>NONfunctional</a:t>
            </a:r>
            <a:r>
              <a:rPr lang="en-US" dirty="0"/>
              <a:t> requirements</a:t>
            </a:r>
            <a:endParaRPr lang="en-AU" dirty="0"/>
          </a:p>
        </p:txBody>
      </p:sp>
      <p:sp>
        <p:nvSpPr>
          <p:cNvPr id="3" name="Content Placeholder 2">
            <a:extLst>
              <a:ext uri="{FF2B5EF4-FFF2-40B4-BE49-F238E27FC236}">
                <a16:creationId xmlns:a16="http://schemas.microsoft.com/office/drawing/2014/main" id="{7E67479A-58BE-283E-DA93-A67829387BA7}"/>
              </a:ext>
            </a:extLst>
          </p:cNvPr>
          <p:cNvSpPr>
            <a:spLocks noGrp="1"/>
          </p:cNvSpPr>
          <p:nvPr>
            <p:ph sz="quarter" idx="13"/>
          </p:nvPr>
        </p:nvSpPr>
        <p:spPr>
          <a:xfrm>
            <a:off x="913774" y="1166327"/>
            <a:ext cx="10363826" cy="5561043"/>
          </a:xfrm>
        </p:spPr>
        <p:txBody>
          <a:bodyPr>
            <a:normAutofit fontScale="77500" lnSpcReduction="20000"/>
          </a:bodyPr>
          <a:lstStyle/>
          <a:p>
            <a:pPr algn="just">
              <a:buFont typeface="Wingdings" panose="05000000000000000000" pitchFamily="2" charset="2"/>
              <a:buChar char="q"/>
            </a:pPr>
            <a:r>
              <a:rPr lang="en-AU" sz="2400" cap="none" dirty="0"/>
              <a:t>A non-functional requirement defines the quality attribute of a software system. they represent a set of standards used to judge the specific operation of a system. example, how fast does the website load? </a:t>
            </a:r>
          </a:p>
          <a:p>
            <a:pPr algn="just">
              <a:buFont typeface="Wingdings" panose="05000000000000000000" pitchFamily="2" charset="2"/>
              <a:buChar char="q"/>
            </a:pPr>
            <a:r>
              <a:rPr lang="en-AU" sz="2400" cap="none" dirty="0"/>
              <a:t>Some typical non-functional requirements are:</a:t>
            </a:r>
          </a:p>
          <a:p>
            <a:pPr lvl="1" algn="just">
              <a:buFont typeface="Wingdings" panose="05000000000000000000" pitchFamily="2" charset="2"/>
              <a:buChar char="q"/>
            </a:pPr>
            <a:r>
              <a:rPr lang="en-AU" sz="2200" cap="none" dirty="0"/>
              <a:t>performance– for example response time, throughput, utilization, static volumetric </a:t>
            </a:r>
          </a:p>
          <a:p>
            <a:pPr lvl="1" algn="just">
              <a:buFont typeface="Wingdings" panose="05000000000000000000" pitchFamily="2" charset="2"/>
              <a:buChar char="q"/>
            </a:pPr>
            <a:r>
              <a:rPr lang="en-AU" sz="2200" cap="none" dirty="0"/>
              <a:t>capacity </a:t>
            </a:r>
          </a:p>
          <a:p>
            <a:pPr lvl="1" algn="just">
              <a:buFont typeface="Wingdings" panose="05000000000000000000" pitchFamily="2" charset="2"/>
              <a:buChar char="q"/>
            </a:pPr>
            <a:r>
              <a:rPr lang="en-AU" sz="2200" cap="none" dirty="0"/>
              <a:t>availability </a:t>
            </a:r>
          </a:p>
          <a:p>
            <a:pPr lvl="1" algn="just">
              <a:buFont typeface="Wingdings" panose="05000000000000000000" pitchFamily="2" charset="2"/>
              <a:buChar char="q"/>
            </a:pPr>
            <a:r>
              <a:rPr lang="en-AU" sz="2200" cap="none" dirty="0"/>
              <a:t>reliability </a:t>
            </a:r>
          </a:p>
          <a:p>
            <a:pPr lvl="1" algn="just">
              <a:buFont typeface="Wingdings" panose="05000000000000000000" pitchFamily="2" charset="2"/>
              <a:buChar char="q"/>
            </a:pPr>
            <a:r>
              <a:rPr lang="en-AU" sz="2200" cap="none" dirty="0"/>
              <a:t>recoverability </a:t>
            </a:r>
          </a:p>
          <a:p>
            <a:pPr lvl="1" algn="just">
              <a:buFont typeface="Wingdings" panose="05000000000000000000" pitchFamily="2" charset="2"/>
              <a:buChar char="q"/>
            </a:pPr>
            <a:r>
              <a:rPr lang="en-AU" sz="2200" cap="none" dirty="0"/>
              <a:t>Maintainability</a:t>
            </a:r>
          </a:p>
          <a:p>
            <a:pPr lvl="1" algn="just">
              <a:buFont typeface="Wingdings" panose="05000000000000000000" pitchFamily="2" charset="2"/>
              <a:buChar char="q"/>
            </a:pPr>
            <a:r>
              <a:rPr lang="en-AU" sz="2200" cap="none" dirty="0"/>
              <a:t>serviceability </a:t>
            </a:r>
          </a:p>
          <a:p>
            <a:pPr lvl="1" algn="just">
              <a:buFont typeface="Wingdings" panose="05000000000000000000" pitchFamily="2" charset="2"/>
              <a:buChar char="q"/>
            </a:pPr>
            <a:r>
              <a:rPr lang="en-AU" sz="2200" cap="none" dirty="0"/>
              <a:t>security </a:t>
            </a:r>
          </a:p>
          <a:p>
            <a:pPr lvl="1" algn="just">
              <a:buFont typeface="Wingdings" panose="05000000000000000000" pitchFamily="2" charset="2"/>
              <a:buChar char="q"/>
            </a:pPr>
            <a:r>
              <a:rPr lang="en-AU" sz="2200" cap="none" dirty="0"/>
              <a:t>regulatory </a:t>
            </a:r>
          </a:p>
          <a:p>
            <a:pPr lvl="1" algn="just">
              <a:buFont typeface="Wingdings" panose="05000000000000000000" pitchFamily="2" charset="2"/>
              <a:buChar char="q"/>
            </a:pPr>
            <a:r>
              <a:rPr lang="en-AU" sz="2200" cap="none" dirty="0"/>
              <a:t>manageability </a:t>
            </a:r>
          </a:p>
          <a:p>
            <a:pPr lvl="1" algn="just">
              <a:buFont typeface="Wingdings" panose="05000000000000000000" pitchFamily="2" charset="2"/>
              <a:buChar char="q"/>
            </a:pPr>
            <a:r>
              <a:rPr lang="en-AU" sz="2200" cap="none" dirty="0"/>
              <a:t>environmental </a:t>
            </a:r>
          </a:p>
          <a:p>
            <a:pPr lvl="1" algn="just">
              <a:buFont typeface="Wingdings" panose="05000000000000000000" pitchFamily="2" charset="2"/>
              <a:buChar char="q"/>
            </a:pPr>
            <a:r>
              <a:rPr lang="en-AU" sz="2200" cap="none" dirty="0"/>
              <a:t>Data integrity</a:t>
            </a:r>
          </a:p>
          <a:p>
            <a:pPr lvl="1" algn="just">
              <a:buFont typeface="Wingdings" panose="05000000000000000000" pitchFamily="2" charset="2"/>
              <a:buChar char="q"/>
            </a:pPr>
            <a:r>
              <a:rPr lang="en-AU" sz="2200" cap="none" dirty="0"/>
              <a:t> usability</a:t>
            </a:r>
          </a:p>
        </p:txBody>
      </p:sp>
    </p:spTree>
    <p:extLst>
      <p:ext uri="{BB962C8B-B14F-4D97-AF65-F5344CB8AC3E}">
        <p14:creationId xmlns:p14="http://schemas.microsoft.com/office/powerpoint/2010/main" val="159107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FECF-0BFC-4EB3-DDAF-55BC6E85CA0B}"/>
              </a:ext>
            </a:extLst>
          </p:cNvPr>
          <p:cNvSpPr>
            <a:spLocks noGrp="1"/>
          </p:cNvSpPr>
          <p:nvPr>
            <p:ph type="title"/>
          </p:nvPr>
        </p:nvSpPr>
        <p:spPr>
          <a:xfrm>
            <a:off x="913149" y="120770"/>
            <a:ext cx="10364451" cy="663002"/>
          </a:xfrm>
        </p:spPr>
        <p:txBody>
          <a:bodyPr/>
          <a:lstStyle/>
          <a:p>
            <a:r>
              <a:rPr lang="en-US" dirty="0"/>
              <a:t>Example of Nonfunctional requirements</a:t>
            </a:r>
            <a:endParaRPr lang="en-AU" dirty="0"/>
          </a:p>
        </p:txBody>
      </p:sp>
      <p:sp>
        <p:nvSpPr>
          <p:cNvPr id="3" name="Content Placeholder 2">
            <a:extLst>
              <a:ext uri="{FF2B5EF4-FFF2-40B4-BE49-F238E27FC236}">
                <a16:creationId xmlns:a16="http://schemas.microsoft.com/office/drawing/2014/main" id="{FEAFF0BB-C919-07B0-DC99-905429F11AB3}"/>
              </a:ext>
            </a:extLst>
          </p:cNvPr>
          <p:cNvSpPr>
            <a:spLocks noGrp="1"/>
          </p:cNvSpPr>
          <p:nvPr>
            <p:ph sz="quarter" idx="13"/>
          </p:nvPr>
        </p:nvSpPr>
        <p:spPr>
          <a:xfrm>
            <a:off x="913774" y="783772"/>
            <a:ext cx="10363826" cy="3424107"/>
          </a:xfrm>
        </p:spPr>
        <p:txBody>
          <a:bodyPr>
            <a:noAutofit/>
          </a:bodyPr>
          <a:lstStyle/>
          <a:p>
            <a:pPr algn="just"/>
            <a:r>
              <a:rPr lang="en-US" sz="2200" cap="none" dirty="0"/>
              <a:t>here, are some examples of non-functional requirement: </a:t>
            </a:r>
          </a:p>
          <a:p>
            <a:pPr lvl="1" algn="just"/>
            <a:r>
              <a:rPr lang="en-US" sz="2200" cap="none" dirty="0"/>
              <a:t>users must change the initially assigned login password immediately after the first successful login. moreover, the initial should never be reused. </a:t>
            </a:r>
          </a:p>
          <a:p>
            <a:pPr lvl="1" algn="just"/>
            <a:r>
              <a:rPr lang="en-US" sz="2200" cap="none" dirty="0"/>
              <a:t>employees never allowed to update their salary information. such attempt should be reported to the security administrator. </a:t>
            </a:r>
          </a:p>
          <a:p>
            <a:pPr lvl="1" algn="just"/>
            <a:r>
              <a:rPr lang="en-US" sz="2200" cap="none" dirty="0"/>
              <a:t>every unsuccessful attempt by a user to access an item of data shall be recorded on an audit trail. </a:t>
            </a:r>
          </a:p>
          <a:p>
            <a:pPr lvl="1" algn="just"/>
            <a:r>
              <a:rPr lang="en-US" sz="2200" cap="none" dirty="0"/>
              <a:t>a website should be capable enough to handle 20 million users with affecting its performance </a:t>
            </a:r>
          </a:p>
          <a:p>
            <a:pPr lvl="1" algn="just"/>
            <a:r>
              <a:rPr lang="en-US" sz="2200" cap="none" dirty="0"/>
              <a:t>the software should be portable. so moving from one </a:t>
            </a:r>
            <a:r>
              <a:rPr lang="en-US" sz="2200" cap="none" dirty="0" err="1"/>
              <a:t>os</a:t>
            </a:r>
            <a:r>
              <a:rPr lang="en-US" sz="2200" cap="none" dirty="0"/>
              <a:t> to other </a:t>
            </a:r>
            <a:r>
              <a:rPr lang="en-US" sz="2200" cap="none" dirty="0" err="1"/>
              <a:t>os</a:t>
            </a:r>
            <a:r>
              <a:rPr lang="en-US" sz="2200" cap="none" dirty="0"/>
              <a:t> does not create any problem.</a:t>
            </a:r>
          </a:p>
          <a:p>
            <a:pPr lvl="1" algn="just"/>
            <a:r>
              <a:rPr lang="en-US" sz="2200" cap="none" dirty="0"/>
              <a:t>privacy of information, the export of restricted technologies, intellectual property rights, etc. should be audited</a:t>
            </a:r>
            <a:endParaRPr lang="en-AU" sz="2200" cap="none" dirty="0"/>
          </a:p>
        </p:txBody>
      </p:sp>
    </p:spTree>
    <p:extLst>
      <p:ext uri="{BB962C8B-B14F-4D97-AF65-F5344CB8AC3E}">
        <p14:creationId xmlns:p14="http://schemas.microsoft.com/office/powerpoint/2010/main" val="260167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2DD0-8F20-C651-CA92-1E828B30F8DC}"/>
              </a:ext>
            </a:extLst>
          </p:cNvPr>
          <p:cNvSpPr>
            <a:spLocks noGrp="1"/>
          </p:cNvSpPr>
          <p:nvPr>
            <p:ph type="title"/>
          </p:nvPr>
        </p:nvSpPr>
        <p:spPr>
          <a:xfrm>
            <a:off x="913774" y="338598"/>
            <a:ext cx="10364451" cy="781075"/>
          </a:xfrm>
        </p:spPr>
        <p:txBody>
          <a:bodyPr/>
          <a:lstStyle/>
          <a:p>
            <a:r>
              <a:rPr lang="en-US" dirty="0"/>
              <a:t>Elements of analysis model</a:t>
            </a:r>
            <a:endParaRPr lang="en-AU" dirty="0"/>
          </a:p>
        </p:txBody>
      </p:sp>
      <p:sp>
        <p:nvSpPr>
          <p:cNvPr id="3" name="Content Placeholder 2">
            <a:extLst>
              <a:ext uri="{FF2B5EF4-FFF2-40B4-BE49-F238E27FC236}">
                <a16:creationId xmlns:a16="http://schemas.microsoft.com/office/drawing/2014/main" id="{F08199BE-25C0-51F6-B3AD-CBD81628CFD9}"/>
              </a:ext>
            </a:extLst>
          </p:cNvPr>
          <p:cNvSpPr>
            <a:spLocks noGrp="1"/>
          </p:cNvSpPr>
          <p:nvPr>
            <p:ph sz="quarter" idx="13"/>
          </p:nvPr>
        </p:nvSpPr>
        <p:spPr>
          <a:xfrm>
            <a:off x="913774" y="1399592"/>
            <a:ext cx="10363826" cy="5187820"/>
          </a:xfrm>
        </p:spPr>
        <p:txBody>
          <a:bodyPr>
            <a:normAutofit/>
          </a:bodyPr>
          <a:lstStyle/>
          <a:p>
            <a:r>
              <a:rPr lang="en-AU" sz="2200" cap="none" dirty="0"/>
              <a:t>Elements of the analysis model</a:t>
            </a:r>
          </a:p>
          <a:p>
            <a:pPr lvl="1"/>
            <a:r>
              <a:rPr lang="en-AU" sz="2200" b="1" cap="none" dirty="0">
                <a:solidFill>
                  <a:srgbClr val="C00000"/>
                </a:solidFill>
              </a:rPr>
              <a:t>Scenario-based elements</a:t>
            </a:r>
          </a:p>
          <a:p>
            <a:pPr lvl="2"/>
            <a:r>
              <a:rPr lang="en-AU" sz="2200" cap="none" dirty="0"/>
              <a:t>functional—processing narratives for software functions </a:t>
            </a:r>
          </a:p>
          <a:p>
            <a:pPr lvl="2"/>
            <a:r>
              <a:rPr lang="en-AU" sz="2200" cap="none" dirty="0"/>
              <a:t>use-case—descriptions of the interaction between an “actor” and the system</a:t>
            </a:r>
          </a:p>
          <a:p>
            <a:pPr lvl="1"/>
            <a:r>
              <a:rPr lang="en-AU" sz="2200" b="1" cap="none" dirty="0">
                <a:solidFill>
                  <a:srgbClr val="C00000"/>
                </a:solidFill>
              </a:rPr>
              <a:t>Class-based elements </a:t>
            </a:r>
          </a:p>
          <a:p>
            <a:pPr lvl="2"/>
            <a:r>
              <a:rPr lang="en-AU" sz="2200" cap="none" dirty="0"/>
              <a:t>implied by scenarios </a:t>
            </a:r>
          </a:p>
          <a:p>
            <a:pPr lvl="1"/>
            <a:r>
              <a:rPr lang="en-AU" sz="2200" b="1" cap="none" dirty="0" err="1">
                <a:solidFill>
                  <a:srgbClr val="C00000"/>
                </a:solidFill>
              </a:rPr>
              <a:t>Behavioral</a:t>
            </a:r>
            <a:r>
              <a:rPr lang="en-AU" sz="2200" b="1" cap="none" dirty="0">
                <a:solidFill>
                  <a:srgbClr val="C00000"/>
                </a:solidFill>
              </a:rPr>
              <a:t> elements </a:t>
            </a:r>
          </a:p>
          <a:p>
            <a:pPr lvl="2"/>
            <a:r>
              <a:rPr lang="en-AU" sz="2200" cap="none" dirty="0"/>
              <a:t>state diagram </a:t>
            </a:r>
          </a:p>
          <a:p>
            <a:pPr lvl="1"/>
            <a:r>
              <a:rPr lang="en-AU" sz="2200" b="1" cap="none" dirty="0">
                <a:solidFill>
                  <a:srgbClr val="C00000"/>
                </a:solidFill>
              </a:rPr>
              <a:t>Flow-oriented elements </a:t>
            </a:r>
          </a:p>
          <a:p>
            <a:pPr lvl="2"/>
            <a:r>
              <a:rPr lang="en-AU" sz="2200" cap="none" dirty="0"/>
              <a:t>data flow diagram</a:t>
            </a:r>
          </a:p>
        </p:txBody>
      </p:sp>
    </p:spTree>
    <p:extLst>
      <p:ext uri="{BB962C8B-B14F-4D97-AF65-F5344CB8AC3E}">
        <p14:creationId xmlns:p14="http://schemas.microsoft.com/office/powerpoint/2010/main" val="331782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0DA-CCE6-21FC-860A-D762DB9E911C}"/>
              </a:ext>
            </a:extLst>
          </p:cNvPr>
          <p:cNvSpPr>
            <a:spLocks noGrp="1"/>
          </p:cNvSpPr>
          <p:nvPr>
            <p:ph type="title"/>
          </p:nvPr>
        </p:nvSpPr>
        <p:spPr>
          <a:xfrm>
            <a:off x="913774" y="518991"/>
            <a:ext cx="10364451" cy="547810"/>
          </a:xfrm>
        </p:spPr>
        <p:txBody>
          <a:bodyPr>
            <a:normAutofit fontScale="90000"/>
          </a:bodyPr>
          <a:lstStyle/>
          <a:p>
            <a:r>
              <a:rPr lang="en-US" dirty="0"/>
              <a:t>Elements of requirement analysis</a:t>
            </a:r>
            <a:endParaRPr lang="en-AU" dirty="0"/>
          </a:p>
        </p:txBody>
      </p:sp>
      <p:sp>
        <p:nvSpPr>
          <p:cNvPr id="3" name="Content Placeholder 2">
            <a:extLst>
              <a:ext uri="{FF2B5EF4-FFF2-40B4-BE49-F238E27FC236}">
                <a16:creationId xmlns:a16="http://schemas.microsoft.com/office/drawing/2014/main" id="{4C69F718-5797-C5DC-127B-81CA85347D81}"/>
              </a:ext>
            </a:extLst>
          </p:cNvPr>
          <p:cNvSpPr>
            <a:spLocks noGrp="1"/>
          </p:cNvSpPr>
          <p:nvPr>
            <p:ph sz="quarter" idx="13"/>
          </p:nvPr>
        </p:nvSpPr>
        <p:spPr/>
        <p:txBody>
          <a:bodyPr/>
          <a:lstStyle/>
          <a:p>
            <a:endParaRPr lang="en-AU" dirty="0"/>
          </a:p>
        </p:txBody>
      </p:sp>
      <p:pic>
        <p:nvPicPr>
          <p:cNvPr id="1026" name="Picture 2" descr="Pengertian Requirements Modeling dalam Software Engineering - Tinjauan  Sekilas">
            <a:extLst>
              <a:ext uri="{FF2B5EF4-FFF2-40B4-BE49-F238E27FC236}">
                <a16:creationId xmlns:a16="http://schemas.microsoft.com/office/drawing/2014/main" id="{97780844-61BD-9B81-189E-D7F282897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526" y="1402997"/>
            <a:ext cx="4844662" cy="509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18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D0BF-3D00-3485-F352-80AAAA0346B9}"/>
              </a:ext>
            </a:extLst>
          </p:cNvPr>
          <p:cNvSpPr>
            <a:spLocks noGrp="1"/>
          </p:cNvSpPr>
          <p:nvPr>
            <p:ph type="title"/>
          </p:nvPr>
        </p:nvSpPr>
        <p:spPr>
          <a:xfrm>
            <a:off x="913775" y="618517"/>
            <a:ext cx="10364451" cy="379859"/>
          </a:xfrm>
        </p:spPr>
        <p:txBody>
          <a:bodyPr>
            <a:normAutofit fontScale="90000"/>
          </a:bodyPr>
          <a:lstStyle/>
          <a:p>
            <a:r>
              <a:rPr lang="en-US" dirty="0"/>
              <a:t>USE cases</a:t>
            </a:r>
            <a:endParaRPr lang="en-AU" dirty="0"/>
          </a:p>
        </p:txBody>
      </p:sp>
      <p:sp>
        <p:nvSpPr>
          <p:cNvPr id="3" name="Content Placeholder 2">
            <a:extLst>
              <a:ext uri="{FF2B5EF4-FFF2-40B4-BE49-F238E27FC236}">
                <a16:creationId xmlns:a16="http://schemas.microsoft.com/office/drawing/2014/main" id="{04A7EE26-B7C1-A1D0-9265-FA16DC4AB0F9}"/>
              </a:ext>
            </a:extLst>
          </p:cNvPr>
          <p:cNvSpPr>
            <a:spLocks noGrp="1"/>
          </p:cNvSpPr>
          <p:nvPr>
            <p:ph sz="quarter" idx="13"/>
          </p:nvPr>
        </p:nvSpPr>
        <p:spPr>
          <a:xfrm>
            <a:off x="913774" y="1119674"/>
            <a:ext cx="10363826" cy="4671526"/>
          </a:xfrm>
        </p:spPr>
        <p:txBody>
          <a:bodyPr>
            <a:noAutofit/>
          </a:bodyPr>
          <a:lstStyle/>
          <a:p>
            <a:pPr>
              <a:buFont typeface="Wingdings" panose="05000000000000000000" pitchFamily="2" charset="2"/>
              <a:buChar char="q"/>
            </a:pPr>
            <a:r>
              <a:rPr lang="en-US" sz="2200" cap="none" dirty="0"/>
              <a:t>Use cases describe the interaction between the system and external users that leads to achieving particular goals. </a:t>
            </a:r>
          </a:p>
          <a:p>
            <a:pPr>
              <a:buFont typeface="Wingdings" panose="05000000000000000000" pitchFamily="2" charset="2"/>
              <a:buChar char="q"/>
            </a:pPr>
            <a:r>
              <a:rPr lang="en-US" sz="2200" cap="none" dirty="0"/>
              <a:t>Each use case includes three main elements: </a:t>
            </a:r>
          </a:p>
          <a:p>
            <a:pPr lvl="1">
              <a:buFont typeface="Wingdings" panose="05000000000000000000" pitchFamily="2" charset="2"/>
              <a:buChar char="q"/>
            </a:pPr>
            <a:r>
              <a:rPr lang="en-US" sz="2200" b="1" cap="none" dirty="0">
                <a:solidFill>
                  <a:srgbClr val="C00000"/>
                </a:solidFill>
              </a:rPr>
              <a:t>Actors. </a:t>
            </a:r>
            <a:r>
              <a:rPr lang="en-US" sz="2200" cap="none" dirty="0"/>
              <a:t>these are the users outside the system that interact with the system. </a:t>
            </a:r>
          </a:p>
          <a:p>
            <a:pPr lvl="1">
              <a:buFont typeface="Wingdings" panose="05000000000000000000" pitchFamily="2" charset="2"/>
              <a:buChar char="q"/>
            </a:pPr>
            <a:r>
              <a:rPr lang="en-US" sz="2200" b="1" cap="none" dirty="0">
                <a:solidFill>
                  <a:srgbClr val="C00000"/>
                </a:solidFill>
              </a:rPr>
              <a:t>System. </a:t>
            </a:r>
            <a:r>
              <a:rPr lang="en-US" sz="2200" cap="none" dirty="0"/>
              <a:t>the system is described by functional requirements that define an intended behavior of the product. </a:t>
            </a:r>
          </a:p>
          <a:p>
            <a:pPr lvl="1">
              <a:buFont typeface="Wingdings" panose="05000000000000000000" pitchFamily="2" charset="2"/>
              <a:buChar char="q"/>
            </a:pPr>
            <a:r>
              <a:rPr lang="en-US" sz="2200" b="1" cap="none" dirty="0">
                <a:solidFill>
                  <a:srgbClr val="C00000"/>
                </a:solidFill>
              </a:rPr>
              <a:t>Goals. </a:t>
            </a:r>
            <a:r>
              <a:rPr lang="en-US" sz="2200" cap="none" dirty="0"/>
              <a:t>the purposes of the interaction between the users and the system are outlined as goals. </a:t>
            </a:r>
          </a:p>
          <a:p>
            <a:pPr>
              <a:buFont typeface="Wingdings" panose="05000000000000000000" pitchFamily="2" charset="2"/>
              <a:buChar char="q"/>
            </a:pPr>
            <a:r>
              <a:rPr lang="en-US" sz="2200" cap="none" dirty="0"/>
              <a:t>There are two formats to represent use cases: </a:t>
            </a:r>
          </a:p>
          <a:p>
            <a:pPr lvl="1">
              <a:buFont typeface="Wingdings" panose="05000000000000000000" pitchFamily="2" charset="2"/>
              <a:buChar char="q"/>
            </a:pPr>
            <a:r>
              <a:rPr lang="en-US" sz="2200" cap="none" dirty="0"/>
              <a:t>Use case specification/description </a:t>
            </a:r>
          </a:p>
          <a:p>
            <a:pPr lvl="1">
              <a:buFont typeface="Wingdings" panose="05000000000000000000" pitchFamily="2" charset="2"/>
              <a:buChar char="q"/>
            </a:pPr>
            <a:r>
              <a:rPr lang="en-US" sz="2200" cap="none" dirty="0"/>
              <a:t>Use case diagram</a:t>
            </a:r>
            <a:endParaRPr lang="en-AU" sz="2200" cap="none" dirty="0"/>
          </a:p>
        </p:txBody>
      </p:sp>
    </p:spTree>
    <p:extLst>
      <p:ext uri="{BB962C8B-B14F-4D97-AF65-F5344CB8AC3E}">
        <p14:creationId xmlns:p14="http://schemas.microsoft.com/office/powerpoint/2010/main" val="231515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A5D3-C3BC-3125-9A9A-6F69A9F890FB}"/>
              </a:ext>
            </a:extLst>
          </p:cNvPr>
          <p:cNvSpPr>
            <a:spLocks noGrp="1"/>
          </p:cNvSpPr>
          <p:nvPr>
            <p:ph type="title"/>
          </p:nvPr>
        </p:nvSpPr>
        <p:spPr/>
        <p:txBody>
          <a:bodyPr/>
          <a:lstStyle/>
          <a:p>
            <a:r>
              <a:rPr lang="en-US" dirty="0"/>
              <a:t>Actors</a:t>
            </a:r>
            <a:endParaRPr lang="en-AU" dirty="0"/>
          </a:p>
        </p:txBody>
      </p:sp>
      <p:sp>
        <p:nvSpPr>
          <p:cNvPr id="3" name="Content Placeholder 2">
            <a:extLst>
              <a:ext uri="{FF2B5EF4-FFF2-40B4-BE49-F238E27FC236}">
                <a16:creationId xmlns:a16="http://schemas.microsoft.com/office/drawing/2014/main" id="{C25D4249-B70E-FA92-ED4E-A721A4A653CD}"/>
              </a:ext>
            </a:extLst>
          </p:cNvPr>
          <p:cNvSpPr>
            <a:spLocks noGrp="1"/>
          </p:cNvSpPr>
          <p:nvPr>
            <p:ph sz="quarter" idx="13"/>
          </p:nvPr>
        </p:nvSpPr>
        <p:spPr>
          <a:xfrm>
            <a:off x="373224" y="2367092"/>
            <a:ext cx="7025952" cy="3424107"/>
          </a:xfrm>
        </p:spPr>
        <p:txBody>
          <a:bodyPr>
            <a:noAutofit/>
          </a:bodyPr>
          <a:lstStyle/>
          <a:p>
            <a:pPr algn="just"/>
            <a:r>
              <a:rPr lang="en-US" cap="none" dirty="0">
                <a:solidFill>
                  <a:srgbClr val="374151"/>
                </a:solidFill>
                <a:latin typeface="system-ui"/>
              </a:rPr>
              <a:t>A</a:t>
            </a:r>
            <a:r>
              <a:rPr lang="en-US" b="0" i="0" cap="none" dirty="0">
                <a:solidFill>
                  <a:srgbClr val="374151"/>
                </a:solidFill>
                <a:effectLst/>
                <a:latin typeface="system-ui"/>
              </a:rPr>
              <a:t>n actor can be primary or secondary. </a:t>
            </a:r>
          </a:p>
          <a:p>
            <a:pPr lvl="1" algn="just"/>
            <a:r>
              <a:rPr lang="en-US" sz="2000" b="1" cap="none" dirty="0">
                <a:solidFill>
                  <a:srgbClr val="C00000"/>
                </a:solidFill>
                <a:latin typeface="system-ui"/>
              </a:rPr>
              <a:t>P</a:t>
            </a:r>
            <a:r>
              <a:rPr lang="en-US" sz="2000" b="1" i="0" cap="none" dirty="0">
                <a:solidFill>
                  <a:srgbClr val="C00000"/>
                </a:solidFill>
                <a:effectLst/>
                <a:latin typeface="system-ui"/>
              </a:rPr>
              <a:t>rimary actors </a:t>
            </a:r>
            <a:r>
              <a:rPr lang="en-US" sz="2000" b="0" i="0" cap="none" dirty="0">
                <a:solidFill>
                  <a:srgbClr val="374151"/>
                </a:solidFill>
                <a:effectLst/>
                <a:latin typeface="system-ui"/>
              </a:rPr>
              <a:t>are those that initiate use cases and interact with the system. </a:t>
            </a:r>
          </a:p>
          <a:p>
            <a:pPr lvl="2" algn="just"/>
            <a:r>
              <a:rPr lang="en-US" sz="2000" cap="none" dirty="0">
                <a:solidFill>
                  <a:srgbClr val="374151"/>
                </a:solidFill>
                <a:latin typeface="system-ui"/>
              </a:rPr>
              <a:t>T</a:t>
            </a:r>
            <a:r>
              <a:rPr lang="en-US" sz="2000" b="0" i="0" cap="none" dirty="0">
                <a:solidFill>
                  <a:srgbClr val="374151"/>
                </a:solidFill>
                <a:effectLst/>
                <a:latin typeface="system-ui"/>
              </a:rPr>
              <a:t>hey are usually placed on the left side of the system. </a:t>
            </a:r>
            <a:endParaRPr lang="en-US" sz="2000" cap="none" dirty="0">
              <a:solidFill>
                <a:srgbClr val="374151"/>
              </a:solidFill>
              <a:latin typeface="system-ui"/>
            </a:endParaRPr>
          </a:p>
          <a:p>
            <a:pPr lvl="1" algn="just"/>
            <a:r>
              <a:rPr lang="en-US" sz="2000" b="1" cap="none" dirty="0">
                <a:solidFill>
                  <a:srgbClr val="C00000"/>
                </a:solidFill>
                <a:latin typeface="system-ui"/>
              </a:rPr>
              <a:t>S</a:t>
            </a:r>
            <a:r>
              <a:rPr lang="en-US" sz="2000" b="1" i="0" cap="none" dirty="0">
                <a:solidFill>
                  <a:srgbClr val="C00000"/>
                </a:solidFill>
                <a:effectLst/>
                <a:latin typeface="system-ui"/>
              </a:rPr>
              <a:t>econdary</a:t>
            </a:r>
            <a:r>
              <a:rPr lang="en-US" sz="2000" b="1" i="0" cap="none" dirty="0">
                <a:solidFill>
                  <a:srgbClr val="374151"/>
                </a:solidFill>
                <a:effectLst/>
                <a:latin typeface="system-ui"/>
              </a:rPr>
              <a:t> </a:t>
            </a:r>
            <a:r>
              <a:rPr lang="en-US" sz="2000" b="1" i="0" cap="none" dirty="0">
                <a:solidFill>
                  <a:srgbClr val="C00000"/>
                </a:solidFill>
                <a:effectLst/>
                <a:latin typeface="system-ui"/>
              </a:rPr>
              <a:t>actors</a:t>
            </a:r>
            <a:r>
              <a:rPr lang="en-US" sz="2000" b="1" i="0" cap="none" dirty="0">
                <a:solidFill>
                  <a:srgbClr val="374151"/>
                </a:solidFill>
                <a:effectLst/>
                <a:latin typeface="system-ui"/>
              </a:rPr>
              <a:t> </a:t>
            </a:r>
            <a:r>
              <a:rPr lang="en-US" sz="2000" b="0" i="0" cap="none" dirty="0">
                <a:solidFill>
                  <a:srgbClr val="374151"/>
                </a:solidFill>
                <a:effectLst/>
                <a:latin typeface="system-ui"/>
              </a:rPr>
              <a:t>are used by the system but they do not interact with the system on their own. </a:t>
            </a:r>
          </a:p>
          <a:p>
            <a:pPr lvl="2" algn="just"/>
            <a:r>
              <a:rPr lang="en-US" sz="2000" b="0" i="0" cap="none" dirty="0">
                <a:solidFill>
                  <a:srgbClr val="374151"/>
                </a:solidFill>
                <a:effectLst/>
                <a:latin typeface="system-ui"/>
              </a:rPr>
              <a:t>they are displayed on the right side of the system.</a:t>
            </a:r>
          </a:p>
          <a:p>
            <a:pPr algn="just"/>
            <a:r>
              <a:rPr lang="en-US" cap="none" dirty="0">
                <a:solidFill>
                  <a:srgbClr val="374151"/>
                </a:solidFill>
                <a:latin typeface="system-ui"/>
              </a:rPr>
              <a:t>A</a:t>
            </a:r>
            <a:r>
              <a:rPr lang="en-US" b="0" i="0" cap="none" dirty="0">
                <a:solidFill>
                  <a:srgbClr val="374151"/>
                </a:solidFill>
                <a:effectLst/>
                <a:latin typeface="system-ui"/>
              </a:rPr>
              <a:t>ctors are represented by figures.</a:t>
            </a:r>
            <a:endParaRPr lang="en-AU" cap="none" dirty="0"/>
          </a:p>
        </p:txBody>
      </p:sp>
      <p:pic>
        <p:nvPicPr>
          <p:cNvPr id="5" name="Picture 4">
            <a:extLst>
              <a:ext uri="{FF2B5EF4-FFF2-40B4-BE49-F238E27FC236}">
                <a16:creationId xmlns:a16="http://schemas.microsoft.com/office/drawing/2014/main" id="{5B28C854-4BDF-22B9-DEC2-824C839A5799}"/>
              </a:ext>
            </a:extLst>
          </p:cNvPr>
          <p:cNvPicPr>
            <a:picLocks noChangeAspect="1"/>
          </p:cNvPicPr>
          <p:nvPr/>
        </p:nvPicPr>
        <p:blipFill>
          <a:blip r:embed="rId2"/>
          <a:stretch>
            <a:fillRect/>
          </a:stretch>
        </p:blipFill>
        <p:spPr>
          <a:xfrm>
            <a:off x="7555019" y="2214694"/>
            <a:ext cx="4636981" cy="3763347"/>
          </a:xfrm>
          <a:prstGeom prst="rect">
            <a:avLst/>
          </a:prstGeom>
        </p:spPr>
      </p:pic>
    </p:spTree>
    <p:extLst>
      <p:ext uri="{BB962C8B-B14F-4D97-AF65-F5344CB8AC3E}">
        <p14:creationId xmlns:p14="http://schemas.microsoft.com/office/powerpoint/2010/main" val="3475906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4086-91E9-AD61-1267-89AEAEA43C0D}"/>
              </a:ext>
            </a:extLst>
          </p:cNvPr>
          <p:cNvSpPr>
            <a:spLocks noGrp="1"/>
          </p:cNvSpPr>
          <p:nvPr>
            <p:ph type="title"/>
          </p:nvPr>
        </p:nvSpPr>
        <p:spPr>
          <a:xfrm>
            <a:off x="1044404" y="0"/>
            <a:ext cx="10364451" cy="653143"/>
          </a:xfrm>
        </p:spPr>
        <p:txBody>
          <a:bodyPr/>
          <a:lstStyle/>
          <a:p>
            <a:r>
              <a:rPr lang="en-US" dirty="0"/>
              <a:t>Use case elements</a:t>
            </a:r>
            <a:endParaRPr lang="en-AU" dirty="0"/>
          </a:p>
        </p:txBody>
      </p:sp>
      <p:sp>
        <p:nvSpPr>
          <p:cNvPr id="3" name="Content Placeholder 2">
            <a:extLst>
              <a:ext uri="{FF2B5EF4-FFF2-40B4-BE49-F238E27FC236}">
                <a16:creationId xmlns:a16="http://schemas.microsoft.com/office/drawing/2014/main" id="{087D3B78-576F-87C6-52D4-2AF3F7A2D597}"/>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C89F92F2-C35F-F28E-4A19-6CB00B97670B}"/>
              </a:ext>
            </a:extLst>
          </p:cNvPr>
          <p:cNvPicPr>
            <a:picLocks noChangeAspect="1"/>
          </p:cNvPicPr>
          <p:nvPr/>
        </p:nvPicPr>
        <p:blipFill>
          <a:blip r:embed="rId2"/>
          <a:stretch>
            <a:fillRect/>
          </a:stretch>
        </p:blipFill>
        <p:spPr>
          <a:xfrm>
            <a:off x="3899224" y="979714"/>
            <a:ext cx="4965127" cy="5648033"/>
          </a:xfrm>
          <a:prstGeom prst="rect">
            <a:avLst/>
          </a:prstGeom>
        </p:spPr>
      </p:pic>
    </p:spTree>
    <p:extLst>
      <p:ext uri="{BB962C8B-B14F-4D97-AF65-F5344CB8AC3E}">
        <p14:creationId xmlns:p14="http://schemas.microsoft.com/office/powerpoint/2010/main" val="109242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4C89-A476-D525-414E-20036D0D66EE}"/>
              </a:ext>
            </a:extLst>
          </p:cNvPr>
          <p:cNvSpPr>
            <a:spLocks noGrp="1"/>
          </p:cNvSpPr>
          <p:nvPr>
            <p:ph type="title"/>
          </p:nvPr>
        </p:nvSpPr>
        <p:spPr>
          <a:xfrm>
            <a:off x="913775" y="618517"/>
            <a:ext cx="10364451" cy="781075"/>
          </a:xfrm>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3E4FAF3C-71DC-F214-1D25-664DB50513CE}"/>
              </a:ext>
            </a:extLst>
          </p:cNvPr>
          <p:cNvSpPr>
            <a:spLocks noGrp="1"/>
          </p:cNvSpPr>
          <p:nvPr>
            <p:ph sz="quarter" idx="13"/>
          </p:nvPr>
        </p:nvSpPr>
        <p:spPr/>
        <p:txBody>
          <a:bodyPr/>
          <a:lstStyle/>
          <a:p>
            <a:endParaRPr lang="en-AU" dirty="0"/>
          </a:p>
        </p:txBody>
      </p:sp>
      <p:pic>
        <p:nvPicPr>
          <p:cNvPr id="5" name="Picture 4">
            <a:extLst>
              <a:ext uri="{FF2B5EF4-FFF2-40B4-BE49-F238E27FC236}">
                <a16:creationId xmlns:a16="http://schemas.microsoft.com/office/drawing/2014/main" id="{0F973CA4-209A-D34E-E672-0C7E64E3A56E}"/>
              </a:ext>
            </a:extLst>
          </p:cNvPr>
          <p:cNvPicPr>
            <a:picLocks noChangeAspect="1"/>
          </p:cNvPicPr>
          <p:nvPr/>
        </p:nvPicPr>
        <p:blipFill>
          <a:blip r:embed="rId2"/>
          <a:stretch>
            <a:fillRect/>
          </a:stretch>
        </p:blipFill>
        <p:spPr>
          <a:xfrm>
            <a:off x="2677886" y="2094031"/>
            <a:ext cx="7184744" cy="4489450"/>
          </a:xfrm>
          <a:prstGeom prst="rect">
            <a:avLst/>
          </a:prstGeom>
        </p:spPr>
      </p:pic>
    </p:spTree>
    <p:extLst>
      <p:ext uri="{BB962C8B-B14F-4D97-AF65-F5344CB8AC3E}">
        <p14:creationId xmlns:p14="http://schemas.microsoft.com/office/powerpoint/2010/main" val="6374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0E39-3DBB-99CB-39A4-FF5E0BD6D13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8FAB7DFE-B429-9226-0C4F-2F1C87D29D00}"/>
              </a:ext>
            </a:extLst>
          </p:cNvPr>
          <p:cNvSpPr>
            <a:spLocks noGrp="1"/>
          </p:cNvSpPr>
          <p:nvPr>
            <p:ph sz="quarter" idx="13"/>
          </p:nvPr>
        </p:nvSpPr>
        <p:spPr/>
        <p:txBody>
          <a:bodyPr/>
          <a:lstStyle/>
          <a:p>
            <a:endParaRPr lang="en-AU" dirty="0"/>
          </a:p>
        </p:txBody>
      </p:sp>
      <p:pic>
        <p:nvPicPr>
          <p:cNvPr id="5" name="Picture 4">
            <a:extLst>
              <a:ext uri="{FF2B5EF4-FFF2-40B4-BE49-F238E27FC236}">
                <a16:creationId xmlns:a16="http://schemas.microsoft.com/office/drawing/2014/main" id="{6E3206FA-893B-B45F-4C77-FBF8B29EB4DA}"/>
              </a:ext>
            </a:extLst>
          </p:cNvPr>
          <p:cNvPicPr>
            <a:picLocks noChangeAspect="1"/>
          </p:cNvPicPr>
          <p:nvPr/>
        </p:nvPicPr>
        <p:blipFill>
          <a:blip r:embed="rId2"/>
          <a:stretch>
            <a:fillRect/>
          </a:stretch>
        </p:blipFill>
        <p:spPr>
          <a:xfrm>
            <a:off x="2228568" y="0"/>
            <a:ext cx="7734864" cy="6858000"/>
          </a:xfrm>
          <a:prstGeom prst="rect">
            <a:avLst/>
          </a:prstGeom>
        </p:spPr>
      </p:pic>
    </p:spTree>
    <p:extLst>
      <p:ext uri="{BB962C8B-B14F-4D97-AF65-F5344CB8AC3E}">
        <p14:creationId xmlns:p14="http://schemas.microsoft.com/office/powerpoint/2010/main" val="93617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B01D-1D3B-40A7-7F64-2251ABA19234}"/>
              </a:ext>
            </a:extLst>
          </p:cNvPr>
          <p:cNvSpPr>
            <a:spLocks noGrp="1"/>
          </p:cNvSpPr>
          <p:nvPr>
            <p:ph type="title"/>
          </p:nvPr>
        </p:nvSpPr>
        <p:spPr/>
        <p:txBody>
          <a:bodyPr/>
          <a:lstStyle/>
          <a:p>
            <a:r>
              <a:rPr lang="en-US" dirty="0"/>
              <a:t>Use case generalization</a:t>
            </a:r>
            <a:endParaRPr lang="en-AU" dirty="0"/>
          </a:p>
        </p:txBody>
      </p:sp>
      <p:sp>
        <p:nvSpPr>
          <p:cNvPr id="3" name="Content Placeholder 2">
            <a:extLst>
              <a:ext uri="{FF2B5EF4-FFF2-40B4-BE49-F238E27FC236}">
                <a16:creationId xmlns:a16="http://schemas.microsoft.com/office/drawing/2014/main" id="{EE3C52F3-D424-BAE3-EA10-5B62244D5F69}"/>
              </a:ext>
            </a:extLst>
          </p:cNvPr>
          <p:cNvSpPr>
            <a:spLocks noGrp="1"/>
          </p:cNvSpPr>
          <p:nvPr>
            <p:ph sz="quarter" idx="13"/>
          </p:nvPr>
        </p:nvSpPr>
        <p:spPr/>
        <p:txBody>
          <a:bodyPr>
            <a:normAutofit/>
          </a:bodyPr>
          <a:lstStyle/>
          <a:p>
            <a:r>
              <a:rPr lang="en-US" sz="2400" cap="none" dirty="0"/>
              <a:t>The child use case inherits the behavior meaning of the parent use case </a:t>
            </a:r>
          </a:p>
          <a:p>
            <a:r>
              <a:rPr lang="en-US" sz="2400" cap="none" dirty="0"/>
              <a:t>The child may add to or override the behavior of its parent.</a:t>
            </a:r>
            <a:endParaRPr lang="en-AU" sz="2400" cap="none" dirty="0"/>
          </a:p>
        </p:txBody>
      </p:sp>
      <p:pic>
        <p:nvPicPr>
          <p:cNvPr id="5" name="Picture 4">
            <a:extLst>
              <a:ext uri="{FF2B5EF4-FFF2-40B4-BE49-F238E27FC236}">
                <a16:creationId xmlns:a16="http://schemas.microsoft.com/office/drawing/2014/main" id="{A9869805-E54C-31EC-A60F-CA07D62AD4CC}"/>
              </a:ext>
            </a:extLst>
          </p:cNvPr>
          <p:cNvPicPr>
            <a:picLocks noChangeAspect="1"/>
          </p:cNvPicPr>
          <p:nvPr/>
        </p:nvPicPr>
        <p:blipFill>
          <a:blip r:embed="rId2"/>
          <a:stretch>
            <a:fillRect/>
          </a:stretch>
        </p:blipFill>
        <p:spPr>
          <a:xfrm>
            <a:off x="1161737" y="3515333"/>
            <a:ext cx="9867900" cy="2724150"/>
          </a:xfrm>
          <a:prstGeom prst="rect">
            <a:avLst/>
          </a:prstGeom>
        </p:spPr>
      </p:pic>
    </p:spTree>
    <p:extLst>
      <p:ext uri="{BB962C8B-B14F-4D97-AF65-F5344CB8AC3E}">
        <p14:creationId xmlns:p14="http://schemas.microsoft.com/office/powerpoint/2010/main" val="187423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CA1F-64A0-14FF-ED5F-98D063DC64C8}"/>
              </a:ext>
            </a:extLst>
          </p:cNvPr>
          <p:cNvSpPr>
            <a:spLocks noGrp="1"/>
          </p:cNvSpPr>
          <p:nvPr>
            <p:ph type="title"/>
          </p:nvPr>
        </p:nvSpPr>
        <p:spPr/>
        <p:txBody>
          <a:bodyPr/>
          <a:lstStyle/>
          <a:p>
            <a:r>
              <a:rPr lang="en-US" dirty="0"/>
              <a:t>contents</a:t>
            </a:r>
            <a:endParaRPr lang="en-AU" dirty="0"/>
          </a:p>
        </p:txBody>
      </p:sp>
      <p:sp>
        <p:nvSpPr>
          <p:cNvPr id="3" name="Content Placeholder 2">
            <a:extLst>
              <a:ext uri="{FF2B5EF4-FFF2-40B4-BE49-F238E27FC236}">
                <a16:creationId xmlns:a16="http://schemas.microsoft.com/office/drawing/2014/main" id="{43B2B3C4-BE4E-CC0A-08F0-0B3A396415B9}"/>
              </a:ext>
            </a:extLst>
          </p:cNvPr>
          <p:cNvSpPr>
            <a:spLocks noGrp="1"/>
          </p:cNvSpPr>
          <p:nvPr>
            <p:ph sz="quarter" idx="13"/>
          </p:nvPr>
        </p:nvSpPr>
        <p:spPr>
          <a:xfrm>
            <a:off x="914399" y="2075146"/>
            <a:ext cx="10363826" cy="4164337"/>
          </a:xfrm>
        </p:spPr>
        <p:txBody>
          <a:bodyPr>
            <a:normAutofit/>
          </a:bodyPr>
          <a:lstStyle/>
          <a:p>
            <a:r>
              <a:rPr lang="en-US" cap="none" dirty="0"/>
              <a:t>Requirements Engineering </a:t>
            </a:r>
          </a:p>
          <a:p>
            <a:r>
              <a:rPr lang="en-US" cap="none" dirty="0"/>
              <a:t>Requirements Analysis </a:t>
            </a:r>
          </a:p>
          <a:p>
            <a:r>
              <a:rPr lang="en-US" cap="none" dirty="0"/>
              <a:t>Elements Of Requirements Engineering </a:t>
            </a:r>
          </a:p>
          <a:p>
            <a:r>
              <a:rPr lang="en-US" cap="none" dirty="0"/>
              <a:t>Classification Of Requirements </a:t>
            </a:r>
          </a:p>
          <a:p>
            <a:r>
              <a:rPr lang="en-US" cap="none" dirty="0"/>
              <a:t>Functional Requirements </a:t>
            </a:r>
          </a:p>
          <a:p>
            <a:r>
              <a:rPr lang="en-US" cap="none" dirty="0"/>
              <a:t>Non-functional Requirements </a:t>
            </a:r>
          </a:p>
          <a:p>
            <a:r>
              <a:rPr lang="en-US" cap="none" dirty="0"/>
              <a:t>Use Case Diagram </a:t>
            </a:r>
          </a:p>
          <a:p>
            <a:r>
              <a:rPr lang="en-US" cap="none" dirty="0"/>
              <a:t>Use Case Description</a:t>
            </a:r>
          </a:p>
          <a:p>
            <a:endParaRPr lang="en-AU" dirty="0"/>
          </a:p>
        </p:txBody>
      </p:sp>
    </p:spTree>
    <p:extLst>
      <p:ext uri="{BB962C8B-B14F-4D97-AF65-F5344CB8AC3E}">
        <p14:creationId xmlns:p14="http://schemas.microsoft.com/office/powerpoint/2010/main" val="2854625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E111-D5C6-4B58-35DC-4F94E5CA037E}"/>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4414F85D-230D-F428-E129-8644A9695403}"/>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C93B611E-DA68-22F8-F7BF-A6E2F8374EBC}"/>
              </a:ext>
            </a:extLst>
          </p:cNvPr>
          <p:cNvPicPr>
            <a:picLocks noChangeAspect="1"/>
          </p:cNvPicPr>
          <p:nvPr/>
        </p:nvPicPr>
        <p:blipFill>
          <a:blip r:embed="rId2"/>
          <a:stretch>
            <a:fillRect/>
          </a:stretch>
        </p:blipFill>
        <p:spPr>
          <a:xfrm>
            <a:off x="2333625" y="90487"/>
            <a:ext cx="7524750" cy="6677025"/>
          </a:xfrm>
          <a:prstGeom prst="rect">
            <a:avLst/>
          </a:prstGeom>
        </p:spPr>
      </p:pic>
    </p:spTree>
    <p:extLst>
      <p:ext uri="{BB962C8B-B14F-4D97-AF65-F5344CB8AC3E}">
        <p14:creationId xmlns:p14="http://schemas.microsoft.com/office/powerpoint/2010/main" val="86599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753C-8629-147E-F4AC-EB58717366C5}"/>
              </a:ext>
            </a:extLst>
          </p:cNvPr>
          <p:cNvSpPr>
            <a:spLocks noGrp="1"/>
          </p:cNvSpPr>
          <p:nvPr>
            <p:ph type="title"/>
          </p:nvPr>
        </p:nvSpPr>
        <p:spPr/>
        <p:txBody>
          <a:bodyPr/>
          <a:lstStyle/>
          <a:p>
            <a:r>
              <a:rPr lang="en-US" dirty="0"/>
              <a:t>Home heating system</a:t>
            </a:r>
            <a:endParaRPr lang="en-AU" dirty="0"/>
          </a:p>
        </p:txBody>
      </p:sp>
      <p:sp>
        <p:nvSpPr>
          <p:cNvPr id="3" name="Content Placeholder 2">
            <a:extLst>
              <a:ext uri="{FF2B5EF4-FFF2-40B4-BE49-F238E27FC236}">
                <a16:creationId xmlns:a16="http://schemas.microsoft.com/office/drawing/2014/main" id="{0C1B9523-4373-EB1E-F8CC-FCB365C2E20B}"/>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F1ED1B5F-1938-43C1-3508-E928444AFFBD}"/>
              </a:ext>
            </a:extLst>
          </p:cNvPr>
          <p:cNvPicPr>
            <a:picLocks noChangeAspect="1"/>
          </p:cNvPicPr>
          <p:nvPr/>
        </p:nvPicPr>
        <p:blipFill>
          <a:blip r:embed="rId2"/>
          <a:stretch>
            <a:fillRect/>
          </a:stretch>
        </p:blipFill>
        <p:spPr>
          <a:xfrm>
            <a:off x="1050666" y="1986350"/>
            <a:ext cx="9810750" cy="4676775"/>
          </a:xfrm>
          <a:prstGeom prst="rect">
            <a:avLst/>
          </a:prstGeom>
        </p:spPr>
      </p:pic>
    </p:spTree>
    <p:extLst>
      <p:ext uri="{BB962C8B-B14F-4D97-AF65-F5344CB8AC3E}">
        <p14:creationId xmlns:p14="http://schemas.microsoft.com/office/powerpoint/2010/main" val="417586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A09-DB7D-8F59-FBE8-32A7882F7B6D}"/>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A036FCCF-CC79-AFDA-8E0E-13DFABCEBD31}"/>
              </a:ext>
            </a:extLst>
          </p:cNvPr>
          <p:cNvSpPr>
            <a:spLocks noGrp="1"/>
          </p:cNvSpPr>
          <p:nvPr>
            <p:ph sz="quarter" idx="13"/>
          </p:nvPr>
        </p:nvSpPr>
        <p:spPr/>
        <p:txBody>
          <a:bodyPr/>
          <a:lstStyle/>
          <a:p>
            <a:endParaRPr lang="en-AU" dirty="0"/>
          </a:p>
        </p:txBody>
      </p:sp>
      <p:pic>
        <p:nvPicPr>
          <p:cNvPr id="5" name="Picture 4">
            <a:extLst>
              <a:ext uri="{FF2B5EF4-FFF2-40B4-BE49-F238E27FC236}">
                <a16:creationId xmlns:a16="http://schemas.microsoft.com/office/drawing/2014/main" id="{D084E0EC-1880-95B3-72D2-A56641ACC9CC}"/>
              </a:ext>
            </a:extLst>
          </p:cNvPr>
          <p:cNvPicPr>
            <a:picLocks noChangeAspect="1"/>
          </p:cNvPicPr>
          <p:nvPr/>
        </p:nvPicPr>
        <p:blipFill>
          <a:blip r:embed="rId2"/>
          <a:stretch>
            <a:fillRect/>
          </a:stretch>
        </p:blipFill>
        <p:spPr>
          <a:xfrm>
            <a:off x="1330875" y="1702657"/>
            <a:ext cx="9324975" cy="4752975"/>
          </a:xfrm>
          <a:prstGeom prst="rect">
            <a:avLst/>
          </a:prstGeom>
        </p:spPr>
      </p:pic>
    </p:spTree>
    <p:extLst>
      <p:ext uri="{BB962C8B-B14F-4D97-AF65-F5344CB8AC3E}">
        <p14:creationId xmlns:p14="http://schemas.microsoft.com/office/powerpoint/2010/main" val="30735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D6CE-60F7-A00E-0D7E-3ABA23BB3B3A}"/>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4D102370-3F04-CF31-C266-0F1352059695}"/>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9D4C50FF-1BAE-6E7C-7E4D-0825121D11DE}"/>
              </a:ext>
            </a:extLst>
          </p:cNvPr>
          <p:cNvPicPr>
            <a:picLocks noChangeAspect="1"/>
          </p:cNvPicPr>
          <p:nvPr/>
        </p:nvPicPr>
        <p:blipFill>
          <a:blip r:embed="rId2"/>
          <a:stretch>
            <a:fillRect/>
          </a:stretch>
        </p:blipFill>
        <p:spPr>
          <a:xfrm>
            <a:off x="1732189" y="2367092"/>
            <a:ext cx="8858250" cy="4057650"/>
          </a:xfrm>
          <a:prstGeom prst="rect">
            <a:avLst/>
          </a:prstGeom>
        </p:spPr>
      </p:pic>
    </p:spTree>
    <p:extLst>
      <p:ext uri="{BB962C8B-B14F-4D97-AF65-F5344CB8AC3E}">
        <p14:creationId xmlns:p14="http://schemas.microsoft.com/office/powerpoint/2010/main" val="4232358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9D87-31FC-2E85-108D-CEFDBCB54F5D}"/>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3071E731-8CCB-F0B3-0031-56A50962C3B1}"/>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35F53707-8FD7-7C1A-FAB0-AB16BF503AB1}"/>
              </a:ext>
            </a:extLst>
          </p:cNvPr>
          <p:cNvPicPr>
            <a:picLocks noChangeAspect="1"/>
          </p:cNvPicPr>
          <p:nvPr/>
        </p:nvPicPr>
        <p:blipFill>
          <a:blip r:embed="rId2"/>
          <a:stretch>
            <a:fillRect/>
          </a:stretch>
        </p:blipFill>
        <p:spPr>
          <a:xfrm>
            <a:off x="1828897" y="2200274"/>
            <a:ext cx="8067675" cy="3590925"/>
          </a:xfrm>
          <a:prstGeom prst="rect">
            <a:avLst/>
          </a:prstGeom>
        </p:spPr>
      </p:pic>
    </p:spTree>
    <p:extLst>
      <p:ext uri="{BB962C8B-B14F-4D97-AF65-F5344CB8AC3E}">
        <p14:creationId xmlns:p14="http://schemas.microsoft.com/office/powerpoint/2010/main" val="222327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F82-19B8-69C1-252C-75E93ABABE5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BF14020-CEA3-C8AE-16E0-3DCCCB010E77}"/>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A1544352-4902-8A19-C364-900583CCC7AE}"/>
              </a:ext>
            </a:extLst>
          </p:cNvPr>
          <p:cNvPicPr>
            <a:picLocks noChangeAspect="1"/>
          </p:cNvPicPr>
          <p:nvPr/>
        </p:nvPicPr>
        <p:blipFill>
          <a:blip r:embed="rId2"/>
          <a:stretch>
            <a:fillRect/>
          </a:stretch>
        </p:blipFill>
        <p:spPr>
          <a:xfrm>
            <a:off x="1076325" y="376237"/>
            <a:ext cx="10039350" cy="6105525"/>
          </a:xfrm>
          <a:prstGeom prst="rect">
            <a:avLst/>
          </a:prstGeom>
        </p:spPr>
      </p:pic>
    </p:spTree>
    <p:extLst>
      <p:ext uri="{BB962C8B-B14F-4D97-AF65-F5344CB8AC3E}">
        <p14:creationId xmlns:p14="http://schemas.microsoft.com/office/powerpoint/2010/main" val="861099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313B-AAB0-7727-32D0-DB6172CC7FD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CCDB38B-9AC7-A59F-31CA-26B0EC14E116}"/>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179A0B31-BFC5-BD33-C870-E8A5C716E671}"/>
              </a:ext>
            </a:extLst>
          </p:cNvPr>
          <p:cNvPicPr>
            <a:picLocks noChangeAspect="1"/>
          </p:cNvPicPr>
          <p:nvPr/>
        </p:nvPicPr>
        <p:blipFill>
          <a:blip r:embed="rId2"/>
          <a:stretch>
            <a:fillRect/>
          </a:stretch>
        </p:blipFill>
        <p:spPr>
          <a:xfrm>
            <a:off x="1119187" y="276225"/>
            <a:ext cx="9953625" cy="6305550"/>
          </a:xfrm>
          <a:prstGeom prst="rect">
            <a:avLst/>
          </a:prstGeom>
        </p:spPr>
      </p:pic>
    </p:spTree>
    <p:extLst>
      <p:ext uri="{BB962C8B-B14F-4D97-AF65-F5344CB8AC3E}">
        <p14:creationId xmlns:p14="http://schemas.microsoft.com/office/powerpoint/2010/main" val="4293908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8126-5A5F-6B0E-B453-A966639D08C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D0B5659-07E6-2BE9-806B-F83799EE0B4F}"/>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4C7C0CE1-BDB8-5393-7CBD-F583F0F8B6C2}"/>
              </a:ext>
            </a:extLst>
          </p:cNvPr>
          <p:cNvPicPr>
            <a:picLocks noChangeAspect="1"/>
          </p:cNvPicPr>
          <p:nvPr/>
        </p:nvPicPr>
        <p:blipFill>
          <a:blip r:embed="rId2"/>
          <a:stretch>
            <a:fillRect/>
          </a:stretch>
        </p:blipFill>
        <p:spPr>
          <a:xfrm>
            <a:off x="1247775" y="1019175"/>
            <a:ext cx="9696450" cy="4819650"/>
          </a:xfrm>
          <a:prstGeom prst="rect">
            <a:avLst/>
          </a:prstGeom>
        </p:spPr>
      </p:pic>
    </p:spTree>
    <p:extLst>
      <p:ext uri="{BB962C8B-B14F-4D97-AF65-F5344CB8AC3E}">
        <p14:creationId xmlns:p14="http://schemas.microsoft.com/office/powerpoint/2010/main" val="1358972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C1F4-A285-E2EC-A8CB-D1D7306CF49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F93EF77-EC3C-000C-F3E8-F8026C1F72B7}"/>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E924B1ED-1C31-09BC-34EE-C240EF9F0804}"/>
              </a:ext>
            </a:extLst>
          </p:cNvPr>
          <p:cNvPicPr>
            <a:picLocks noChangeAspect="1"/>
          </p:cNvPicPr>
          <p:nvPr/>
        </p:nvPicPr>
        <p:blipFill>
          <a:blip r:embed="rId2"/>
          <a:stretch>
            <a:fillRect/>
          </a:stretch>
        </p:blipFill>
        <p:spPr>
          <a:xfrm>
            <a:off x="2284551" y="0"/>
            <a:ext cx="7622897" cy="6858000"/>
          </a:xfrm>
          <a:prstGeom prst="rect">
            <a:avLst/>
          </a:prstGeom>
        </p:spPr>
      </p:pic>
    </p:spTree>
    <p:extLst>
      <p:ext uri="{BB962C8B-B14F-4D97-AF65-F5344CB8AC3E}">
        <p14:creationId xmlns:p14="http://schemas.microsoft.com/office/powerpoint/2010/main" val="2910635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45C9-EEA0-6E88-27DF-9A01F0DB202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237E5936-F91A-F291-4E98-3FFB4AE77741}"/>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ACCED9FA-F057-5E44-92AA-351801B00983}"/>
              </a:ext>
            </a:extLst>
          </p:cNvPr>
          <p:cNvPicPr>
            <a:picLocks noChangeAspect="1"/>
          </p:cNvPicPr>
          <p:nvPr/>
        </p:nvPicPr>
        <p:blipFill>
          <a:blip r:embed="rId2"/>
          <a:stretch>
            <a:fillRect/>
          </a:stretch>
        </p:blipFill>
        <p:spPr>
          <a:xfrm>
            <a:off x="1608883" y="0"/>
            <a:ext cx="8974233" cy="6858000"/>
          </a:xfrm>
          <a:prstGeom prst="rect">
            <a:avLst/>
          </a:prstGeom>
        </p:spPr>
      </p:pic>
    </p:spTree>
    <p:extLst>
      <p:ext uri="{BB962C8B-B14F-4D97-AF65-F5344CB8AC3E}">
        <p14:creationId xmlns:p14="http://schemas.microsoft.com/office/powerpoint/2010/main" val="111253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26C0-0D71-A5FA-76D5-78D2942061EA}"/>
              </a:ext>
            </a:extLst>
          </p:cNvPr>
          <p:cNvSpPr>
            <a:spLocks noGrp="1"/>
          </p:cNvSpPr>
          <p:nvPr>
            <p:ph type="title"/>
          </p:nvPr>
        </p:nvSpPr>
        <p:spPr/>
        <p:txBody>
          <a:bodyPr/>
          <a:lstStyle/>
          <a:p>
            <a:r>
              <a:rPr lang="en-US" dirty="0"/>
              <a:t>Requirements engineering</a:t>
            </a:r>
            <a:endParaRPr lang="en-AU" dirty="0"/>
          </a:p>
        </p:txBody>
      </p:sp>
      <p:sp>
        <p:nvSpPr>
          <p:cNvPr id="3" name="Content Placeholder 2">
            <a:extLst>
              <a:ext uri="{FF2B5EF4-FFF2-40B4-BE49-F238E27FC236}">
                <a16:creationId xmlns:a16="http://schemas.microsoft.com/office/drawing/2014/main" id="{3502D76A-7B00-6ADD-0003-5E871BF35086}"/>
              </a:ext>
            </a:extLst>
          </p:cNvPr>
          <p:cNvSpPr>
            <a:spLocks noGrp="1"/>
          </p:cNvSpPr>
          <p:nvPr>
            <p:ph sz="quarter" idx="13"/>
          </p:nvPr>
        </p:nvSpPr>
        <p:spPr>
          <a:xfrm>
            <a:off x="914399" y="1925445"/>
            <a:ext cx="10363826" cy="4024789"/>
          </a:xfrm>
        </p:spPr>
        <p:txBody>
          <a:bodyPr>
            <a:normAutofit/>
          </a:bodyPr>
          <a:lstStyle/>
          <a:p>
            <a:pPr>
              <a:buFont typeface="Wingdings" panose="05000000000000000000" pitchFamily="2" charset="2"/>
              <a:buChar char="q"/>
            </a:pPr>
            <a:r>
              <a:rPr lang="en-US" sz="2400" b="1" cap="none" dirty="0">
                <a:solidFill>
                  <a:srgbClr val="C00000"/>
                </a:solidFill>
              </a:rPr>
              <a:t>Requirements Engineering </a:t>
            </a:r>
          </a:p>
          <a:p>
            <a:pPr lvl="1">
              <a:buFont typeface="Wingdings" panose="05000000000000000000" pitchFamily="2" charset="2"/>
              <a:buChar char="q"/>
            </a:pPr>
            <a:r>
              <a:rPr lang="en-US" sz="2400" cap="none" dirty="0"/>
              <a:t>Requirements are statements of what the system must do, how it must behave, the properties it must exhibit, the qualities it must possess, and the constraints that the system and its development must satisfy. </a:t>
            </a:r>
          </a:p>
          <a:p>
            <a:pPr>
              <a:buFont typeface="Wingdings" panose="05000000000000000000" pitchFamily="2" charset="2"/>
              <a:buChar char="q"/>
            </a:pPr>
            <a:r>
              <a:rPr lang="en-US" sz="2400" b="1" cap="none" dirty="0">
                <a:solidFill>
                  <a:srgbClr val="C00000"/>
                </a:solidFill>
              </a:rPr>
              <a:t>Requirements Analysis </a:t>
            </a:r>
          </a:p>
          <a:p>
            <a:pPr lvl="1">
              <a:buFont typeface="Wingdings" panose="05000000000000000000" pitchFamily="2" charset="2"/>
              <a:buChar char="q"/>
            </a:pPr>
            <a:r>
              <a:rPr lang="en-US" sz="2400" cap="none" dirty="0"/>
              <a:t>specifies software’s operational characteristics </a:t>
            </a:r>
          </a:p>
          <a:p>
            <a:pPr lvl="1">
              <a:buFont typeface="Wingdings" panose="05000000000000000000" pitchFamily="2" charset="2"/>
              <a:buChar char="q"/>
            </a:pPr>
            <a:r>
              <a:rPr lang="en-US" sz="2400" cap="none" dirty="0"/>
              <a:t>indicates software's interface with other system elements </a:t>
            </a:r>
          </a:p>
          <a:p>
            <a:pPr lvl="1">
              <a:buFont typeface="Wingdings" panose="05000000000000000000" pitchFamily="2" charset="2"/>
              <a:buChar char="q"/>
            </a:pPr>
            <a:r>
              <a:rPr lang="en-US" sz="2400" cap="none" dirty="0"/>
              <a:t>establishes constraints that software must meet </a:t>
            </a:r>
            <a:endParaRPr lang="en-AU" sz="2400" cap="none" dirty="0"/>
          </a:p>
        </p:txBody>
      </p:sp>
    </p:spTree>
    <p:extLst>
      <p:ext uri="{BB962C8B-B14F-4D97-AF65-F5344CB8AC3E}">
        <p14:creationId xmlns:p14="http://schemas.microsoft.com/office/powerpoint/2010/main" val="2256761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7922-EBA4-4F66-6D7F-579EAC252CE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EE90C57-AE0A-BEDF-14D9-F6B12F14F994}"/>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5EF1059C-9F10-1EBC-C4DA-3A69101C51FE}"/>
              </a:ext>
            </a:extLst>
          </p:cNvPr>
          <p:cNvPicPr>
            <a:picLocks noChangeAspect="1"/>
          </p:cNvPicPr>
          <p:nvPr/>
        </p:nvPicPr>
        <p:blipFill>
          <a:blip r:embed="rId2"/>
          <a:stretch>
            <a:fillRect/>
          </a:stretch>
        </p:blipFill>
        <p:spPr>
          <a:xfrm>
            <a:off x="1033462" y="1438275"/>
            <a:ext cx="10125075" cy="3981450"/>
          </a:xfrm>
          <a:prstGeom prst="rect">
            <a:avLst/>
          </a:prstGeom>
        </p:spPr>
      </p:pic>
    </p:spTree>
    <p:extLst>
      <p:ext uri="{BB962C8B-B14F-4D97-AF65-F5344CB8AC3E}">
        <p14:creationId xmlns:p14="http://schemas.microsoft.com/office/powerpoint/2010/main" val="1192437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33DC-0364-7842-0FB8-6B7FDA1591A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BFC396D-9B0E-012A-9DE4-DB18490046D5}"/>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9E895645-AABC-0440-A470-EAAEC1D28DB5}"/>
              </a:ext>
            </a:extLst>
          </p:cNvPr>
          <p:cNvPicPr>
            <a:picLocks noChangeAspect="1"/>
          </p:cNvPicPr>
          <p:nvPr/>
        </p:nvPicPr>
        <p:blipFill>
          <a:blip r:embed="rId2"/>
          <a:stretch>
            <a:fillRect/>
          </a:stretch>
        </p:blipFill>
        <p:spPr>
          <a:xfrm>
            <a:off x="1311458" y="0"/>
            <a:ext cx="9569083" cy="6858000"/>
          </a:xfrm>
          <a:prstGeom prst="rect">
            <a:avLst/>
          </a:prstGeom>
        </p:spPr>
      </p:pic>
    </p:spTree>
    <p:extLst>
      <p:ext uri="{BB962C8B-B14F-4D97-AF65-F5344CB8AC3E}">
        <p14:creationId xmlns:p14="http://schemas.microsoft.com/office/powerpoint/2010/main" val="1107436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8536-E58C-F144-CF1A-97B0419A7918}"/>
              </a:ext>
            </a:extLst>
          </p:cNvPr>
          <p:cNvSpPr>
            <a:spLocks noGrp="1"/>
          </p:cNvSpPr>
          <p:nvPr>
            <p:ph type="title"/>
          </p:nvPr>
        </p:nvSpPr>
        <p:spPr/>
        <p:txBody>
          <a:bodyPr/>
          <a:lstStyle/>
          <a:p>
            <a:r>
              <a:rPr lang="en-US" dirty="0"/>
              <a:t>Do it Yourself!!!</a:t>
            </a:r>
            <a:endParaRPr lang="en-AU" dirty="0"/>
          </a:p>
        </p:txBody>
      </p:sp>
      <p:sp>
        <p:nvSpPr>
          <p:cNvPr id="3" name="Content Placeholder 2">
            <a:extLst>
              <a:ext uri="{FF2B5EF4-FFF2-40B4-BE49-F238E27FC236}">
                <a16:creationId xmlns:a16="http://schemas.microsoft.com/office/drawing/2014/main" id="{3A9820D1-2426-FCD3-7679-20662E83153E}"/>
              </a:ext>
            </a:extLst>
          </p:cNvPr>
          <p:cNvSpPr>
            <a:spLocks noGrp="1"/>
          </p:cNvSpPr>
          <p:nvPr>
            <p:ph sz="quarter" idx="13"/>
          </p:nvPr>
        </p:nvSpPr>
        <p:spPr/>
        <p:txBody>
          <a:bodyPr>
            <a:normAutofit fontScale="77500" lnSpcReduction="20000"/>
          </a:bodyPr>
          <a:lstStyle/>
          <a:p>
            <a:pPr algn="just"/>
            <a:r>
              <a:rPr lang="en-US" sz="2600" cap="none" dirty="0">
                <a:solidFill>
                  <a:srgbClr val="000000"/>
                </a:solidFill>
                <a:latin typeface="Times New Roman" panose="02020603050405020304" pitchFamily="18" charset="0"/>
              </a:rPr>
              <a:t>S</a:t>
            </a:r>
            <a:r>
              <a:rPr lang="en-US" sz="2600" b="0" i="0" cap="none" dirty="0">
                <a:solidFill>
                  <a:srgbClr val="000000"/>
                </a:solidFill>
                <a:effectLst/>
                <a:latin typeface="Times New Roman" panose="02020603050405020304" pitchFamily="18" charset="0"/>
              </a:rPr>
              <a:t>uppose we want to develop software for an alarm clock.</a:t>
            </a:r>
          </a:p>
          <a:p>
            <a:pPr algn="just"/>
            <a:r>
              <a:rPr lang="en-US" sz="2600" cap="none" dirty="0">
                <a:solidFill>
                  <a:srgbClr val="000000"/>
                </a:solidFill>
                <a:latin typeface="Times New Roman" panose="02020603050405020304" pitchFamily="18" charset="0"/>
              </a:rPr>
              <a:t>T</a:t>
            </a:r>
            <a:r>
              <a:rPr lang="en-US" sz="2600" b="0" i="0" cap="none" dirty="0">
                <a:solidFill>
                  <a:srgbClr val="000000"/>
                </a:solidFill>
                <a:effectLst/>
                <a:latin typeface="Times New Roman" panose="02020603050405020304" pitchFamily="18" charset="0"/>
              </a:rPr>
              <a:t>he clock shows the time of day. using buttons, the user can set the hours and minutes fields individually, and choose between 12 and 24-hour display.</a:t>
            </a:r>
          </a:p>
          <a:p>
            <a:pPr algn="just"/>
            <a:r>
              <a:rPr lang="en-US" sz="2600" cap="none" dirty="0">
                <a:solidFill>
                  <a:srgbClr val="000000"/>
                </a:solidFill>
                <a:latin typeface="Times New Roman" panose="02020603050405020304" pitchFamily="18" charset="0"/>
              </a:rPr>
              <a:t>I</a:t>
            </a:r>
            <a:r>
              <a:rPr lang="en-US" sz="2600" b="0" i="0" cap="none" dirty="0">
                <a:solidFill>
                  <a:srgbClr val="000000"/>
                </a:solidFill>
                <a:effectLst/>
                <a:latin typeface="Times New Roman" panose="02020603050405020304" pitchFamily="18" charset="0"/>
              </a:rPr>
              <a:t>t is possible to set one or two alarms. when an alarm fires, it will sound some noise. the user can turn it off, or choose to ’snooze’. if the user does not respond at all, the alarm will turn off itself after 2 minutes. ’snoozing’ means to turn off the sound, but the alarm will fire again after some minutes of delay. this ’snoozing time’ is pre-adjustable.</a:t>
            </a:r>
          </a:p>
          <a:p>
            <a:pPr algn="just"/>
            <a:r>
              <a:rPr lang="en-US" sz="2600" cap="none" dirty="0">
                <a:solidFill>
                  <a:srgbClr val="000000"/>
                </a:solidFill>
                <a:latin typeface="Times New Roman" panose="02020603050405020304" pitchFamily="18" charset="0"/>
              </a:rPr>
              <a:t>I</a:t>
            </a:r>
            <a:r>
              <a:rPr lang="en-US" sz="2600" b="0" i="0" cap="none" dirty="0">
                <a:solidFill>
                  <a:srgbClr val="000000"/>
                </a:solidFill>
                <a:effectLst/>
                <a:latin typeface="Times New Roman" panose="02020603050405020304" pitchFamily="18" charset="0"/>
              </a:rPr>
              <a:t>dentify the top-level functional requirement for the clock, and model it with a use case diagram.</a:t>
            </a:r>
          </a:p>
          <a:p>
            <a:endParaRPr lang="en-AU" dirty="0"/>
          </a:p>
        </p:txBody>
      </p:sp>
    </p:spTree>
    <p:extLst>
      <p:ext uri="{BB962C8B-B14F-4D97-AF65-F5344CB8AC3E}">
        <p14:creationId xmlns:p14="http://schemas.microsoft.com/office/powerpoint/2010/main" val="2587848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4AD-B142-AE19-6393-B8D0224E965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DAC6B4C2-A397-5C0C-629A-CD17DE1F61C7}"/>
              </a:ext>
            </a:extLst>
          </p:cNvPr>
          <p:cNvSpPr>
            <a:spLocks noGrp="1"/>
          </p:cNvSpPr>
          <p:nvPr>
            <p:ph sz="quarter" idx="13"/>
          </p:nvPr>
        </p:nvSpPr>
        <p:spPr/>
        <p:txBody>
          <a:bodyPr/>
          <a:lstStyle/>
          <a:p>
            <a:endParaRPr lang="en-AU" dirty="0"/>
          </a:p>
        </p:txBody>
      </p:sp>
      <p:pic>
        <p:nvPicPr>
          <p:cNvPr id="5" name="Picture 4">
            <a:extLst>
              <a:ext uri="{FF2B5EF4-FFF2-40B4-BE49-F238E27FC236}">
                <a16:creationId xmlns:a16="http://schemas.microsoft.com/office/drawing/2014/main" id="{8F6515EC-6AAB-B3B6-612F-22D20BFA4E5F}"/>
              </a:ext>
            </a:extLst>
          </p:cNvPr>
          <p:cNvPicPr>
            <a:picLocks noChangeAspect="1"/>
          </p:cNvPicPr>
          <p:nvPr/>
        </p:nvPicPr>
        <p:blipFill>
          <a:blip r:embed="rId2"/>
          <a:stretch>
            <a:fillRect/>
          </a:stretch>
        </p:blipFill>
        <p:spPr>
          <a:xfrm>
            <a:off x="1825623" y="298580"/>
            <a:ext cx="7051677" cy="6223518"/>
          </a:xfrm>
          <a:prstGeom prst="rect">
            <a:avLst/>
          </a:prstGeom>
        </p:spPr>
      </p:pic>
    </p:spTree>
    <p:extLst>
      <p:ext uri="{BB962C8B-B14F-4D97-AF65-F5344CB8AC3E}">
        <p14:creationId xmlns:p14="http://schemas.microsoft.com/office/powerpoint/2010/main" val="58786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B0A6-6325-993D-E7BA-30C66C12546D}"/>
              </a:ext>
            </a:extLst>
          </p:cNvPr>
          <p:cNvSpPr>
            <a:spLocks noGrp="1"/>
          </p:cNvSpPr>
          <p:nvPr>
            <p:ph type="title"/>
          </p:nvPr>
        </p:nvSpPr>
        <p:spPr>
          <a:xfrm>
            <a:off x="1063752" y="2910591"/>
            <a:ext cx="10058400" cy="1609344"/>
          </a:xfrm>
        </p:spPr>
        <p:txBody>
          <a:bodyPr/>
          <a:lstStyle/>
          <a:p>
            <a:pPr algn="ctr"/>
            <a:r>
              <a:rPr lang="en-US" dirty="0"/>
              <a:t>Thank you!!!</a:t>
            </a:r>
            <a:endParaRPr lang="en-AU" dirty="0"/>
          </a:p>
        </p:txBody>
      </p:sp>
      <p:sp>
        <p:nvSpPr>
          <p:cNvPr id="3" name="Content Placeholder 2">
            <a:extLst>
              <a:ext uri="{FF2B5EF4-FFF2-40B4-BE49-F238E27FC236}">
                <a16:creationId xmlns:a16="http://schemas.microsoft.com/office/drawing/2014/main" id="{4890865F-285B-6134-B1C0-4C645B00B7DF}"/>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09655E44-3F2A-A906-85EE-DF1FAAA74E08}"/>
              </a:ext>
            </a:extLst>
          </p:cNvPr>
          <p:cNvSpPr>
            <a:spLocks noGrp="1"/>
          </p:cNvSpPr>
          <p:nvPr>
            <p:ph type="sldNum" sz="quarter" idx="12"/>
          </p:nvPr>
        </p:nvSpPr>
        <p:spPr/>
        <p:txBody>
          <a:bodyPr/>
          <a:lstStyle/>
          <a:p>
            <a:fld id="{E4237195-B76F-4A0C-8831-6CAFFA172241}" type="slidenum">
              <a:rPr lang="en-AU" smtClean="0"/>
              <a:t>34</a:t>
            </a:fld>
            <a:endParaRPr lang="en-AU"/>
          </a:p>
        </p:txBody>
      </p:sp>
    </p:spTree>
    <p:extLst>
      <p:ext uri="{BB962C8B-B14F-4D97-AF65-F5344CB8AC3E}">
        <p14:creationId xmlns:p14="http://schemas.microsoft.com/office/powerpoint/2010/main" val="352031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6273-298A-C40C-4E93-1D4385019A61}"/>
              </a:ext>
            </a:extLst>
          </p:cNvPr>
          <p:cNvSpPr>
            <a:spLocks noGrp="1"/>
          </p:cNvSpPr>
          <p:nvPr>
            <p:ph type="title"/>
          </p:nvPr>
        </p:nvSpPr>
        <p:spPr>
          <a:xfrm>
            <a:off x="792476" y="385252"/>
            <a:ext cx="10364451" cy="753083"/>
          </a:xfrm>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6FE39685-C5F1-39FB-811B-8BB8A8B7F11B}"/>
              </a:ext>
            </a:extLst>
          </p:cNvPr>
          <p:cNvSpPr>
            <a:spLocks noGrp="1"/>
          </p:cNvSpPr>
          <p:nvPr>
            <p:ph sz="quarter" idx="13"/>
          </p:nvPr>
        </p:nvSpPr>
        <p:spPr>
          <a:xfrm>
            <a:off x="913774" y="1240972"/>
            <a:ext cx="10665516" cy="5411756"/>
          </a:xfrm>
        </p:spPr>
        <p:txBody>
          <a:bodyPr>
            <a:normAutofit/>
          </a:bodyPr>
          <a:lstStyle/>
          <a:p>
            <a:pPr algn="just">
              <a:buFont typeface="Wingdings" panose="05000000000000000000" pitchFamily="2" charset="2"/>
              <a:buChar char="q"/>
            </a:pPr>
            <a:r>
              <a:rPr lang="en-US" sz="2400" b="1" cap="none" dirty="0">
                <a:solidFill>
                  <a:srgbClr val="C00000"/>
                </a:solidFill>
              </a:rPr>
              <a:t>Inception</a:t>
            </a:r>
            <a:r>
              <a:rPr lang="en-US" sz="2200" cap="none" dirty="0"/>
              <a:t>—ask a set of questions that establish … </a:t>
            </a:r>
          </a:p>
          <a:p>
            <a:pPr lvl="1" algn="just">
              <a:buFont typeface="Wingdings" panose="05000000000000000000" pitchFamily="2" charset="2"/>
              <a:buChar char="q"/>
            </a:pPr>
            <a:r>
              <a:rPr lang="en-US" sz="2200" cap="none" dirty="0"/>
              <a:t>basic understanding of the problem </a:t>
            </a:r>
          </a:p>
          <a:p>
            <a:pPr lvl="1" algn="just">
              <a:buFont typeface="Wingdings" panose="05000000000000000000" pitchFamily="2" charset="2"/>
              <a:buChar char="q"/>
            </a:pPr>
            <a:r>
              <a:rPr lang="en-US" sz="2200" cap="none" dirty="0"/>
              <a:t>the people who want a solution </a:t>
            </a:r>
          </a:p>
          <a:p>
            <a:pPr lvl="1" algn="just">
              <a:buFont typeface="Wingdings" panose="05000000000000000000" pitchFamily="2" charset="2"/>
              <a:buChar char="q"/>
            </a:pPr>
            <a:r>
              <a:rPr lang="en-US" sz="2200" cap="none" dirty="0"/>
              <a:t>the nature of the solution that is desired, and </a:t>
            </a:r>
          </a:p>
          <a:p>
            <a:pPr lvl="1" algn="just">
              <a:buFont typeface="Wingdings" panose="05000000000000000000" pitchFamily="2" charset="2"/>
              <a:buChar char="q"/>
            </a:pPr>
            <a:r>
              <a:rPr lang="en-US" sz="2200" cap="none" dirty="0"/>
              <a:t>the effectiveness of preliminary communication and collaboration between the customer and the developer </a:t>
            </a:r>
          </a:p>
          <a:p>
            <a:pPr algn="just">
              <a:buFont typeface="Wingdings" panose="05000000000000000000" pitchFamily="2" charset="2"/>
              <a:buChar char="q"/>
            </a:pPr>
            <a:r>
              <a:rPr lang="en-US" sz="2400" b="1" cap="none" dirty="0">
                <a:solidFill>
                  <a:srgbClr val="C00000"/>
                </a:solidFill>
              </a:rPr>
              <a:t>Elicitation</a:t>
            </a:r>
            <a:r>
              <a:rPr lang="en-US" sz="2200" cap="none" dirty="0"/>
              <a:t>—elicit requirements from all stakeholders </a:t>
            </a:r>
          </a:p>
          <a:p>
            <a:pPr algn="just">
              <a:buFont typeface="Wingdings" panose="05000000000000000000" pitchFamily="2" charset="2"/>
              <a:buChar char="q"/>
            </a:pPr>
            <a:r>
              <a:rPr lang="en-US" sz="2400" b="1" cap="none" dirty="0">
                <a:solidFill>
                  <a:srgbClr val="C00000"/>
                </a:solidFill>
              </a:rPr>
              <a:t>Elaboration</a:t>
            </a:r>
            <a:r>
              <a:rPr lang="en-US" sz="2200" cap="none" dirty="0"/>
              <a:t>—create an analysis model that identifies data, function and behavioral requirements </a:t>
            </a:r>
          </a:p>
          <a:p>
            <a:pPr algn="just">
              <a:buFont typeface="Wingdings" panose="05000000000000000000" pitchFamily="2" charset="2"/>
              <a:buChar char="q"/>
            </a:pPr>
            <a:r>
              <a:rPr lang="en-US" sz="2400" b="1" cap="none" dirty="0">
                <a:solidFill>
                  <a:srgbClr val="C00000"/>
                </a:solidFill>
              </a:rPr>
              <a:t>Negotiation</a:t>
            </a:r>
            <a:r>
              <a:rPr lang="en-US" sz="2200" cap="none" dirty="0"/>
              <a:t>—agree on a deliverable system that is realistic for developers and customers</a:t>
            </a:r>
            <a:endParaRPr lang="en-AU" sz="2200" cap="none" dirty="0"/>
          </a:p>
        </p:txBody>
      </p:sp>
    </p:spTree>
    <p:extLst>
      <p:ext uri="{BB962C8B-B14F-4D97-AF65-F5344CB8AC3E}">
        <p14:creationId xmlns:p14="http://schemas.microsoft.com/office/powerpoint/2010/main" val="338282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8B4D-E534-0FE8-7D6D-1007CCF95487}"/>
              </a:ext>
            </a:extLst>
          </p:cNvPr>
          <p:cNvSpPr>
            <a:spLocks noGrp="1"/>
          </p:cNvSpPr>
          <p:nvPr>
            <p:ph type="title"/>
          </p:nvPr>
        </p:nvSpPr>
        <p:spPr>
          <a:xfrm>
            <a:off x="913774" y="329268"/>
            <a:ext cx="10364451" cy="594463"/>
          </a:xfrm>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B9655D11-48D8-713B-0D06-265B39A4E35A}"/>
              </a:ext>
            </a:extLst>
          </p:cNvPr>
          <p:cNvSpPr>
            <a:spLocks noGrp="1"/>
          </p:cNvSpPr>
          <p:nvPr>
            <p:ph sz="quarter" idx="13"/>
          </p:nvPr>
        </p:nvSpPr>
        <p:spPr>
          <a:xfrm>
            <a:off x="913774" y="1082352"/>
            <a:ext cx="10363826" cy="5446380"/>
          </a:xfrm>
        </p:spPr>
        <p:txBody>
          <a:bodyPr>
            <a:noAutofit/>
          </a:bodyPr>
          <a:lstStyle/>
          <a:p>
            <a:pPr>
              <a:lnSpc>
                <a:spcPct val="100000"/>
              </a:lnSpc>
              <a:buFont typeface="Wingdings" panose="05000000000000000000" pitchFamily="2" charset="2"/>
              <a:buChar char="q"/>
            </a:pPr>
            <a:r>
              <a:rPr lang="en-US" sz="2400" b="1" cap="none" dirty="0">
                <a:solidFill>
                  <a:srgbClr val="C00000"/>
                </a:solidFill>
              </a:rPr>
              <a:t>Specification</a:t>
            </a:r>
            <a:r>
              <a:rPr lang="en-US" sz="2200" cap="none" dirty="0"/>
              <a:t>—can be any one (or more) of the following: </a:t>
            </a:r>
          </a:p>
          <a:p>
            <a:pPr lvl="1">
              <a:lnSpc>
                <a:spcPct val="100000"/>
              </a:lnSpc>
              <a:buFont typeface="Wingdings" panose="05000000000000000000" pitchFamily="2" charset="2"/>
              <a:buChar char="q"/>
            </a:pPr>
            <a:r>
              <a:rPr lang="en-US" sz="2200" cap="none" dirty="0"/>
              <a:t>a written document </a:t>
            </a:r>
          </a:p>
          <a:p>
            <a:pPr lvl="1">
              <a:lnSpc>
                <a:spcPct val="100000"/>
              </a:lnSpc>
              <a:buFont typeface="Wingdings" panose="05000000000000000000" pitchFamily="2" charset="2"/>
              <a:buChar char="q"/>
            </a:pPr>
            <a:r>
              <a:rPr lang="en-US" sz="2200" cap="none" dirty="0"/>
              <a:t>a set of models </a:t>
            </a:r>
          </a:p>
          <a:p>
            <a:pPr lvl="1">
              <a:lnSpc>
                <a:spcPct val="100000"/>
              </a:lnSpc>
              <a:buFont typeface="Wingdings" panose="05000000000000000000" pitchFamily="2" charset="2"/>
              <a:buChar char="q"/>
            </a:pPr>
            <a:r>
              <a:rPr lang="en-US" sz="2200" cap="none" dirty="0"/>
              <a:t>a formal mathematical </a:t>
            </a:r>
          </a:p>
          <a:p>
            <a:pPr lvl="1">
              <a:lnSpc>
                <a:spcPct val="100000"/>
              </a:lnSpc>
              <a:buFont typeface="Wingdings" panose="05000000000000000000" pitchFamily="2" charset="2"/>
              <a:buChar char="q"/>
            </a:pPr>
            <a:r>
              <a:rPr lang="en-US" sz="2200" cap="none" dirty="0"/>
              <a:t>a collection of user scenarios (use-cases) </a:t>
            </a:r>
          </a:p>
          <a:p>
            <a:pPr lvl="1">
              <a:lnSpc>
                <a:spcPct val="100000"/>
              </a:lnSpc>
              <a:buFont typeface="Wingdings" panose="05000000000000000000" pitchFamily="2" charset="2"/>
              <a:buChar char="q"/>
            </a:pPr>
            <a:r>
              <a:rPr lang="en-US" sz="2200" cap="none" dirty="0"/>
              <a:t>a prototype </a:t>
            </a:r>
          </a:p>
          <a:p>
            <a:pPr>
              <a:lnSpc>
                <a:spcPct val="100000"/>
              </a:lnSpc>
              <a:buFont typeface="Wingdings" panose="05000000000000000000" pitchFamily="2" charset="2"/>
              <a:buChar char="q"/>
            </a:pPr>
            <a:r>
              <a:rPr lang="en-US" sz="2400" b="1" cap="none" dirty="0">
                <a:solidFill>
                  <a:srgbClr val="C00000"/>
                </a:solidFill>
              </a:rPr>
              <a:t>Validation</a:t>
            </a:r>
            <a:r>
              <a:rPr lang="en-US" sz="2200" cap="none" dirty="0"/>
              <a:t>—a review mechanism that looks for </a:t>
            </a:r>
          </a:p>
          <a:p>
            <a:pPr lvl="1">
              <a:lnSpc>
                <a:spcPct val="100000"/>
              </a:lnSpc>
              <a:buFont typeface="Wingdings" panose="05000000000000000000" pitchFamily="2" charset="2"/>
              <a:buChar char="q"/>
            </a:pPr>
            <a:r>
              <a:rPr lang="en-US" sz="2200" cap="none" dirty="0"/>
              <a:t>errors in content or interpretation </a:t>
            </a:r>
          </a:p>
          <a:p>
            <a:pPr lvl="1">
              <a:lnSpc>
                <a:spcPct val="100000"/>
              </a:lnSpc>
              <a:buFont typeface="Wingdings" panose="05000000000000000000" pitchFamily="2" charset="2"/>
              <a:buChar char="q"/>
            </a:pPr>
            <a:r>
              <a:rPr lang="en-US" sz="2200" cap="none" dirty="0"/>
              <a:t>areas where clarification may be required </a:t>
            </a:r>
          </a:p>
          <a:p>
            <a:pPr lvl="1">
              <a:lnSpc>
                <a:spcPct val="100000"/>
              </a:lnSpc>
              <a:buFont typeface="Wingdings" panose="05000000000000000000" pitchFamily="2" charset="2"/>
              <a:buChar char="q"/>
            </a:pPr>
            <a:r>
              <a:rPr lang="en-US" sz="2200" cap="none" dirty="0"/>
              <a:t>missing information </a:t>
            </a:r>
          </a:p>
          <a:p>
            <a:pPr lvl="1">
              <a:lnSpc>
                <a:spcPct val="100000"/>
              </a:lnSpc>
              <a:buFont typeface="Wingdings" panose="05000000000000000000" pitchFamily="2" charset="2"/>
              <a:buChar char="q"/>
            </a:pPr>
            <a:r>
              <a:rPr lang="en-US" sz="2200" cap="none" dirty="0"/>
              <a:t>inconsistencies (a major problem when large products or systems are engineered)</a:t>
            </a:r>
          </a:p>
          <a:p>
            <a:pPr lvl="1">
              <a:lnSpc>
                <a:spcPct val="100000"/>
              </a:lnSpc>
              <a:buFont typeface="Wingdings" panose="05000000000000000000" pitchFamily="2" charset="2"/>
              <a:buChar char="q"/>
            </a:pPr>
            <a:r>
              <a:rPr lang="en-US" sz="2200" cap="none" dirty="0"/>
              <a:t> conflicting or unrealistic (unachievable) requirements.</a:t>
            </a:r>
          </a:p>
          <a:p>
            <a:pPr>
              <a:lnSpc>
                <a:spcPct val="100000"/>
              </a:lnSpc>
              <a:buFont typeface="Wingdings" panose="05000000000000000000" pitchFamily="2" charset="2"/>
              <a:buChar char="q"/>
            </a:pPr>
            <a:r>
              <a:rPr lang="en-US" sz="2200" cap="none" dirty="0"/>
              <a:t> </a:t>
            </a:r>
            <a:r>
              <a:rPr lang="en-US" sz="2400" b="1" cap="none" dirty="0">
                <a:solidFill>
                  <a:srgbClr val="C00000"/>
                </a:solidFill>
              </a:rPr>
              <a:t>Requirements management</a:t>
            </a:r>
            <a:endParaRPr lang="en-AU" sz="2400" b="1" cap="none" dirty="0">
              <a:solidFill>
                <a:srgbClr val="C00000"/>
              </a:solidFill>
            </a:endParaRPr>
          </a:p>
        </p:txBody>
      </p:sp>
    </p:spTree>
    <p:extLst>
      <p:ext uri="{BB962C8B-B14F-4D97-AF65-F5344CB8AC3E}">
        <p14:creationId xmlns:p14="http://schemas.microsoft.com/office/powerpoint/2010/main" val="209924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E8B1-EDE7-5D11-1699-26B322DC3CA4}"/>
              </a:ext>
            </a:extLst>
          </p:cNvPr>
          <p:cNvSpPr>
            <a:spLocks noGrp="1"/>
          </p:cNvSpPr>
          <p:nvPr>
            <p:ph type="title"/>
          </p:nvPr>
        </p:nvSpPr>
        <p:spPr/>
        <p:txBody>
          <a:bodyPr/>
          <a:lstStyle/>
          <a:p>
            <a:r>
              <a:rPr lang="en-US" dirty="0"/>
              <a:t>Classification of requirements</a:t>
            </a:r>
            <a:endParaRPr lang="en-AU" dirty="0"/>
          </a:p>
        </p:txBody>
      </p:sp>
      <p:sp>
        <p:nvSpPr>
          <p:cNvPr id="3" name="Content Placeholder 2">
            <a:extLst>
              <a:ext uri="{FF2B5EF4-FFF2-40B4-BE49-F238E27FC236}">
                <a16:creationId xmlns:a16="http://schemas.microsoft.com/office/drawing/2014/main" id="{34C06971-383D-E061-F5BB-374B8CA818C0}"/>
              </a:ext>
            </a:extLst>
          </p:cNvPr>
          <p:cNvSpPr>
            <a:spLocks noGrp="1"/>
          </p:cNvSpPr>
          <p:nvPr>
            <p:ph sz="quarter" idx="13"/>
          </p:nvPr>
        </p:nvSpPr>
        <p:spPr/>
        <p:txBody>
          <a:bodyPr/>
          <a:lstStyle/>
          <a:p>
            <a:endParaRPr lang="en-AU"/>
          </a:p>
        </p:txBody>
      </p:sp>
      <p:pic>
        <p:nvPicPr>
          <p:cNvPr id="5" name="Picture 4">
            <a:extLst>
              <a:ext uri="{FF2B5EF4-FFF2-40B4-BE49-F238E27FC236}">
                <a16:creationId xmlns:a16="http://schemas.microsoft.com/office/drawing/2014/main" id="{5F8F6B0C-D5D5-968E-F708-79C415DA69BF}"/>
              </a:ext>
            </a:extLst>
          </p:cNvPr>
          <p:cNvPicPr>
            <a:picLocks noChangeAspect="1"/>
          </p:cNvPicPr>
          <p:nvPr/>
        </p:nvPicPr>
        <p:blipFill>
          <a:blip r:embed="rId2"/>
          <a:stretch>
            <a:fillRect/>
          </a:stretch>
        </p:blipFill>
        <p:spPr>
          <a:xfrm>
            <a:off x="2928452" y="2367092"/>
            <a:ext cx="5954291" cy="4311954"/>
          </a:xfrm>
          <a:prstGeom prst="rect">
            <a:avLst/>
          </a:prstGeom>
        </p:spPr>
      </p:pic>
    </p:spTree>
    <p:extLst>
      <p:ext uri="{BB962C8B-B14F-4D97-AF65-F5344CB8AC3E}">
        <p14:creationId xmlns:p14="http://schemas.microsoft.com/office/powerpoint/2010/main" val="315525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E5CE-C495-A5D1-6322-CDAA6459360F}"/>
              </a:ext>
            </a:extLst>
          </p:cNvPr>
          <p:cNvSpPr>
            <a:spLocks noGrp="1"/>
          </p:cNvSpPr>
          <p:nvPr>
            <p:ph type="title"/>
          </p:nvPr>
        </p:nvSpPr>
        <p:spPr>
          <a:xfrm>
            <a:off x="913775" y="618518"/>
            <a:ext cx="10364451" cy="448284"/>
          </a:xfrm>
        </p:spPr>
        <p:txBody>
          <a:bodyPr>
            <a:normAutofit fontScale="90000"/>
          </a:bodyPr>
          <a:lstStyle/>
          <a:p>
            <a:r>
              <a:rPr lang="en-US" dirty="0"/>
              <a:t>Contd.</a:t>
            </a:r>
            <a:endParaRPr lang="en-AU" dirty="0"/>
          </a:p>
        </p:txBody>
      </p:sp>
      <p:sp>
        <p:nvSpPr>
          <p:cNvPr id="3" name="Content Placeholder 2">
            <a:extLst>
              <a:ext uri="{FF2B5EF4-FFF2-40B4-BE49-F238E27FC236}">
                <a16:creationId xmlns:a16="http://schemas.microsoft.com/office/drawing/2014/main" id="{165C0CAA-D0CD-C3F0-4463-6C8F1E8122F4}"/>
              </a:ext>
            </a:extLst>
          </p:cNvPr>
          <p:cNvSpPr>
            <a:spLocks noGrp="1"/>
          </p:cNvSpPr>
          <p:nvPr>
            <p:ph sz="quarter" idx="13"/>
          </p:nvPr>
        </p:nvSpPr>
        <p:spPr>
          <a:xfrm>
            <a:off x="913774" y="1138335"/>
            <a:ext cx="10674846" cy="5253133"/>
          </a:xfrm>
        </p:spPr>
        <p:txBody>
          <a:bodyPr>
            <a:normAutofit/>
          </a:bodyPr>
          <a:lstStyle/>
          <a:p>
            <a:pPr>
              <a:buFont typeface="Wingdings" panose="05000000000000000000" pitchFamily="2" charset="2"/>
              <a:buChar char="q"/>
            </a:pPr>
            <a:r>
              <a:rPr lang="en-US" sz="2400" b="1" cap="none" dirty="0">
                <a:solidFill>
                  <a:srgbClr val="C00000"/>
                </a:solidFill>
              </a:rPr>
              <a:t>Business Requirements. </a:t>
            </a:r>
            <a:r>
              <a:rPr lang="en-US" cap="none" dirty="0"/>
              <a:t>These include high-level statements of goals, objectives, and needs.</a:t>
            </a:r>
            <a:endParaRPr lang="en-US" dirty="0"/>
          </a:p>
          <a:p>
            <a:pPr>
              <a:buFont typeface="Wingdings" panose="05000000000000000000" pitchFamily="2" charset="2"/>
              <a:buChar char="q"/>
            </a:pPr>
            <a:r>
              <a:rPr lang="en-US" sz="2400" b="1" cap="none" dirty="0">
                <a:solidFill>
                  <a:srgbClr val="C00000"/>
                </a:solidFill>
              </a:rPr>
              <a:t>Stakeholder Requirements. </a:t>
            </a:r>
            <a:r>
              <a:rPr lang="en-US" cap="none" dirty="0"/>
              <a:t>The needs of discrete stakeholder groups are also specified to define what they expect from a particular solution. </a:t>
            </a:r>
          </a:p>
          <a:p>
            <a:pPr>
              <a:buFont typeface="Wingdings" panose="05000000000000000000" pitchFamily="2" charset="2"/>
              <a:buChar char="q"/>
            </a:pPr>
            <a:r>
              <a:rPr lang="en-US" sz="2400" b="1" cap="none" dirty="0">
                <a:solidFill>
                  <a:srgbClr val="C00000"/>
                </a:solidFill>
              </a:rPr>
              <a:t>Solution Requirements. </a:t>
            </a:r>
            <a:r>
              <a:rPr lang="en-US" cap="none" dirty="0"/>
              <a:t>Solution requirements describe the characteristics that a product must have to meet the needs of the stakeholders and the business itself.</a:t>
            </a:r>
          </a:p>
          <a:p>
            <a:pPr lvl="1">
              <a:buFont typeface="Wingdings" panose="05000000000000000000" pitchFamily="2" charset="2"/>
              <a:buChar char="q"/>
            </a:pPr>
            <a:r>
              <a:rPr lang="en-US" cap="none" dirty="0"/>
              <a:t>Nonfunctional requirements describe the general characteristics of a system. they are also known as quality attributes.</a:t>
            </a:r>
          </a:p>
          <a:p>
            <a:pPr lvl="1">
              <a:buFont typeface="Wingdings" panose="05000000000000000000" pitchFamily="2" charset="2"/>
              <a:buChar char="q"/>
            </a:pPr>
            <a:r>
              <a:rPr lang="en-US" cap="none" dirty="0"/>
              <a:t>Functional requirements describe how a product must behave, what its features and functions. </a:t>
            </a:r>
          </a:p>
          <a:p>
            <a:pPr>
              <a:buFont typeface="Wingdings" panose="05000000000000000000" pitchFamily="2" charset="2"/>
              <a:buChar char="q"/>
            </a:pPr>
            <a:r>
              <a:rPr lang="en-US" sz="2400" b="1" cap="none" dirty="0">
                <a:solidFill>
                  <a:srgbClr val="C00000"/>
                </a:solidFill>
              </a:rPr>
              <a:t>Transition Requirements. </a:t>
            </a:r>
            <a:r>
              <a:rPr lang="en-US" cap="none" dirty="0"/>
              <a:t>An additional group of requirements defines what is needed from an organization to successfully move from its current state to its desired state with the new product.</a:t>
            </a:r>
            <a:endParaRPr lang="en-AU" dirty="0"/>
          </a:p>
        </p:txBody>
      </p:sp>
    </p:spTree>
    <p:extLst>
      <p:ext uri="{BB962C8B-B14F-4D97-AF65-F5344CB8AC3E}">
        <p14:creationId xmlns:p14="http://schemas.microsoft.com/office/powerpoint/2010/main" val="359995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482F-2A32-3BD9-0291-D89D80D1DB9C}"/>
              </a:ext>
            </a:extLst>
          </p:cNvPr>
          <p:cNvSpPr>
            <a:spLocks noGrp="1"/>
          </p:cNvSpPr>
          <p:nvPr>
            <p:ph type="title"/>
          </p:nvPr>
        </p:nvSpPr>
        <p:spPr>
          <a:xfrm>
            <a:off x="913775" y="618518"/>
            <a:ext cx="10364451" cy="448284"/>
          </a:xfrm>
        </p:spPr>
        <p:txBody>
          <a:bodyPr>
            <a:normAutofit fontScale="90000"/>
          </a:bodyPr>
          <a:lstStyle/>
          <a:p>
            <a:r>
              <a:rPr lang="en-US" dirty="0"/>
              <a:t>Functional requirements</a:t>
            </a:r>
            <a:endParaRPr lang="en-AU" dirty="0"/>
          </a:p>
        </p:txBody>
      </p:sp>
      <p:sp>
        <p:nvSpPr>
          <p:cNvPr id="3" name="Content Placeholder 2">
            <a:extLst>
              <a:ext uri="{FF2B5EF4-FFF2-40B4-BE49-F238E27FC236}">
                <a16:creationId xmlns:a16="http://schemas.microsoft.com/office/drawing/2014/main" id="{22D00FBD-6B3F-018D-08C4-CC513BA125F9}"/>
              </a:ext>
            </a:extLst>
          </p:cNvPr>
          <p:cNvSpPr>
            <a:spLocks noGrp="1"/>
          </p:cNvSpPr>
          <p:nvPr>
            <p:ph sz="quarter" idx="13"/>
          </p:nvPr>
        </p:nvSpPr>
        <p:spPr>
          <a:xfrm>
            <a:off x="913774" y="1147666"/>
            <a:ext cx="10363826" cy="5589036"/>
          </a:xfrm>
        </p:spPr>
        <p:txBody>
          <a:bodyPr>
            <a:normAutofit fontScale="92500"/>
          </a:bodyPr>
          <a:lstStyle/>
          <a:p>
            <a:pPr algn="just">
              <a:buFont typeface="Wingdings" panose="05000000000000000000" pitchFamily="2" charset="2"/>
              <a:buChar char="q"/>
            </a:pPr>
            <a:r>
              <a:rPr lang="en-US" sz="2400" cap="none" dirty="0"/>
              <a:t>Functional requirements describe system behavior under specific conditions and include the product features and functions which web &amp; app developers must add to the solution. such requirements should be precise both for the development team and stakeholders.</a:t>
            </a:r>
          </a:p>
          <a:p>
            <a:pPr>
              <a:buFont typeface="Wingdings" panose="05000000000000000000" pitchFamily="2" charset="2"/>
              <a:buChar char="q"/>
            </a:pPr>
            <a:r>
              <a:rPr lang="en-US" cap="none" dirty="0"/>
              <a:t>The list of examples of functional requirements includes:</a:t>
            </a:r>
          </a:p>
          <a:p>
            <a:pPr lvl="1">
              <a:buFont typeface="Wingdings" panose="05000000000000000000" pitchFamily="2" charset="2"/>
              <a:buChar char="q"/>
            </a:pPr>
            <a:r>
              <a:rPr lang="en-US" cap="none" dirty="0"/>
              <a:t>business rules </a:t>
            </a:r>
          </a:p>
          <a:p>
            <a:pPr lvl="1">
              <a:buFont typeface="Wingdings" panose="05000000000000000000" pitchFamily="2" charset="2"/>
              <a:buChar char="q"/>
            </a:pPr>
            <a:r>
              <a:rPr lang="en-US" cap="none" dirty="0"/>
              <a:t>transaction corrections, adjustments, and cancellations </a:t>
            </a:r>
          </a:p>
          <a:p>
            <a:pPr lvl="1">
              <a:buFont typeface="Wingdings" panose="05000000000000000000" pitchFamily="2" charset="2"/>
              <a:buChar char="q"/>
            </a:pPr>
            <a:r>
              <a:rPr lang="en-US" cap="none" dirty="0"/>
              <a:t>administrative functions </a:t>
            </a:r>
          </a:p>
          <a:p>
            <a:pPr lvl="1">
              <a:buFont typeface="Wingdings" panose="05000000000000000000" pitchFamily="2" charset="2"/>
              <a:buChar char="q"/>
            </a:pPr>
            <a:r>
              <a:rPr lang="en-US" cap="none" dirty="0"/>
              <a:t>authentication </a:t>
            </a:r>
          </a:p>
          <a:p>
            <a:pPr lvl="1">
              <a:buFont typeface="Wingdings" panose="05000000000000000000" pitchFamily="2" charset="2"/>
              <a:buChar char="q"/>
            </a:pPr>
            <a:r>
              <a:rPr lang="en-US" cap="none" dirty="0"/>
              <a:t>authorization levels </a:t>
            </a:r>
          </a:p>
          <a:p>
            <a:pPr lvl="1">
              <a:buFont typeface="Wingdings" panose="05000000000000000000" pitchFamily="2" charset="2"/>
              <a:buChar char="q"/>
            </a:pPr>
            <a:r>
              <a:rPr lang="en-US" cap="none" dirty="0"/>
              <a:t>audit tracking </a:t>
            </a:r>
          </a:p>
          <a:p>
            <a:pPr lvl="1">
              <a:buFont typeface="Wingdings" panose="05000000000000000000" pitchFamily="2" charset="2"/>
              <a:buChar char="q"/>
            </a:pPr>
            <a:r>
              <a:rPr lang="en-US" cap="none" dirty="0"/>
              <a:t>external interfaces </a:t>
            </a:r>
          </a:p>
          <a:p>
            <a:pPr lvl="1">
              <a:buFont typeface="Wingdings" panose="05000000000000000000" pitchFamily="2" charset="2"/>
              <a:buChar char="q"/>
            </a:pPr>
            <a:r>
              <a:rPr lang="en-US" cap="none" dirty="0"/>
              <a:t>certification requirements </a:t>
            </a:r>
          </a:p>
          <a:p>
            <a:pPr lvl="1">
              <a:buFont typeface="Wingdings" panose="05000000000000000000" pitchFamily="2" charset="2"/>
              <a:buChar char="q"/>
            </a:pPr>
            <a:r>
              <a:rPr lang="en-US" cap="none" dirty="0"/>
              <a:t>reporting requirements </a:t>
            </a:r>
          </a:p>
          <a:p>
            <a:pPr lvl="1">
              <a:buFont typeface="Wingdings" panose="05000000000000000000" pitchFamily="2" charset="2"/>
              <a:buChar char="q"/>
            </a:pPr>
            <a:r>
              <a:rPr lang="en-US" cap="none" dirty="0"/>
              <a:t>historical data</a:t>
            </a:r>
            <a:endParaRPr lang="en-AU" cap="none" dirty="0"/>
          </a:p>
        </p:txBody>
      </p:sp>
    </p:spTree>
    <p:extLst>
      <p:ext uri="{BB962C8B-B14F-4D97-AF65-F5344CB8AC3E}">
        <p14:creationId xmlns:p14="http://schemas.microsoft.com/office/powerpoint/2010/main" val="290529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FD83-CBEE-1D0F-6CBB-92E1AE199E8D}"/>
              </a:ext>
            </a:extLst>
          </p:cNvPr>
          <p:cNvSpPr>
            <a:spLocks noGrp="1"/>
          </p:cNvSpPr>
          <p:nvPr>
            <p:ph type="title"/>
          </p:nvPr>
        </p:nvSpPr>
        <p:spPr>
          <a:xfrm>
            <a:off x="913775" y="618518"/>
            <a:ext cx="10364451" cy="370528"/>
          </a:xfrm>
        </p:spPr>
        <p:txBody>
          <a:bodyPr>
            <a:normAutofit fontScale="90000"/>
          </a:bodyPr>
          <a:lstStyle/>
          <a:p>
            <a:r>
              <a:rPr lang="en-US" dirty="0"/>
              <a:t>Example of functional requirements</a:t>
            </a:r>
            <a:endParaRPr lang="en-AU" dirty="0"/>
          </a:p>
        </p:txBody>
      </p:sp>
      <p:sp>
        <p:nvSpPr>
          <p:cNvPr id="3" name="Content Placeholder 2">
            <a:extLst>
              <a:ext uri="{FF2B5EF4-FFF2-40B4-BE49-F238E27FC236}">
                <a16:creationId xmlns:a16="http://schemas.microsoft.com/office/drawing/2014/main" id="{0AEEB599-4946-CC1B-AF83-F1404FB86DCC}"/>
              </a:ext>
            </a:extLst>
          </p:cNvPr>
          <p:cNvSpPr>
            <a:spLocks noGrp="1"/>
          </p:cNvSpPr>
          <p:nvPr>
            <p:ph sz="quarter" idx="13"/>
          </p:nvPr>
        </p:nvSpPr>
        <p:spPr>
          <a:xfrm>
            <a:off x="913774" y="1073020"/>
            <a:ext cx="10363826" cy="5645021"/>
          </a:xfrm>
        </p:spPr>
        <p:txBody>
          <a:bodyPr>
            <a:normAutofit/>
          </a:bodyPr>
          <a:lstStyle/>
          <a:p>
            <a:pPr algn="just"/>
            <a:r>
              <a:rPr lang="en-US" sz="2400" cap="none" dirty="0"/>
              <a:t>Here, are some examples of non-functional requirement: </a:t>
            </a:r>
          </a:p>
          <a:p>
            <a:pPr lvl="1" algn="just"/>
            <a:r>
              <a:rPr lang="en-US" sz="2400" cap="none" dirty="0"/>
              <a:t>the software automatically validates customers against the ABC contact management system </a:t>
            </a:r>
          </a:p>
          <a:p>
            <a:pPr lvl="1" algn="just"/>
            <a:r>
              <a:rPr lang="en-US" sz="2400" cap="none" dirty="0"/>
              <a:t> the sales system should allow users to record customers sales </a:t>
            </a:r>
          </a:p>
          <a:p>
            <a:pPr lvl="1" algn="just"/>
            <a:r>
              <a:rPr lang="en-US" sz="2400" cap="none" dirty="0"/>
              <a:t>the background color for all windows in the application will be blue and have a hexadecimal RGB color value of 0x0000ff. </a:t>
            </a:r>
          </a:p>
          <a:p>
            <a:pPr lvl="1" algn="just"/>
            <a:r>
              <a:rPr lang="en-US" sz="2400" cap="none" dirty="0"/>
              <a:t>only managerial level employees have the right to view revenue data. </a:t>
            </a:r>
          </a:p>
          <a:p>
            <a:pPr lvl="1" algn="just"/>
            <a:r>
              <a:rPr lang="en-US" sz="2400" cap="none" dirty="0"/>
              <a:t>the software system should be integrated with banking API </a:t>
            </a:r>
          </a:p>
          <a:p>
            <a:pPr lvl="1" algn="just"/>
            <a:r>
              <a:rPr lang="en-US" sz="2400" cap="none" dirty="0"/>
              <a:t>the software system should pass section 508 accessibility 9 requirement</a:t>
            </a:r>
            <a:endParaRPr lang="en-AU" sz="2400" cap="none" dirty="0"/>
          </a:p>
        </p:txBody>
      </p:sp>
    </p:spTree>
    <p:extLst>
      <p:ext uri="{BB962C8B-B14F-4D97-AF65-F5344CB8AC3E}">
        <p14:creationId xmlns:p14="http://schemas.microsoft.com/office/powerpoint/2010/main" val="141403408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13492</TotalTime>
  <Words>1152</Words>
  <Application>Microsoft Office PowerPoint</Application>
  <PresentationFormat>Widescreen</PresentationFormat>
  <Paragraphs>138</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system-ui</vt:lpstr>
      <vt:lpstr>Times New Roman</vt:lpstr>
      <vt:lpstr>Tw Cen MT</vt:lpstr>
      <vt:lpstr>Wingdings</vt:lpstr>
      <vt:lpstr>Droplet</vt:lpstr>
      <vt:lpstr>Understanding requirements</vt:lpstr>
      <vt:lpstr>contents</vt:lpstr>
      <vt:lpstr>Requirements engineering</vt:lpstr>
      <vt:lpstr>Contd.</vt:lpstr>
      <vt:lpstr>Contd.</vt:lpstr>
      <vt:lpstr>Classification of requirements</vt:lpstr>
      <vt:lpstr>Contd.</vt:lpstr>
      <vt:lpstr>Functional requirements</vt:lpstr>
      <vt:lpstr>Example of functional requirements</vt:lpstr>
      <vt:lpstr>NONfunctional requirements</vt:lpstr>
      <vt:lpstr>Example of Nonfunctional requirements</vt:lpstr>
      <vt:lpstr>Elements of analysis model</vt:lpstr>
      <vt:lpstr>Elements of requirement analysis</vt:lpstr>
      <vt:lpstr>USE cases</vt:lpstr>
      <vt:lpstr>Actors</vt:lpstr>
      <vt:lpstr>Use case elements</vt:lpstr>
      <vt:lpstr>CONTD.</vt:lpstr>
      <vt:lpstr>PowerPoint Presentation</vt:lpstr>
      <vt:lpstr>Use case generalization</vt:lpstr>
      <vt:lpstr>PowerPoint Presentation</vt:lpstr>
      <vt:lpstr>Home heating system</vt:lpstr>
      <vt:lpstr>Contd.</vt:lpstr>
      <vt:lpstr>Contd.</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it Yourself!!!</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Nazia Majadi</dc:creator>
  <cp:lastModifiedBy>Nazia Majadi</cp:lastModifiedBy>
  <cp:revision>31</cp:revision>
  <dcterms:created xsi:type="dcterms:W3CDTF">2025-01-25T06:44:24Z</dcterms:created>
  <dcterms:modified xsi:type="dcterms:W3CDTF">2025-02-16T18:58:55Z</dcterms:modified>
</cp:coreProperties>
</file>