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4" r:id="rId1"/>
  </p:sldMasterIdLst>
  <p:notesMasterIdLst>
    <p:notesMasterId r:id="rId36"/>
  </p:notesMasterIdLst>
  <p:sldIdLst>
    <p:sldId id="256" r:id="rId2"/>
    <p:sldId id="257" r:id="rId3"/>
    <p:sldId id="289" r:id="rId4"/>
    <p:sldId id="396" r:id="rId5"/>
    <p:sldId id="367" r:id="rId6"/>
    <p:sldId id="292" r:id="rId7"/>
    <p:sldId id="368" r:id="rId8"/>
    <p:sldId id="294" r:id="rId9"/>
    <p:sldId id="296" r:id="rId10"/>
    <p:sldId id="369" r:id="rId11"/>
    <p:sldId id="395" r:id="rId12"/>
    <p:sldId id="370" r:id="rId13"/>
    <p:sldId id="371" r:id="rId14"/>
    <p:sldId id="372" r:id="rId15"/>
    <p:sldId id="394" r:id="rId16"/>
    <p:sldId id="393" r:id="rId17"/>
    <p:sldId id="373" r:id="rId18"/>
    <p:sldId id="390" r:id="rId19"/>
    <p:sldId id="392" r:id="rId20"/>
    <p:sldId id="374" r:id="rId21"/>
    <p:sldId id="375" r:id="rId22"/>
    <p:sldId id="391" r:id="rId23"/>
    <p:sldId id="377" r:id="rId24"/>
    <p:sldId id="378" r:id="rId25"/>
    <p:sldId id="379" r:id="rId26"/>
    <p:sldId id="380" r:id="rId27"/>
    <p:sldId id="381" r:id="rId28"/>
    <p:sldId id="384" r:id="rId29"/>
    <p:sldId id="385" r:id="rId30"/>
    <p:sldId id="386" r:id="rId31"/>
    <p:sldId id="387" r:id="rId32"/>
    <p:sldId id="388" r:id="rId33"/>
    <p:sldId id="382" r:id="rId34"/>
    <p:sldId id="306"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A60B4C-79E1-4315-8C49-B7FC1CDA8209}" type="datetimeFigureOut">
              <a:rPr lang="en-AU" smtClean="0"/>
              <a:t>18/02/2025</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A58F45-6DB9-4DD9-A728-5466F321A76F}" type="slidenum">
              <a:rPr lang="en-AU" smtClean="0"/>
              <a:t>‹#›</a:t>
            </a:fld>
            <a:endParaRPr lang="en-AU"/>
          </a:p>
        </p:txBody>
      </p:sp>
    </p:spTree>
    <p:extLst>
      <p:ext uri="{BB962C8B-B14F-4D97-AF65-F5344CB8AC3E}">
        <p14:creationId xmlns:p14="http://schemas.microsoft.com/office/powerpoint/2010/main" val="7609452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A58F45-6DB9-4DD9-A728-5466F321A76F}" type="slidenum">
              <a:rPr lang="en-AU" smtClean="0"/>
              <a:t>5</a:t>
            </a:fld>
            <a:endParaRPr lang="en-AU"/>
          </a:p>
        </p:txBody>
      </p:sp>
    </p:spTree>
    <p:extLst>
      <p:ext uri="{BB962C8B-B14F-4D97-AF65-F5344CB8AC3E}">
        <p14:creationId xmlns:p14="http://schemas.microsoft.com/office/powerpoint/2010/main" val="33788924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a:extLst>
              <a:ext uri="{FF2B5EF4-FFF2-40B4-BE49-F238E27FC236}">
                <a16:creationId xmlns:a16="http://schemas.microsoft.com/office/drawing/2014/main" id="{65D27052-A571-6803-722F-3447F8D754B9}"/>
              </a:ext>
            </a:extLst>
          </p:cNvPr>
          <p:cNvSpPr>
            <a:spLocks noGrp="1" noRot="1" noChangeAspect="1" noChangeArrowheads="1" noTextEdit="1"/>
          </p:cNvSpPr>
          <p:nvPr>
            <p:ph type="sldImg"/>
          </p:nvPr>
        </p:nvSpPr>
        <p:spPr>
          <a:ln/>
        </p:spPr>
      </p:sp>
      <p:sp>
        <p:nvSpPr>
          <p:cNvPr id="49155" name="Notes Placeholder 2">
            <a:extLst>
              <a:ext uri="{FF2B5EF4-FFF2-40B4-BE49-F238E27FC236}">
                <a16:creationId xmlns:a16="http://schemas.microsoft.com/office/drawing/2014/main" id="{8E3C2568-402E-5D05-AEDB-60BEF65B286F}"/>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endParaRPr lang="en-AU" altLang="en-US"/>
          </a:p>
        </p:txBody>
      </p:sp>
      <p:sp>
        <p:nvSpPr>
          <p:cNvPr id="49156" name="Slide Number Placeholder 3">
            <a:extLst>
              <a:ext uri="{FF2B5EF4-FFF2-40B4-BE49-F238E27FC236}">
                <a16:creationId xmlns:a16="http://schemas.microsoft.com/office/drawing/2014/main" id="{F3D4A405-CE8B-389A-B3DD-5AA2BD349EFC}"/>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6F6DBC3D-8807-462B-893C-8EF94B330DB6}" type="slidenum">
              <a:rPr lang="en-US" altLang="en-US" sz="1200" smtClean="0"/>
              <a:pPr/>
              <a:t>31</a:t>
            </a:fld>
            <a:endParaRPr lang="en-US" altLang="en-US" sz="120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CA767FBE-3894-4B4D-80B0-514F8A49C150}" type="datetimeFigureOut">
              <a:rPr lang="en-AU" smtClean="0"/>
              <a:t>18/02/2025</a:t>
            </a:fld>
            <a:endParaRPr lang="en-AU"/>
          </a:p>
        </p:txBody>
      </p:sp>
      <p:sp>
        <p:nvSpPr>
          <p:cNvPr id="5" name="Footer Placeholder 4"/>
          <p:cNvSpPr>
            <a:spLocks noGrp="1"/>
          </p:cNvSpPr>
          <p:nvPr>
            <p:ph type="ftr" sz="quarter" idx="11"/>
          </p:nvPr>
        </p:nvSpPr>
        <p:spPr>
          <a:xfrm>
            <a:off x="2692397" y="5037663"/>
            <a:ext cx="5214635" cy="279400"/>
          </a:xfrm>
        </p:spPr>
        <p:txBody>
          <a:bodyPr/>
          <a:lstStyle/>
          <a:p>
            <a:endParaRPr lang="en-AU"/>
          </a:p>
        </p:txBody>
      </p:sp>
      <p:sp>
        <p:nvSpPr>
          <p:cNvPr id="6" name="Slide Number Placeholder 5"/>
          <p:cNvSpPr>
            <a:spLocks noGrp="1"/>
          </p:cNvSpPr>
          <p:nvPr>
            <p:ph type="sldNum" sz="quarter" idx="12"/>
          </p:nvPr>
        </p:nvSpPr>
        <p:spPr>
          <a:xfrm>
            <a:off x="8956900" y="5037663"/>
            <a:ext cx="551167" cy="279400"/>
          </a:xfrm>
        </p:spPr>
        <p:txBody>
          <a:bodyPr/>
          <a:lstStyle/>
          <a:p>
            <a:fld id="{9E11826A-AC21-41BB-8132-A588EDCCED15}" type="slidenum">
              <a:rPr lang="en-AU" smtClean="0"/>
              <a:t>‹#›</a:t>
            </a:fld>
            <a:endParaRPr lang="en-AU"/>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319142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A767FBE-3894-4B4D-80B0-514F8A49C150}" type="datetimeFigureOut">
              <a:rPr lang="en-AU" smtClean="0"/>
              <a:t>18/02/2025</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9E11826A-AC21-41BB-8132-A588EDCCED15}" type="slidenum">
              <a:rPr lang="en-AU" smtClean="0"/>
              <a:t>‹#›</a:t>
            </a:fld>
            <a:endParaRPr lang="en-AU"/>
          </a:p>
        </p:txBody>
      </p:sp>
    </p:spTree>
    <p:extLst>
      <p:ext uri="{BB962C8B-B14F-4D97-AF65-F5344CB8AC3E}">
        <p14:creationId xmlns:p14="http://schemas.microsoft.com/office/powerpoint/2010/main" val="29985255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767FBE-3894-4B4D-80B0-514F8A49C150}" type="datetimeFigureOut">
              <a:rPr lang="en-AU" smtClean="0"/>
              <a:t>18/02/2025</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9E11826A-AC21-41BB-8132-A588EDCCED15}" type="slidenum">
              <a:rPr lang="en-AU" smtClean="0"/>
              <a:t>‹#›</a:t>
            </a:fld>
            <a:endParaRPr lang="en-AU"/>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42228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767FBE-3894-4B4D-80B0-514F8A49C150}" type="datetimeFigureOut">
              <a:rPr lang="en-AU" smtClean="0"/>
              <a:t>18/02/2025</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9E11826A-AC21-41BB-8132-A588EDCCED15}" type="slidenum">
              <a:rPr lang="en-AU" smtClean="0"/>
              <a:t>‹#›</a:t>
            </a:fld>
            <a:endParaRPr lang="en-AU"/>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220297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767FBE-3894-4B4D-80B0-514F8A49C150}" type="datetimeFigureOut">
              <a:rPr lang="en-AU" smtClean="0"/>
              <a:t>18/02/2025</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9E11826A-AC21-41BB-8132-A588EDCCED15}" type="slidenum">
              <a:rPr lang="en-AU" smtClean="0"/>
              <a:t>‹#›</a:t>
            </a:fld>
            <a:endParaRPr lang="en-AU"/>
          </a:p>
        </p:txBody>
      </p:sp>
    </p:spTree>
    <p:extLst>
      <p:ext uri="{BB962C8B-B14F-4D97-AF65-F5344CB8AC3E}">
        <p14:creationId xmlns:p14="http://schemas.microsoft.com/office/powerpoint/2010/main" val="36776574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767FBE-3894-4B4D-80B0-514F8A49C150}" type="datetimeFigureOut">
              <a:rPr lang="en-AU" smtClean="0"/>
              <a:t>18/02/2025</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9E11826A-AC21-41BB-8132-A588EDCCED15}" type="slidenum">
              <a:rPr lang="en-AU" smtClean="0"/>
              <a:t>‹#›</a:t>
            </a:fld>
            <a:endParaRPr lang="en-AU"/>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734321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767FBE-3894-4B4D-80B0-514F8A49C150}" type="datetimeFigureOut">
              <a:rPr lang="en-AU" smtClean="0"/>
              <a:t>18/02/2025</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9E11826A-AC21-41BB-8132-A588EDCCED15}" type="slidenum">
              <a:rPr lang="en-AU" smtClean="0"/>
              <a:t>‹#›</a:t>
            </a:fld>
            <a:endParaRPr lang="en-AU"/>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780079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767FBE-3894-4B4D-80B0-514F8A49C150}" type="datetimeFigureOut">
              <a:rPr lang="en-AU" smtClean="0"/>
              <a:t>18/02/2025</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9E11826A-AC21-41BB-8132-A588EDCCED15}" type="slidenum">
              <a:rPr lang="en-AU" smtClean="0"/>
              <a:t>‹#›</a:t>
            </a:fld>
            <a:endParaRPr lang="en-AU"/>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923749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767FBE-3894-4B4D-80B0-514F8A49C150}" type="datetimeFigureOut">
              <a:rPr lang="en-AU" smtClean="0"/>
              <a:t>18/02/2025</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9E11826A-AC21-41BB-8132-A588EDCCED15}" type="slidenum">
              <a:rPr lang="en-AU" smtClean="0"/>
              <a:t>‹#›</a:t>
            </a:fld>
            <a:endParaRPr lang="en-AU"/>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4881864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767FBE-3894-4B4D-80B0-514F8A49C150}" type="datetimeFigureOut">
              <a:rPr lang="en-AU" smtClean="0"/>
              <a:t>18/02/2025</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9E11826A-AC21-41BB-8132-A588EDCCED15}" type="slidenum">
              <a:rPr lang="en-AU" smtClean="0"/>
              <a:t>‹#›</a:t>
            </a:fld>
            <a:endParaRPr lang="en-AU"/>
          </a:p>
        </p:txBody>
      </p:sp>
    </p:spTree>
    <p:extLst>
      <p:ext uri="{BB962C8B-B14F-4D97-AF65-F5344CB8AC3E}">
        <p14:creationId xmlns:p14="http://schemas.microsoft.com/office/powerpoint/2010/main" val="42509272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767FBE-3894-4B4D-80B0-514F8A49C150}" type="datetimeFigureOut">
              <a:rPr lang="en-AU" smtClean="0"/>
              <a:t>18/02/2025</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9E11826A-AC21-41BB-8132-A588EDCCED15}" type="slidenum">
              <a:rPr lang="en-AU" smtClean="0"/>
              <a:t>‹#›</a:t>
            </a:fld>
            <a:endParaRPr lang="en-AU"/>
          </a:p>
        </p:txBody>
      </p:sp>
    </p:spTree>
    <p:extLst>
      <p:ext uri="{BB962C8B-B14F-4D97-AF65-F5344CB8AC3E}">
        <p14:creationId xmlns:p14="http://schemas.microsoft.com/office/powerpoint/2010/main" val="910001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767FBE-3894-4B4D-80B0-514F8A49C150}" type="datetimeFigureOut">
              <a:rPr lang="en-AU" smtClean="0"/>
              <a:t>18/02/2025</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9E11826A-AC21-41BB-8132-A588EDCCED15}" type="slidenum">
              <a:rPr lang="en-AU" smtClean="0"/>
              <a:t>‹#›</a:t>
            </a:fld>
            <a:endParaRPr lang="en-AU"/>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960082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767FBE-3894-4B4D-80B0-514F8A49C150}" type="datetimeFigureOut">
              <a:rPr lang="en-AU" smtClean="0"/>
              <a:t>18/02/2025</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9E11826A-AC21-41BB-8132-A588EDCCED15}" type="slidenum">
              <a:rPr lang="en-AU" smtClean="0"/>
              <a:t>‹#›</a:t>
            </a:fld>
            <a:endParaRPr lang="en-AU"/>
          </a:p>
        </p:txBody>
      </p:sp>
    </p:spTree>
    <p:extLst>
      <p:ext uri="{BB962C8B-B14F-4D97-AF65-F5344CB8AC3E}">
        <p14:creationId xmlns:p14="http://schemas.microsoft.com/office/powerpoint/2010/main" val="18296186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A767FBE-3894-4B4D-80B0-514F8A49C150}" type="datetimeFigureOut">
              <a:rPr lang="en-AU" smtClean="0"/>
              <a:t>18/02/2025</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9E11826A-AC21-41BB-8132-A588EDCCED15}" type="slidenum">
              <a:rPr lang="en-AU" smtClean="0"/>
              <a:t>‹#›</a:t>
            </a:fld>
            <a:endParaRPr lang="en-AU"/>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8172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A767FBE-3894-4B4D-80B0-514F8A49C150}" type="datetimeFigureOut">
              <a:rPr lang="en-AU" smtClean="0"/>
              <a:t>18/02/2025</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9E11826A-AC21-41BB-8132-A588EDCCED15}" type="slidenum">
              <a:rPr lang="en-AU" smtClean="0"/>
              <a:t>‹#›</a:t>
            </a:fld>
            <a:endParaRPr lang="en-AU"/>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471717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767FBE-3894-4B4D-80B0-514F8A49C150}" type="datetimeFigureOut">
              <a:rPr lang="en-AU" smtClean="0"/>
              <a:t>18/02/2025</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9E11826A-AC21-41BB-8132-A588EDCCED15}" type="slidenum">
              <a:rPr lang="en-AU" smtClean="0"/>
              <a:t>‹#›</a:t>
            </a:fld>
            <a:endParaRPr lang="en-AU"/>
          </a:p>
        </p:txBody>
      </p:sp>
    </p:spTree>
    <p:extLst>
      <p:ext uri="{BB962C8B-B14F-4D97-AF65-F5344CB8AC3E}">
        <p14:creationId xmlns:p14="http://schemas.microsoft.com/office/powerpoint/2010/main" val="39467773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A767FBE-3894-4B4D-80B0-514F8A49C150}" type="datetimeFigureOut">
              <a:rPr lang="en-AU" smtClean="0"/>
              <a:t>18/02/2025</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9E11826A-AC21-41BB-8132-A588EDCCED15}" type="slidenum">
              <a:rPr lang="en-AU" smtClean="0"/>
              <a:t>‹#›</a:t>
            </a:fld>
            <a:endParaRPr lang="en-AU"/>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654982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A767FBE-3894-4B4D-80B0-514F8A49C150}" type="datetimeFigureOut">
              <a:rPr lang="en-AU" smtClean="0"/>
              <a:t>18/02/2025</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9E11826A-AC21-41BB-8132-A588EDCCED15}" type="slidenum">
              <a:rPr lang="en-AU" smtClean="0"/>
              <a:t>‹#›</a:t>
            </a:fld>
            <a:endParaRPr lang="en-AU"/>
          </a:p>
        </p:txBody>
      </p:sp>
    </p:spTree>
    <p:extLst>
      <p:ext uri="{BB962C8B-B14F-4D97-AF65-F5344CB8AC3E}">
        <p14:creationId xmlns:p14="http://schemas.microsoft.com/office/powerpoint/2010/main" val="23551396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A767FBE-3894-4B4D-80B0-514F8A49C150}" type="datetimeFigureOut">
              <a:rPr lang="en-AU" smtClean="0"/>
              <a:t>18/02/2025</a:t>
            </a:fld>
            <a:endParaRPr lang="en-AU"/>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AU"/>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E11826A-AC21-41BB-8132-A588EDCCED15}" type="slidenum">
              <a:rPr lang="en-AU" smtClean="0"/>
              <a:t>‹#›</a:t>
            </a:fld>
            <a:endParaRPr lang="en-AU"/>
          </a:p>
        </p:txBody>
      </p:sp>
    </p:spTree>
    <p:extLst>
      <p:ext uri="{BB962C8B-B14F-4D97-AF65-F5344CB8AC3E}">
        <p14:creationId xmlns:p14="http://schemas.microsoft.com/office/powerpoint/2010/main" val="2335241275"/>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 id="2147483716" r:id="rId12"/>
    <p:sldLayoutId id="2147483717" r:id="rId13"/>
    <p:sldLayoutId id="2147483718" r:id="rId14"/>
    <p:sldLayoutId id="2147483719" r:id="rId15"/>
    <p:sldLayoutId id="2147483720" r:id="rId16"/>
    <p:sldLayoutId id="2147483721" r:id="rId17"/>
    <p:sldLayoutId id="2147483722" r:id="rId18"/>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C2E75-FCEB-44BB-4E58-1217584A6699}"/>
              </a:ext>
            </a:extLst>
          </p:cNvPr>
          <p:cNvSpPr>
            <a:spLocks noGrp="1"/>
          </p:cNvSpPr>
          <p:nvPr>
            <p:ph type="ctrTitle"/>
          </p:nvPr>
        </p:nvSpPr>
        <p:spPr>
          <a:xfrm>
            <a:off x="2407297" y="2057743"/>
            <a:ext cx="7735251" cy="1515533"/>
          </a:xfrm>
        </p:spPr>
        <p:txBody>
          <a:bodyPr>
            <a:normAutofit fontScale="90000"/>
          </a:bodyPr>
          <a:lstStyle/>
          <a:p>
            <a:r>
              <a:rPr lang="en-US" dirty="0"/>
              <a:t>Understanding requirements: Class-based model</a:t>
            </a:r>
            <a:endParaRPr lang="en-AU" dirty="0"/>
          </a:p>
        </p:txBody>
      </p:sp>
      <p:sp>
        <p:nvSpPr>
          <p:cNvPr id="3" name="Subtitle 2">
            <a:extLst>
              <a:ext uri="{FF2B5EF4-FFF2-40B4-BE49-F238E27FC236}">
                <a16:creationId xmlns:a16="http://schemas.microsoft.com/office/drawing/2014/main" id="{59B0C9B7-12A5-07A1-5B70-D904BFAE02C4}"/>
              </a:ext>
            </a:extLst>
          </p:cNvPr>
          <p:cNvSpPr>
            <a:spLocks noGrp="1"/>
          </p:cNvSpPr>
          <p:nvPr>
            <p:ph type="subTitle" idx="1"/>
          </p:nvPr>
        </p:nvSpPr>
        <p:spPr/>
        <p:txBody>
          <a:bodyPr/>
          <a:lstStyle/>
          <a:p>
            <a:r>
              <a:rPr lang="en-US" dirty="0"/>
              <a:t>PART-2</a:t>
            </a:r>
            <a:endParaRPr lang="en-AU" dirty="0"/>
          </a:p>
        </p:txBody>
      </p:sp>
    </p:spTree>
    <p:extLst>
      <p:ext uri="{BB962C8B-B14F-4D97-AF65-F5344CB8AC3E}">
        <p14:creationId xmlns:p14="http://schemas.microsoft.com/office/powerpoint/2010/main" val="13670050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2">
            <a:extLst>
              <a:ext uri="{FF2B5EF4-FFF2-40B4-BE49-F238E27FC236}">
                <a16:creationId xmlns:a16="http://schemas.microsoft.com/office/drawing/2014/main" id="{831548C0-06EA-A996-30F8-72E4AA2D6F30}"/>
              </a:ext>
            </a:extLst>
          </p:cNvPr>
          <p:cNvSpPr>
            <a:spLocks noGrp="1" noChangeArrowheads="1"/>
          </p:cNvSpPr>
          <p:nvPr>
            <p:ph type="title"/>
          </p:nvPr>
        </p:nvSpPr>
        <p:spPr>
          <a:xfrm>
            <a:off x="2667000" y="1143001"/>
            <a:ext cx="6705600" cy="633413"/>
          </a:xfrm>
        </p:spPr>
        <p:txBody>
          <a:bodyPr>
            <a:normAutofit fontScale="90000"/>
          </a:bodyPr>
          <a:lstStyle/>
          <a:p>
            <a:pPr eaLnBrk="1" hangingPunct="1"/>
            <a:r>
              <a:rPr lang="en-US" altLang="en-US"/>
              <a:t>Class-Based Modeling</a:t>
            </a:r>
          </a:p>
        </p:txBody>
      </p:sp>
      <p:sp>
        <p:nvSpPr>
          <p:cNvPr id="27653" name="Rectangle 3">
            <a:extLst>
              <a:ext uri="{FF2B5EF4-FFF2-40B4-BE49-F238E27FC236}">
                <a16:creationId xmlns:a16="http://schemas.microsoft.com/office/drawing/2014/main" id="{62753792-5BDC-D260-E06E-C40C1675CF25}"/>
              </a:ext>
            </a:extLst>
          </p:cNvPr>
          <p:cNvSpPr>
            <a:spLocks noGrp="1" noChangeArrowheads="1"/>
          </p:cNvSpPr>
          <p:nvPr>
            <p:ph idx="1"/>
          </p:nvPr>
        </p:nvSpPr>
        <p:spPr/>
        <p:txBody>
          <a:bodyPr>
            <a:normAutofit fontScale="92500" lnSpcReduction="10000"/>
          </a:bodyPr>
          <a:lstStyle/>
          <a:p>
            <a:pPr eaLnBrk="1" hangingPunct="1"/>
            <a:r>
              <a:rPr lang="en-US" altLang="en-US">
                <a:latin typeface="Palatino" pitchFamily="-128" charset="0"/>
              </a:rPr>
              <a:t>Class-based modeling represents: </a:t>
            </a:r>
          </a:p>
          <a:p>
            <a:pPr lvl="1" eaLnBrk="1" hangingPunct="1"/>
            <a:r>
              <a:rPr lang="en-US" altLang="en-US">
                <a:solidFill>
                  <a:schemeClr val="folHlink"/>
                </a:solidFill>
                <a:latin typeface="Palatino" pitchFamily="-128" charset="0"/>
              </a:rPr>
              <a:t>objects</a:t>
            </a:r>
            <a:r>
              <a:rPr lang="en-US" altLang="en-US">
                <a:latin typeface="Palatino" pitchFamily="-128" charset="0"/>
              </a:rPr>
              <a:t> that the system will manipulate </a:t>
            </a:r>
          </a:p>
          <a:p>
            <a:pPr lvl="1" eaLnBrk="1" hangingPunct="1"/>
            <a:r>
              <a:rPr lang="en-US" altLang="en-US">
                <a:solidFill>
                  <a:schemeClr val="folHlink"/>
                </a:solidFill>
                <a:latin typeface="Palatino" pitchFamily="-128" charset="0"/>
              </a:rPr>
              <a:t>operations</a:t>
            </a:r>
            <a:r>
              <a:rPr lang="en-US" altLang="en-US">
                <a:latin typeface="Palatino" pitchFamily="-128" charset="0"/>
              </a:rPr>
              <a:t> (also called methods or services) that will be applied to the objects to effect the manipulation </a:t>
            </a:r>
          </a:p>
          <a:p>
            <a:pPr lvl="1" eaLnBrk="1" hangingPunct="1"/>
            <a:r>
              <a:rPr lang="en-US" altLang="en-US">
                <a:solidFill>
                  <a:schemeClr val="folHlink"/>
                </a:solidFill>
                <a:latin typeface="Palatino" pitchFamily="-128" charset="0"/>
              </a:rPr>
              <a:t>relationships</a:t>
            </a:r>
            <a:r>
              <a:rPr lang="en-US" altLang="en-US">
                <a:latin typeface="Palatino" pitchFamily="-128" charset="0"/>
              </a:rPr>
              <a:t> (some hierarchical) between the objects</a:t>
            </a:r>
          </a:p>
          <a:p>
            <a:pPr lvl="1" eaLnBrk="1" hangingPunct="1"/>
            <a:r>
              <a:rPr lang="en-US" altLang="en-US">
                <a:solidFill>
                  <a:schemeClr val="folHlink"/>
                </a:solidFill>
                <a:latin typeface="Palatino" pitchFamily="-128" charset="0"/>
              </a:rPr>
              <a:t>collaborations</a:t>
            </a:r>
            <a:r>
              <a:rPr lang="en-US" altLang="en-US">
                <a:latin typeface="Palatino" pitchFamily="-128" charset="0"/>
              </a:rPr>
              <a:t> that occur between the classes that are defined. </a:t>
            </a:r>
          </a:p>
          <a:p>
            <a:pPr eaLnBrk="1" hangingPunct="1"/>
            <a:r>
              <a:rPr lang="en-US" altLang="en-US">
                <a:latin typeface="Palatino" pitchFamily="-128" charset="0"/>
              </a:rPr>
              <a:t>The elements of a class-based model include classes and objects, attributes, operations, CRC models, collaboration diagrams and packages. </a:t>
            </a:r>
          </a:p>
        </p:txBody>
      </p:sp>
      <p:sp>
        <p:nvSpPr>
          <p:cNvPr id="2" name="Footer Placeholder 3">
            <a:extLst>
              <a:ext uri="{FF2B5EF4-FFF2-40B4-BE49-F238E27FC236}">
                <a16:creationId xmlns:a16="http://schemas.microsoft.com/office/drawing/2014/main" id="{6B059440-42BA-FFDB-BFEE-3200E547C6E7}"/>
              </a:ext>
            </a:extLst>
          </p:cNvPr>
          <p:cNvSpPr>
            <a:spLocks noGrp="1"/>
          </p:cNvSpPr>
          <p:nvPr>
            <p:ph type="ftr" sz="quarter" idx="11"/>
          </p:nvPr>
        </p:nvSpPr>
        <p:spPr/>
        <p:txBody>
          <a:bodyPr/>
          <a:lstStyle/>
          <a:p>
            <a:pPr>
              <a:defRPr/>
            </a:pPr>
            <a:r>
              <a:rPr lang="en-US" altLang="en-US"/>
              <a:t>These slides are designed to accompany </a:t>
            </a:r>
            <a:r>
              <a:rPr lang="en-US" altLang="en-US" i="1"/>
              <a:t>Software Engineering: A Practitioner’s Approach, 7/e </a:t>
            </a:r>
            <a:r>
              <a:rPr lang="en-US" altLang="en-US"/>
              <a:t>(McGraw-Hill, 2009). Slides copyright 2009 by Roger Pressman.</a:t>
            </a:r>
          </a:p>
        </p:txBody>
      </p:sp>
      <p:sp>
        <p:nvSpPr>
          <p:cNvPr id="3" name="Slide Number Placeholder 4">
            <a:extLst>
              <a:ext uri="{FF2B5EF4-FFF2-40B4-BE49-F238E27FC236}">
                <a16:creationId xmlns:a16="http://schemas.microsoft.com/office/drawing/2014/main" id="{250B2AA2-9A09-383A-6164-41AE54DA99B1}"/>
              </a:ext>
            </a:extLst>
          </p:cNvPr>
          <p:cNvSpPr>
            <a:spLocks noGrp="1"/>
          </p:cNvSpPr>
          <p:nvPr>
            <p:ph type="sldNum" sz="quarter" idx="12"/>
          </p:nvPr>
        </p:nvSpPr>
        <p:spPr/>
        <p:txBody>
          <a:bodyPr/>
          <a:lstStyle/>
          <a:p>
            <a:pPr>
              <a:defRPr/>
            </a:pPr>
            <a:fld id="{25E442AE-0346-42F4-A610-4C72AFF93C05}" type="slidenum">
              <a:rPr lang="en-US" altLang="en-US"/>
              <a:pPr>
                <a:defRPr/>
              </a:pPr>
              <a:t>10</a:t>
            </a:fld>
            <a:endParaRPr lang="en-US"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5FCFD-4543-4569-3E62-15576753EC55}"/>
              </a:ext>
            </a:extLst>
          </p:cNvPr>
          <p:cNvSpPr>
            <a:spLocks noGrp="1"/>
          </p:cNvSpPr>
          <p:nvPr>
            <p:ph type="title"/>
          </p:nvPr>
        </p:nvSpPr>
        <p:spPr>
          <a:xfrm>
            <a:off x="1295401" y="460827"/>
            <a:ext cx="9601196" cy="966757"/>
          </a:xfrm>
        </p:spPr>
        <p:txBody>
          <a:bodyPr/>
          <a:lstStyle/>
          <a:p>
            <a:r>
              <a:rPr lang="en-US" dirty="0"/>
              <a:t>Contd.</a:t>
            </a:r>
            <a:endParaRPr lang="en-AU" dirty="0"/>
          </a:p>
        </p:txBody>
      </p:sp>
      <p:sp>
        <p:nvSpPr>
          <p:cNvPr id="3" name="Content Placeholder 2">
            <a:extLst>
              <a:ext uri="{FF2B5EF4-FFF2-40B4-BE49-F238E27FC236}">
                <a16:creationId xmlns:a16="http://schemas.microsoft.com/office/drawing/2014/main" id="{3F076DB3-C52D-043C-0040-DD0E4A2357E4}"/>
              </a:ext>
            </a:extLst>
          </p:cNvPr>
          <p:cNvSpPr>
            <a:spLocks noGrp="1"/>
          </p:cNvSpPr>
          <p:nvPr>
            <p:ph idx="1"/>
          </p:nvPr>
        </p:nvSpPr>
        <p:spPr/>
        <p:txBody>
          <a:bodyPr/>
          <a:lstStyle/>
          <a:p>
            <a:endParaRPr lang="en-AU"/>
          </a:p>
        </p:txBody>
      </p:sp>
      <p:pic>
        <p:nvPicPr>
          <p:cNvPr id="5" name="Picture 4">
            <a:extLst>
              <a:ext uri="{FF2B5EF4-FFF2-40B4-BE49-F238E27FC236}">
                <a16:creationId xmlns:a16="http://schemas.microsoft.com/office/drawing/2014/main" id="{EA28A1F8-CC28-52CE-A2F8-43B84F76EE67}"/>
              </a:ext>
            </a:extLst>
          </p:cNvPr>
          <p:cNvPicPr>
            <a:picLocks noChangeAspect="1"/>
          </p:cNvPicPr>
          <p:nvPr/>
        </p:nvPicPr>
        <p:blipFill>
          <a:blip r:embed="rId2"/>
          <a:stretch>
            <a:fillRect/>
          </a:stretch>
        </p:blipFill>
        <p:spPr>
          <a:xfrm>
            <a:off x="1295401" y="1427584"/>
            <a:ext cx="9682185" cy="4357396"/>
          </a:xfrm>
          <a:prstGeom prst="rect">
            <a:avLst/>
          </a:prstGeom>
        </p:spPr>
      </p:pic>
    </p:spTree>
    <p:extLst>
      <p:ext uri="{BB962C8B-B14F-4D97-AF65-F5344CB8AC3E}">
        <p14:creationId xmlns:p14="http://schemas.microsoft.com/office/powerpoint/2010/main" val="35138045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Rectangle 2">
            <a:extLst>
              <a:ext uri="{FF2B5EF4-FFF2-40B4-BE49-F238E27FC236}">
                <a16:creationId xmlns:a16="http://schemas.microsoft.com/office/drawing/2014/main" id="{445260D4-8199-9ABE-D142-102EB3B76C24}"/>
              </a:ext>
            </a:extLst>
          </p:cNvPr>
          <p:cNvSpPr>
            <a:spLocks noGrp="1" noChangeArrowheads="1"/>
          </p:cNvSpPr>
          <p:nvPr>
            <p:ph type="title"/>
          </p:nvPr>
        </p:nvSpPr>
        <p:spPr/>
        <p:txBody>
          <a:bodyPr/>
          <a:lstStyle/>
          <a:p>
            <a:pPr eaLnBrk="1" hangingPunct="1"/>
            <a:r>
              <a:rPr lang="en-US" altLang="en-US"/>
              <a:t>Identifying Analysis Classes</a:t>
            </a:r>
          </a:p>
        </p:txBody>
      </p:sp>
      <p:sp>
        <p:nvSpPr>
          <p:cNvPr id="28677" name="Rectangle 3">
            <a:extLst>
              <a:ext uri="{FF2B5EF4-FFF2-40B4-BE49-F238E27FC236}">
                <a16:creationId xmlns:a16="http://schemas.microsoft.com/office/drawing/2014/main" id="{7B667EC5-A845-154C-7C7A-FAF94F03CE6D}"/>
              </a:ext>
            </a:extLst>
          </p:cNvPr>
          <p:cNvSpPr>
            <a:spLocks noGrp="1" noChangeArrowheads="1"/>
          </p:cNvSpPr>
          <p:nvPr>
            <p:ph idx="1"/>
          </p:nvPr>
        </p:nvSpPr>
        <p:spPr/>
        <p:txBody>
          <a:bodyPr>
            <a:normAutofit fontScale="92500"/>
          </a:bodyPr>
          <a:lstStyle/>
          <a:p>
            <a:pPr>
              <a:spcBef>
                <a:spcPts val="300"/>
              </a:spcBef>
            </a:pPr>
            <a:r>
              <a:rPr lang="en-US" altLang="en-US">
                <a:latin typeface="Palatino" pitchFamily="-128" charset="0"/>
              </a:rPr>
              <a:t>Examining the usage scenarios developed as part of the requirements model and perform a "grammatical parse" [Abb83] </a:t>
            </a:r>
          </a:p>
          <a:p>
            <a:pPr lvl="1">
              <a:spcBef>
                <a:spcPts val="300"/>
              </a:spcBef>
            </a:pPr>
            <a:r>
              <a:rPr lang="en-US" altLang="en-US">
                <a:latin typeface="Palatino" pitchFamily="-128" charset="0"/>
              </a:rPr>
              <a:t>Classes are determined by underlining each noun or noun phrase and entering it into a simple table. </a:t>
            </a:r>
          </a:p>
          <a:p>
            <a:pPr lvl="1">
              <a:spcBef>
                <a:spcPts val="300"/>
              </a:spcBef>
            </a:pPr>
            <a:r>
              <a:rPr lang="en-US" altLang="en-US">
                <a:latin typeface="Palatino" pitchFamily="-128" charset="0"/>
              </a:rPr>
              <a:t>Synonyms should be noted. </a:t>
            </a:r>
          </a:p>
          <a:p>
            <a:pPr lvl="1">
              <a:spcBef>
                <a:spcPts val="300"/>
              </a:spcBef>
            </a:pPr>
            <a:r>
              <a:rPr lang="en-US" altLang="en-US">
                <a:latin typeface="Palatino" pitchFamily="-128" charset="0"/>
              </a:rPr>
              <a:t>If the class (noun) is required to implement a solution, then it is part of the solution space; otherwise, if a class is necessary only to describe a solution, it is part of the problem space. </a:t>
            </a:r>
          </a:p>
          <a:p>
            <a:pPr>
              <a:spcBef>
                <a:spcPts val="300"/>
              </a:spcBef>
            </a:pPr>
            <a:r>
              <a:rPr lang="en-US" altLang="en-US">
                <a:latin typeface="Palatino" pitchFamily="-128" charset="0"/>
              </a:rPr>
              <a:t>But what should we look for once all of the nouns have been isolated? </a:t>
            </a:r>
            <a:endParaRPr lang="en-US" altLang="en-US"/>
          </a:p>
        </p:txBody>
      </p:sp>
      <p:sp>
        <p:nvSpPr>
          <p:cNvPr id="2" name="Footer Placeholder 3">
            <a:extLst>
              <a:ext uri="{FF2B5EF4-FFF2-40B4-BE49-F238E27FC236}">
                <a16:creationId xmlns:a16="http://schemas.microsoft.com/office/drawing/2014/main" id="{AE9DF504-319A-F228-2122-1BA77CC16E11}"/>
              </a:ext>
            </a:extLst>
          </p:cNvPr>
          <p:cNvSpPr>
            <a:spLocks noGrp="1"/>
          </p:cNvSpPr>
          <p:nvPr>
            <p:ph type="ftr" sz="quarter" idx="11"/>
          </p:nvPr>
        </p:nvSpPr>
        <p:spPr/>
        <p:txBody>
          <a:bodyPr/>
          <a:lstStyle/>
          <a:p>
            <a:pPr>
              <a:defRPr/>
            </a:pPr>
            <a:r>
              <a:rPr lang="en-US" altLang="en-US"/>
              <a:t>These slides are designed to accompany </a:t>
            </a:r>
            <a:r>
              <a:rPr lang="en-US" altLang="en-US" i="1"/>
              <a:t>Software Engineering: A Practitioner’s Approach, 7/e </a:t>
            </a:r>
            <a:r>
              <a:rPr lang="en-US" altLang="en-US"/>
              <a:t>(McGraw-Hill, 2009). Slides copyright 2009 by Roger Pressman.</a:t>
            </a:r>
          </a:p>
        </p:txBody>
      </p:sp>
      <p:sp>
        <p:nvSpPr>
          <p:cNvPr id="3" name="Slide Number Placeholder 4">
            <a:extLst>
              <a:ext uri="{FF2B5EF4-FFF2-40B4-BE49-F238E27FC236}">
                <a16:creationId xmlns:a16="http://schemas.microsoft.com/office/drawing/2014/main" id="{BA515D3E-183E-2C39-0832-A389B29D9B70}"/>
              </a:ext>
            </a:extLst>
          </p:cNvPr>
          <p:cNvSpPr>
            <a:spLocks noGrp="1"/>
          </p:cNvSpPr>
          <p:nvPr>
            <p:ph type="sldNum" sz="quarter" idx="12"/>
          </p:nvPr>
        </p:nvSpPr>
        <p:spPr/>
        <p:txBody>
          <a:bodyPr/>
          <a:lstStyle/>
          <a:p>
            <a:pPr>
              <a:defRPr/>
            </a:pPr>
            <a:fld id="{87E63563-AF18-47E3-AB50-22BE3C2BFC59}" type="slidenum">
              <a:rPr lang="en-US" altLang="en-US"/>
              <a:pPr>
                <a:defRPr/>
              </a:pPr>
              <a:t>12</a:t>
            </a:fld>
            <a:endParaRPr lang="en-US"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2">
            <a:extLst>
              <a:ext uri="{FF2B5EF4-FFF2-40B4-BE49-F238E27FC236}">
                <a16:creationId xmlns:a16="http://schemas.microsoft.com/office/drawing/2014/main" id="{60583F93-1383-823D-2625-460D1AD6BEDC}"/>
              </a:ext>
            </a:extLst>
          </p:cNvPr>
          <p:cNvSpPr>
            <a:spLocks noGrp="1" noChangeArrowheads="1"/>
          </p:cNvSpPr>
          <p:nvPr>
            <p:ph type="title"/>
          </p:nvPr>
        </p:nvSpPr>
        <p:spPr>
          <a:xfrm>
            <a:off x="2667000" y="1066801"/>
            <a:ext cx="6705600" cy="633413"/>
          </a:xfrm>
        </p:spPr>
        <p:txBody>
          <a:bodyPr/>
          <a:lstStyle/>
          <a:p>
            <a:pPr eaLnBrk="1" hangingPunct="1"/>
            <a:r>
              <a:rPr lang="en-US" altLang="en-US" sz="3200"/>
              <a:t>Manifestations of Analysis Classes</a:t>
            </a:r>
            <a:endParaRPr lang="en-US" altLang="en-US"/>
          </a:p>
        </p:txBody>
      </p:sp>
      <p:sp>
        <p:nvSpPr>
          <p:cNvPr id="29701" name="Rectangle 3">
            <a:extLst>
              <a:ext uri="{FF2B5EF4-FFF2-40B4-BE49-F238E27FC236}">
                <a16:creationId xmlns:a16="http://schemas.microsoft.com/office/drawing/2014/main" id="{6DE40FE5-01C0-2F55-5962-255A2C194D0E}"/>
              </a:ext>
            </a:extLst>
          </p:cNvPr>
          <p:cNvSpPr>
            <a:spLocks noGrp="1" noChangeArrowheads="1"/>
          </p:cNvSpPr>
          <p:nvPr>
            <p:ph idx="1"/>
          </p:nvPr>
        </p:nvSpPr>
        <p:spPr>
          <a:xfrm>
            <a:off x="1380930" y="2384231"/>
            <a:ext cx="9647853" cy="4191000"/>
          </a:xfrm>
        </p:spPr>
        <p:txBody>
          <a:bodyPr>
            <a:normAutofit/>
          </a:bodyPr>
          <a:lstStyle/>
          <a:p>
            <a:pPr>
              <a:spcBef>
                <a:spcPts val="300"/>
              </a:spcBef>
            </a:pPr>
            <a:r>
              <a:rPr lang="en-US" altLang="en-US" sz="2000" i="1" dirty="0">
                <a:latin typeface="Palatino" pitchFamily="-128" charset="0"/>
              </a:rPr>
              <a:t>Analysis classes</a:t>
            </a:r>
            <a:r>
              <a:rPr lang="en-US" altLang="en-US" sz="2000" dirty="0">
                <a:latin typeface="Palatino" pitchFamily="-128" charset="0"/>
              </a:rPr>
              <a:t> manifest themselves in one of the following ways:</a:t>
            </a:r>
          </a:p>
          <a:p>
            <a:pPr lvl="2">
              <a:spcBef>
                <a:spcPts val="600"/>
              </a:spcBef>
            </a:pPr>
            <a:r>
              <a:rPr lang="en-US" altLang="en-US" sz="1600" i="1" dirty="0">
                <a:latin typeface="Palatino" pitchFamily="-128" charset="0"/>
              </a:rPr>
              <a:t>External entities</a:t>
            </a:r>
            <a:r>
              <a:rPr lang="en-US" altLang="en-US" sz="1600" dirty="0">
                <a:latin typeface="Palatino" pitchFamily="-128" charset="0"/>
              </a:rPr>
              <a:t> (e.g., other systems, devices, people) that produce or consume information </a:t>
            </a:r>
          </a:p>
          <a:p>
            <a:pPr lvl="2">
              <a:spcBef>
                <a:spcPts val="600"/>
              </a:spcBef>
            </a:pPr>
            <a:r>
              <a:rPr lang="en-US" altLang="en-US" sz="1600" i="1" dirty="0">
                <a:latin typeface="Palatino" pitchFamily="-128" charset="0"/>
              </a:rPr>
              <a:t>Things</a:t>
            </a:r>
            <a:r>
              <a:rPr lang="en-US" altLang="en-US" sz="1600" dirty="0">
                <a:latin typeface="Palatino" pitchFamily="-128" charset="0"/>
              </a:rPr>
              <a:t> (</a:t>
            </a:r>
            <a:r>
              <a:rPr lang="en-US" altLang="en-US" sz="1600" dirty="0" err="1">
                <a:latin typeface="Palatino" pitchFamily="-128" charset="0"/>
              </a:rPr>
              <a:t>e.g</a:t>
            </a:r>
            <a:r>
              <a:rPr lang="en-US" altLang="en-US" sz="1600" dirty="0">
                <a:latin typeface="Palatino" pitchFamily="-128" charset="0"/>
              </a:rPr>
              <a:t>, reports, displays, letters, signals) that are part of the information domain for the problem</a:t>
            </a:r>
          </a:p>
          <a:p>
            <a:pPr lvl="2" eaLnBrk="1" hangingPunct="1">
              <a:lnSpc>
                <a:spcPct val="90000"/>
              </a:lnSpc>
            </a:pPr>
            <a:r>
              <a:rPr lang="en-US" altLang="en-US" sz="1600" i="1" dirty="0">
                <a:latin typeface="Palatino" pitchFamily="-128" charset="0"/>
              </a:rPr>
              <a:t>Occurrences or events</a:t>
            </a:r>
            <a:r>
              <a:rPr lang="en-US" altLang="en-US" sz="1600" dirty="0">
                <a:latin typeface="Palatino" pitchFamily="-128" charset="0"/>
              </a:rPr>
              <a:t> (e.g., a property transfer or the completion of a series of robot movements) that occur within the context of system operation</a:t>
            </a:r>
          </a:p>
          <a:p>
            <a:pPr lvl="2" eaLnBrk="1" hangingPunct="1">
              <a:lnSpc>
                <a:spcPct val="90000"/>
              </a:lnSpc>
            </a:pPr>
            <a:r>
              <a:rPr lang="en-US" altLang="en-US" sz="1600" i="1" dirty="0">
                <a:latin typeface="Palatino" pitchFamily="-128" charset="0"/>
              </a:rPr>
              <a:t>Roles</a:t>
            </a:r>
            <a:r>
              <a:rPr lang="en-US" altLang="en-US" sz="1600" dirty="0">
                <a:latin typeface="Palatino" pitchFamily="-128" charset="0"/>
              </a:rPr>
              <a:t> (e.g., manager, engineer, salesperson) played by people who interact with the system</a:t>
            </a:r>
          </a:p>
          <a:p>
            <a:pPr lvl="2" eaLnBrk="1" hangingPunct="1">
              <a:lnSpc>
                <a:spcPct val="90000"/>
              </a:lnSpc>
            </a:pPr>
            <a:r>
              <a:rPr lang="en-US" altLang="en-US" sz="1600" i="1" dirty="0">
                <a:latin typeface="Palatino" pitchFamily="-128" charset="0"/>
              </a:rPr>
              <a:t>Organizational units</a:t>
            </a:r>
            <a:r>
              <a:rPr lang="en-US" altLang="en-US" sz="1600" dirty="0">
                <a:latin typeface="Palatino" pitchFamily="-128" charset="0"/>
              </a:rPr>
              <a:t> (e.g., division, group, team) that are relevant to an application</a:t>
            </a:r>
          </a:p>
          <a:p>
            <a:pPr lvl="2" eaLnBrk="1" hangingPunct="1">
              <a:lnSpc>
                <a:spcPct val="90000"/>
              </a:lnSpc>
            </a:pPr>
            <a:r>
              <a:rPr lang="en-US" altLang="en-US" sz="1600" i="1" dirty="0">
                <a:latin typeface="Palatino" pitchFamily="-128" charset="0"/>
              </a:rPr>
              <a:t>Places </a:t>
            </a:r>
            <a:r>
              <a:rPr lang="en-US" altLang="en-US" sz="1600" dirty="0">
                <a:latin typeface="Palatino" pitchFamily="-128" charset="0"/>
              </a:rPr>
              <a:t>(e.g., manufacturing floor or loading dock) that establish the context of the problem and the overall function</a:t>
            </a:r>
          </a:p>
          <a:p>
            <a:pPr lvl="2" eaLnBrk="1" hangingPunct="1">
              <a:lnSpc>
                <a:spcPct val="90000"/>
              </a:lnSpc>
            </a:pPr>
            <a:r>
              <a:rPr lang="en-US" altLang="en-US" sz="1600" i="1" dirty="0">
                <a:latin typeface="Palatino" pitchFamily="-128" charset="0"/>
              </a:rPr>
              <a:t>Structures</a:t>
            </a:r>
            <a:r>
              <a:rPr lang="en-US" altLang="en-US" sz="1600" dirty="0">
                <a:latin typeface="Palatino" pitchFamily="-128" charset="0"/>
              </a:rPr>
              <a:t> (e.g., sensors, four-wheeled vehicles, or computers) that define a class of objects or related classes of objects</a:t>
            </a:r>
          </a:p>
        </p:txBody>
      </p:sp>
      <p:sp>
        <p:nvSpPr>
          <p:cNvPr id="3" name="Slide Number Placeholder 4">
            <a:extLst>
              <a:ext uri="{FF2B5EF4-FFF2-40B4-BE49-F238E27FC236}">
                <a16:creationId xmlns:a16="http://schemas.microsoft.com/office/drawing/2014/main" id="{C4EAED07-99F1-1CDE-E6D2-52D2D0B3B59C}"/>
              </a:ext>
            </a:extLst>
          </p:cNvPr>
          <p:cNvSpPr>
            <a:spLocks noGrp="1"/>
          </p:cNvSpPr>
          <p:nvPr>
            <p:ph type="sldNum" sz="quarter" idx="12"/>
          </p:nvPr>
        </p:nvSpPr>
        <p:spPr/>
        <p:txBody>
          <a:bodyPr/>
          <a:lstStyle/>
          <a:p>
            <a:pPr>
              <a:defRPr/>
            </a:pPr>
            <a:fld id="{B2B92979-6EDC-440B-BAD9-533322363C9C}" type="slidenum">
              <a:rPr lang="en-US" altLang="en-US"/>
              <a:pPr>
                <a:defRPr/>
              </a:pPr>
              <a:t>13</a:t>
            </a:fld>
            <a:endParaRPr lang="en-US"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2">
            <a:extLst>
              <a:ext uri="{FF2B5EF4-FFF2-40B4-BE49-F238E27FC236}">
                <a16:creationId xmlns:a16="http://schemas.microsoft.com/office/drawing/2014/main" id="{7F3E398B-F4A9-98AF-ED2E-89F7517790E3}"/>
              </a:ext>
            </a:extLst>
          </p:cNvPr>
          <p:cNvSpPr>
            <a:spLocks noGrp="1" noChangeArrowheads="1"/>
          </p:cNvSpPr>
          <p:nvPr>
            <p:ph type="title"/>
          </p:nvPr>
        </p:nvSpPr>
        <p:spPr/>
        <p:txBody>
          <a:bodyPr/>
          <a:lstStyle/>
          <a:p>
            <a:pPr eaLnBrk="1" hangingPunct="1"/>
            <a:r>
              <a:rPr lang="en-US" altLang="en-US"/>
              <a:t>Potential Classes</a:t>
            </a:r>
          </a:p>
        </p:txBody>
      </p:sp>
      <p:sp>
        <p:nvSpPr>
          <p:cNvPr id="30725" name="Rectangle 3">
            <a:extLst>
              <a:ext uri="{FF2B5EF4-FFF2-40B4-BE49-F238E27FC236}">
                <a16:creationId xmlns:a16="http://schemas.microsoft.com/office/drawing/2014/main" id="{759C8FE2-0BF9-821F-0803-07373950E8ED}"/>
              </a:ext>
            </a:extLst>
          </p:cNvPr>
          <p:cNvSpPr>
            <a:spLocks noGrp="1" noChangeArrowheads="1"/>
          </p:cNvSpPr>
          <p:nvPr>
            <p:ph idx="1"/>
          </p:nvPr>
        </p:nvSpPr>
        <p:spPr/>
        <p:txBody>
          <a:bodyPr>
            <a:normAutofit fontScale="92500" lnSpcReduction="10000"/>
          </a:bodyPr>
          <a:lstStyle/>
          <a:p>
            <a:pPr algn="just">
              <a:spcBef>
                <a:spcPts val="600"/>
              </a:spcBef>
            </a:pPr>
            <a:r>
              <a:rPr lang="en-US" altLang="en-US" sz="1600" i="1" dirty="0">
                <a:solidFill>
                  <a:schemeClr val="tx1"/>
                </a:solidFill>
                <a:latin typeface="Palatino" pitchFamily="-128" charset="0"/>
              </a:rPr>
              <a:t>Retained information.</a:t>
            </a:r>
            <a:r>
              <a:rPr lang="en-US" altLang="en-US" sz="1600" dirty="0">
                <a:solidFill>
                  <a:schemeClr val="tx1"/>
                </a:solidFill>
                <a:latin typeface="Palatino" pitchFamily="-128" charset="0"/>
              </a:rPr>
              <a:t> The potential class will be useful during analysis only if information about it must be remembered so that the system can function.</a:t>
            </a:r>
          </a:p>
          <a:p>
            <a:pPr algn="just" eaLnBrk="1" hangingPunct="1">
              <a:lnSpc>
                <a:spcPct val="90000"/>
              </a:lnSpc>
            </a:pPr>
            <a:r>
              <a:rPr lang="en-US" altLang="en-US" sz="1600" i="1" dirty="0">
                <a:solidFill>
                  <a:schemeClr val="tx1"/>
                </a:solidFill>
                <a:latin typeface="Palatino" pitchFamily="-128" charset="0"/>
              </a:rPr>
              <a:t>Needed services.</a:t>
            </a:r>
            <a:r>
              <a:rPr lang="en-US" altLang="en-US" sz="1600" dirty="0">
                <a:solidFill>
                  <a:schemeClr val="tx1"/>
                </a:solidFill>
                <a:latin typeface="Palatino" pitchFamily="-128" charset="0"/>
              </a:rPr>
              <a:t> The potential class must have a set of identifiable operations that can change the value of its attributes in some way.</a:t>
            </a:r>
          </a:p>
          <a:p>
            <a:pPr algn="just" eaLnBrk="1" hangingPunct="1">
              <a:lnSpc>
                <a:spcPct val="90000"/>
              </a:lnSpc>
            </a:pPr>
            <a:r>
              <a:rPr lang="en-US" altLang="en-US" sz="1600" i="1" dirty="0">
                <a:solidFill>
                  <a:schemeClr val="tx1"/>
                </a:solidFill>
                <a:latin typeface="Palatino" pitchFamily="-128" charset="0"/>
              </a:rPr>
              <a:t>Multiple attributes.</a:t>
            </a:r>
            <a:r>
              <a:rPr lang="en-US" altLang="en-US" sz="1600" dirty="0">
                <a:solidFill>
                  <a:schemeClr val="tx1"/>
                </a:solidFill>
                <a:latin typeface="Palatino" pitchFamily="-128" charset="0"/>
              </a:rPr>
              <a:t> During requirement analysis, the focus should be on "major" information; a class with a single attribute may, in fact, be useful during design, but is probably better represented as an attribute of another class during the analysis activity.</a:t>
            </a:r>
          </a:p>
          <a:p>
            <a:pPr algn="just" eaLnBrk="1" hangingPunct="1">
              <a:lnSpc>
                <a:spcPct val="90000"/>
              </a:lnSpc>
            </a:pPr>
            <a:r>
              <a:rPr lang="en-US" altLang="en-US" sz="1600" i="1" dirty="0">
                <a:solidFill>
                  <a:schemeClr val="tx1"/>
                </a:solidFill>
                <a:latin typeface="Palatino" pitchFamily="-128" charset="0"/>
              </a:rPr>
              <a:t>Common attributes.</a:t>
            </a:r>
            <a:r>
              <a:rPr lang="en-US" altLang="en-US" sz="1600" dirty="0">
                <a:solidFill>
                  <a:schemeClr val="tx1"/>
                </a:solidFill>
                <a:latin typeface="Palatino" pitchFamily="-128" charset="0"/>
              </a:rPr>
              <a:t> A set of attributes can be defined for the potential class and these attributes apply to all instances of the class.</a:t>
            </a:r>
          </a:p>
          <a:p>
            <a:pPr algn="just" eaLnBrk="1" hangingPunct="1">
              <a:lnSpc>
                <a:spcPct val="90000"/>
              </a:lnSpc>
            </a:pPr>
            <a:r>
              <a:rPr lang="en-US" altLang="en-US" sz="1600" i="1" dirty="0">
                <a:solidFill>
                  <a:schemeClr val="tx1"/>
                </a:solidFill>
                <a:latin typeface="Palatino" pitchFamily="-128" charset="0"/>
              </a:rPr>
              <a:t>Common operations.</a:t>
            </a:r>
            <a:r>
              <a:rPr lang="en-US" altLang="en-US" sz="1600" dirty="0">
                <a:solidFill>
                  <a:schemeClr val="tx1"/>
                </a:solidFill>
                <a:latin typeface="Palatino" pitchFamily="-128" charset="0"/>
              </a:rPr>
              <a:t> A set of operations can be defined for the potential class and these operations apply to all instances of the class.</a:t>
            </a:r>
          </a:p>
          <a:p>
            <a:pPr algn="just" eaLnBrk="1" hangingPunct="1">
              <a:lnSpc>
                <a:spcPct val="90000"/>
              </a:lnSpc>
            </a:pPr>
            <a:r>
              <a:rPr lang="en-US" altLang="en-US" sz="1600" i="1" dirty="0">
                <a:solidFill>
                  <a:schemeClr val="tx1"/>
                </a:solidFill>
                <a:latin typeface="Palatino" pitchFamily="-128" charset="0"/>
              </a:rPr>
              <a:t>Essential requirements.</a:t>
            </a:r>
            <a:r>
              <a:rPr lang="en-US" altLang="en-US" sz="1600" dirty="0">
                <a:solidFill>
                  <a:schemeClr val="tx1"/>
                </a:solidFill>
                <a:latin typeface="Palatino" pitchFamily="-128" charset="0"/>
              </a:rPr>
              <a:t> External entities that appear in the problem space and produce or consume information essential to the operation of any solution for the system will almost always be defined as classes in the requirements model.</a:t>
            </a:r>
            <a:endParaRPr lang="en-US" altLang="en-US" sz="2000" dirty="0">
              <a:solidFill>
                <a:schemeClr val="tx1"/>
              </a:solidFill>
              <a:latin typeface="Palatino" pitchFamily="-128" charset="0"/>
            </a:endParaRPr>
          </a:p>
        </p:txBody>
      </p:sp>
      <p:sp>
        <p:nvSpPr>
          <p:cNvPr id="3" name="Slide Number Placeholder 4">
            <a:extLst>
              <a:ext uri="{FF2B5EF4-FFF2-40B4-BE49-F238E27FC236}">
                <a16:creationId xmlns:a16="http://schemas.microsoft.com/office/drawing/2014/main" id="{CD5DDB91-F2D2-12C6-AD93-13A71E949309}"/>
              </a:ext>
            </a:extLst>
          </p:cNvPr>
          <p:cNvSpPr>
            <a:spLocks noGrp="1"/>
          </p:cNvSpPr>
          <p:nvPr>
            <p:ph type="sldNum" sz="quarter" idx="12"/>
          </p:nvPr>
        </p:nvSpPr>
        <p:spPr/>
        <p:txBody>
          <a:bodyPr/>
          <a:lstStyle/>
          <a:p>
            <a:pPr>
              <a:defRPr/>
            </a:pPr>
            <a:fld id="{07CC8B0E-2EE7-4680-B49F-667FB33371D7}" type="slidenum">
              <a:rPr lang="en-US" altLang="en-US"/>
              <a:pPr>
                <a:defRPr/>
              </a:pPr>
              <a:t>14</a:t>
            </a:fld>
            <a:endParaRPr lang="en-US"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a:extLst>
              <a:ext uri="{FF2B5EF4-FFF2-40B4-BE49-F238E27FC236}">
                <a16:creationId xmlns:a16="http://schemas.microsoft.com/office/drawing/2014/main" id="{FFE35A44-6EB7-65D8-3286-68D1337E93A0}"/>
              </a:ext>
            </a:extLst>
          </p:cNvPr>
          <p:cNvSpPr>
            <a:spLocks noGrp="1" noChangeArrowheads="1"/>
          </p:cNvSpPr>
          <p:nvPr>
            <p:ph type="title"/>
          </p:nvPr>
        </p:nvSpPr>
        <p:spPr/>
        <p:txBody>
          <a:bodyPr/>
          <a:lstStyle/>
          <a:p>
            <a:pPr eaLnBrk="1" hangingPunct="1"/>
            <a:r>
              <a:rPr lang="en-US" altLang="en-US"/>
              <a:t>Example</a:t>
            </a:r>
            <a:endParaRPr lang="en-AU" altLang="en-US"/>
          </a:p>
        </p:txBody>
      </p:sp>
      <p:sp>
        <p:nvSpPr>
          <p:cNvPr id="31747" name="Content Placeholder 2">
            <a:extLst>
              <a:ext uri="{FF2B5EF4-FFF2-40B4-BE49-F238E27FC236}">
                <a16:creationId xmlns:a16="http://schemas.microsoft.com/office/drawing/2014/main" id="{4CB86100-D6EE-1DF7-1CF5-072BD6F279AD}"/>
              </a:ext>
            </a:extLst>
          </p:cNvPr>
          <p:cNvSpPr>
            <a:spLocks noGrp="1" noChangeArrowheads="1"/>
          </p:cNvSpPr>
          <p:nvPr>
            <p:ph idx="1"/>
          </p:nvPr>
        </p:nvSpPr>
        <p:spPr/>
        <p:txBody>
          <a:bodyPr/>
          <a:lstStyle/>
          <a:p>
            <a:pPr eaLnBrk="1" hangingPunct="1"/>
            <a:endParaRPr lang="en-AU" altLang="en-US"/>
          </a:p>
        </p:txBody>
      </p:sp>
      <p:sp>
        <p:nvSpPr>
          <p:cNvPr id="5" name="Slide Number Placeholder 4">
            <a:extLst>
              <a:ext uri="{FF2B5EF4-FFF2-40B4-BE49-F238E27FC236}">
                <a16:creationId xmlns:a16="http://schemas.microsoft.com/office/drawing/2014/main" id="{9AE26548-8A73-0243-B280-A5839A9850C1}"/>
              </a:ext>
            </a:extLst>
          </p:cNvPr>
          <p:cNvSpPr>
            <a:spLocks noGrp="1"/>
          </p:cNvSpPr>
          <p:nvPr>
            <p:ph type="sldNum" sz="quarter" idx="12"/>
          </p:nvPr>
        </p:nvSpPr>
        <p:spPr/>
        <p:txBody>
          <a:bodyPr/>
          <a:lstStyle/>
          <a:p>
            <a:pPr>
              <a:defRPr/>
            </a:pPr>
            <a:fld id="{6D83F56C-7022-48B2-9C70-5A2C8E29AB9F}" type="slidenum">
              <a:rPr lang="en-US" altLang="en-US"/>
              <a:pPr>
                <a:defRPr/>
              </a:pPr>
              <a:t>15</a:t>
            </a:fld>
            <a:endParaRPr lang="en-US" altLang="en-US"/>
          </a:p>
        </p:txBody>
      </p:sp>
      <p:pic>
        <p:nvPicPr>
          <p:cNvPr id="31750" name="Picture 6">
            <a:extLst>
              <a:ext uri="{FF2B5EF4-FFF2-40B4-BE49-F238E27FC236}">
                <a16:creationId xmlns:a16="http://schemas.microsoft.com/office/drawing/2014/main" id="{BA281E35-434D-486B-32F2-A0E1AC7684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3250" y="1905000"/>
            <a:ext cx="6980238" cy="432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a:extLst>
              <a:ext uri="{FF2B5EF4-FFF2-40B4-BE49-F238E27FC236}">
                <a16:creationId xmlns:a16="http://schemas.microsoft.com/office/drawing/2014/main" id="{93D914F9-FCCE-5909-6265-0ADE6CEC2FC0}"/>
              </a:ext>
            </a:extLst>
          </p:cNvPr>
          <p:cNvSpPr>
            <a:spLocks noGrp="1" noChangeArrowheads="1"/>
          </p:cNvSpPr>
          <p:nvPr>
            <p:ph type="title"/>
          </p:nvPr>
        </p:nvSpPr>
        <p:spPr/>
        <p:txBody>
          <a:bodyPr/>
          <a:lstStyle/>
          <a:p>
            <a:pPr eaLnBrk="1" hangingPunct="1"/>
            <a:endParaRPr lang="en-AU" altLang="en-US"/>
          </a:p>
        </p:txBody>
      </p:sp>
      <p:sp>
        <p:nvSpPr>
          <p:cNvPr id="32771" name="Content Placeholder 2">
            <a:extLst>
              <a:ext uri="{FF2B5EF4-FFF2-40B4-BE49-F238E27FC236}">
                <a16:creationId xmlns:a16="http://schemas.microsoft.com/office/drawing/2014/main" id="{8F88DE2F-579C-D30E-EFF7-EB62583894CC}"/>
              </a:ext>
            </a:extLst>
          </p:cNvPr>
          <p:cNvSpPr>
            <a:spLocks noGrp="1" noChangeArrowheads="1"/>
          </p:cNvSpPr>
          <p:nvPr>
            <p:ph idx="1"/>
          </p:nvPr>
        </p:nvSpPr>
        <p:spPr/>
        <p:txBody>
          <a:bodyPr/>
          <a:lstStyle/>
          <a:p>
            <a:pPr eaLnBrk="1" hangingPunct="1"/>
            <a:endParaRPr lang="en-AU" altLang="en-US"/>
          </a:p>
        </p:txBody>
      </p:sp>
      <p:sp>
        <p:nvSpPr>
          <p:cNvPr id="4" name="Footer Placeholder 3">
            <a:extLst>
              <a:ext uri="{FF2B5EF4-FFF2-40B4-BE49-F238E27FC236}">
                <a16:creationId xmlns:a16="http://schemas.microsoft.com/office/drawing/2014/main" id="{500AD0DC-A29C-5FEB-D77A-7B4B097C0CCD}"/>
              </a:ext>
            </a:extLst>
          </p:cNvPr>
          <p:cNvSpPr>
            <a:spLocks noGrp="1"/>
          </p:cNvSpPr>
          <p:nvPr>
            <p:ph type="ftr" sz="quarter" idx="11"/>
          </p:nvPr>
        </p:nvSpPr>
        <p:spPr/>
        <p:txBody>
          <a:bodyPr/>
          <a:lstStyle/>
          <a:p>
            <a:pPr>
              <a:defRPr/>
            </a:pPr>
            <a:r>
              <a:rPr lang="en-US" altLang="en-US"/>
              <a:t>These slides are designed to accompany </a:t>
            </a:r>
            <a:r>
              <a:rPr lang="en-US" altLang="en-US" i="1"/>
              <a:t>Software Engineering: A Practitioner’s Approach, 7/e </a:t>
            </a:r>
            <a:r>
              <a:rPr lang="en-US" altLang="en-US"/>
              <a:t>(McGraw-Hill, 2009). Slides copyright 2009 by Roger Pressman.</a:t>
            </a:r>
          </a:p>
        </p:txBody>
      </p:sp>
      <p:sp>
        <p:nvSpPr>
          <p:cNvPr id="5" name="Slide Number Placeholder 4">
            <a:extLst>
              <a:ext uri="{FF2B5EF4-FFF2-40B4-BE49-F238E27FC236}">
                <a16:creationId xmlns:a16="http://schemas.microsoft.com/office/drawing/2014/main" id="{361CA98F-0374-7477-CC16-FF4652D62DFE}"/>
              </a:ext>
            </a:extLst>
          </p:cNvPr>
          <p:cNvSpPr>
            <a:spLocks noGrp="1"/>
          </p:cNvSpPr>
          <p:nvPr>
            <p:ph type="sldNum" sz="quarter" idx="12"/>
          </p:nvPr>
        </p:nvSpPr>
        <p:spPr/>
        <p:txBody>
          <a:bodyPr/>
          <a:lstStyle/>
          <a:p>
            <a:pPr>
              <a:defRPr/>
            </a:pPr>
            <a:fld id="{E833DF4F-95EE-470F-9D1C-BA3885775334}" type="slidenum">
              <a:rPr lang="en-US" altLang="en-US"/>
              <a:pPr>
                <a:defRPr/>
              </a:pPr>
              <a:t>16</a:t>
            </a:fld>
            <a:endParaRPr lang="en-US" altLang="en-US"/>
          </a:p>
        </p:txBody>
      </p:sp>
      <p:pic>
        <p:nvPicPr>
          <p:cNvPr id="32774" name="Picture 6">
            <a:extLst>
              <a:ext uri="{FF2B5EF4-FFF2-40B4-BE49-F238E27FC236}">
                <a16:creationId xmlns:a16="http://schemas.microsoft.com/office/drawing/2014/main" id="{C41DDDE3-FE12-4A13-7048-0EE5024BA4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028" y="304282"/>
            <a:ext cx="4400550"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5" name="Picture 8">
            <a:extLst>
              <a:ext uri="{FF2B5EF4-FFF2-40B4-BE49-F238E27FC236}">
                <a16:creationId xmlns:a16="http://schemas.microsoft.com/office/drawing/2014/main" id="{E6CA6990-E405-EE06-7D1D-CAD7CF26FA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81774" y="3170530"/>
            <a:ext cx="4943475" cy="332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2">
            <a:extLst>
              <a:ext uri="{FF2B5EF4-FFF2-40B4-BE49-F238E27FC236}">
                <a16:creationId xmlns:a16="http://schemas.microsoft.com/office/drawing/2014/main" id="{421D00D4-DE66-F97C-A7A1-A962D3496024}"/>
              </a:ext>
            </a:extLst>
          </p:cNvPr>
          <p:cNvSpPr>
            <a:spLocks noGrp="1" noChangeArrowheads="1"/>
          </p:cNvSpPr>
          <p:nvPr>
            <p:ph type="title"/>
          </p:nvPr>
        </p:nvSpPr>
        <p:spPr>
          <a:xfrm>
            <a:off x="2743200" y="990601"/>
            <a:ext cx="7467600" cy="633413"/>
          </a:xfrm>
        </p:spPr>
        <p:txBody>
          <a:bodyPr>
            <a:normAutofit fontScale="90000"/>
          </a:bodyPr>
          <a:lstStyle/>
          <a:p>
            <a:pPr eaLnBrk="1" hangingPunct="1"/>
            <a:r>
              <a:rPr lang="en-US" altLang="en-US" sz="3600"/>
              <a:t>Defining Attributes</a:t>
            </a:r>
            <a:endParaRPr lang="en-US" altLang="en-US"/>
          </a:p>
        </p:txBody>
      </p:sp>
      <p:sp>
        <p:nvSpPr>
          <p:cNvPr id="33797" name="Rectangle 3">
            <a:extLst>
              <a:ext uri="{FF2B5EF4-FFF2-40B4-BE49-F238E27FC236}">
                <a16:creationId xmlns:a16="http://schemas.microsoft.com/office/drawing/2014/main" id="{8B5EEC1F-DE46-B33B-DD4D-7D31C3F7E8BB}"/>
              </a:ext>
            </a:extLst>
          </p:cNvPr>
          <p:cNvSpPr>
            <a:spLocks noGrp="1" noChangeArrowheads="1"/>
          </p:cNvSpPr>
          <p:nvPr>
            <p:ph idx="1"/>
          </p:nvPr>
        </p:nvSpPr>
        <p:spPr/>
        <p:txBody>
          <a:bodyPr/>
          <a:lstStyle/>
          <a:p>
            <a:pPr eaLnBrk="1" hangingPunct="1"/>
            <a:r>
              <a:rPr lang="en-US" altLang="en-US" i="1" dirty="0">
                <a:latin typeface="Palatino" pitchFamily="-128" charset="0"/>
              </a:rPr>
              <a:t>Attributes</a:t>
            </a:r>
            <a:r>
              <a:rPr lang="en-US" altLang="en-US" dirty="0">
                <a:latin typeface="Palatino" pitchFamily="-128" charset="0"/>
              </a:rPr>
              <a:t> describe a class that has been selected for inclusion in the analysis model.</a:t>
            </a:r>
          </a:p>
          <a:p>
            <a:pPr lvl="1">
              <a:spcBef>
                <a:spcPts val="300"/>
              </a:spcBef>
            </a:pPr>
            <a:r>
              <a:rPr lang="en-US" altLang="en-US" dirty="0">
                <a:latin typeface="Palatino" pitchFamily="-128" charset="0"/>
              </a:rPr>
              <a:t>build two different classes for professional baseball players</a:t>
            </a:r>
          </a:p>
          <a:p>
            <a:pPr lvl="2">
              <a:spcBef>
                <a:spcPts val="300"/>
              </a:spcBef>
            </a:pPr>
            <a:r>
              <a:rPr lang="en-US" altLang="en-US" b="1" dirty="0">
                <a:solidFill>
                  <a:schemeClr val="tx1"/>
                </a:solidFill>
                <a:latin typeface="Palatino" pitchFamily="-128" charset="0"/>
              </a:rPr>
              <a:t>For Playing Statistics software:</a:t>
            </a:r>
            <a:r>
              <a:rPr lang="en-US" altLang="en-US" dirty="0">
                <a:solidFill>
                  <a:schemeClr val="tx1"/>
                </a:solidFill>
                <a:latin typeface="Palatino" pitchFamily="-128" charset="0"/>
              </a:rPr>
              <a:t> </a:t>
            </a:r>
            <a:r>
              <a:rPr lang="en-US" altLang="en-US" dirty="0">
                <a:solidFill>
                  <a:schemeClr val="tx1"/>
                </a:solidFill>
                <a:latin typeface="Arial" panose="020B0604020202020204" pitchFamily="34" charset="0"/>
              </a:rPr>
              <a:t>name, position, batting average, fielding percentage, years played, </a:t>
            </a:r>
            <a:r>
              <a:rPr lang="en-US" altLang="en-US" dirty="0">
                <a:solidFill>
                  <a:schemeClr val="tx1"/>
                </a:solidFill>
                <a:latin typeface="Palatino" pitchFamily="-128" charset="0"/>
              </a:rPr>
              <a:t>and</a:t>
            </a:r>
            <a:r>
              <a:rPr lang="en-US" altLang="en-US" dirty="0">
                <a:solidFill>
                  <a:schemeClr val="tx1"/>
                </a:solidFill>
                <a:latin typeface="Arial" panose="020B0604020202020204" pitchFamily="34" charset="0"/>
              </a:rPr>
              <a:t> games played</a:t>
            </a:r>
            <a:r>
              <a:rPr lang="en-US" altLang="en-US" dirty="0">
                <a:solidFill>
                  <a:schemeClr val="tx1"/>
                </a:solidFill>
                <a:latin typeface="Palatino" pitchFamily="-128" charset="0"/>
              </a:rPr>
              <a:t> might be relevant</a:t>
            </a:r>
          </a:p>
          <a:p>
            <a:pPr lvl="2">
              <a:spcBef>
                <a:spcPts val="300"/>
              </a:spcBef>
            </a:pPr>
            <a:r>
              <a:rPr lang="en-US" altLang="en-US" b="1" dirty="0">
                <a:solidFill>
                  <a:schemeClr val="tx1"/>
                </a:solidFill>
                <a:latin typeface="Palatino" pitchFamily="-128" charset="0"/>
              </a:rPr>
              <a:t>For Pension Fund software: </a:t>
            </a:r>
            <a:r>
              <a:rPr lang="en-US" altLang="en-US" dirty="0">
                <a:solidFill>
                  <a:schemeClr val="tx1"/>
                </a:solidFill>
                <a:latin typeface="Arial" panose="020B0604020202020204" pitchFamily="34" charset="0"/>
              </a:rPr>
              <a:t>average salary, credit toward full vesting, pension plan options chosen, mailing address,</a:t>
            </a:r>
            <a:r>
              <a:rPr lang="en-US" altLang="en-US" dirty="0">
                <a:solidFill>
                  <a:schemeClr val="tx1"/>
                </a:solidFill>
                <a:latin typeface="Palatino" pitchFamily="-128" charset="0"/>
              </a:rPr>
              <a:t> and the like. </a:t>
            </a:r>
          </a:p>
        </p:txBody>
      </p:sp>
      <p:sp>
        <p:nvSpPr>
          <p:cNvPr id="2" name="Footer Placeholder 3">
            <a:extLst>
              <a:ext uri="{FF2B5EF4-FFF2-40B4-BE49-F238E27FC236}">
                <a16:creationId xmlns:a16="http://schemas.microsoft.com/office/drawing/2014/main" id="{42CBCBF3-8196-6207-1659-C8CDEAAB6F9D}"/>
              </a:ext>
            </a:extLst>
          </p:cNvPr>
          <p:cNvSpPr>
            <a:spLocks noGrp="1"/>
          </p:cNvSpPr>
          <p:nvPr>
            <p:ph type="ftr" sz="quarter" idx="11"/>
          </p:nvPr>
        </p:nvSpPr>
        <p:spPr/>
        <p:txBody>
          <a:bodyPr/>
          <a:lstStyle/>
          <a:p>
            <a:pPr>
              <a:defRPr/>
            </a:pPr>
            <a:r>
              <a:rPr lang="en-US" altLang="en-US"/>
              <a:t>These slides are designed to accompany </a:t>
            </a:r>
            <a:r>
              <a:rPr lang="en-US" altLang="en-US" i="1"/>
              <a:t>Software Engineering: A Practitioner’s Approach, 7/e </a:t>
            </a:r>
            <a:r>
              <a:rPr lang="en-US" altLang="en-US"/>
              <a:t>(McGraw-Hill, 2009). Slides copyright 2009 by Roger Pressman.</a:t>
            </a:r>
          </a:p>
        </p:txBody>
      </p:sp>
      <p:sp>
        <p:nvSpPr>
          <p:cNvPr id="3" name="Slide Number Placeholder 4">
            <a:extLst>
              <a:ext uri="{FF2B5EF4-FFF2-40B4-BE49-F238E27FC236}">
                <a16:creationId xmlns:a16="http://schemas.microsoft.com/office/drawing/2014/main" id="{7A02FB88-E87D-A62E-D4B2-7D3FD4B22673}"/>
              </a:ext>
            </a:extLst>
          </p:cNvPr>
          <p:cNvSpPr>
            <a:spLocks noGrp="1"/>
          </p:cNvSpPr>
          <p:nvPr>
            <p:ph type="sldNum" sz="quarter" idx="12"/>
          </p:nvPr>
        </p:nvSpPr>
        <p:spPr/>
        <p:txBody>
          <a:bodyPr/>
          <a:lstStyle/>
          <a:p>
            <a:pPr>
              <a:defRPr/>
            </a:pPr>
            <a:fld id="{F44A0BF4-2EAB-4454-93DF-13DD6F7F8C3E}" type="slidenum">
              <a:rPr lang="en-US" altLang="en-US"/>
              <a:pPr>
                <a:defRPr/>
              </a:pPr>
              <a:t>17</a:t>
            </a:fld>
            <a:endParaRPr lang="en-US"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a:extLst>
              <a:ext uri="{FF2B5EF4-FFF2-40B4-BE49-F238E27FC236}">
                <a16:creationId xmlns:a16="http://schemas.microsoft.com/office/drawing/2014/main" id="{E32065D4-D1B8-83CA-4BE8-BAD9D862EEB6}"/>
              </a:ext>
            </a:extLst>
          </p:cNvPr>
          <p:cNvSpPr>
            <a:spLocks noGrp="1" noChangeArrowheads="1"/>
          </p:cNvSpPr>
          <p:nvPr>
            <p:ph type="title"/>
          </p:nvPr>
        </p:nvSpPr>
        <p:spPr/>
        <p:txBody>
          <a:bodyPr/>
          <a:lstStyle/>
          <a:p>
            <a:pPr eaLnBrk="1" hangingPunct="1"/>
            <a:r>
              <a:rPr lang="en-US" altLang="en-US"/>
              <a:t>Contd…</a:t>
            </a:r>
            <a:endParaRPr lang="en-AU" altLang="en-US"/>
          </a:p>
        </p:txBody>
      </p:sp>
      <p:sp>
        <p:nvSpPr>
          <p:cNvPr id="34819" name="Content Placeholder 2">
            <a:extLst>
              <a:ext uri="{FF2B5EF4-FFF2-40B4-BE49-F238E27FC236}">
                <a16:creationId xmlns:a16="http://schemas.microsoft.com/office/drawing/2014/main" id="{CEE3A08F-F9F7-B5E4-92B8-B121A445FC92}"/>
              </a:ext>
            </a:extLst>
          </p:cNvPr>
          <p:cNvSpPr>
            <a:spLocks noGrp="1" noChangeArrowheads="1"/>
          </p:cNvSpPr>
          <p:nvPr>
            <p:ph idx="1"/>
          </p:nvPr>
        </p:nvSpPr>
        <p:spPr/>
        <p:txBody>
          <a:bodyPr/>
          <a:lstStyle/>
          <a:p>
            <a:pPr eaLnBrk="1" hangingPunct="1"/>
            <a:endParaRPr lang="en-AU" altLang="en-US"/>
          </a:p>
        </p:txBody>
      </p:sp>
      <p:sp>
        <p:nvSpPr>
          <p:cNvPr id="4" name="Footer Placeholder 3">
            <a:extLst>
              <a:ext uri="{FF2B5EF4-FFF2-40B4-BE49-F238E27FC236}">
                <a16:creationId xmlns:a16="http://schemas.microsoft.com/office/drawing/2014/main" id="{C8D7022F-3023-57A5-10BD-505480972EDB}"/>
              </a:ext>
            </a:extLst>
          </p:cNvPr>
          <p:cNvSpPr>
            <a:spLocks noGrp="1"/>
          </p:cNvSpPr>
          <p:nvPr>
            <p:ph type="ftr" sz="quarter" idx="11"/>
          </p:nvPr>
        </p:nvSpPr>
        <p:spPr/>
        <p:txBody>
          <a:bodyPr/>
          <a:lstStyle/>
          <a:p>
            <a:pPr>
              <a:defRPr/>
            </a:pPr>
            <a:r>
              <a:rPr lang="en-US" altLang="en-US"/>
              <a:t>These slides are designed to accompany </a:t>
            </a:r>
            <a:r>
              <a:rPr lang="en-US" altLang="en-US" i="1"/>
              <a:t>Software Engineering: A Practitioner’s Approach, 7/e </a:t>
            </a:r>
            <a:r>
              <a:rPr lang="en-US" altLang="en-US"/>
              <a:t>(McGraw-Hill, 2009). Slides copyright 2009 by Roger Pressman.</a:t>
            </a:r>
          </a:p>
        </p:txBody>
      </p:sp>
      <p:sp>
        <p:nvSpPr>
          <p:cNvPr id="5" name="Slide Number Placeholder 4">
            <a:extLst>
              <a:ext uri="{FF2B5EF4-FFF2-40B4-BE49-F238E27FC236}">
                <a16:creationId xmlns:a16="http://schemas.microsoft.com/office/drawing/2014/main" id="{0A584EA9-12F6-2472-7102-4D4D692363F9}"/>
              </a:ext>
            </a:extLst>
          </p:cNvPr>
          <p:cNvSpPr>
            <a:spLocks noGrp="1"/>
          </p:cNvSpPr>
          <p:nvPr>
            <p:ph type="sldNum" sz="quarter" idx="12"/>
          </p:nvPr>
        </p:nvSpPr>
        <p:spPr/>
        <p:txBody>
          <a:bodyPr/>
          <a:lstStyle/>
          <a:p>
            <a:pPr>
              <a:defRPr/>
            </a:pPr>
            <a:fld id="{00291D25-08D3-484D-8B27-18B52A33C3C6}" type="slidenum">
              <a:rPr lang="en-US" altLang="en-US"/>
              <a:pPr>
                <a:defRPr/>
              </a:pPr>
              <a:t>18</a:t>
            </a:fld>
            <a:endParaRPr lang="en-US" altLang="en-US"/>
          </a:p>
        </p:txBody>
      </p:sp>
      <p:pic>
        <p:nvPicPr>
          <p:cNvPr id="34822" name="Picture 6">
            <a:extLst>
              <a:ext uri="{FF2B5EF4-FFF2-40B4-BE49-F238E27FC236}">
                <a16:creationId xmlns:a16="http://schemas.microsoft.com/office/drawing/2014/main" id="{4E58BCB0-F6D1-159C-2DBD-F55E4C24A2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6126" y="2314575"/>
            <a:ext cx="6804025" cy="269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a:extLst>
              <a:ext uri="{FF2B5EF4-FFF2-40B4-BE49-F238E27FC236}">
                <a16:creationId xmlns:a16="http://schemas.microsoft.com/office/drawing/2014/main" id="{14FC9362-C102-2D9E-A471-2BD03EB8C9D4}"/>
              </a:ext>
            </a:extLst>
          </p:cNvPr>
          <p:cNvSpPr>
            <a:spLocks noGrp="1" noChangeArrowheads="1"/>
          </p:cNvSpPr>
          <p:nvPr>
            <p:ph type="title"/>
          </p:nvPr>
        </p:nvSpPr>
        <p:spPr/>
        <p:txBody>
          <a:bodyPr/>
          <a:lstStyle/>
          <a:p>
            <a:pPr eaLnBrk="1" hangingPunct="1"/>
            <a:r>
              <a:rPr lang="en-US" altLang="en-US"/>
              <a:t>Specifying Attributes</a:t>
            </a:r>
            <a:endParaRPr lang="en-AU" altLang="en-US"/>
          </a:p>
        </p:txBody>
      </p:sp>
      <p:sp>
        <p:nvSpPr>
          <p:cNvPr id="35843" name="Content Placeholder 2">
            <a:extLst>
              <a:ext uri="{FF2B5EF4-FFF2-40B4-BE49-F238E27FC236}">
                <a16:creationId xmlns:a16="http://schemas.microsoft.com/office/drawing/2014/main" id="{7B691011-699B-CF8B-56CC-BC2C39B3E4D4}"/>
              </a:ext>
            </a:extLst>
          </p:cNvPr>
          <p:cNvSpPr>
            <a:spLocks noGrp="1" noChangeArrowheads="1"/>
          </p:cNvSpPr>
          <p:nvPr>
            <p:ph idx="1"/>
          </p:nvPr>
        </p:nvSpPr>
        <p:spPr>
          <a:xfrm>
            <a:off x="2604783" y="2519363"/>
            <a:ext cx="8168087" cy="2460625"/>
          </a:xfrm>
        </p:spPr>
        <p:txBody>
          <a:bodyPr/>
          <a:lstStyle/>
          <a:p>
            <a:pPr algn="just" eaLnBrk="1" hangingPunct="1"/>
            <a:r>
              <a:rPr lang="en-US" altLang="en-US" sz="2000" dirty="0"/>
              <a:t>The </a:t>
            </a:r>
            <a:r>
              <a:rPr lang="en-US" altLang="en-US" sz="2000" b="1" i="1" dirty="0"/>
              <a:t>System</a:t>
            </a:r>
            <a:r>
              <a:rPr lang="en-US" altLang="en-US" sz="2000" dirty="0"/>
              <a:t> class defined for </a:t>
            </a:r>
            <a:r>
              <a:rPr lang="en-US" altLang="en-US" sz="2000" dirty="0" err="1"/>
              <a:t>SafeHome</a:t>
            </a:r>
            <a:r>
              <a:rPr lang="en-US" altLang="en-US" sz="2000" dirty="0"/>
              <a:t>. </a:t>
            </a:r>
          </a:p>
          <a:p>
            <a:pPr algn="just" eaLnBrk="1" hangingPunct="1"/>
            <a:r>
              <a:rPr lang="en-US" altLang="en-US" sz="2000" dirty="0"/>
              <a:t>A homeowner can configure the security function to reflect sensor information, alarm response information, activation/deactivation information, identification information, and so forth. We can represent these composite data items in the following manner:</a:t>
            </a:r>
            <a:endParaRPr lang="en-AU" altLang="en-US" sz="2000" dirty="0"/>
          </a:p>
        </p:txBody>
      </p:sp>
      <p:sp>
        <p:nvSpPr>
          <p:cNvPr id="5" name="Slide Number Placeholder 4">
            <a:extLst>
              <a:ext uri="{FF2B5EF4-FFF2-40B4-BE49-F238E27FC236}">
                <a16:creationId xmlns:a16="http://schemas.microsoft.com/office/drawing/2014/main" id="{F22937D9-2A93-EBA0-6D26-BA8D53FD3C9D}"/>
              </a:ext>
            </a:extLst>
          </p:cNvPr>
          <p:cNvSpPr>
            <a:spLocks noGrp="1"/>
          </p:cNvSpPr>
          <p:nvPr>
            <p:ph type="sldNum" sz="quarter" idx="12"/>
          </p:nvPr>
        </p:nvSpPr>
        <p:spPr/>
        <p:txBody>
          <a:bodyPr/>
          <a:lstStyle/>
          <a:p>
            <a:pPr>
              <a:defRPr/>
            </a:pPr>
            <a:fld id="{3FD76095-7F5E-4889-A181-D37CB45D0750}" type="slidenum">
              <a:rPr lang="en-US" altLang="en-US"/>
              <a:pPr>
                <a:defRPr/>
              </a:pPr>
              <a:t>19</a:t>
            </a:fld>
            <a:endParaRPr lang="en-US" altLang="en-US"/>
          </a:p>
        </p:txBody>
      </p:sp>
      <p:pic>
        <p:nvPicPr>
          <p:cNvPr id="35846" name="Picture 6">
            <a:extLst>
              <a:ext uri="{FF2B5EF4-FFF2-40B4-BE49-F238E27FC236}">
                <a16:creationId xmlns:a16="http://schemas.microsoft.com/office/drawing/2014/main" id="{29CC3ED0-FF60-2884-C1EA-D2C230943A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35273" y="4467756"/>
            <a:ext cx="8061325" cy="140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a:extLst>
              <a:ext uri="{FF2B5EF4-FFF2-40B4-BE49-F238E27FC236}">
                <a16:creationId xmlns:a16="http://schemas.microsoft.com/office/drawing/2014/main" id="{E5FA95B4-0B81-1442-1D68-106169EA6C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2296" y="1477964"/>
            <a:ext cx="2032487" cy="2842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5CA1F-64A0-14FF-ED5F-98D063DC64C8}"/>
              </a:ext>
            </a:extLst>
          </p:cNvPr>
          <p:cNvSpPr>
            <a:spLocks noGrp="1"/>
          </p:cNvSpPr>
          <p:nvPr>
            <p:ph type="title"/>
          </p:nvPr>
        </p:nvSpPr>
        <p:spPr/>
        <p:txBody>
          <a:bodyPr/>
          <a:lstStyle/>
          <a:p>
            <a:r>
              <a:rPr lang="en-US" dirty="0"/>
              <a:t>contents</a:t>
            </a:r>
            <a:endParaRPr lang="en-AU" dirty="0"/>
          </a:p>
        </p:txBody>
      </p:sp>
      <p:sp>
        <p:nvSpPr>
          <p:cNvPr id="3" name="Content Placeholder 2">
            <a:extLst>
              <a:ext uri="{FF2B5EF4-FFF2-40B4-BE49-F238E27FC236}">
                <a16:creationId xmlns:a16="http://schemas.microsoft.com/office/drawing/2014/main" id="{43B2B3C4-BE4E-CC0A-08F0-0B3A396415B9}"/>
              </a:ext>
            </a:extLst>
          </p:cNvPr>
          <p:cNvSpPr>
            <a:spLocks noGrp="1"/>
          </p:cNvSpPr>
          <p:nvPr>
            <p:ph sz="quarter" idx="13"/>
          </p:nvPr>
        </p:nvSpPr>
        <p:spPr>
          <a:xfrm>
            <a:off x="914399" y="2075146"/>
            <a:ext cx="10363826" cy="4164337"/>
          </a:xfrm>
        </p:spPr>
        <p:txBody>
          <a:bodyPr>
            <a:normAutofit/>
          </a:bodyPr>
          <a:lstStyle/>
          <a:p>
            <a:r>
              <a:rPr lang="en-US" dirty="0"/>
              <a:t>Class model</a:t>
            </a:r>
          </a:p>
          <a:p>
            <a:pPr lvl="1"/>
            <a:endParaRPr lang="en-AU" dirty="0"/>
          </a:p>
        </p:txBody>
      </p:sp>
    </p:spTree>
    <p:extLst>
      <p:ext uri="{BB962C8B-B14F-4D97-AF65-F5344CB8AC3E}">
        <p14:creationId xmlns:p14="http://schemas.microsoft.com/office/powerpoint/2010/main" val="28546258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2">
            <a:extLst>
              <a:ext uri="{FF2B5EF4-FFF2-40B4-BE49-F238E27FC236}">
                <a16:creationId xmlns:a16="http://schemas.microsoft.com/office/drawing/2014/main" id="{0AF6F161-E93F-5266-777E-ED08F1C0BD2C}"/>
              </a:ext>
            </a:extLst>
          </p:cNvPr>
          <p:cNvSpPr>
            <a:spLocks noGrp="1" noChangeArrowheads="1"/>
          </p:cNvSpPr>
          <p:nvPr>
            <p:ph type="title"/>
          </p:nvPr>
        </p:nvSpPr>
        <p:spPr/>
        <p:txBody>
          <a:bodyPr/>
          <a:lstStyle/>
          <a:p>
            <a:pPr eaLnBrk="1" hangingPunct="1"/>
            <a:r>
              <a:rPr lang="en-US" altLang="en-US"/>
              <a:t>Defining Operations</a:t>
            </a:r>
          </a:p>
        </p:txBody>
      </p:sp>
      <p:sp>
        <p:nvSpPr>
          <p:cNvPr id="36869" name="Rectangle 3">
            <a:extLst>
              <a:ext uri="{FF2B5EF4-FFF2-40B4-BE49-F238E27FC236}">
                <a16:creationId xmlns:a16="http://schemas.microsoft.com/office/drawing/2014/main" id="{4CD96601-C86A-BE09-E78A-5016A6B47A4E}"/>
              </a:ext>
            </a:extLst>
          </p:cNvPr>
          <p:cNvSpPr>
            <a:spLocks noGrp="1" noChangeArrowheads="1"/>
          </p:cNvSpPr>
          <p:nvPr>
            <p:ph idx="1"/>
          </p:nvPr>
        </p:nvSpPr>
        <p:spPr>
          <a:xfrm>
            <a:off x="1295400" y="2556932"/>
            <a:ext cx="10078615" cy="3318936"/>
          </a:xfrm>
        </p:spPr>
        <p:txBody>
          <a:bodyPr>
            <a:normAutofit/>
          </a:bodyPr>
          <a:lstStyle/>
          <a:p>
            <a:pPr eaLnBrk="1" hangingPunct="1"/>
            <a:r>
              <a:rPr lang="en-US" altLang="en-US" dirty="0">
                <a:latin typeface="Palatino" pitchFamily="-128" charset="0"/>
              </a:rPr>
              <a:t>Do a grammatical parse of a processing narrative and look at the verbs</a:t>
            </a:r>
          </a:p>
          <a:p>
            <a:pPr eaLnBrk="1" hangingPunct="1"/>
            <a:r>
              <a:rPr lang="en-US" altLang="en-US" dirty="0">
                <a:latin typeface="Palatino" pitchFamily="-128" charset="0"/>
              </a:rPr>
              <a:t>Operations can be divided into four broad categories: </a:t>
            </a:r>
          </a:p>
          <a:p>
            <a:pPr marL="457200" lvl="1" indent="0" eaLnBrk="1" hangingPunct="1">
              <a:buNone/>
            </a:pPr>
            <a:r>
              <a:rPr lang="en-US" altLang="en-US" dirty="0">
                <a:latin typeface="Palatino" pitchFamily="-128" charset="0"/>
              </a:rPr>
              <a:t>(1) operations that manipulate data in some way (e.g., adding, deleting, reformatting, selecting)</a:t>
            </a:r>
          </a:p>
          <a:p>
            <a:pPr marL="457200" lvl="1" indent="0" eaLnBrk="1" hangingPunct="1">
              <a:buNone/>
            </a:pPr>
            <a:r>
              <a:rPr lang="en-US" altLang="en-US" dirty="0">
                <a:latin typeface="Palatino" pitchFamily="-128" charset="0"/>
              </a:rPr>
              <a:t>(2) operations that perform a computation</a:t>
            </a:r>
          </a:p>
          <a:p>
            <a:pPr marL="457200" lvl="1" indent="0" eaLnBrk="1" hangingPunct="1">
              <a:buNone/>
            </a:pPr>
            <a:r>
              <a:rPr lang="en-US" altLang="en-US" dirty="0">
                <a:latin typeface="Palatino" pitchFamily="-128" charset="0"/>
              </a:rPr>
              <a:t>(3) operations that inquire about the state of an object, and </a:t>
            </a:r>
          </a:p>
          <a:p>
            <a:pPr marL="457200" lvl="1" indent="0" eaLnBrk="1" hangingPunct="1">
              <a:buNone/>
            </a:pPr>
            <a:r>
              <a:rPr lang="en-US" altLang="en-US" dirty="0">
                <a:latin typeface="Palatino" pitchFamily="-128" charset="0"/>
              </a:rPr>
              <a:t>(4) operations that monitor an object for the occurrence of a controlling event.</a:t>
            </a:r>
          </a:p>
        </p:txBody>
      </p:sp>
      <p:sp>
        <p:nvSpPr>
          <p:cNvPr id="3" name="Slide Number Placeholder 4">
            <a:extLst>
              <a:ext uri="{FF2B5EF4-FFF2-40B4-BE49-F238E27FC236}">
                <a16:creationId xmlns:a16="http://schemas.microsoft.com/office/drawing/2014/main" id="{7A303C55-8EFB-2A2E-DA09-21BD24109C0A}"/>
              </a:ext>
            </a:extLst>
          </p:cNvPr>
          <p:cNvSpPr>
            <a:spLocks noGrp="1"/>
          </p:cNvSpPr>
          <p:nvPr>
            <p:ph type="sldNum" sz="quarter" idx="12"/>
          </p:nvPr>
        </p:nvSpPr>
        <p:spPr/>
        <p:txBody>
          <a:bodyPr/>
          <a:lstStyle/>
          <a:p>
            <a:pPr>
              <a:defRPr/>
            </a:pPr>
            <a:fld id="{BA7FA9FB-93F9-40A3-AF5A-809086E02016}" type="slidenum">
              <a:rPr lang="en-US" altLang="en-US"/>
              <a:pPr>
                <a:defRPr/>
              </a:pPr>
              <a:t>20</a:t>
            </a:fld>
            <a:endParaRPr lang="en-US"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Rectangle 2">
            <a:extLst>
              <a:ext uri="{FF2B5EF4-FFF2-40B4-BE49-F238E27FC236}">
                <a16:creationId xmlns:a16="http://schemas.microsoft.com/office/drawing/2014/main" id="{BC4C06EC-9A61-7AAA-81F3-A45E3C6C1CE6}"/>
              </a:ext>
            </a:extLst>
          </p:cNvPr>
          <p:cNvSpPr>
            <a:spLocks noGrp="1" noChangeArrowheads="1"/>
          </p:cNvSpPr>
          <p:nvPr>
            <p:ph type="title"/>
          </p:nvPr>
        </p:nvSpPr>
        <p:spPr/>
        <p:txBody>
          <a:bodyPr/>
          <a:lstStyle/>
          <a:p>
            <a:pPr eaLnBrk="1" hangingPunct="1"/>
            <a:r>
              <a:rPr lang="en-US" altLang="en-US"/>
              <a:t>CRC Models</a:t>
            </a:r>
          </a:p>
        </p:txBody>
      </p:sp>
      <p:sp>
        <p:nvSpPr>
          <p:cNvPr id="37893" name="Rectangle 3">
            <a:extLst>
              <a:ext uri="{FF2B5EF4-FFF2-40B4-BE49-F238E27FC236}">
                <a16:creationId xmlns:a16="http://schemas.microsoft.com/office/drawing/2014/main" id="{010CB05F-ABAD-8AAE-4F77-FCFF3228EBF5}"/>
              </a:ext>
            </a:extLst>
          </p:cNvPr>
          <p:cNvSpPr>
            <a:spLocks noGrp="1" noChangeArrowheads="1"/>
          </p:cNvSpPr>
          <p:nvPr>
            <p:ph idx="1"/>
          </p:nvPr>
        </p:nvSpPr>
        <p:spPr/>
        <p:txBody>
          <a:bodyPr/>
          <a:lstStyle/>
          <a:p>
            <a:pPr algn="just">
              <a:spcBef>
                <a:spcPts val="1200"/>
              </a:spcBef>
            </a:pPr>
            <a:r>
              <a:rPr lang="en-US" altLang="en-US" i="1" dirty="0">
                <a:solidFill>
                  <a:schemeClr val="tx1"/>
                </a:solidFill>
                <a:latin typeface="Palatino" pitchFamily="-128" charset="0"/>
              </a:rPr>
              <a:t>Class-responsibility-collaborator (CRC) modeling</a:t>
            </a:r>
            <a:r>
              <a:rPr lang="en-US" altLang="en-US" dirty="0">
                <a:solidFill>
                  <a:schemeClr val="tx1"/>
                </a:solidFill>
                <a:latin typeface="Palatino" pitchFamily="-128" charset="0"/>
              </a:rPr>
              <a:t> [Wir90] provides a simple means for identifying and organizing the classes that are relevant to system or product requirements. Ambler [Amb95] describes CRC modeling in the following way:</a:t>
            </a:r>
          </a:p>
          <a:p>
            <a:pPr lvl="1" algn="just">
              <a:spcBef>
                <a:spcPts val="600"/>
              </a:spcBef>
            </a:pPr>
            <a:r>
              <a:rPr lang="en-US" altLang="en-US" dirty="0">
                <a:latin typeface="Palatino" pitchFamily="-128" charset="0"/>
              </a:rPr>
              <a:t>A CRC model is really a collection of standard index cards that represent classes. The cards are divided into three sections. Along the top of the card you write the name of the class. In the body of the card you list the class responsibilities on the left and the collaborators on the right.</a:t>
            </a:r>
            <a:endParaRPr lang="en-US" altLang="en-US" dirty="0"/>
          </a:p>
        </p:txBody>
      </p:sp>
      <p:sp>
        <p:nvSpPr>
          <p:cNvPr id="2" name="Footer Placeholder 3">
            <a:extLst>
              <a:ext uri="{FF2B5EF4-FFF2-40B4-BE49-F238E27FC236}">
                <a16:creationId xmlns:a16="http://schemas.microsoft.com/office/drawing/2014/main" id="{92A05AC7-F824-1972-3757-ACA1DBC8C5C5}"/>
              </a:ext>
            </a:extLst>
          </p:cNvPr>
          <p:cNvSpPr>
            <a:spLocks noGrp="1"/>
          </p:cNvSpPr>
          <p:nvPr>
            <p:ph type="ftr" sz="quarter" idx="11"/>
          </p:nvPr>
        </p:nvSpPr>
        <p:spPr/>
        <p:txBody>
          <a:bodyPr/>
          <a:lstStyle/>
          <a:p>
            <a:pPr>
              <a:defRPr/>
            </a:pPr>
            <a:r>
              <a:rPr lang="en-US" altLang="en-US"/>
              <a:t>These slides are designed to accompany </a:t>
            </a:r>
            <a:r>
              <a:rPr lang="en-US" altLang="en-US" i="1"/>
              <a:t>Software Engineering: A Practitioner’s Approach, 7/e </a:t>
            </a:r>
            <a:r>
              <a:rPr lang="en-US" altLang="en-US"/>
              <a:t>(McGraw-Hill, 2009). Slides copyright 2009 by Roger Pressman.</a:t>
            </a:r>
          </a:p>
        </p:txBody>
      </p:sp>
      <p:sp>
        <p:nvSpPr>
          <p:cNvPr id="3" name="Slide Number Placeholder 4">
            <a:extLst>
              <a:ext uri="{FF2B5EF4-FFF2-40B4-BE49-F238E27FC236}">
                <a16:creationId xmlns:a16="http://schemas.microsoft.com/office/drawing/2014/main" id="{086FF443-7952-ED9B-22C1-229DDF6A0DB6}"/>
              </a:ext>
            </a:extLst>
          </p:cNvPr>
          <p:cNvSpPr>
            <a:spLocks noGrp="1"/>
          </p:cNvSpPr>
          <p:nvPr>
            <p:ph type="sldNum" sz="quarter" idx="12"/>
          </p:nvPr>
        </p:nvSpPr>
        <p:spPr/>
        <p:txBody>
          <a:bodyPr/>
          <a:lstStyle/>
          <a:p>
            <a:pPr>
              <a:defRPr/>
            </a:pPr>
            <a:fld id="{CB787DFE-323B-4853-A5F6-21326A5D9E7B}" type="slidenum">
              <a:rPr lang="en-US" altLang="en-US"/>
              <a:pPr>
                <a:defRPr/>
              </a:pPr>
              <a:t>21</a:t>
            </a:fld>
            <a:endParaRPr lang="en-US"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a:extLst>
              <a:ext uri="{FF2B5EF4-FFF2-40B4-BE49-F238E27FC236}">
                <a16:creationId xmlns:a16="http://schemas.microsoft.com/office/drawing/2014/main" id="{791D3C0B-7FF2-DBC5-08B1-33A94B4921B7}"/>
              </a:ext>
            </a:extLst>
          </p:cNvPr>
          <p:cNvSpPr>
            <a:spLocks noGrp="1" noChangeArrowheads="1"/>
          </p:cNvSpPr>
          <p:nvPr>
            <p:ph type="title"/>
          </p:nvPr>
        </p:nvSpPr>
        <p:spPr/>
        <p:txBody>
          <a:bodyPr/>
          <a:lstStyle/>
          <a:p>
            <a:pPr eaLnBrk="1" hangingPunct="1"/>
            <a:endParaRPr lang="en-AU" altLang="en-US"/>
          </a:p>
        </p:txBody>
      </p:sp>
      <p:sp>
        <p:nvSpPr>
          <p:cNvPr id="38915" name="Content Placeholder 2">
            <a:extLst>
              <a:ext uri="{FF2B5EF4-FFF2-40B4-BE49-F238E27FC236}">
                <a16:creationId xmlns:a16="http://schemas.microsoft.com/office/drawing/2014/main" id="{DD39004D-8EEA-8C8C-5BBD-C9B955D8F1F4}"/>
              </a:ext>
            </a:extLst>
          </p:cNvPr>
          <p:cNvSpPr>
            <a:spLocks noGrp="1" noChangeArrowheads="1"/>
          </p:cNvSpPr>
          <p:nvPr>
            <p:ph idx="1"/>
          </p:nvPr>
        </p:nvSpPr>
        <p:spPr/>
        <p:txBody>
          <a:bodyPr/>
          <a:lstStyle/>
          <a:p>
            <a:pPr eaLnBrk="1" hangingPunct="1"/>
            <a:endParaRPr lang="en-AU" altLang="en-US"/>
          </a:p>
        </p:txBody>
      </p:sp>
      <p:sp>
        <p:nvSpPr>
          <p:cNvPr id="5" name="Slide Number Placeholder 4">
            <a:extLst>
              <a:ext uri="{FF2B5EF4-FFF2-40B4-BE49-F238E27FC236}">
                <a16:creationId xmlns:a16="http://schemas.microsoft.com/office/drawing/2014/main" id="{D9A85880-2831-AFFE-282F-6E5A5DEF5E46}"/>
              </a:ext>
            </a:extLst>
          </p:cNvPr>
          <p:cNvSpPr>
            <a:spLocks noGrp="1"/>
          </p:cNvSpPr>
          <p:nvPr>
            <p:ph type="sldNum" sz="quarter" idx="12"/>
          </p:nvPr>
        </p:nvSpPr>
        <p:spPr/>
        <p:txBody>
          <a:bodyPr/>
          <a:lstStyle/>
          <a:p>
            <a:pPr>
              <a:defRPr/>
            </a:pPr>
            <a:fld id="{12E5A9A9-C7EF-4D1D-9CB7-D9B42352662A}" type="slidenum">
              <a:rPr lang="en-US" altLang="en-US"/>
              <a:pPr>
                <a:defRPr/>
              </a:pPr>
              <a:t>22</a:t>
            </a:fld>
            <a:endParaRPr lang="en-US" altLang="en-US"/>
          </a:p>
        </p:txBody>
      </p:sp>
      <p:pic>
        <p:nvPicPr>
          <p:cNvPr id="38918" name="Picture 6">
            <a:extLst>
              <a:ext uri="{FF2B5EF4-FFF2-40B4-BE49-F238E27FC236}">
                <a16:creationId xmlns:a16="http://schemas.microsoft.com/office/drawing/2014/main" id="{9FA0B78C-8740-AE76-71AF-4195FA4947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26557" y="398465"/>
            <a:ext cx="5538885" cy="6373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Rectangle 2">
            <a:extLst>
              <a:ext uri="{FF2B5EF4-FFF2-40B4-BE49-F238E27FC236}">
                <a16:creationId xmlns:a16="http://schemas.microsoft.com/office/drawing/2014/main" id="{58D66D02-BC7F-68E9-892E-0C9A706AA2F8}"/>
              </a:ext>
            </a:extLst>
          </p:cNvPr>
          <p:cNvSpPr>
            <a:spLocks noGrp="1" noChangeArrowheads="1"/>
          </p:cNvSpPr>
          <p:nvPr>
            <p:ph type="title"/>
          </p:nvPr>
        </p:nvSpPr>
        <p:spPr>
          <a:xfrm>
            <a:off x="2743200" y="1143000"/>
            <a:ext cx="3430588" cy="660400"/>
          </a:xfrm>
          <a:noFill/>
          <a:extLst>
            <a:ext uri="{91240B29-F687-4F45-9708-019B960494DF}">
              <a14:hiddenLine xmlns:a14="http://schemas.microsoft.com/office/drawing/2010/main" w="12700">
                <a:solidFill>
                  <a:schemeClr val="tx1"/>
                </a:solidFill>
                <a:miter lim="800000"/>
                <a:headEnd/>
                <a:tailEnd/>
              </a14:hiddenLine>
            </a:ext>
          </a:extLst>
        </p:spPr>
        <p:txBody>
          <a:bodyPr vert="horz" wrap="none" lIns="63500" tIns="25400" rIns="63500" bIns="25400" rtlCol="0" anchor="t">
            <a:spAutoFit/>
          </a:bodyPr>
          <a:lstStyle/>
          <a:p>
            <a:pPr eaLnBrk="1" hangingPunct="1"/>
            <a:r>
              <a:rPr lang="en-US" altLang="en-US"/>
              <a:t>CRC Modeling</a:t>
            </a:r>
          </a:p>
        </p:txBody>
      </p:sp>
      <p:sp>
        <p:nvSpPr>
          <p:cNvPr id="3" name="Slide Number Placeholder 4">
            <a:extLst>
              <a:ext uri="{FF2B5EF4-FFF2-40B4-BE49-F238E27FC236}">
                <a16:creationId xmlns:a16="http://schemas.microsoft.com/office/drawing/2014/main" id="{460935EA-5BF2-EEE0-DA5C-DCC0FEAAEFC5}"/>
              </a:ext>
            </a:extLst>
          </p:cNvPr>
          <p:cNvSpPr>
            <a:spLocks noGrp="1"/>
          </p:cNvSpPr>
          <p:nvPr>
            <p:ph type="sldNum" sz="quarter" idx="12"/>
          </p:nvPr>
        </p:nvSpPr>
        <p:spPr/>
        <p:txBody>
          <a:bodyPr/>
          <a:lstStyle/>
          <a:p>
            <a:pPr>
              <a:defRPr/>
            </a:pPr>
            <a:fld id="{131A6621-25AD-4629-9E7B-0FFB4762E801}" type="slidenum">
              <a:rPr lang="en-US" altLang="en-US"/>
              <a:pPr>
                <a:defRPr/>
              </a:pPr>
              <a:t>23</a:t>
            </a:fld>
            <a:endParaRPr lang="en-US" altLang="en-US"/>
          </a:p>
        </p:txBody>
      </p:sp>
      <p:pic>
        <p:nvPicPr>
          <p:cNvPr id="39941" name="Picture 4">
            <a:extLst>
              <a:ext uri="{FF2B5EF4-FFF2-40B4-BE49-F238E27FC236}">
                <a16:creationId xmlns:a16="http://schemas.microsoft.com/office/drawing/2014/main" id="{4192982D-3DB6-04AB-7A13-A70ADBE815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09939" y="2492376"/>
            <a:ext cx="5572125" cy="336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Rectangle 2">
            <a:extLst>
              <a:ext uri="{FF2B5EF4-FFF2-40B4-BE49-F238E27FC236}">
                <a16:creationId xmlns:a16="http://schemas.microsoft.com/office/drawing/2014/main" id="{9B267D6F-FFF2-1989-0AF8-836BED04D7D7}"/>
              </a:ext>
            </a:extLst>
          </p:cNvPr>
          <p:cNvSpPr>
            <a:spLocks noGrp="1" noChangeArrowheads="1"/>
          </p:cNvSpPr>
          <p:nvPr>
            <p:ph type="title"/>
          </p:nvPr>
        </p:nvSpPr>
        <p:spPr>
          <a:xfrm>
            <a:off x="2667000" y="1143000"/>
            <a:ext cx="3563938" cy="685800"/>
          </a:xfrm>
        </p:spPr>
        <p:txBody>
          <a:bodyPr>
            <a:normAutofit fontScale="90000"/>
          </a:bodyPr>
          <a:lstStyle/>
          <a:p>
            <a:pPr eaLnBrk="1" hangingPunct="1"/>
            <a:r>
              <a:rPr lang="en-US" altLang="en-US"/>
              <a:t>Class Types</a:t>
            </a:r>
          </a:p>
        </p:txBody>
      </p:sp>
      <p:sp>
        <p:nvSpPr>
          <p:cNvPr id="40965" name="Rectangle 3">
            <a:extLst>
              <a:ext uri="{FF2B5EF4-FFF2-40B4-BE49-F238E27FC236}">
                <a16:creationId xmlns:a16="http://schemas.microsoft.com/office/drawing/2014/main" id="{CBA12B80-D1D7-5C13-26E0-CF2984AD1AF5}"/>
              </a:ext>
            </a:extLst>
          </p:cNvPr>
          <p:cNvSpPr>
            <a:spLocks noGrp="1" noChangeArrowheads="1"/>
          </p:cNvSpPr>
          <p:nvPr>
            <p:ph idx="1"/>
          </p:nvPr>
        </p:nvSpPr>
        <p:spPr>
          <a:xfrm>
            <a:off x="1390262" y="2362200"/>
            <a:ext cx="9039808" cy="4114800"/>
          </a:xfrm>
        </p:spPr>
        <p:txBody>
          <a:bodyPr>
            <a:normAutofit/>
          </a:bodyPr>
          <a:lstStyle/>
          <a:p>
            <a:pPr>
              <a:spcBef>
                <a:spcPts val="1200"/>
              </a:spcBef>
            </a:pPr>
            <a:r>
              <a:rPr lang="en-US" altLang="en-US" sz="1800" i="1" dirty="0">
                <a:solidFill>
                  <a:schemeClr val="tx1"/>
                </a:solidFill>
              </a:rPr>
              <a:t>Entity classes</a:t>
            </a:r>
            <a:r>
              <a:rPr lang="en-US" altLang="en-US" sz="1800" dirty="0">
                <a:solidFill>
                  <a:schemeClr val="tx1"/>
                </a:solidFill>
              </a:rPr>
              <a:t>, also called</a:t>
            </a:r>
            <a:r>
              <a:rPr lang="en-US" altLang="en-US" sz="1800" i="1" dirty="0">
                <a:solidFill>
                  <a:schemeClr val="tx1"/>
                </a:solidFill>
              </a:rPr>
              <a:t> model</a:t>
            </a:r>
            <a:r>
              <a:rPr lang="en-US" altLang="en-US" sz="1800" dirty="0">
                <a:solidFill>
                  <a:schemeClr val="tx1"/>
                </a:solidFill>
              </a:rPr>
              <a:t> or </a:t>
            </a:r>
            <a:r>
              <a:rPr lang="en-US" altLang="en-US" sz="1800" i="1" dirty="0">
                <a:solidFill>
                  <a:schemeClr val="tx1"/>
                </a:solidFill>
              </a:rPr>
              <a:t>business</a:t>
            </a:r>
            <a:r>
              <a:rPr lang="en-US" altLang="en-US" sz="1800" dirty="0">
                <a:solidFill>
                  <a:schemeClr val="tx1"/>
                </a:solidFill>
              </a:rPr>
              <a:t> classes, are extracted directly from the statement of the problem (e.g., </a:t>
            </a:r>
            <a:r>
              <a:rPr lang="en-US" altLang="en-US" sz="1800" dirty="0" err="1">
                <a:solidFill>
                  <a:schemeClr val="tx1"/>
                </a:solidFill>
              </a:rPr>
              <a:t>FloorPlan</a:t>
            </a:r>
            <a:r>
              <a:rPr lang="en-US" altLang="en-US" sz="1800" dirty="0">
                <a:solidFill>
                  <a:schemeClr val="tx1"/>
                </a:solidFill>
              </a:rPr>
              <a:t> and Sensor). </a:t>
            </a:r>
          </a:p>
          <a:p>
            <a:pPr>
              <a:spcBef>
                <a:spcPts val="1200"/>
              </a:spcBef>
            </a:pPr>
            <a:r>
              <a:rPr lang="en-US" altLang="en-US" sz="1800" i="1" dirty="0">
                <a:solidFill>
                  <a:schemeClr val="tx1"/>
                </a:solidFill>
              </a:rPr>
              <a:t>Boundary classes </a:t>
            </a:r>
            <a:r>
              <a:rPr lang="en-US" altLang="en-US" sz="1800" dirty="0">
                <a:solidFill>
                  <a:schemeClr val="tx1"/>
                </a:solidFill>
              </a:rPr>
              <a:t>are used to create the interface (e.g., interactive screen or printed reports) that the user sees and interacts with as the software is used. </a:t>
            </a:r>
          </a:p>
          <a:p>
            <a:pPr>
              <a:spcBef>
                <a:spcPts val="600"/>
              </a:spcBef>
            </a:pPr>
            <a:r>
              <a:rPr lang="en-US" altLang="en-US" sz="1800" i="1" dirty="0">
                <a:solidFill>
                  <a:schemeClr val="tx1"/>
                </a:solidFill>
              </a:rPr>
              <a:t>Controller classes </a:t>
            </a:r>
            <a:r>
              <a:rPr lang="en-US" altLang="en-US" sz="1800" dirty="0">
                <a:solidFill>
                  <a:schemeClr val="tx1"/>
                </a:solidFill>
              </a:rPr>
              <a:t>manage a “unit of work” [UML03] from start to finish. That is, controller classes can be designed to manage </a:t>
            </a:r>
          </a:p>
          <a:p>
            <a:pPr lvl="1">
              <a:spcBef>
                <a:spcPts val="600"/>
              </a:spcBef>
            </a:pPr>
            <a:r>
              <a:rPr lang="en-US" altLang="en-US" sz="1600" dirty="0">
                <a:solidFill>
                  <a:schemeClr val="tx1"/>
                </a:solidFill>
              </a:rPr>
              <a:t>the creation or update of entity objects; </a:t>
            </a:r>
          </a:p>
          <a:p>
            <a:pPr lvl="1">
              <a:spcBef>
                <a:spcPts val="600"/>
              </a:spcBef>
            </a:pPr>
            <a:r>
              <a:rPr lang="en-US" altLang="en-US" sz="1600" dirty="0">
                <a:solidFill>
                  <a:schemeClr val="tx1"/>
                </a:solidFill>
              </a:rPr>
              <a:t>the instantiation of boundary objects as they obtain information from entity objects; </a:t>
            </a:r>
          </a:p>
          <a:p>
            <a:pPr lvl="1">
              <a:spcBef>
                <a:spcPts val="600"/>
              </a:spcBef>
            </a:pPr>
            <a:r>
              <a:rPr lang="en-US" altLang="en-US" sz="1600" dirty="0">
                <a:solidFill>
                  <a:schemeClr val="tx1"/>
                </a:solidFill>
              </a:rPr>
              <a:t>complex communication between sets of objects; </a:t>
            </a:r>
          </a:p>
          <a:p>
            <a:pPr lvl="1">
              <a:spcBef>
                <a:spcPts val="600"/>
              </a:spcBef>
            </a:pPr>
            <a:r>
              <a:rPr lang="en-US" altLang="en-US" sz="1600" dirty="0">
                <a:solidFill>
                  <a:schemeClr val="tx1"/>
                </a:solidFill>
              </a:rPr>
              <a:t>validation of data communicated between objects or between the user and the application. </a:t>
            </a:r>
          </a:p>
        </p:txBody>
      </p:sp>
      <p:sp>
        <p:nvSpPr>
          <p:cNvPr id="3" name="Slide Number Placeholder 4">
            <a:extLst>
              <a:ext uri="{FF2B5EF4-FFF2-40B4-BE49-F238E27FC236}">
                <a16:creationId xmlns:a16="http://schemas.microsoft.com/office/drawing/2014/main" id="{F815AC71-F083-5B29-A98D-8C38212AC69C}"/>
              </a:ext>
            </a:extLst>
          </p:cNvPr>
          <p:cNvSpPr>
            <a:spLocks noGrp="1"/>
          </p:cNvSpPr>
          <p:nvPr>
            <p:ph type="sldNum" sz="quarter" idx="12"/>
          </p:nvPr>
        </p:nvSpPr>
        <p:spPr/>
        <p:txBody>
          <a:bodyPr/>
          <a:lstStyle/>
          <a:p>
            <a:pPr>
              <a:defRPr/>
            </a:pPr>
            <a:fld id="{02B26671-1C69-44E9-A770-24E70F52085A}" type="slidenum">
              <a:rPr lang="en-US" altLang="en-US"/>
              <a:pPr>
                <a:defRPr/>
              </a:pPr>
              <a:t>24</a:t>
            </a:fld>
            <a:endParaRPr lang="en-US"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2">
            <a:extLst>
              <a:ext uri="{FF2B5EF4-FFF2-40B4-BE49-F238E27FC236}">
                <a16:creationId xmlns:a16="http://schemas.microsoft.com/office/drawing/2014/main" id="{8CFC167C-35BE-D97E-A63B-A2645883F728}"/>
              </a:ext>
            </a:extLst>
          </p:cNvPr>
          <p:cNvSpPr>
            <a:spLocks noGrp="1" noChangeArrowheads="1"/>
          </p:cNvSpPr>
          <p:nvPr>
            <p:ph type="title"/>
          </p:nvPr>
        </p:nvSpPr>
        <p:spPr>
          <a:xfrm>
            <a:off x="3937519" y="1697425"/>
            <a:ext cx="3735388" cy="633413"/>
          </a:xfrm>
        </p:spPr>
        <p:txBody>
          <a:bodyPr>
            <a:normAutofit fontScale="90000"/>
          </a:bodyPr>
          <a:lstStyle/>
          <a:p>
            <a:pPr eaLnBrk="1" hangingPunct="1"/>
            <a:r>
              <a:rPr lang="en-US" altLang="en-US" dirty="0"/>
              <a:t>Responsibilities</a:t>
            </a:r>
          </a:p>
        </p:txBody>
      </p:sp>
      <p:sp>
        <p:nvSpPr>
          <p:cNvPr id="41989" name="Rectangle 3">
            <a:extLst>
              <a:ext uri="{FF2B5EF4-FFF2-40B4-BE49-F238E27FC236}">
                <a16:creationId xmlns:a16="http://schemas.microsoft.com/office/drawing/2014/main" id="{41B9E383-C26E-50F2-4440-D496AA0AFB59}"/>
              </a:ext>
            </a:extLst>
          </p:cNvPr>
          <p:cNvSpPr>
            <a:spLocks noGrp="1" noChangeArrowheads="1"/>
          </p:cNvSpPr>
          <p:nvPr>
            <p:ph idx="1"/>
          </p:nvPr>
        </p:nvSpPr>
        <p:spPr>
          <a:xfrm>
            <a:off x="1520890" y="2502159"/>
            <a:ext cx="8719457" cy="3124200"/>
          </a:xfrm>
        </p:spPr>
        <p:txBody>
          <a:bodyPr/>
          <a:lstStyle/>
          <a:p>
            <a:pPr eaLnBrk="1" hangingPunct="1">
              <a:lnSpc>
                <a:spcPct val="90000"/>
              </a:lnSpc>
            </a:pPr>
            <a:r>
              <a:rPr lang="en-US" altLang="en-US" sz="2000" dirty="0"/>
              <a:t>System intelligence should be distributed across classes to best address the needs of the problem</a:t>
            </a:r>
          </a:p>
          <a:p>
            <a:pPr eaLnBrk="1" hangingPunct="1">
              <a:lnSpc>
                <a:spcPct val="90000"/>
              </a:lnSpc>
            </a:pPr>
            <a:r>
              <a:rPr lang="en-US" altLang="en-US" sz="2000" dirty="0"/>
              <a:t>Each responsibility should be stated as generally as possible</a:t>
            </a:r>
          </a:p>
          <a:p>
            <a:pPr eaLnBrk="1" hangingPunct="1">
              <a:lnSpc>
                <a:spcPct val="90000"/>
              </a:lnSpc>
            </a:pPr>
            <a:r>
              <a:rPr lang="en-US" altLang="en-US" sz="2000" dirty="0"/>
              <a:t>Information and the behavior related to it should reside within the same class</a:t>
            </a:r>
          </a:p>
          <a:p>
            <a:pPr eaLnBrk="1" hangingPunct="1">
              <a:lnSpc>
                <a:spcPct val="90000"/>
              </a:lnSpc>
            </a:pPr>
            <a:r>
              <a:rPr lang="en-US" altLang="en-US" sz="2000" dirty="0"/>
              <a:t>Information about one thing should be localized with a single class, not distributed across multiple classes.</a:t>
            </a:r>
            <a:r>
              <a:rPr lang="en-US" altLang="en-US" sz="2000" b="1" dirty="0"/>
              <a:t> </a:t>
            </a:r>
          </a:p>
          <a:p>
            <a:pPr eaLnBrk="1" hangingPunct="1">
              <a:lnSpc>
                <a:spcPct val="90000"/>
              </a:lnSpc>
            </a:pPr>
            <a:r>
              <a:rPr lang="en-US" altLang="en-US" sz="2000" dirty="0"/>
              <a:t>Responsibilities should be shared among related classes, when appropriate. </a:t>
            </a:r>
          </a:p>
        </p:txBody>
      </p:sp>
      <p:sp>
        <p:nvSpPr>
          <p:cNvPr id="3" name="Slide Number Placeholder 4">
            <a:extLst>
              <a:ext uri="{FF2B5EF4-FFF2-40B4-BE49-F238E27FC236}">
                <a16:creationId xmlns:a16="http://schemas.microsoft.com/office/drawing/2014/main" id="{A0C28005-1FC9-4B59-36E2-B0C749B9CF55}"/>
              </a:ext>
            </a:extLst>
          </p:cNvPr>
          <p:cNvSpPr>
            <a:spLocks noGrp="1"/>
          </p:cNvSpPr>
          <p:nvPr>
            <p:ph type="sldNum" sz="quarter" idx="12"/>
          </p:nvPr>
        </p:nvSpPr>
        <p:spPr/>
        <p:txBody>
          <a:bodyPr/>
          <a:lstStyle/>
          <a:p>
            <a:pPr>
              <a:defRPr/>
            </a:pPr>
            <a:fld id="{B693D554-1CBE-4DEB-B946-1D7F024B06F6}" type="slidenum">
              <a:rPr lang="en-US" altLang="en-US"/>
              <a:pPr>
                <a:defRPr/>
              </a:pPr>
              <a:t>25</a:t>
            </a:fld>
            <a:endParaRPr lang="en-US"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Rectangle 2">
            <a:extLst>
              <a:ext uri="{FF2B5EF4-FFF2-40B4-BE49-F238E27FC236}">
                <a16:creationId xmlns:a16="http://schemas.microsoft.com/office/drawing/2014/main" id="{11147787-7BBD-D71A-CE76-A0FAD5F51EC7}"/>
              </a:ext>
            </a:extLst>
          </p:cNvPr>
          <p:cNvSpPr>
            <a:spLocks noGrp="1" noChangeArrowheads="1"/>
          </p:cNvSpPr>
          <p:nvPr>
            <p:ph type="title"/>
          </p:nvPr>
        </p:nvSpPr>
        <p:spPr>
          <a:xfrm>
            <a:off x="4288631" y="1684176"/>
            <a:ext cx="3614738" cy="633413"/>
          </a:xfrm>
        </p:spPr>
        <p:txBody>
          <a:bodyPr>
            <a:normAutofit fontScale="90000"/>
          </a:bodyPr>
          <a:lstStyle/>
          <a:p>
            <a:pPr eaLnBrk="1" hangingPunct="1"/>
            <a:r>
              <a:rPr lang="en-US" altLang="en-US" dirty="0"/>
              <a:t>Collaborations</a:t>
            </a:r>
          </a:p>
        </p:txBody>
      </p:sp>
      <p:sp>
        <p:nvSpPr>
          <p:cNvPr id="43013" name="Rectangle 3">
            <a:extLst>
              <a:ext uri="{FF2B5EF4-FFF2-40B4-BE49-F238E27FC236}">
                <a16:creationId xmlns:a16="http://schemas.microsoft.com/office/drawing/2014/main" id="{47767BF6-9394-988C-84DC-DE0BC0C14710}"/>
              </a:ext>
            </a:extLst>
          </p:cNvPr>
          <p:cNvSpPr>
            <a:spLocks noGrp="1" noChangeArrowheads="1"/>
          </p:cNvSpPr>
          <p:nvPr>
            <p:ph idx="1"/>
          </p:nvPr>
        </p:nvSpPr>
        <p:spPr>
          <a:xfrm>
            <a:off x="1310077" y="2463800"/>
            <a:ext cx="10095722" cy="3505200"/>
          </a:xfrm>
        </p:spPr>
        <p:txBody>
          <a:bodyPr>
            <a:normAutofit/>
          </a:bodyPr>
          <a:lstStyle/>
          <a:p>
            <a:pPr eaLnBrk="1" hangingPunct="1"/>
            <a:r>
              <a:rPr lang="en-US" altLang="en-US" sz="1800" dirty="0"/>
              <a:t>Classes fulfill their responsibilities in one of two ways:</a:t>
            </a:r>
          </a:p>
          <a:p>
            <a:pPr lvl="1" eaLnBrk="1" hangingPunct="1"/>
            <a:r>
              <a:rPr lang="en-US" altLang="en-US" sz="1600" dirty="0"/>
              <a:t> A class can use its own operations to manipulate its own attributes, thereby fulfilling a particular responsibility, or </a:t>
            </a:r>
          </a:p>
          <a:p>
            <a:pPr lvl="1" eaLnBrk="1" hangingPunct="1"/>
            <a:r>
              <a:rPr lang="en-US" altLang="en-US" sz="1600" dirty="0"/>
              <a:t> a class can collaborate with other classes.</a:t>
            </a:r>
          </a:p>
          <a:p>
            <a:pPr eaLnBrk="1" hangingPunct="1"/>
            <a:r>
              <a:rPr lang="en-US" altLang="en-US" sz="1800" dirty="0"/>
              <a:t>Collaborations identify relationships between classes</a:t>
            </a:r>
          </a:p>
          <a:p>
            <a:pPr eaLnBrk="1" hangingPunct="1"/>
            <a:r>
              <a:rPr lang="en-US" altLang="en-US" sz="1800" dirty="0"/>
              <a:t>Collaborations are identified by determining whether a class can fulfill each responsibility itself</a:t>
            </a:r>
          </a:p>
          <a:p>
            <a:pPr eaLnBrk="1" hangingPunct="1"/>
            <a:r>
              <a:rPr lang="en-US" altLang="en-US" sz="1800" dirty="0"/>
              <a:t>three different generic relationships between classes [WIR90]: </a:t>
            </a:r>
          </a:p>
          <a:p>
            <a:pPr lvl="1" eaLnBrk="1" hangingPunct="1"/>
            <a:r>
              <a:rPr lang="en-US" altLang="en-US" sz="1600" dirty="0"/>
              <a:t> the </a:t>
            </a:r>
            <a:r>
              <a:rPr lang="en-US" altLang="en-US" sz="1600" i="1" dirty="0">
                <a:solidFill>
                  <a:schemeClr val="folHlink"/>
                </a:solidFill>
              </a:rPr>
              <a:t>is-part-of</a:t>
            </a:r>
            <a:r>
              <a:rPr lang="en-US" altLang="en-US" sz="1600" i="1" dirty="0"/>
              <a:t> </a:t>
            </a:r>
            <a:r>
              <a:rPr lang="en-US" altLang="en-US" sz="1600" dirty="0"/>
              <a:t>relationship</a:t>
            </a:r>
          </a:p>
          <a:p>
            <a:pPr lvl="1" eaLnBrk="1" hangingPunct="1"/>
            <a:r>
              <a:rPr lang="en-US" altLang="en-US" sz="1600" dirty="0"/>
              <a:t> the </a:t>
            </a:r>
            <a:r>
              <a:rPr lang="en-US" altLang="en-US" sz="1600" i="1" dirty="0">
                <a:solidFill>
                  <a:schemeClr val="folHlink"/>
                </a:solidFill>
              </a:rPr>
              <a:t>has-knowledge-of</a:t>
            </a:r>
            <a:r>
              <a:rPr lang="en-US" altLang="en-US" sz="1600" dirty="0"/>
              <a:t> relationship</a:t>
            </a:r>
          </a:p>
          <a:p>
            <a:pPr lvl="1" eaLnBrk="1" hangingPunct="1"/>
            <a:r>
              <a:rPr lang="en-US" altLang="en-US" sz="1600" dirty="0"/>
              <a:t> the </a:t>
            </a:r>
            <a:r>
              <a:rPr lang="en-US" altLang="en-US" sz="1600" i="1" dirty="0">
                <a:solidFill>
                  <a:schemeClr val="folHlink"/>
                </a:solidFill>
              </a:rPr>
              <a:t>depends-upon</a:t>
            </a:r>
            <a:r>
              <a:rPr lang="en-US" altLang="en-US" sz="1600" i="1" dirty="0"/>
              <a:t> </a:t>
            </a:r>
            <a:r>
              <a:rPr lang="en-US" altLang="en-US" sz="1600" dirty="0"/>
              <a:t>relationship</a:t>
            </a:r>
          </a:p>
        </p:txBody>
      </p:sp>
      <p:sp>
        <p:nvSpPr>
          <p:cNvPr id="3" name="Slide Number Placeholder 4">
            <a:extLst>
              <a:ext uri="{FF2B5EF4-FFF2-40B4-BE49-F238E27FC236}">
                <a16:creationId xmlns:a16="http://schemas.microsoft.com/office/drawing/2014/main" id="{8B35556F-B83F-6C5B-6391-E7E72331E468}"/>
              </a:ext>
            </a:extLst>
          </p:cNvPr>
          <p:cNvSpPr>
            <a:spLocks noGrp="1"/>
          </p:cNvSpPr>
          <p:nvPr>
            <p:ph type="sldNum" sz="quarter" idx="12"/>
          </p:nvPr>
        </p:nvSpPr>
        <p:spPr/>
        <p:txBody>
          <a:bodyPr/>
          <a:lstStyle/>
          <a:p>
            <a:pPr>
              <a:defRPr/>
            </a:pPr>
            <a:fld id="{2491368C-0BCC-4666-B82B-7D09FBE528D9}" type="slidenum">
              <a:rPr lang="en-US" altLang="en-US"/>
              <a:pPr>
                <a:defRPr/>
              </a:pPr>
              <a:t>26</a:t>
            </a:fld>
            <a:endParaRPr lang="en-US"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3">
            <a:extLst>
              <a:ext uri="{FF2B5EF4-FFF2-40B4-BE49-F238E27FC236}">
                <a16:creationId xmlns:a16="http://schemas.microsoft.com/office/drawing/2014/main" id="{997611F5-22EE-D4DF-B433-FE793924437F}"/>
              </a:ext>
            </a:extLst>
          </p:cNvPr>
          <p:cNvSpPr>
            <a:spLocks noGrp="1" noChangeArrowheads="1"/>
          </p:cNvSpPr>
          <p:nvPr>
            <p:ph type="title"/>
          </p:nvPr>
        </p:nvSpPr>
        <p:spPr>
          <a:xfrm>
            <a:off x="2743201" y="1662405"/>
            <a:ext cx="6977063" cy="703263"/>
          </a:xfrm>
        </p:spPr>
        <p:txBody>
          <a:bodyPr>
            <a:normAutofit fontScale="90000"/>
          </a:bodyPr>
          <a:lstStyle/>
          <a:p>
            <a:pPr eaLnBrk="1" hangingPunct="1"/>
            <a:r>
              <a:rPr lang="en-US" altLang="en-US" dirty="0"/>
              <a:t>Composite Aggregate Class</a:t>
            </a:r>
          </a:p>
        </p:txBody>
      </p:sp>
      <p:sp>
        <p:nvSpPr>
          <p:cNvPr id="3" name="Slide Number Placeholder 4">
            <a:extLst>
              <a:ext uri="{FF2B5EF4-FFF2-40B4-BE49-F238E27FC236}">
                <a16:creationId xmlns:a16="http://schemas.microsoft.com/office/drawing/2014/main" id="{524EF41E-38CF-1322-6628-7FBB24008BDA}"/>
              </a:ext>
            </a:extLst>
          </p:cNvPr>
          <p:cNvSpPr>
            <a:spLocks noGrp="1"/>
          </p:cNvSpPr>
          <p:nvPr>
            <p:ph type="sldNum" sz="quarter" idx="12"/>
          </p:nvPr>
        </p:nvSpPr>
        <p:spPr/>
        <p:txBody>
          <a:bodyPr/>
          <a:lstStyle/>
          <a:p>
            <a:pPr>
              <a:defRPr/>
            </a:pPr>
            <a:fld id="{D11C6F98-0729-49B9-9413-DEAC2ACECCBA}" type="slidenum">
              <a:rPr lang="en-US" altLang="en-US"/>
              <a:pPr>
                <a:defRPr/>
              </a:pPr>
              <a:t>27</a:t>
            </a:fld>
            <a:endParaRPr lang="en-US" altLang="en-US"/>
          </a:p>
        </p:txBody>
      </p:sp>
      <p:pic>
        <p:nvPicPr>
          <p:cNvPr id="44037" name="Picture 4">
            <a:extLst>
              <a:ext uri="{FF2B5EF4-FFF2-40B4-BE49-F238E27FC236}">
                <a16:creationId xmlns:a16="http://schemas.microsoft.com/office/drawing/2014/main" id="{583BD6ED-C1FD-22FB-C5B5-FE398363F4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89455" y="2728913"/>
            <a:ext cx="5002213" cy="3240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Rectangle 2">
            <a:extLst>
              <a:ext uri="{FF2B5EF4-FFF2-40B4-BE49-F238E27FC236}">
                <a16:creationId xmlns:a16="http://schemas.microsoft.com/office/drawing/2014/main" id="{6AD75756-EA00-31A0-E937-2375A1CD2A99}"/>
              </a:ext>
            </a:extLst>
          </p:cNvPr>
          <p:cNvSpPr>
            <a:spLocks noGrp="1" noChangeArrowheads="1"/>
          </p:cNvSpPr>
          <p:nvPr>
            <p:ph type="title"/>
          </p:nvPr>
        </p:nvSpPr>
        <p:spPr>
          <a:xfrm>
            <a:off x="2513011" y="1836737"/>
            <a:ext cx="7165975" cy="627063"/>
          </a:xfrm>
        </p:spPr>
        <p:txBody>
          <a:bodyPr>
            <a:normAutofit fontScale="90000"/>
          </a:bodyPr>
          <a:lstStyle/>
          <a:p>
            <a:pPr eaLnBrk="1" hangingPunct="1"/>
            <a:r>
              <a:rPr lang="en-US" altLang="en-US" sz="3600" dirty="0"/>
              <a:t>Associations and Dependencies</a:t>
            </a:r>
            <a:endParaRPr lang="en-US" altLang="en-US" dirty="0"/>
          </a:p>
        </p:txBody>
      </p:sp>
      <p:sp>
        <p:nvSpPr>
          <p:cNvPr id="45061" name="Rectangle 3">
            <a:extLst>
              <a:ext uri="{FF2B5EF4-FFF2-40B4-BE49-F238E27FC236}">
                <a16:creationId xmlns:a16="http://schemas.microsoft.com/office/drawing/2014/main" id="{4F8390F8-F69D-9CC9-B4F0-4F1035D5B945}"/>
              </a:ext>
            </a:extLst>
          </p:cNvPr>
          <p:cNvSpPr>
            <a:spLocks noGrp="1" noChangeArrowheads="1"/>
          </p:cNvSpPr>
          <p:nvPr>
            <p:ph idx="1"/>
          </p:nvPr>
        </p:nvSpPr>
        <p:spPr/>
        <p:txBody>
          <a:bodyPr/>
          <a:lstStyle/>
          <a:p>
            <a:pPr eaLnBrk="1" hangingPunct="1"/>
            <a:r>
              <a:rPr lang="en-US" altLang="en-US" dirty="0">
                <a:solidFill>
                  <a:schemeClr val="tx1"/>
                </a:solidFill>
              </a:rPr>
              <a:t>Two analysis classes are often related to one another in some fashion</a:t>
            </a:r>
          </a:p>
          <a:p>
            <a:pPr lvl="1" eaLnBrk="1" hangingPunct="1"/>
            <a:r>
              <a:rPr lang="en-US" altLang="en-US" dirty="0">
                <a:solidFill>
                  <a:schemeClr val="tx1"/>
                </a:solidFill>
              </a:rPr>
              <a:t> In UML these relationships are called </a:t>
            </a:r>
            <a:r>
              <a:rPr lang="en-US" altLang="en-US" i="1" dirty="0">
                <a:solidFill>
                  <a:schemeClr val="tx1"/>
                </a:solidFill>
              </a:rPr>
              <a:t>associations</a:t>
            </a:r>
          </a:p>
          <a:p>
            <a:pPr lvl="1" eaLnBrk="1" hangingPunct="1"/>
            <a:r>
              <a:rPr lang="en-US" altLang="en-US" dirty="0">
                <a:solidFill>
                  <a:schemeClr val="tx1"/>
                </a:solidFill>
              </a:rPr>
              <a:t>Associations can be refined by indicating</a:t>
            </a:r>
            <a:r>
              <a:rPr lang="en-US" altLang="en-US" i="1" dirty="0">
                <a:solidFill>
                  <a:schemeClr val="tx1"/>
                </a:solidFill>
              </a:rPr>
              <a:t> multiplicity </a:t>
            </a:r>
            <a:r>
              <a:rPr lang="en-US" altLang="en-US" dirty="0">
                <a:solidFill>
                  <a:schemeClr val="tx1"/>
                </a:solidFill>
              </a:rPr>
              <a:t>(the term </a:t>
            </a:r>
            <a:r>
              <a:rPr lang="en-US" altLang="en-US" i="1" dirty="0">
                <a:solidFill>
                  <a:schemeClr val="tx1"/>
                </a:solidFill>
              </a:rPr>
              <a:t>cardinality</a:t>
            </a:r>
            <a:r>
              <a:rPr lang="en-US" altLang="en-US" dirty="0">
                <a:solidFill>
                  <a:schemeClr val="tx1"/>
                </a:solidFill>
              </a:rPr>
              <a:t> is used in data modeling</a:t>
            </a:r>
          </a:p>
          <a:p>
            <a:pPr eaLnBrk="1" hangingPunct="1"/>
            <a:r>
              <a:rPr lang="en-US" altLang="en-US" dirty="0">
                <a:solidFill>
                  <a:schemeClr val="tx1"/>
                </a:solidFill>
              </a:rPr>
              <a:t>In many instances, a client-server relationship exists between two analysis classes. </a:t>
            </a:r>
          </a:p>
          <a:p>
            <a:pPr lvl="1" eaLnBrk="1" hangingPunct="1"/>
            <a:r>
              <a:rPr lang="en-US" altLang="en-US" dirty="0">
                <a:solidFill>
                  <a:schemeClr val="tx1"/>
                </a:solidFill>
              </a:rPr>
              <a:t>In such cases, a client-class depends on the server-class in some way and a </a:t>
            </a:r>
            <a:r>
              <a:rPr lang="en-US" altLang="en-US" i="1" dirty="0">
                <a:solidFill>
                  <a:schemeClr val="tx1"/>
                </a:solidFill>
              </a:rPr>
              <a:t>dependency relationship</a:t>
            </a:r>
            <a:r>
              <a:rPr lang="en-US" altLang="en-US" dirty="0">
                <a:solidFill>
                  <a:schemeClr val="tx1"/>
                </a:solidFill>
              </a:rPr>
              <a:t> is established</a:t>
            </a:r>
          </a:p>
        </p:txBody>
      </p:sp>
      <p:sp>
        <p:nvSpPr>
          <p:cNvPr id="3" name="Slide Number Placeholder 4">
            <a:extLst>
              <a:ext uri="{FF2B5EF4-FFF2-40B4-BE49-F238E27FC236}">
                <a16:creationId xmlns:a16="http://schemas.microsoft.com/office/drawing/2014/main" id="{B8024EA5-AD48-B16D-CDB3-E74E8755B6EF}"/>
              </a:ext>
            </a:extLst>
          </p:cNvPr>
          <p:cNvSpPr>
            <a:spLocks noGrp="1"/>
          </p:cNvSpPr>
          <p:nvPr>
            <p:ph type="sldNum" sz="quarter" idx="12"/>
          </p:nvPr>
        </p:nvSpPr>
        <p:spPr/>
        <p:txBody>
          <a:bodyPr/>
          <a:lstStyle/>
          <a:p>
            <a:pPr>
              <a:defRPr/>
            </a:pPr>
            <a:fld id="{344AE7AC-AB0F-48F8-A8CC-713B035CCAD9}" type="slidenum">
              <a:rPr lang="en-US" altLang="en-US"/>
              <a:pPr>
                <a:defRPr/>
              </a:pPr>
              <a:t>28</a:t>
            </a:fld>
            <a:endParaRPr lang="en-US"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Rectangle 3">
            <a:extLst>
              <a:ext uri="{FF2B5EF4-FFF2-40B4-BE49-F238E27FC236}">
                <a16:creationId xmlns:a16="http://schemas.microsoft.com/office/drawing/2014/main" id="{B8A52140-C671-87C3-8AAD-82A31B85D370}"/>
              </a:ext>
            </a:extLst>
          </p:cNvPr>
          <p:cNvSpPr>
            <a:spLocks noGrp="1" noChangeArrowheads="1"/>
          </p:cNvSpPr>
          <p:nvPr>
            <p:ph type="title"/>
          </p:nvPr>
        </p:nvSpPr>
        <p:spPr>
          <a:xfrm>
            <a:off x="2743200" y="990600"/>
            <a:ext cx="3271838" cy="685800"/>
          </a:xfrm>
        </p:spPr>
        <p:txBody>
          <a:bodyPr>
            <a:normAutofit fontScale="90000"/>
          </a:bodyPr>
          <a:lstStyle/>
          <a:p>
            <a:pPr eaLnBrk="1" hangingPunct="1"/>
            <a:r>
              <a:rPr lang="en-US" altLang="en-US"/>
              <a:t>Multiplicity</a:t>
            </a:r>
          </a:p>
        </p:txBody>
      </p:sp>
      <p:sp>
        <p:nvSpPr>
          <p:cNvPr id="3" name="Slide Number Placeholder 4">
            <a:extLst>
              <a:ext uri="{FF2B5EF4-FFF2-40B4-BE49-F238E27FC236}">
                <a16:creationId xmlns:a16="http://schemas.microsoft.com/office/drawing/2014/main" id="{F631E982-36E0-079E-C1D3-5D66C7D8DCD4}"/>
              </a:ext>
            </a:extLst>
          </p:cNvPr>
          <p:cNvSpPr>
            <a:spLocks noGrp="1"/>
          </p:cNvSpPr>
          <p:nvPr>
            <p:ph type="sldNum" sz="quarter" idx="12"/>
          </p:nvPr>
        </p:nvSpPr>
        <p:spPr/>
        <p:txBody>
          <a:bodyPr/>
          <a:lstStyle/>
          <a:p>
            <a:pPr>
              <a:defRPr/>
            </a:pPr>
            <a:fld id="{856EC9ED-DB9C-46A6-A389-D78B66F7D294}" type="slidenum">
              <a:rPr lang="en-US" altLang="en-US"/>
              <a:pPr>
                <a:defRPr/>
              </a:pPr>
              <a:t>29</a:t>
            </a:fld>
            <a:endParaRPr lang="en-US" altLang="en-US"/>
          </a:p>
        </p:txBody>
      </p:sp>
      <p:pic>
        <p:nvPicPr>
          <p:cNvPr id="46085" name="Picture 4">
            <a:extLst>
              <a:ext uri="{FF2B5EF4-FFF2-40B4-BE49-F238E27FC236}">
                <a16:creationId xmlns:a16="http://schemas.microsoft.com/office/drawing/2014/main" id="{62C29ECB-A5CD-3783-41D9-E08DC2234F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44323" y="2254250"/>
            <a:ext cx="4625975" cy="399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a:extLst>
              <a:ext uri="{FF2B5EF4-FFF2-40B4-BE49-F238E27FC236}">
                <a16:creationId xmlns:a16="http://schemas.microsoft.com/office/drawing/2014/main" id="{BD6973BE-4C33-4704-82F7-764FFFDC5FBD}"/>
              </a:ext>
            </a:extLst>
          </p:cNvPr>
          <p:cNvSpPr>
            <a:spLocks noGrp="1" noChangeArrowheads="1"/>
          </p:cNvSpPr>
          <p:nvPr>
            <p:ph type="title"/>
          </p:nvPr>
        </p:nvSpPr>
        <p:spPr>
          <a:xfrm>
            <a:off x="2032519" y="1662177"/>
            <a:ext cx="7162800" cy="581025"/>
          </a:xfrm>
          <a:noFill/>
          <a:extLst>
            <a:ext uri="{91240B29-F687-4F45-9708-019B960494DF}">
              <a14:hiddenLine xmlns:a14="http://schemas.microsoft.com/office/drawing/2010/main" w="12700">
                <a:solidFill>
                  <a:schemeClr val="tx1"/>
                </a:solidFill>
                <a:miter lim="800000"/>
                <a:headEnd/>
                <a:tailEnd/>
              </a14:hiddenLine>
            </a:ext>
          </a:extLst>
        </p:spPr>
        <p:txBody>
          <a:bodyPr vert="horz" lIns="90487" tIns="44450" rIns="90487" bIns="44450" rtlCol="0" anchor="ctr">
            <a:normAutofit fontScale="90000"/>
          </a:bodyPr>
          <a:lstStyle/>
          <a:p>
            <a:pPr eaLnBrk="1" hangingPunct="1"/>
            <a:r>
              <a:rPr lang="en-US" altLang="en-US" dirty="0"/>
              <a:t>Data Modeling</a:t>
            </a:r>
          </a:p>
        </p:txBody>
      </p:sp>
      <p:sp>
        <p:nvSpPr>
          <p:cNvPr id="20485" name="Rectangle 3">
            <a:extLst>
              <a:ext uri="{FF2B5EF4-FFF2-40B4-BE49-F238E27FC236}">
                <a16:creationId xmlns:a16="http://schemas.microsoft.com/office/drawing/2014/main" id="{BCDEAA41-7F9B-9841-B496-6032652BAB69}"/>
              </a:ext>
            </a:extLst>
          </p:cNvPr>
          <p:cNvSpPr>
            <a:spLocks noGrp="1" noChangeArrowheads="1"/>
          </p:cNvSpPr>
          <p:nvPr>
            <p:ph idx="1"/>
          </p:nvPr>
        </p:nvSpPr>
        <p:spPr>
          <a:xfrm>
            <a:off x="1632857" y="2509935"/>
            <a:ext cx="8938727" cy="2901820"/>
          </a:xfrm>
          <a:noFill/>
          <a:extLst>
            <a:ext uri="{91240B29-F687-4F45-9708-019B960494DF}">
              <a14:hiddenLine xmlns:a14="http://schemas.microsoft.com/office/drawing/2010/main" w="12700">
                <a:solidFill>
                  <a:schemeClr val="tx1"/>
                </a:solidFill>
                <a:miter lim="800000"/>
                <a:headEnd/>
                <a:tailEnd/>
              </a14:hiddenLine>
            </a:ext>
          </a:extLst>
        </p:spPr>
        <p:txBody>
          <a:bodyPr vert="horz" lIns="90487" tIns="44450" rIns="90487" bIns="44450" rtlCol="0">
            <a:normAutofit/>
          </a:bodyPr>
          <a:lstStyle/>
          <a:p>
            <a:pPr eaLnBrk="1" hangingPunct="1"/>
            <a:r>
              <a:rPr lang="en-US" altLang="en-US" dirty="0"/>
              <a:t>examines data objects independently of processing</a:t>
            </a:r>
          </a:p>
          <a:p>
            <a:pPr eaLnBrk="1" hangingPunct="1"/>
            <a:r>
              <a:rPr lang="en-US" altLang="en-US" dirty="0"/>
              <a:t>focuses attention on the data domain</a:t>
            </a:r>
          </a:p>
          <a:p>
            <a:pPr eaLnBrk="1" hangingPunct="1"/>
            <a:r>
              <a:rPr lang="en-US" altLang="en-US" dirty="0"/>
              <a:t>creates a model at the customer’s level of abstraction</a:t>
            </a:r>
          </a:p>
          <a:p>
            <a:pPr eaLnBrk="1" hangingPunct="1"/>
            <a:r>
              <a:rPr lang="en-US" altLang="en-US" dirty="0"/>
              <a:t>indicates how data objects relate to one another</a:t>
            </a:r>
          </a:p>
        </p:txBody>
      </p:sp>
      <p:sp>
        <p:nvSpPr>
          <p:cNvPr id="2" name="Footer Placeholder 3">
            <a:extLst>
              <a:ext uri="{FF2B5EF4-FFF2-40B4-BE49-F238E27FC236}">
                <a16:creationId xmlns:a16="http://schemas.microsoft.com/office/drawing/2014/main" id="{51AA8FDE-7828-4E63-C9E7-90AFF7E819D2}"/>
              </a:ext>
            </a:extLst>
          </p:cNvPr>
          <p:cNvSpPr>
            <a:spLocks noGrp="1"/>
          </p:cNvSpPr>
          <p:nvPr>
            <p:ph type="ftr" sz="quarter" idx="11"/>
          </p:nvPr>
        </p:nvSpPr>
        <p:spPr/>
        <p:txBody>
          <a:bodyPr/>
          <a:lstStyle/>
          <a:p>
            <a:pPr>
              <a:defRPr/>
            </a:pPr>
            <a:r>
              <a:rPr lang="en-US" altLang="en-US"/>
              <a:t>These slides are designed to accompany </a:t>
            </a:r>
            <a:r>
              <a:rPr lang="en-US" altLang="en-US" i="1"/>
              <a:t>Software Engineering: A Practitioner’s Approach, 7/e </a:t>
            </a:r>
            <a:r>
              <a:rPr lang="en-US" altLang="en-US"/>
              <a:t>(McGraw-Hill, 2009). Slides copyright 2009 by Roger Pressman.</a:t>
            </a:r>
          </a:p>
        </p:txBody>
      </p:sp>
      <p:sp>
        <p:nvSpPr>
          <p:cNvPr id="3" name="Slide Number Placeholder 4">
            <a:extLst>
              <a:ext uri="{FF2B5EF4-FFF2-40B4-BE49-F238E27FC236}">
                <a16:creationId xmlns:a16="http://schemas.microsoft.com/office/drawing/2014/main" id="{0EE63BDB-1959-7C60-0F25-AD078C5266AD}"/>
              </a:ext>
            </a:extLst>
          </p:cNvPr>
          <p:cNvSpPr>
            <a:spLocks noGrp="1"/>
          </p:cNvSpPr>
          <p:nvPr>
            <p:ph type="sldNum" sz="quarter" idx="12"/>
          </p:nvPr>
        </p:nvSpPr>
        <p:spPr/>
        <p:txBody>
          <a:bodyPr/>
          <a:lstStyle/>
          <a:p>
            <a:pPr>
              <a:defRPr/>
            </a:pPr>
            <a:fld id="{62179E8A-6486-416F-B1A5-0B351664BDF6}" type="slidenum">
              <a:rPr lang="en-US" altLang="en-US"/>
              <a:pPr>
                <a:defRPr/>
              </a:pPr>
              <a:t>3</a:t>
            </a:fld>
            <a:endParaRPr lang="en-US" altLang="en-US"/>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Rectangle 3">
            <a:extLst>
              <a:ext uri="{FF2B5EF4-FFF2-40B4-BE49-F238E27FC236}">
                <a16:creationId xmlns:a16="http://schemas.microsoft.com/office/drawing/2014/main" id="{E8D3EE0C-F7FA-D821-9617-CEFE2D8F6B4A}"/>
              </a:ext>
            </a:extLst>
          </p:cNvPr>
          <p:cNvSpPr>
            <a:spLocks noGrp="1" noChangeArrowheads="1"/>
          </p:cNvSpPr>
          <p:nvPr>
            <p:ph type="title"/>
          </p:nvPr>
        </p:nvSpPr>
        <p:spPr>
          <a:xfrm>
            <a:off x="2743200" y="1143001"/>
            <a:ext cx="3614738" cy="633413"/>
          </a:xfrm>
        </p:spPr>
        <p:txBody>
          <a:bodyPr>
            <a:normAutofit fontScale="90000"/>
          </a:bodyPr>
          <a:lstStyle/>
          <a:p>
            <a:pPr eaLnBrk="1" hangingPunct="1"/>
            <a:r>
              <a:rPr lang="en-US" altLang="en-US"/>
              <a:t>Dependencies</a:t>
            </a:r>
          </a:p>
        </p:txBody>
      </p:sp>
      <p:sp>
        <p:nvSpPr>
          <p:cNvPr id="3" name="Slide Number Placeholder 4">
            <a:extLst>
              <a:ext uri="{FF2B5EF4-FFF2-40B4-BE49-F238E27FC236}">
                <a16:creationId xmlns:a16="http://schemas.microsoft.com/office/drawing/2014/main" id="{5673240C-EAAE-AFB6-F812-01A73FCEE77E}"/>
              </a:ext>
            </a:extLst>
          </p:cNvPr>
          <p:cNvSpPr>
            <a:spLocks noGrp="1"/>
          </p:cNvSpPr>
          <p:nvPr>
            <p:ph type="sldNum" sz="quarter" idx="12"/>
          </p:nvPr>
        </p:nvSpPr>
        <p:spPr/>
        <p:txBody>
          <a:bodyPr/>
          <a:lstStyle/>
          <a:p>
            <a:pPr>
              <a:defRPr/>
            </a:pPr>
            <a:fld id="{8E8CA20E-190A-4F1B-8B74-A2F837AD0FFC}" type="slidenum">
              <a:rPr lang="en-US" altLang="en-US"/>
              <a:pPr>
                <a:defRPr/>
              </a:pPr>
              <a:t>30</a:t>
            </a:fld>
            <a:endParaRPr lang="en-US" altLang="en-US"/>
          </a:p>
        </p:txBody>
      </p:sp>
      <p:pic>
        <p:nvPicPr>
          <p:cNvPr id="47109" name="Picture 4">
            <a:extLst>
              <a:ext uri="{FF2B5EF4-FFF2-40B4-BE49-F238E27FC236}">
                <a16:creationId xmlns:a16="http://schemas.microsoft.com/office/drawing/2014/main" id="{35F4BD12-91DD-967E-638D-6B9AD4749B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87739" y="2636839"/>
            <a:ext cx="4757737" cy="181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Rectangle 2">
            <a:extLst>
              <a:ext uri="{FF2B5EF4-FFF2-40B4-BE49-F238E27FC236}">
                <a16:creationId xmlns:a16="http://schemas.microsoft.com/office/drawing/2014/main" id="{345C04BA-A383-2665-47D2-82301D45E39C}"/>
              </a:ext>
            </a:extLst>
          </p:cNvPr>
          <p:cNvSpPr>
            <a:spLocks noGrp="1" noChangeArrowheads="1"/>
          </p:cNvSpPr>
          <p:nvPr>
            <p:ph type="title"/>
          </p:nvPr>
        </p:nvSpPr>
        <p:spPr>
          <a:xfrm>
            <a:off x="2743200" y="1066801"/>
            <a:ext cx="4565650" cy="633413"/>
          </a:xfrm>
        </p:spPr>
        <p:txBody>
          <a:bodyPr>
            <a:normAutofit fontScale="90000"/>
          </a:bodyPr>
          <a:lstStyle/>
          <a:p>
            <a:pPr eaLnBrk="1" hangingPunct="1"/>
            <a:r>
              <a:rPr lang="en-US" altLang="en-US"/>
              <a:t>Analysis Packages</a:t>
            </a:r>
          </a:p>
        </p:txBody>
      </p:sp>
      <p:sp>
        <p:nvSpPr>
          <p:cNvPr id="48133" name="Rectangle 3">
            <a:extLst>
              <a:ext uri="{FF2B5EF4-FFF2-40B4-BE49-F238E27FC236}">
                <a16:creationId xmlns:a16="http://schemas.microsoft.com/office/drawing/2014/main" id="{013DFCE4-9477-CC20-88F2-E728CB8D490E}"/>
              </a:ext>
            </a:extLst>
          </p:cNvPr>
          <p:cNvSpPr>
            <a:spLocks noGrp="1" noChangeArrowheads="1"/>
          </p:cNvSpPr>
          <p:nvPr>
            <p:ph idx="1"/>
          </p:nvPr>
        </p:nvSpPr>
        <p:spPr/>
        <p:txBody>
          <a:bodyPr/>
          <a:lstStyle/>
          <a:p>
            <a:pPr eaLnBrk="1" hangingPunct="1">
              <a:lnSpc>
                <a:spcPct val="90000"/>
              </a:lnSpc>
            </a:pPr>
            <a:r>
              <a:rPr lang="en-US" altLang="en-US" sz="2000"/>
              <a:t>Various elements of the analysis model (e.g., use-cases, analysis classes) are categorized in a manner that packages them as a grouping</a:t>
            </a:r>
          </a:p>
          <a:p>
            <a:pPr eaLnBrk="1" hangingPunct="1">
              <a:lnSpc>
                <a:spcPct val="90000"/>
              </a:lnSpc>
            </a:pPr>
            <a:r>
              <a:rPr lang="en-US" altLang="en-US" sz="2000"/>
              <a:t>The plus sign preceding the analysis class name in each package indicates that the classes have public visibility and are therefore accessible from other packages.</a:t>
            </a:r>
          </a:p>
          <a:p>
            <a:pPr>
              <a:spcBef>
                <a:spcPts val="300"/>
              </a:spcBef>
            </a:pPr>
            <a:r>
              <a:rPr lang="en-US" altLang="en-US" sz="2000"/>
              <a:t>Other symbols can precede an element within a package. A minus sign indicates that an element is hidden from all other packages and a # symbol indicates that an element is accessible only to packages contained within a given package.</a:t>
            </a:r>
          </a:p>
        </p:txBody>
      </p:sp>
      <p:sp>
        <p:nvSpPr>
          <p:cNvPr id="2" name="Footer Placeholder 3">
            <a:extLst>
              <a:ext uri="{FF2B5EF4-FFF2-40B4-BE49-F238E27FC236}">
                <a16:creationId xmlns:a16="http://schemas.microsoft.com/office/drawing/2014/main" id="{13DA308C-204D-4377-B2B9-DEA4FCA81520}"/>
              </a:ext>
            </a:extLst>
          </p:cNvPr>
          <p:cNvSpPr>
            <a:spLocks noGrp="1"/>
          </p:cNvSpPr>
          <p:nvPr>
            <p:ph type="ftr" sz="quarter" idx="11"/>
          </p:nvPr>
        </p:nvSpPr>
        <p:spPr/>
        <p:txBody>
          <a:bodyPr/>
          <a:lstStyle/>
          <a:p>
            <a:pPr>
              <a:defRPr/>
            </a:pPr>
            <a:r>
              <a:rPr lang="en-US" altLang="en-US"/>
              <a:t>These slides are designed to accompany </a:t>
            </a:r>
            <a:r>
              <a:rPr lang="en-US" altLang="en-US" i="1"/>
              <a:t>Software Engineering: A Practitioner’s Approach, 7/e </a:t>
            </a:r>
            <a:r>
              <a:rPr lang="en-US" altLang="en-US"/>
              <a:t>(McGraw-Hill, 2009). Slides copyright 2009 by Roger Pressman.</a:t>
            </a:r>
          </a:p>
        </p:txBody>
      </p:sp>
      <p:sp>
        <p:nvSpPr>
          <p:cNvPr id="3" name="Slide Number Placeholder 4">
            <a:extLst>
              <a:ext uri="{FF2B5EF4-FFF2-40B4-BE49-F238E27FC236}">
                <a16:creationId xmlns:a16="http://schemas.microsoft.com/office/drawing/2014/main" id="{EF18D3B0-5F80-1E46-28EA-8A769B155E97}"/>
              </a:ext>
            </a:extLst>
          </p:cNvPr>
          <p:cNvSpPr>
            <a:spLocks noGrp="1"/>
          </p:cNvSpPr>
          <p:nvPr>
            <p:ph type="sldNum" sz="quarter" idx="12"/>
          </p:nvPr>
        </p:nvSpPr>
        <p:spPr/>
        <p:txBody>
          <a:bodyPr/>
          <a:lstStyle/>
          <a:p>
            <a:pPr>
              <a:defRPr/>
            </a:pPr>
            <a:fld id="{0DF1108F-2B94-46AC-A181-BB08451834F5}" type="slidenum">
              <a:rPr lang="en-US" altLang="en-US"/>
              <a:pPr>
                <a:defRPr/>
              </a:pPr>
              <a:t>31</a:t>
            </a:fld>
            <a:endParaRPr lang="en-US"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Rectangle 1027">
            <a:extLst>
              <a:ext uri="{FF2B5EF4-FFF2-40B4-BE49-F238E27FC236}">
                <a16:creationId xmlns:a16="http://schemas.microsoft.com/office/drawing/2014/main" id="{F6A0A462-93F3-2CDA-B586-7AAC75BF8AC4}"/>
              </a:ext>
            </a:extLst>
          </p:cNvPr>
          <p:cNvSpPr>
            <a:spLocks noGrp="1" noChangeArrowheads="1"/>
          </p:cNvSpPr>
          <p:nvPr>
            <p:ph type="title"/>
          </p:nvPr>
        </p:nvSpPr>
        <p:spPr>
          <a:xfrm>
            <a:off x="2743201" y="990600"/>
            <a:ext cx="5603875" cy="685800"/>
          </a:xfrm>
        </p:spPr>
        <p:txBody>
          <a:bodyPr>
            <a:normAutofit fontScale="90000"/>
          </a:bodyPr>
          <a:lstStyle/>
          <a:p>
            <a:pPr>
              <a:spcBef>
                <a:spcPts val="300"/>
              </a:spcBef>
            </a:pPr>
            <a:r>
              <a:rPr lang="en-US" altLang="en-US" dirty="0"/>
              <a:t>Analysis Packages</a:t>
            </a:r>
          </a:p>
        </p:txBody>
      </p:sp>
      <p:sp>
        <p:nvSpPr>
          <p:cNvPr id="3" name="Slide Number Placeholder 4">
            <a:extLst>
              <a:ext uri="{FF2B5EF4-FFF2-40B4-BE49-F238E27FC236}">
                <a16:creationId xmlns:a16="http://schemas.microsoft.com/office/drawing/2014/main" id="{9392B16D-BD71-CDD7-B55E-C9E60A5A45AD}"/>
              </a:ext>
            </a:extLst>
          </p:cNvPr>
          <p:cNvSpPr>
            <a:spLocks noGrp="1"/>
          </p:cNvSpPr>
          <p:nvPr>
            <p:ph type="sldNum" sz="quarter" idx="12"/>
          </p:nvPr>
        </p:nvSpPr>
        <p:spPr/>
        <p:txBody>
          <a:bodyPr/>
          <a:lstStyle/>
          <a:p>
            <a:pPr>
              <a:defRPr/>
            </a:pPr>
            <a:fld id="{4B29D3C6-6C9D-479A-9004-31004D272706}" type="slidenum">
              <a:rPr lang="en-US" altLang="en-US"/>
              <a:pPr>
                <a:defRPr/>
              </a:pPr>
              <a:t>32</a:t>
            </a:fld>
            <a:endParaRPr lang="en-US" altLang="en-US"/>
          </a:p>
        </p:txBody>
      </p:sp>
      <p:pic>
        <p:nvPicPr>
          <p:cNvPr id="50181" name="Picture 4">
            <a:extLst>
              <a:ext uri="{FF2B5EF4-FFF2-40B4-BE49-F238E27FC236}">
                <a16:creationId xmlns:a16="http://schemas.microsoft.com/office/drawing/2014/main" id="{FDC87489-7B47-EAB2-B3F0-2D9E33B927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7265" y="2453950"/>
            <a:ext cx="4194454" cy="360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Rectangle 2">
            <a:extLst>
              <a:ext uri="{FF2B5EF4-FFF2-40B4-BE49-F238E27FC236}">
                <a16:creationId xmlns:a16="http://schemas.microsoft.com/office/drawing/2014/main" id="{3D9AE1FE-7241-5D6C-6C9D-3D34D8994F63}"/>
              </a:ext>
            </a:extLst>
          </p:cNvPr>
          <p:cNvSpPr>
            <a:spLocks noGrp="1" noChangeArrowheads="1"/>
          </p:cNvSpPr>
          <p:nvPr>
            <p:ph type="title"/>
          </p:nvPr>
        </p:nvSpPr>
        <p:spPr>
          <a:xfrm>
            <a:off x="2743200" y="1066800"/>
            <a:ext cx="6400800" cy="685800"/>
          </a:xfrm>
        </p:spPr>
        <p:txBody>
          <a:bodyPr>
            <a:normAutofit fontScale="90000"/>
          </a:bodyPr>
          <a:lstStyle/>
          <a:p>
            <a:pPr eaLnBrk="1" hangingPunct="1"/>
            <a:r>
              <a:rPr lang="en-US" altLang="en-US"/>
              <a:t>Reviewing the CRC Model</a:t>
            </a:r>
          </a:p>
        </p:txBody>
      </p:sp>
      <p:sp>
        <p:nvSpPr>
          <p:cNvPr id="51205" name="Rectangle 3">
            <a:extLst>
              <a:ext uri="{FF2B5EF4-FFF2-40B4-BE49-F238E27FC236}">
                <a16:creationId xmlns:a16="http://schemas.microsoft.com/office/drawing/2014/main" id="{0CFE5A79-EAF3-5D91-7116-B94A67739EEC}"/>
              </a:ext>
            </a:extLst>
          </p:cNvPr>
          <p:cNvSpPr>
            <a:spLocks noGrp="1" noChangeArrowheads="1"/>
          </p:cNvSpPr>
          <p:nvPr>
            <p:ph idx="1"/>
          </p:nvPr>
        </p:nvSpPr>
        <p:spPr>
          <a:xfrm>
            <a:off x="1380929" y="2451100"/>
            <a:ext cx="9675845" cy="3797300"/>
          </a:xfrm>
        </p:spPr>
        <p:txBody>
          <a:bodyPr>
            <a:noAutofit/>
          </a:bodyPr>
          <a:lstStyle/>
          <a:p>
            <a:pPr>
              <a:spcBef>
                <a:spcPts val="600"/>
              </a:spcBef>
            </a:pPr>
            <a:r>
              <a:rPr lang="en-US" altLang="en-US" sz="1600" dirty="0">
                <a:solidFill>
                  <a:schemeClr val="tx1"/>
                </a:solidFill>
              </a:rPr>
              <a:t>All participants in the review (of the CRC model) are given a subset of the CRC model index cards. </a:t>
            </a:r>
          </a:p>
          <a:p>
            <a:pPr lvl="1">
              <a:spcBef>
                <a:spcPts val="600"/>
              </a:spcBef>
            </a:pPr>
            <a:r>
              <a:rPr lang="en-US" altLang="en-US" sz="1600" dirty="0">
                <a:solidFill>
                  <a:schemeClr val="tx1"/>
                </a:solidFill>
              </a:rPr>
              <a:t>Cards that collaborate should be separated (i.e., no reviewer should have two cards that collaborate).</a:t>
            </a:r>
          </a:p>
          <a:p>
            <a:pPr>
              <a:spcBef>
                <a:spcPts val="300"/>
              </a:spcBef>
            </a:pPr>
            <a:r>
              <a:rPr lang="en-US" altLang="en-US" sz="1600" dirty="0">
                <a:solidFill>
                  <a:schemeClr val="tx1"/>
                </a:solidFill>
              </a:rPr>
              <a:t>All use-case scenarios (and corresponding use-case diagrams) should be organized into categories.</a:t>
            </a:r>
          </a:p>
          <a:p>
            <a:pPr eaLnBrk="1" hangingPunct="1">
              <a:lnSpc>
                <a:spcPct val="90000"/>
              </a:lnSpc>
            </a:pPr>
            <a:r>
              <a:rPr lang="en-US" altLang="en-US" sz="1600" dirty="0">
                <a:solidFill>
                  <a:schemeClr val="tx1"/>
                </a:solidFill>
              </a:rPr>
              <a:t>The review leader reads the use-case deliberately. </a:t>
            </a:r>
          </a:p>
          <a:p>
            <a:pPr lvl="1" eaLnBrk="1" hangingPunct="1">
              <a:lnSpc>
                <a:spcPct val="90000"/>
              </a:lnSpc>
            </a:pPr>
            <a:r>
              <a:rPr lang="en-US" altLang="en-US" sz="1600" dirty="0">
                <a:solidFill>
                  <a:schemeClr val="tx1"/>
                </a:solidFill>
              </a:rPr>
              <a:t>As the review leader comes to a named object, she passes a token to the person holding the corresponding class index card.</a:t>
            </a:r>
          </a:p>
          <a:p>
            <a:pPr eaLnBrk="1" hangingPunct="1">
              <a:lnSpc>
                <a:spcPct val="90000"/>
              </a:lnSpc>
            </a:pPr>
            <a:r>
              <a:rPr lang="en-US" altLang="en-US" sz="1600" dirty="0">
                <a:solidFill>
                  <a:schemeClr val="tx1"/>
                </a:solidFill>
              </a:rPr>
              <a:t>When the token is passed, the holder of the class card is asked to describe the responsibilities noted on the card.</a:t>
            </a:r>
          </a:p>
          <a:p>
            <a:pPr lvl="1" eaLnBrk="1" hangingPunct="1">
              <a:lnSpc>
                <a:spcPct val="90000"/>
              </a:lnSpc>
            </a:pPr>
            <a:r>
              <a:rPr lang="en-US" altLang="en-US" sz="1600" dirty="0">
                <a:solidFill>
                  <a:schemeClr val="tx1"/>
                </a:solidFill>
              </a:rPr>
              <a:t> The group determines whether one (or more) of the responsibilities satisfies the use-case requirement.</a:t>
            </a:r>
          </a:p>
          <a:p>
            <a:pPr eaLnBrk="1" hangingPunct="1">
              <a:lnSpc>
                <a:spcPct val="90000"/>
              </a:lnSpc>
            </a:pPr>
            <a:r>
              <a:rPr lang="en-US" altLang="en-US" sz="1600" dirty="0">
                <a:solidFill>
                  <a:schemeClr val="tx1"/>
                </a:solidFill>
              </a:rPr>
              <a:t>If the responsibilities and collaborations noted on the index cards cannot accommodate the use-case, modifications are made to the cards.</a:t>
            </a:r>
          </a:p>
          <a:p>
            <a:pPr lvl="1" eaLnBrk="1" hangingPunct="1">
              <a:lnSpc>
                <a:spcPct val="90000"/>
              </a:lnSpc>
            </a:pPr>
            <a:r>
              <a:rPr lang="en-US" altLang="en-US" sz="1600" dirty="0">
                <a:solidFill>
                  <a:schemeClr val="tx1"/>
                </a:solidFill>
              </a:rPr>
              <a:t>This may include the definition of new classes (and corresponding CRC index cards) or the specification of new or revised responsibilities or collaborations on existing cards.</a:t>
            </a:r>
          </a:p>
        </p:txBody>
      </p:sp>
      <p:sp>
        <p:nvSpPr>
          <p:cNvPr id="3" name="Slide Number Placeholder 4">
            <a:extLst>
              <a:ext uri="{FF2B5EF4-FFF2-40B4-BE49-F238E27FC236}">
                <a16:creationId xmlns:a16="http://schemas.microsoft.com/office/drawing/2014/main" id="{D16D90C4-0BE2-90F3-FE9E-C0D8555D7B48}"/>
              </a:ext>
            </a:extLst>
          </p:cNvPr>
          <p:cNvSpPr>
            <a:spLocks noGrp="1"/>
          </p:cNvSpPr>
          <p:nvPr>
            <p:ph type="sldNum" sz="quarter" idx="12"/>
          </p:nvPr>
        </p:nvSpPr>
        <p:spPr/>
        <p:txBody>
          <a:bodyPr/>
          <a:lstStyle/>
          <a:p>
            <a:pPr>
              <a:defRPr/>
            </a:pPr>
            <a:fld id="{E490A4CA-ABB3-49FA-89D8-D7542643B227}" type="slidenum">
              <a:rPr lang="en-US" altLang="en-US"/>
              <a:pPr>
                <a:defRPr/>
              </a:pPr>
              <a:t>33</a:t>
            </a:fld>
            <a:endParaRPr lang="en-US"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7B0A6-6325-993D-E7BA-30C66C12546D}"/>
              </a:ext>
            </a:extLst>
          </p:cNvPr>
          <p:cNvSpPr>
            <a:spLocks noGrp="1"/>
          </p:cNvSpPr>
          <p:nvPr>
            <p:ph type="title"/>
          </p:nvPr>
        </p:nvSpPr>
        <p:spPr>
          <a:xfrm>
            <a:off x="1063752" y="2910591"/>
            <a:ext cx="10058400" cy="1609344"/>
          </a:xfrm>
        </p:spPr>
        <p:txBody>
          <a:bodyPr/>
          <a:lstStyle/>
          <a:p>
            <a:pPr algn="ctr"/>
            <a:r>
              <a:rPr lang="en-US" dirty="0"/>
              <a:t>Thank you!!!</a:t>
            </a:r>
            <a:endParaRPr lang="en-AU" dirty="0"/>
          </a:p>
        </p:txBody>
      </p:sp>
      <p:sp>
        <p:nvSpPr>
          <p:cNvPr id="3" name="Content Placeholder 2">
            <a:extLst>
              <a:ext uri="{FF2B5EF4-FFF2-40B4-BE49-F238E27FC236}">
                <a16:creationId xmlns:a16="http://schemas.microsoft.com/office/drawing/2014/main" id="{4890865F-285B-6134-B1C0-4C645B00B7DF}"/>
              </a:ext>
            </a:extLst>
          </p:cNvPr>
          <p:cNvSpPr>
            <a:spLocks noGrp="1"/>
          </p:cNvSpPr>
          <p:nvPr>
            <p:ph idx="1"/>
          </p:nvPr>
        </p:nvSpPr>
        <p:spPr/>
        <p:txBody>
          <a:bodyPr/>
          <a:lstStyle/>
          <a:p>
            <a:endParaRPr lang="en-AU" dirty="0"/>
          </a:p>
        </p:txBody>
      </p:sp>
      <p:sp>
        <p:nvSpPr>
          <p:cNvPr id="4" name="Slide Number Placeholder 3">
            <a:extLst>
              <a:ext uri="{FF2B5EF4-FFF2-40B4-BE49-F238E27FC236}">
                <a16:creationId xmlns:a16="http://schemas.microsoft.com/office/drawing/2014/main" id="{09655E44-3F2A-A906-85EE-DF1FAAA74E08}"/>
              </a:ext>
            </a:extLst>
          </p:cNvPr>
          <p:cNvSpPr>
            <a:spLocks noGrp="1"/>
          </p:cNvSpPr>
          <p:nvPr>
            <p:ph type="sldNum" sz="quarter" idx="12"/>
          </p:nvPr>
        </p:nvSpPr>
        <p:spPr/>
        <p:txBody>
          <a:bodyPr/>
          <a:lstStyle/>
          <a:p>
            <a:fld id="{E4237195-B76F-4A0C-8831-6CAFFA172241}" type="slidenum">
              <a:rPr lang="en-AU" smtClean="0"/>
              <a:t>34</a:t>
            </a:fld>
            <a:endParaRPr lang="en-AU"/>
          </a:p>
        </p:txBody>
      </p:sp>
    </p:spTree>
    <p:extLst>
      <p:ext uri="{BB962C8B-B14F-4D97-AF65-F5344CB8AC3E}">
        <p14:creationId xmlns:p14="http://schemas.microsoft.com/office/powerpoint/2010/main" val="35203120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15EEC-4FCD-A9B1-90F1-88C19E062C12}"/>
              </a:ext>
            </a:extLst>
          </p:cNvPr>
          <p:cNvSpPr>
            <a:spLocks noGrp="1"/>
          </p:cNvSpPr>
          <p:nvPr>
            <p:ph type="title"/>
          </p:nvPr>
        </p:nvSpPr>
        <p:spPr>
          <a:xfrm>
            <a:off x="1295402" y="982132"/>
            <a:ext cx="9601196" cy="837337"/>
          </a:xfrm>
        </p:spPr>
        <p:txBody>
          <a:bodyPr/>
          <a:lstStyle/>
          <a:p>
            <a:r>
              <a:rPr lang="en-US" dirty="0"/>
              <a:t>Types of Data Modeling</a:t>
            </a:r>
            <a:endParaRPr lang="en-AU" dirty="0"/>
          </a:p>
        </p:txBody>
      </p:sp>
      <p:sp>
        <p:nvSpPr>
          <p:cNvPr id="3" name="Content Placeholder 2">
            <a:extLst>
              <a:ext uri="{FF2B5EF4-FFF2-40B4-BE49-F238E27FC236}">
                <a16:creationId xmlns:a16="http://schemas.microsoft.com/office/drawing/2014/main" id="{BA1F9DB0-89CF-4B53-8C1B-0666FA14AD18}"/>
              </a:ext>
            </a:extLst>
          </p:cNvPr>
          <p:cNvSpPr>
            <a:spLocks noGrp="1"/>
          </p:cNvSpPr>
          <p:nvPr>
            <p:ph idx="1"/>
          </p:nvPr>
        </p:nvSpPr>
        <p:spPr/>
        <p:txBody>
          <a:bodyPr/>
          <a:lstStyle/>
          <a:p>
            <a:endParaRPr lang="en-AU"/>
          </a:p>
        </p:txBody>
      </p:sp>
      <p:pic>
        <p:nvPicPr>
          <p:cNvPr id="5" name="Picture 4">
            <a:extLst>
              <a:ext uri="{FF2B5EF4-FFF2-40B4-BE49-F238E27FC236}">
                <a16:creationId xmlns:a16="http://schemas.microsoft.com/office/drawing/2014/main" id="{3F402E96-7768-6059-504A-836316E6BED7}"/>
              </a:ext>
            </a:extLst>
          </p:cNvPr>
          <p:cNvPicPr>
            <a:picLocks noChangeAspect="1"/>
          </p:cNvPicPr>
          <p:nvPr/>
        </p:nvPicPr>
        <p:blipFill>
          <a:blip r:embed="rId2"/>
          <a:stretch>
            <a:fillRect/>
          </a:stretch>
        </p:blipFill>
        <p:spPr>
          <a:xfrm>
            <a:off x="2954936" y="1894990"/>
            <a:ext cx="6282126" cy="4138296"/>
          </a:xfrm>
          <a:prstGeom prst="rect">
            <a:avLst/>
          </a:prstGeom>
        </p:spPr>
      </p:pic>
    </p:spTree>
    <p:extLst>
      <p:ext uri="{BB962C8B-B14F-4D97-AF65-F5344CB8AC3E}">
        <p14:creationId xmlns:p14="http://schemas.microsoft.com/office/powerpoint/2010/main" val="37035378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1026">
            <a:extLst>
              <a:ext uri="{FF2B5EF4-FFF2-40B4-BE49-F238E27FC236}">
                <a16:creationId xmlns:a16="http://schemas.microsoft.com/office/drawing/2014/main" id="{B8420EEE-8B37-0216-75FD-D2860627C40C}"/>
              </a:ext>
            </a:extLst>
          </p:cNvPr>
          <p:cNvSpPr>
            <a:spLocks noGrp="1" noChangeArrowheads="1"/>
          </p:cNvSpPr>
          <p:nvPr>
            <p:ph type="title"/>
          </p:nvPr>
        </p:nvSpPr>
        <p:spPr>
          <a:xfrm>
            <a:off x="2743200" y="1143001"/>
            <a:ext cx="6705600" cy="633413"/>
          </a:xfrm>
        </p:spPr>
        <p:txBody>
          <a:bodyPr>
            <a:normAutofit fontScale="90000"/>
          </a:bodyPr>
          <a:lstStyle/>
          <a:p>
            <a:pPr eaLnBrk="1" hangingPunct="1"/>
            <a:r>
              <a:rPr lang="en-US" altLang="en-US"/>
              <a:t>What is a Data Object?</a:t>
            </a:r>
          </a:p>
        </p:txBody>
      </p:sp>
      <p:sp>
        <p:nvSpPr>
          <p:cNvPr id="21509" name="Rectangle 1027">
            <a:extLst>
              <a:ext uri="{FF2B5EF4-FFF2-40B4-BE49-F238E27FC236}">
                <a16:creationId xmlns:a16="http://schemas.microsoft.com/office/drawing/2014/main" id="{C702D4AB-8C34-90C2-834E-5AC1D30F28DB}"/>
              </a:ext>
            </a:extLst>
          </p:cNvPr>
          <p:cNvSpPr>
            <a:spLocks noGrp="1" noChangeArrowheads="1"/>
          </p:cNvSpPr>
          <p:nvPr>
            <p:ph idx="1"/>
          </p:nvPr>
        </p:nvSpPr>
        <p:spPr>
          <a:xfrm>
            <a:off x="1203649" y="2359097"/>
            <a:ext cx="9993086" cy="4191000"/>
          </a:xfrm>
        </p:spPr>
        <p:txBody>
          <a:bodyPr>
            <a:normAutofit/>
          </a:bodyPr>
          <a:lstStyle/>
          <a:p>
            <a:pPr>
              <a:spcBef>
                <a:spcPts val="300"/>
              </a:spcBef>
            </a:pPr>
            <a:r>
              <a:rPr lang="en-US" altLang="en-US" sz="2000" dirty="0">
                <a:latin typeface="Palatino" pitchFamily="-128" charset="0"/>
              </a:rPr>
              <a:t>a representation of almost any composite information that must be understood by software. </a:t>
            </a:r>
          </a:p>
          <a:p>
            <a:pPr lvl="1">
              <a:spcBef>
                <a:spcPts val="300"/>
              </a:spcBef>
            </a:pPr>
            <a:r>
              <a:rPr lang="en-US" altLang="en-US" sz="1800" i="1" dirty="0">
                <a:latin typeface="Palatino" pitchFamily="-128" charset="0"/>
              </a:rPr>
              <a:t>composite information—</a:t>
            </a:r>
            <a:r>
              <a:rPr lang="en-US" altLang="en-US" sz="1800" dirty="0">
                <a:latin typeface="Palatino" pitchFamily="-128" charset="0"/>
              </a:rPr>
              <a:t>something that has a number of different properties or attributes	</a:t>
            </a:r>
          </a:p>
          <a:p>
            <a:pPr>
              <a:spcBef>
                <a:spcPts val="300"/>
              </a:spcBef>
            </a:pPr>
            <a:r>
              <a:rPr lang="en-US" altLang="en-US" sz="2000" dirty="0">
                <a:latin typeface="Palatino" pitchFamily="-128" charset="0"/>
              </a:rPr>
              <a:t>can be an </a:t>
            </a:r>
            <a:r>
              <a:rPr lang="en-US" altLang="en-US" sz="2000" dirty="0">
                <a:solidFill>
                  <a:schemeClr val="folHlink"/>
                </a:solidFill>
                <a:latin typeface="Palatino" pitchFamily="-128" charset="0"/>
              </a:rPr>
              <a:t>external entity</a:t>
            </a:r>
            <a:r>
              <a:rPr lang="en-US" altLang="en-US" sz="2000" dirty="0">
                <a:latin typeface="Palatino" pitchFamily="-128" charset="0"/>
              </a:rPr>
              <a:t> (e.g., anything that produces or consumes information), </a:t>
            </a:r>
            <a:r>
              <a:rPr lang="en-US" altLang="en-US" sz="2000" dirty="0">
                <a:solidFill>
                  <a:schemeClr val="folHlink"/>
                </a:solidFill>
                <a:latin typeface="Palatino" pitchFamily="-128" charset="0"/>
              </a:rPr>
              <a:t>a thing</a:t>
            </a:r>
            <a:r>
              <a:rPr lang="en-US" altLang="en-US" sz="2000" dirty="0">
                <a:latin typeface="Palatino" pitchFamily="-128" charset="0"/>
              </a:rPr>
              <a:t> (e.g., a report or a display), </a:t>
            </a:r>
            <a:r>
              <a:rPr lang="en-US" altLang="en-US" sz="2000" dirty="0">
                <a:solidFill>
                  <a:schemeClr val="folHlink"/>
                </a:solidFill>
                <a:latin typeface="Palatino" pitchFamily="-128" charset="0"/>
              </a:rPr>
              <a:t>an occurrence</a:t>
            </a:r>
            <a:r>
              <a:rPr lang="en-US" altLang="en-US" sz="2000" dirty="0">
                <a:latin typeface="Palatino" pitchFamily="-128" charset="0"/>
              </a:rPr>
              <a:t> (e.g., a telephone call) </a:t>
            </a:r>
            <a:r>
              <a:rPr lang="en-US" altLang="en-US" sz="2000" dirty="0">
                <a:solidFill>
                  <a:schemeClr val="folHlink"/>
                </a:solidFill>
                <a:latin typeface="Palatino" pitchFamily="-128" charset="0"/>
              </a:rPr>
              <a:t>or event</a:t>
            </a:r>
            <a:r>
              <a:rPr lang="en-US" altLang="en-US" sz="2000" dirty="0">
                <a:latin typeface="Palatino" pitchFamily="-128" charset="0"/>
              </a:rPr>
              <a:t> (e.g., an alarm),</a:t>
            </a:r>
            <a:r>
              <a:rPr lang="en-US" altLang="en-US" sz="2000" dirty="0">
                <a:solidFill>
                  <a:schemeClr val="folHlink"/>
                </a:solidFill>
                <a:latin typeface="Palatino" pitchFamily="-128" charset="0"/>
              </a:rPr>
              <a:t> a role</a:t>
            </a:r>
            <a:r>
              <a:rPr lang="en-US" altLang="en-US" sz="2000" dirty="0">
                <a:latin typeface="Palatino" pitchFamily="-128" charset="0"/>
              </a:rPr>
              <a:t> (e.g., salesperson), </a:t>
            </a:r>
            <a:r>
              <a:rPr lang="en-US" altLang="en-US" sz="2000" dirty="0">
                <a:solidFill>
                  <a:schemeClr val="folHlink"/>
                </a:solidFill>
                <a:latin typeface="Palatino" pitchFamily="-128" charset="0"/>
              </a:rPr>
              <a:t>an organizational unit</a:t>
            </a:r>
            <a:r>
              <a:rPr lang="en-US" altLang="en-US" sz="2000" dirty="0">
                <a:latin typeface="Palatino" pitchFamily="-128" charset="0"/>
              </a:rPr>
              <a:t> (e.g., accounting department), </a:t>
            </a:r>
            <a:r>
              <a:rPr lang="en-US" altLang="en-US" sz="2000" dirty="0">
                <a:solidFill>
                  <a:schemeClr val="folHlink"/>
                </a:solidFill>
                <a:latin typeface="Palatino" pitchFamily="-128" charset="0"/>
              </a:rPr>
              <a:t>a place</a:t>
            </a:r>
            <a:r>
              <a:rPr lang="en-US" altLang="en-US" sz="2000" dirty="0">
                <a:latin typeface="Palatino" pitchFamily="-128" charset="0"/>
              </a:rPr>
              <a:t> (e.g., a warehouse), or </a:t>
            </a:r>
            <a:r>
              <a:rPr lang="en-US" altLang="en-US" sz="2000" dirty="0">
                <a:solidFill>
                  <a:schemeClr val="folHlink"/>
                </a:solidFill>
                <a:latin typeface="Palatino" pitchFamily="-128" charset="0"/>
              </a:rPr>
              <a:t>a structure</a:t>
            </a:r>
            <a:r>
              <a:rPr lang="en-US" altLang="en-US" sz="2000" dirty="0">
                <a:latin typeface="Palatino" pitchFamily="-128" charset="0"/>
              </a:rPr>
              <a:t> (e.g., a file). </a:t>
            </a:r>
          </a:p>
          <a:p>
            <a:pPr>
              <a:spcBef>
                <a:spcPts val="300"/>
              </a:spcBef>
            </a:pPr>
            <a:r>
              <a:rPr lang="en-US" altLang="en-US" sz="2000" dirty="0">
                <a:latin typeface="Palatino" pitchFamily="-128" charset="0"/>
              </a:rPr>
              <a:t>The description of the data object incorporates the data object and all of its attributes.</a:t>
            </a:r>
          </a:p>
          <a:p>
            <a:pPr>
              <a:spcBef>
                <a:spcPts val="600"/>
              </a:spcBef>
            </a:pPr>
            <a:r>
              <a:rPr lang="en-US" altLang="en-US" sz="2000" dirty="0">
                <a:latin typeface="Palatino" pitchFamily="-128" charset="0"/>
              </a:rPr>
              <a:t>A data object encapsulates data only—there is no reference within a data object to operations that act on the data.</a:t>
            </a:r>
          </a:p>
        </p:txBody>
      </p:sp>
      <p:sp>
        <p:nvSpPr>
          <p:cNvPr id="3" name="Slide Number Placeholder 4">
            <a:extLst>
              <a:ext uri="{FF2B5EF4-FFF2-40B4-BE49-F238E27FC236}">
                <a16:creationId xmlns:a16="http://schemas.microsoft.com/office/drawing/2014/main" id="{542DA185-513C-19FE-D3FB-C212B32C681A}"/>
              </a:ext>
            </a:extLst>
          </p:cNvPr>
          <p:cNvSpPr>
            <a:spLocks noGrp="1"/>
          </p:cNvSpPr>
          <p:nvPr>
            <p:ph type="sldNum" sz="quarter" idx="12"/>
          </p:nvPr>
        </p:nvSpPr>
        <p:spPr/>
        <p:txBody>
          <a:bodyPr/>
          <a:lstStyle/>
          <a:p>
            <a:pPr>
              <a:defRPr/>
            </a:pPr>
            <a:fld id="{88D11FBE-F8D8-47CB-9FF0-AE0794489ACD}" type="slidenum">
              <a:rPr lang="en-US" altLang="en-US"/>
              <a:pPr>
                <a:defRPr/>
              </a:pPr>
              <a:t>5</a:t>
            </a:fld>
            <a:endParaRPr lang="en-US"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a:extLst>
              <a:ext uri="{FF2B5EF4-FFF2-40B4-BE49-F238E27FC236}">
                <a16:creationId xmlns:a16="http://schemas.microsoft.com/office/drawing/2014/main" id="{32173161-A254-AFA5-FE1F-76AF1240FB52}"/>
              </a:ext>
            </a:extLst>
          </p:cNvPr>
          <p:cNvSpPr>
            <a:spLocks noGrp="1" noChangeArrowheads="1"/>
          </p:cNvSpPr>
          <p:nvPr>
            <p:ph type="title"/>
          </p:nvPr>
        </p:nvSpPr>
        <p:spPr>
          <a:xfrm>
            <a:off x="2743200" y="1143001"/>
            <a:ext cx="6477000" cy="658813"/>
          </a:xfrm>
          <a:noFill/>
          <a:extLst>
            <a:ext uri="{91240B29-F687-4F45-9708-019B960494DF}">
              <a14:hiddenLine xmlns:a14="http://schemas.microsoft.com/office/drawing/2010/main" w="12700">
                <a:solidFill>
                  <a:schemeClr val="tx1"/>
                </a:solidFill>
                <a:miter lim="800000"/>
                <a:headEnd/>
                <a:tailEnd/>
              </a14:hiddenLine>
            </a:ext>
          </a:extLst>
        </p:spPr>
        <p:txBody>
          <a:bodyPr vert="horz" lIns="90487" tIns="44450" rIns="90487" bIns="44450" rtlCol="0" anchor="ctr">
            <a:normAutofit fontScale="90000"/>
          </a:bodyPr>
          <a:lstStyle/>
          <a:p>
            <a:pPr eaLnBrk="1" hangingPunct="1"/>
            <a:r>
              <a:rPr lang="en-US" altLang="en-US"/>
              <a:t>Data Objects and Attributes</a:t>
            </a:r>
          </a:p>
        </p:txBody>
      </p:sp>
      <p:sp>
        <p:nvSpPr>
          <p:cNvPr id="2" name="Footer Placeholder 3">
            <a:extLst>
              <a:ext uri="{FF2B5EF4-FFF2-40B4-BE49-F238E27FC236}">
                <a16:creationId xmlns:a16="http://schemas.microsoft.com/office/drawing/2014/main" id="{076EF885-B8BD-D385-6424-E4E7D5864ABC}"/>
              </a:ext>
            </a:extLst>
          </p:cNvPr>
          <p:cNvSpPr>
            <a:spLocks noGrp="1"/>
          </p:cNvSpPr>
          <p:nvPr>
            <p:ph type="ftr" sz="quarter" idx="11"/>
          </p:nvPr>
        </p:nvSpPr>
        <p:spPr/>
        <p:txBody>
          <a:bodyPr/>
          <a:lstStyle/>
          <a:p>
            <a:pPr>
              <a:defRPr/>
            </a:pPr>
            <a:r>
              <a:rPr lang="en-US" altLang="en-US"/>
              <a:t>These slides are designed to accompany </a:t>
            </a:r>
            <a:r>
              <a:rPr lang="en-US" altLang="en-US" i="1"/>
              <a:t>Software Engineering: A Practitioner’s Approach, 7/e </a:t>
            </a:r>
            <a:r>
              <a:rPr lang="en-US" altLang="en-US"/>
              <a:t>(McGraw-Hill, 2009). Slides copyright 2009 by Roger Pressman.</a:t>
            </a:r>
          </a:p>
        </p:txBody>
      </p:sp>
      <p:sp>
        <p:nvSpPr>
          <p:cNvPr id="3" name="Slide Number Placeholder 4">
            <a:extLst>
              <a:ext uri="{FF2B5EF4-FFF2-40B4-BE49-F238E27FC236}">
                <a16:creationId xmlns:a16="http://schemas.microsoft.com/office/drawing/2014/main" id="{D21E1122-6EB1-713F-24BD-D363C1AC86EB}"/>
              </a:ext>
            </a:extLst>
          </p:cNvPr>
          <p:cNvSpPr>
            <a:spLocks noGrp="1"/>
          </p:cNvSpPr>
          <p:nvPr>
            <p:ph type="sldNum" sz="quarter" idx="12"/>
          </p:nvPr>
        </p:nvSpPr>
        <p:spPr/>
        <p:txBody>
          <a:bodyPr/>
          <a:lstStyle/>
          <a:p>
            <a:pPr>
              <a:defRPr/>
            </a:pPr>
            <a:fld id="{B8F5246F-04BE-4F0C-A20A-291FD7C54EA4}" type="slidenum">
              <a:rPr lang="en-US" altLang="en-US"/>
              <a:pPr>
                <a:defRPr/>
              </a:pPr>
              <a:t>6</a:t>
            </a:fld>
            <a:endParaRPr lang="en-US" altLang="en-US"/>
          </a:p>
        </p:txBody>
      </p:sp>
      <p:sp>
        <p:nvSpPr>
          <p:cNvPr id="185347" name="Rectangle 3">
            <a:extLst>
              <a:ext uri="{FF2B5EF4-FFF2-40B4-BE49-F238E27FC236}">
                <a16:creationId xmlns:a16="http://schemas.microsoft.com/office/drawing/2014/main" id="{E9420B5B-8569-5DB1-C1ED-23FA4C242F90}"/>
              </a:ext>
            </a:extLst>
          </p:cNvPr>
          <p:cNvSpPr>
            <a:spLocks noChangeArrowheads="1"/>
          </p:cNvSpPr>
          <p:nvPr/>
        </p:nvSpPr>
        <p:spPr bwMode="auto">
          <a:xfrm>
            <a:off x="2138266" y="2563365"/>
            <a:ext cx="8758332" cy="643766"/>
          </a:xfrm>
          <a:prstGeom prst="rect">
            <a:avLst/>
          </a:prstGeom>
          <a:noFill/>
          <a:ln>
            <a:noFill/>
          </a:ln>
          <a:effectLst/>
        </p:spPr>
        <p:txBody>
          <a:bodyPr wrap="square" lIns="90487" tIns="44450" rIns="90487" bIns="44450">
            <a:spAutoFit/>
          </a:bodyPr>
          <a:lstStyle/>
          <a:p>
            <a:pPr>
              <a:spcBef>
                <a:spcPct val="50000"/>
              </a:spcBef>
              <a:defRPr/>
            </a:pPr>
            <a:r>
              <a:rPr lang="en-US" altLang="en-US">
                <a:effectLst>
                  <a:outerShdw blurRad="38100" dist="38100" dir="2700000" algn="tl">
                    <a:srgbClr val="FFFFFF"/>
                  </a:outerShdw>
                </a:effectLst>
                <a:latin typeface="Palatino" pitchFamily="-128" charset="0"/>
              </a:rPr>
              <a:t>A data object contains a set of attributes that act as an aspect, quality, characteristic, or descriptor of the object</a:t>
            </a:r>
          </a:p>
        </p:txBody>
      </p:sp>
      <p:sp>
        <p:nvSpPr>
          <p:cNvPr id="22534" name="Rectangle 4">
            <a:extLst>
              <a:ext uri="{FF2B5EF4-FFF2-40B4-BE49-F238E27FC236}">
                <a16:creationId xmlns:a16="http://schemas.microsoft.com/office/drawing/2014/main" id="{FAC56B02-3E3B-6CF5-A748-ACA3CB47DBAA}"/>
              </a:ext>
            </a:extLst>
          </p:cNvPr>
          <p:cNvSpPr>
            <a:spLocks noChangeArrowheads="1"/>
          </p:cNvSpPr>
          <p:nvPr/>
        </p:nvSpPr>
        <p:spPr bwMode="auto">
          <a:xfrm>
            <a:off x="4672013" y="3306764"/>
            <a:ext cx="2984500" cy="2332037"/>
          </a:xfrm>
          <a:prstGeom prst="rect">
            <a:avLst/>
          </a:prstGeom>
          <a:solidFill>
            <a:schemeClr val="accent2"/>
          </a:solidFill>
          <a:ln>
            <a:noFill/>
          </a:ln>
          <a:effectLst>
            <a:outerShdw dist="107763" dir="2700000" algn="ctr" rotWithShape="0">
              <a:schemeClr val="bg2"/>
            </a:outerShdw>
          </a:effectLst>
          <a:extLst>
            <a:ext uri="{91240B29-F687-4F45-9708-019B960494DF}">
              <a14:hiddenLine xmlns:a14="http://schemas.microsoft.com/office/drawing/2010/main" w="25400">
                <a:solidFill>
                  <a:schemeClr val="tx1"/>
                </a:solidFill>
                <a:miter lim="800000"/>
                <a:headEnd/>
                <a:tailEnd/>
              </a14:hiddenLine>
            </a:ext>
          </a:extLst>
        </p:spPr>
        <p:txBody>
          <a:bodyPr wrap="none" anchor="ct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spcBef>
                <a:spcPct val="0"/>
              </a:spcBef>
              <a:buClrTx/>
              <a:buSzTx/>
              <a:buFontTx/>
              <a:buNone/>
            </a:pPr>
            <a:endParaRPr lang="en-AU" altLang="en-US">
              <a:latin typeface="Arial" panose="020B0604020202020204" pitchFamily="34" charset="0"/>
            </a:endParaRPr>
          </a:p>
        </p:txBody>
      </p:sp>
      <p:sp>
        <p:nvSpPr>
          <p:cNvPr id="22535" name="Rectangle 5">
            <a:extLst>
              <a:ext uri="{FF2B5EF4-FFF2-40B4-BE49-F238E27FC236}">
                <a16:creationId xmlns:a16="http://schemas.microsoft.com/office/drawing/2014/main" id="{939D6C3A-08BD-4AA1-42E8-FA17ADD6D3EF}"/>
              </a:ext>
            </a:extLst>
          </p:cNvPr>
          <p:cNvSpPr>
            <a:spLocks noChangeArrowheads="1"/>
          </p:cNvSpPr>
          <p:nvPr/>
        </p:nvSpPr>
        <p:spPr bwMode="auto">
          <a:xfrm>
            <a:off x="4721225" y="3290888"/>
            <a:ext cx="2915862" cy="2214196"/>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spcBef>
                <a:spcPct val="0"/>
              </a:spcBef>
              <a:buClrTx/>
              <a:buSzTx/>
              <a:buFontTx/>
              <a:buNone/>
            </a:pPr>
            <a:r>
              <a:rPr lang="en-US" altLang="en-US" b="1">
                <a:solidFill>
                  <a:schemeClr val="folHlink"/>
                </a:solidFill>
                <a:latin typeface="Arial" panose="020B0604020202020204" pitchFamily="34" charset="0"/>
              </a:rPr>
              <a:t>object: automobile</a:t>
            </a:r>
          </a:p>
          <a:p>
            <a:pPr>
              <a:spcBef>
                <a:spcPct val="0"/>
              </a:spcBef>
              <a:buClrTx/>
              <a:buSzTx/>
              <a:buFontTx/>
              <a:buNone/>
            </a:pPr>
            <a:r>
              <a:rPr lang="en-US" altLang="en-US" b="1">
                <a:solidFill>
                  <a:schemeClr val="folHlink"/>
                </a:solidFill>
                <a:latin typeface="Arial" panose="020B0604020202020204" pitchFamily="34" charset="0"/>
              </a:rPr>
              <a:t>attributes:</a:t>
            </a:r>
          </a:p>
          <a:p>
            <a:pPr>
              <a:lnSpc>
                <a:spcPct val="75000"/>
              </a:lnSpc>
              <a:spcBef>
                <a:spcPct val="0"/>
              </a:spcBef>
              <a:buClrTx/>
              <a:buSzTx/>
              <a:buFontTx/>
              <a:buNone/>
            </a:pPr>
            <a:r>
              <a:rPr lang="en-US" altLang="en-US" b="1">
                <a:solidFill>
                  <a:schemeClr val="folHlink"/>
                </a:solidFill>
                <a:latin typeface="Arial" panose="020B0604020202020204" pitchFamily="34" charset="0"/>
              </a:rPr>
              <a:t>   make</a:t>
            </a:r>
          </a:p>
          <a:p>
            <a:pPr>
              <a:lnSpc>
                <a:spcPct val="75000"/>
              </a:lnSpc>
              <a:spcBef>
                <a:spcPct val="0"/>
              </a:spcBef>
              <a:buClrTx/>
              <a:buSzTx/>
              <a:buFontTx/>
              <a:buNone/>
            </a:pPr>
            <a:r>
              <a:rPr lang="en-US" altLang="en-US" b="1">
                <a:solidFill>
                  <a:schemeClr val="folHlink"/>
                </a:solidFill>
                <a:latin typeface="Arial" panose="020B0604020202020204" pitchFamily="34" charset="0"/>
              </a:rPr>
              <a:t>   model</a:t>
            </a:r>
          </a:p>
          <a:p>
            <a:pPr>
              <a:lnSpc>
                <a:spcPct val="75000"/>
              </a:lnSpc>
              <a:spcBef>
                <a:spcPct val="0"/>
              </a:spcBef>
              <a:buClrTx/>
              <a:buSzTx/>
              <a:buFontTx/>
              <a:buNone/>
            </a:pPr>
            <a:r>
              <a:rPr lang="en-US" altLang="en-US" b="1">
                <a:solidFill>
                  <a:schemeClr val="folHlink"/>
                </a:solidFill>
                <a:latin typeface="Arial" panose="020B0604020202020204" pitchFamily="34" charset="0"/>
              </a:rPr>
              <a:t>   body type</a:t>
            </a:r>
          </a:p>
          <a:p>
            <a:pPr>
              <a:lnSpc>
                <a:spcPct val="75000"/>
              </a:lnSpc>
              <a:spcBef>
                <a:spcPct val="0"/>
              </a:spcBef>
              <a:buClrTx/>
              <a:buSzTx/>
              <a:buFontTx/>
              <a:buNone/>
            </a:pPr>
            <a:r>
              <a:rPr lang="en-US" altLang="en-US" b="1">
                <a:solidFill>
                  <a:schemeClr val="folHlink"/>
                </a:solidFill>
                <a:latin typeface="Arial" panose="020B0604020202020204" pitchFamily="34" charset="0"/>
              </a:rPr>
              <a:t>   price</a:t>
            </a:r>
          </a:p>
          <a:p>
            <a:pPr>
              <a:lnSpc>
                <a:spcPct val="75000"/>
              </a:lnSpc>
              <a:spcBef>
                <a:spcPct val="0"/>
              </a:spcBef>
              <a:buClrTx/>
              <a:buSzTx/>
              <a:buFontTx/>
              <a:buNone/>
            </a:pPr>
            <a:r>
              <a:rPr lang="en-US" altLang="en-US" b="1">
                <a:solidFill>
                  <a:schemeClr val="folHlink"/>
                </a:solidFill>
                <a:latin typeface="Arial" panose="020B0604020202020204" pitchFamily="34" charset="0"/>
              </a:rPr>
              <a:t>   options code</a:t>
            </a:r>
          </a:p>
        </p:txBody>
      </p:sp>
      <p:sp>
        <p:nvSpPr>
          <p:cNvPr id="22536" name="Line 6">
            <a:extLst>
              <a:ext uri="{FF2B5EF4-FFF2-40B4-BE49-F238E27FC236}">
                <a16:creationId xmlns:a16="http://schemas.microsoft.com/office/drawing/2014/main" id="{5503AC35-57C5-44B1-5FF8-69F33C087831}"/>
              </a:ext>
            </a:extLst>
          </p:cNvPr>
          <p:cNvSpPr>
            <a:spLocks noChangeShapeType="1"/>
          </p:cNvSpPr>
          <p:nvPr/>
        </p:nvSpPr>
        <p:spPr bwMode="auto">
          <a:xfrm>
            <a:off x="4684713" y="3751263"/>
            <a:ext cx="29591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AU"/>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1026">
            <a:extLst>
              <a:ext uri="{FF2B5EF4-FFF2-40B4-BE49-F238E27FC236}">
                <a16:creationId xmlns:a16="http://schemas.microsoft.com/office/drawing/2014/main" id="{7702B1DD-5D84-5195-DD49-FBCE107CCE6C}"/>
              </a:ext>
            </a:extLst>
          </p:cNvPr>
          <p:cNvSpPr>
            <a:spLocks noGrp="1" noChangeArrowheads="1"/>
          </p:cNvSpPr>
          <p:nvPr>
            <p:ph type="title"/>
          </p:nvPr>
        </p:nvSpPr>
        <p:spPr>
          <a:xfrm>
            <a:off x="1769706" y="1765073"/>
            <a:ext cx="6705600" cy="633413"/>
          </a:xfrm>
        </p:spPr>
        <p:txBody>
          <a:bodyPr>
            <a:normAutofit fontScale="90000"/>
          </a:bodyPr>
          <a:lstStyle/>
          <a:p>
            <a:pPr eaLnBrk="1" hangingPunct="1"/>
            <a:r>
              <a:rPr lang="en-US" altLang="en-US" dirty="0"/>
              <a:t>What is a Relationship?</a:t>
            </a:r>
          </a:p>
        </p:txBody>
      </p:sp>
      <p:sp>
        <p:nvSpPr>
          <p:cNvPr id="23557" name="Rectangle 1027">
            <a:extLst>
              <a:ext uri="{FF2B5EF4-FFF2-40B4-BE49-F238E27FC236}">
                <a16:creationId xmlns:a16="http://schemas.microsoft.com/office/drawing/2014/main" id="{34C39816-0B24-2258-EECD-1376572F167C}"/>
              </a:ext>
            </a:extLst>
          </p:cNvPr>
          <p:cNvSpPr>
            <a:spLocks noGrp="1" noChangeArrowheads="1"/>
          </p:cNvSpPr>
          <p:nvPr>
            <p:ph idx="1"/>
          </p:nvPr>
        </p:nvSpPr>
        <p:spPr/>
        <p:txBody>
          <a:bodyPr>
            <a:normAutofit fontScale="92500" lnSpcReduction="10000"/>
          </a:bodyPr>
          <a:lstStyle/>
          <a:p>
            <a:pPr eaLnBrk="1" hangingPunct="1">
              <a:lnSpc>
                <a:spcPct val="90000"/>
              </a:lnSpc>
            </a:pPr>
            <a:r>
              <a:rPr lang="en-US" altLang="en-US">
                <a:latin typeface="Arial" panose="020B0604020202020204" pitchFamily="34" charset="0"/>
              </a:rPr>
              <a:t>Data objects are connected to one another in different ways.</a:t>
            </a:r>
          </a:p>
          <a:p>
            <a:pPr lvl="1" eaLnBrk="1" hangingPunct="1">
              <a:lnSpc>
                <a:spcPct val="90000"/>
              </a:lnSpc>
            </a:pPr>
            <a:r>
              <a:rPr lang="en-US" altLang="en-US">
                <a:latin typeface="Arial" panose="020B0604020202020204" pitchFamily="34" charset="0"/>
              </a:rPr>
              <a:t>A connection is established between </a:t>
            </a:r>
            <a:r>
              <a:rPr lang="en-US" altLang="en-US" b="1">
                <a:solidFill>
                  <a:schemeClr val="folHlink"/>
                </a:solidFill>
                <a:latin typeface="Arial" panose="020B0604020202020204" pitchFamily="34" charset="0"/>
              </a:rPr>
              <a:t>person</a:t>
            </a:r>
            <a:r>
              <a:rPr lang="en-US" altLang="en-US">
                <a:latin typeface="Arial" panose="020B0604020202020204" pitchFamily="34" charset="0"/>
              </a:rPr>
              <a:t> and</a:t>
            </a:r>
            <a:r>
              <a:rPr lang="en-US" altLang="en-US" b="1">
                <a:latin typeface="Arial" panose="020B0604020202020204" pitchFamily="34" charset="0"/>
              </a:rPr>
              <a:t> </a:t>
            </a:r>
            <a:r>
              <a:rPr lang="en-US" altLang="en-US" b="1">
                <a:solidFill>
                  <a:schemeClr val="folHlink"/>
                </a:solidFill>
                <a:latin typeface="Arial" panose="020B0604020202020204" pitchFamily="34" charset="0"/>
              </a:rPr>
              <a:t>car</a:t>
            </a:r>
            <a:r>
              <a:rPr lang="en-US" altLang="en-US">
                <a:latin typeface="Arial" panose="020B0604020202020204" pitchFamily="34" charset="0"/>
              </a:rPr>
              <a:t> because the two objects are related.</a:t>
            </a:r>
          </a:p>
          <a:p>
            <a:pPr lvl="2">
              <a:spcBef>
                <a:spcPts val="300"/>
              </a:spcBef>
            </a:pPr>
            <a:r>
              <a:rPr lang="en-US" altLang="en-US">
                <a:latin typeface="Arial" panose="020B0604020202020204" pitchFamily="34" charset="0"/>
              </a:rPr>
              <a:t>A person </a:t>
            </a:r>
            <a:r>
              <a:rPr lang="en-US" altLang="en-US" i="1">
                <a:latin typeface="Arial" panose="020B0604020202020204" pitchFamily="34" charset="0"/>
              </a:rPr>
              <a:t>owns</a:t>
            </a:r>
            <a:r>
              <a:rPr lang="en-US" altLang="en-US">
                <a:latin typeface="Arial" panose="020B0604020202020204" pitchFamily="34" charset="0"/>
              </a:rPr>
              <a:t> a car</a:t>
            </a:r>
          </a:p>
          <a:p>
            <a:pPr lvl="2">
              <a:spcBef>
                <a:spcPts val="600"/>
              </a:spcBef>
            </a:pPr>
            <a:r>
              <a:rPr lang="en-US" altLang="en-US">
                <a:latin typeface="Arial" panose="020B0604020202020204" pitchFamily="34" charset="0"/>
              </a:rPr>
              <a:t>A person </a:t>
            </a:r>
            <a:r>
              <a:rPr lang="en-US" altLang="en-US" i="1">
                <a:latin typeface="Arial" panose="020B0604020202020204" pitchFamily="34" charset="0"/>
              </a:rPr>
              <a:t>is insured</a:t>
            </a:r>
            <a:r>
              <a:rPr lang="en-US" altLang="en-US">
                <a:latin typeface="Arial" panose="020B0604020202020204" pitchFamily="34" charset="0"/>
              </a:rPr>
              <a:t> </a:t>
            </a:r>
            <a:r>
              <a:rPr lang="en-US" altLang="en-US" i="1">
                <a:latin typeface="Arial" panose="020B0604020202020204" pitchFamily="34" charset="0"/>
              </a:rPr>
              <a:t>to drive</a:t>
            </a:r>
            <a:r>
              <a:rPr lang="en-US" altLang="en-US">
                <a:latin typeface="Arial" panose="020B0604020202020204" pitchFamily="34" charset="0"/>
              </a:rPr>
              <a:t> a car </a:t>
            </a:r>
          </a:p>
          <a:p>
            <a:pPr>
              <a:spcBef>
                <a:spcPts val="600"/>
              </a:spcBef>
            </a:pPr>
            <a:r>
              <a:rPr lang="en-US" altLang="en-US">
                <a:latin typeface="Arial" panose="020B0604020202020204" pitchFamily="34" charset="0"/>
              </a:rPr>
              <a:t>The relationships </a:t>
            </a:r>
            <a:r>
              <a:rPr lang="en-US" altLang="en-US" i="1">
                <a:solidFill>
                  <a:schemeClr val="folHlink"/>
                </a:solidFill>
                <a:latin typeface="Arial" panose="020B0604020202020204" pitchFamily="34" charset="0"/>
              </a:rPr>
              <a:t>owns</a:t>
            </a:r>
            <a:r>
              <a:rPr lang="en-US" altLang="en-US">
                <a:latin typeface="Arial" panose="020B0604020202020204" pitchFamily="34" charset="0"/>
              </a:rPr>
              <a:t> and</a:t>
            </a:r>
            <a:r>
              <a:rPr lang="en-US" altLang="en-US" i="1">
                <a:latin typeface="Arial" panose="020B0604020202020204" pitchFamily="34" charset="0"/>
              </a:rPr>
              <a:t> </a:t>
            </a:r>
            <a:r>
              <a:rPr lang="en-US" altLang="en-US" i="1">
                <a:solidFill>
                  <a:schemeClr val="folHlink"/>
                </a:solidFill>
                <a:latin typeface="Arial" panose="020B0604020202020204" pitchFamily="34" charset="0"/>
              </a:rPr>
              <a:t>insured to drive</a:t>
            </a:r>
            <a:r>
              <a:rPr lang="en-US" altLang="en-US">
                <a:solidFill>
                  <a:schemeClr val="folHlink"/>
                </a:solidFill>
                <a:latin typeface="Arial" panose="020B0604020202020204" pitchFamily="34" charset="0"/>
              </a:rPr>
              <a:t> </a:t>
            </a:r>
            <a:r>
              <a:rPr lang="en-US" altLang="en-US">
                <a:latin typeface="Arial" panose="020B0604020202020204" pitchFamily="34" charset="0"/>
              </a:rPr>
              <a:t>define the relevant connections between </a:t>
            </a:r>
            <a:r>
              <a:rPr lang="en-US" altLang="en-US" b="1">
                <a:solidFill>
                  <a:schemeClr val="folHlink"/>
                </a:solidFill>
                <a:latin typeface="Arial" panose="020B0604020202020204" pitchFamily="34" charset="0"/>
              </a:rPr>
              <a:t>person</a:t>
            </a:r>
            <a:r>
              <a:rPr lang="en-US" altLang="en-US">
                <a:latin typeface="Arial" panose="020B0604020202020204" pitchFamily="34" charset="0"/>
              </a:rPr>
              <a:t> and </a:t>
            </a:r>
            <a:r>
              <a:rPr lang="en-US" altLang="en-US" b="1">
                <a:solidFill>
                  <a:schemeClr val="folHlink"/>
                </a:solidFill>
                <a:latin typeface="Arial" panose="020B0604020202020204" pitchFamily="34" charset="0"/>
              </a:rPr>
              <a:t>car</a:t>
            </a:r>
            <a:r>
              <a:rPr lang="en-US" altLang="en-US" b="1">
                <a:latin typeface="Arial" panose="020B0604020202020204" pitchFamily="34" charset="0"/>
              </a:rPr>
              <a:t>.</a:t>
            </a:r>
          </a:p>
          <a:p>
            <a:pPr>
              <a:spcBef>
                <a:spcPts val="600"/>
              </a:spcBef>
            </a:pPr>
            <a:r>
              <a:rPr lang="en-US" altLang="en-US">
                <a:latin typeface="Arial" panose="020B0604020202020204" pitchFamily="34" charset="0"/>
              </a:rPr>
              <a:t>Several instances of a relationship can exist</a:t>
            </a:r>
          </a:p>
          <a:p>
            <a:pPr eaLnBrk="1" hangingPunct="1">
              <a:lnSpc>
                <a:spcPct val="90000"/>
              </a:lnSpc>
            </a:pPr>
            <a:r>
              <a:rPr lang="en-US" altLang="en-US">
                <a:latin typeface="Arial" panose="020B0604020202020204" pitchFamily="34" charset="0"/>
              </a:rPr>
              <a:t>Objects can be related in many different ways</a:t>
            </a:r>
          </a:p>
        </p:txBody>
      </p:sp>
      <p:sp>
        <p:nvSpPr>
          <p:cNvPr id="2" name="Footer Placeholder 3">
            <a:extLst>
              <a:ext uri="{FF2B5EF4-FFF2-40B4-BE49-F238E27FC236}">
                <a16:creationId xmlns:a16="http://schemas.microsoft.com/office/drawing/2014/main" id="{C18E8261-BFC7-E9E3-F0D3-8C44A3726EEF}"/>
              </a:ext>
            </a:extLst>
          </p:cNvPr>
          <p:cNvSpPr>
            <a:spLocks noGrp="1"/>
          </p:cNvSpPr>
          <p:nvPr>
            <p:ph type="ftr" sz="quarter" idx="11"/>
          </p:nvPr>
        </p:nvSpPr>
        <p:spPr/>
        <p:txBody>
          <a:bodyPr/>
          <a:lstStyle/>
          <a:p>
            <a:pPr>
              <a:defRPr/>
            </a:pPr>
            <a:r>
              <a:rPr lang="en-US" altLang="en-US"/>
              <a:t>These slides are designed to accompany </a:t>
            </a:r>
            <a:r>
              <a:rPr lang="en-US" altLang="en-US" i="1"/>
              <a:t>Software Engineering: A Practitioner’s Approach, 7/e </a:t>
            </a:r>
            <a:r>
              <a:rPr lang="en-US" altLang="en-US"/>
              <a:t>(McGraw-Hill, 2009). Slides copyright 2009 by Roger Pressman.</a:t>
            </a:r>
          </a:p>
        </p:txBody>
      </p:sp>
      <p:sp>
        <p:nvSpPr>
          <p:cNvPr id="3" name="Slide Number Placeholder 4">
            <a:extLst>
              <a:ext uri="{FF2B5EF4-FFF2-40B4-BE49-F238E27FC236}">
                <a16:creationId xmlns:a16="http://schemas.microsoft.com/office/drawing/2014/main" id="{2690D91F-3567-0104-8194-A63AF63FB105}"/>
              </a:ext>
            </a:extLst>
          </p:cNvPr>
          <p:cNvSpPr>
            <a:spLocks noGrp="1"/>
          </p:cNvSpPr>
          <p:nvPr>
            <p:ph type="sldNum" sz="quarter" idx="12"/>
          </p:nvPr>
        </p:nvSpPr>
        <p:spPr/>
        <p:txBody>
          <a:bodyPr/>
          <a:lstStyle/>
          <a:p>
            <a:pPr>
              <a:defRPr/>
            </a:pPr>
            <a:fld id="{906B6AB1-D591-4B71-A47C-A2E8E7CA1A31}" type="slidenum">
              <a:rPr lang="en-US" altLang="en-US"/>
              <a:pPr>
                <a:defRPr/>
              </a:pPr>
              <a:t>7</a:t>
            </a:fld>
            <a:endParaRPr lang="en-US" altLang="en-US"/>
          </a:p>
        </p:txBody>
      </p:sp>
      <p:pic>
        <p:nvPicPr>
          <p:cNvPr id="4" name="Picture 3">
            <a:extLst>
              <a:ext uri="{FF2B5EF4-FFF2-40B4-BE49-F238E27FC236}">
                <a16:creationId xmlns:a16="http://schemas.microsoft.com/office/drawing/2014/main" id="{4E9D2829-D6A1-3DCC-E72F-27377733B2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88387" y="522287"/>
            <a:ext cx="2740025" cy="194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a:extLst>
              <a:ext uri="{FF2B5EF4-FFF2-40B4-BE49-F238E27FC236}">
                <a16:creationId xmlns:a16="http://schemas.microsoft.com/office/drawing/2014/main" id="{87763131-04BB-A424-9524-91BF3E881F5A}"/>
              </a:ext>
            </a:extLst>
          </p:cNvPr>
          <p:cNvSpPr>
            <a:spLocks noGrp="1" noChangeArrowheads="1"/>
          </p:cNvSpPr>
          <p:nvPr>
            <p:ph type="title"/>
          </p:nvPr>
        </p:nvSpPr>
        <p:spPr>
          <a:xfrm>
            <a:off x="2743200" y="1219200"/>
            <a:ext cx="5570538" cy="330200"/>
          </a:xfrm>
          <a:noFill/>
          <a:extLst>
            <a:ext uri="{91240B29-F687-4F45-9708-019B960494DF}">
              <a14:hiddenLine xmlns:a14="http://schemas.microsoft.com/office/drawing/2010/main" w="12700">
                <a:solidFill>
                  <a:schemeClr val="tx1"/>
                </a:solidFill>
                <a:miter lim="800000"/>
                <a:headEnd/>
                <a:tailEnd/>
              </a14:hiddenLine>
            </a:ext>
          </a:extLst>
        </p:spPr>
        <p:txBody>
          <a:bodyPr vert="horz" lIns="90487" tIns="44450" rIns="90487" bIns="44450" rtlCol="0" anchor="ctr">
            <a:normAutofit fontScale="90000"/>
          </a:bodyPr>
          <a:lstStyle/>
          <a:p>
            <a:pPr eaLnBrk="1" hangingPunct="1"/>
            <a:r>
              <a:rPr lang="en-US" altLang="en-US"/>
              <a:t>ERD Notation</a:t>
            </a:r>
          </a:p>
        </p:txBody>
      </p:sp>
      <p:sp>
        <p:nvSpPr>
          <p:cNvPr id="2" name="Footer Placeholder 3">
            <a:extLst>
              <a:ext uri="{FF2B5EF4-FFF2-40B4-BE49-F238E27FC236}">
                <a16:creationId xmlns:a16="http://schemas.microsoft.com/office/drawing/2014/main" id="{A996753A-FBA4-CE00-C4EC-29F5211F9D76}"/>
              </a:ext>
            </a:extLst>
          </p:cNvPr>
          <p:cNvSpPr>
            <a:spLocks noGrp="1"/>
          </p:cNvSpPr>
          <p:nvPr>
            <p:ph type="ftr" sz="quarter" idx="11"/>
          </p:nvPr>
        </p:nvSpPr>
        <p:spPr/>
        <p:txBody>
          <a:bodyPr/>
          <a:lstStyle/>
          <a:p>
            <a:pPr>
              <a:defRPr/>
            </a:pPr>
            <a:r>
              <a:rPr lang="en-US" altLang="en-US"/>
              <a:t>These slides are designed to accompany </a:t>
            </a:r>
            <a:r>
              <a:rPr lang="en-US" altLang="en-US" i="1"/>
              <a:t>Software Engineering: A Practitioner’s Approach, 7/e </a:t>
            </a:r>
            <a:r>
              <a:rPr lang="en-US" altLang="en-US"/>
              <a:t>(McGraw-Hill, 2009). Slides copyright 2009 by Roger Pressman.</a:t>
            </a:r>
          </a:p>
        </p:txBody>
      </p:sp>
      <p:sp>
        <p:nvSpPr>
          <p:cNvPr id="3" name="Slide Number Placeholder 4">
            <a:extLst>
              <a:ext uri="{FF2B5EF4-FFF2-40B4-BE49-F238E27FC236}">
                <a16:creationId xmlns:a16="http://schemas.microsoft.com/office/drawing/2014/main" id="{7B852355-5D46-95E9-AC8E-6BEE39132B33}"/>
              </a:ext>
            </a:extLst>
          </p:cNvPr>
          <p:cNvSpPr>
            <a:spLocks noGrp="1"/>
          </p:cNvSpPr>
          <p:nvPr>
            <p:ph type="sldNum" sz="quarter" idx="12"/>
          </p:nvPr>
        </p:nvSpPr>
        <p:spPr/>
        <p:txBody>
          <a:bodyPr/>
          <a:lstStyle/>
          <a:p>
            <a:pPr>
              <a:defRPr/>
            </a:pPr>
            <a:fld id="{1B7D237D-9576-43FB-8AF6-47EE47750F3F}" type="slidenum">
              <a:rPr lang="en-US" altLang="en-US"/>
              <a:pPr>
                <a:defRPr/>
              </a:pPr>
              <a:t>8</a:t>
            </a:fld>
            <a:endParaRPr lang="en-US" altLang="en-US"/>
          </a:p>
        </p:txBody>
      </p:sp>
      <p:sp>
        <p:nvSpPr>
          <p:cNvPr id="24581" name="Line 3">
            <a:extLst>
              <a:ext uri="{FF2B5EF4-FFF2-40B4-BE49-F238E27FC236}">
                <a16:creationId xmlns:a16="http://schemas.microsoft.com/office/drawing/2014/main" id="{0AD28303-D628-F139-3668-408399A1439F}"/>
              </a:ext>
            </a:extLst>
          </p:cNvPr>
          <p:cNvSpPr>
            <a:spLocks noChangeShapeType="1"/>
          </p:cNvSpPr>
          <p:nvPr/>
        </p:nvSpPr>
        <p:spPr bwMode="auto">
          <a:xfrm>
            <a:off x="5018088" y="5262563"/>
            <a:ext cx="30734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AU"/>
          </a:p>
        </p:txBody>
      </p:sp>
      <p:sp>
        <p:nvSpPr>
          <p:cNvPr id="24582" name="Line 4">
            <a:extLst>
              <a:ext uri="{FF2B5EF4-FFF2-40B4-BE49-F238E27FC236}">
                <a16:creationId xmlns:a16="http://schemas.microsoft.com/office/drawing/2014/main" id="{85567A4F-A021-C10E-5548-D0E87D81652E}"/>
              </a:ext>
            </a:extLst>
          </p:cNvPr>
          <p:cNvSpPr>
            <a:spLocks noChangeShapeType="1"/>
          </p:cNvSpPr>
          <p:nvPr/>
        </p:nvSpPr>
        <p:spPr bwMode="auto">
          <a:xfrm>
            <a:off x="5005388" y="5133975"/>
            <a:ext cx="228600" cy="1143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AU"/>
          </a:p>
        </p:txBody>
      </p:sp>
      <p:sp>
        <p:nvSpPr>
          <p:cNvPr id="24583" name="Line 5">
            <a:extLst>
              <a:ext uri="{FF2B5EF4-FFF2-40B4-BE49-F238E27FC236}">
                <a16:creationId xmlns:a16="http://schemas.microsoft.com/office/drawing/2014/main" id="{D4457679-A24E-4FC6-8CC9-4AE8D4A3FEA0}"/>
              </a:ext>
            </a:extLst>
          </p:cNvPr>
          <p:cNvSpPr>
            <a:spLocks noChangeShapeType="1"/>
          </p:cNvSpPr>
          <p:nvPr/>
        </p:nvSpPr>
        <p:spPr bwMode="auto">
          <a:xfrm flipH="1">
            <a:off x="5005388" y="5276851"/>
            <a:ext cx="203200" cy="8572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AU"/>
          </a:p>
        </p:txBody>
      </p:sp>
      <p:sp>
        <p:nvSpPr>
          <p:cNvPr id="24584" name="Line 6">
            <a:extLst>
              <a:ext uri="{FF2B5EF4-FFF2-40B4-BE49-F238E27FC236}">
                <a16:creationId xmlns:a16="http://schemas.microsoft.com/office/drawing/2014/main" id="{C861B29F-4381-3296-A04D-EA2691F30203}"/>
              </a:ext>
            </a:extLst>
          </p:cNvPr>
          <p:cNvSpPr>
            <a:spLocks noChangeShapeType="1"/>
          </p:cNvSpPr>
          <p:nvPr/>
        </p:nvSpPr>
        <p:spPr bwMode="auto">
          <a:xfrm>
            <a:off x="7735888" y="5119688"/>
            <a:ext cx="0" cy="28575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AU"/>
          </a:p>
        </p:txBody>
      </p:sp>
      <p:sp>
        <p:nvSpPr>
          <p:cNvPr id="24585" name="Rectangle 7">
            <a:extLst>
              <a:ext uri="{FF2B5EF4-FFF2-40B4-BE49-F238E27FC236}">
                <a16:creationId xmlns:a16="http://schemas.microsoft.com/office/drawing/2014/main" id="{0D1EB60B-708C-C00F-247D-DF3A43511C20}"/>
              </a:ext>
            </a:extLst>
          </p:cNvPr>
          <p:cNvSpPr>
            <a:spLocks noChangeArrowheads="1"/>
          </p:cNvSpPr>
          <p:nvPr/>
        </p:nvSpPr>
        <p:spPr bwMode="auto">
          <a:xfrm>
            <a:off x="5054601" y="5430838"/>
            <a:ext cx="777875" cy="33655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lnSpc>
                <a:spcPct val="90000"/>
              </a:lnSpc>
              <a:spcBef>
                <a:spcPct val="0"/>
              </a:spcBef>
              <a:buClrTx/>
              <a:buSzTx/>
              <a:buFontTx/>
              <a:buNone/>
            </a:pPr>
            <a:r>
              <a:rPr lang="en-US" altLang="en-US" sz="1800">
                <a:solidFill>
                  <a:schemeClr val="bg1"/>
                </a:solidFill>
                <a:latin typeface="Arial" panose="020B0604020202020204" pitchFamily="34" charset="0"/>
              </a:rPr>
              <a:t>(0, m)</a:t>
            </a:r>
          </a:p>
        </p:txBody>
      </p:sp>
      <p:sp>
        <p:nvSpPr>
          <p:cNvPr id="24586" name="Oval 8">
            <a:extLst>
              <a:ext uri="{FF2B5EF4-FFF2-40B4-BE49-F238E27FC236}">
                <a16:creationId xmlns:a16="http://schemas.microsoft.com/office/drawing/2014/main" id="{155A3EC9-B0D5-1B90-8EB0-C9D4EAAECD26}"/>
              </a:ext>
            </a:extLst>
          </p:cNvPr>
          <p:cNvSpPr>
            <a:spLocks noChangeArrowheads="1"/>
          </p:cNvSpPr>
          <p:nvPr/>
        </p:nvSpPr>
        <p:spPr bwMode="auto">
          <a:xfrm>
            <a:off x="5221288" y="5176838"/>
            <a:ext cx="139700" cy="157162"/>
          </a:xfrm>
          <a:prstGeom prst="ellipse">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spcBef>
                <a:spcPct val="0"/>
              </a:spcBef>
              <a:buClrTx/>
              <a:buSzTx/>
              <a:buFontTx/>
              <a:buNone/>
            </a:pPr>
            <a:endParaRPr lang="en-AU" altLang="en-US">
              <a:latin typeface="Arial" panose="020B0604020202020204" pitchFamily="34" charset="0"/>
            </a:endParaRPr>
          </a:p>
        </p:txBody>
      </p:sp>
      <p:sp>
        <p:nvSpPr>
          <p:cNvPr id="24587" name="Line 9">
            <a:extLst>
              <a:ext uri="{FF2B5EF4-FFF2-40B4-BE49-F238E27FC236}">
                <a16:creationId xmlns:a16="http://schemas.microsoft.com/office/drawing/2014/main" id="{AC83A762-E1D0-3762-0E62-43C360403896}"/>
              </a:ext>
            </a:extLst>
          </p:cNvPr>
          <p:cNvSpPr>
            <a:spLocks noChangeShapeType="1"/>
          </p:cNvSpPr>
          <p:nvPr/>
        </p:nvSpPr>
        <p:spPr bwMode="auto">
          <a:xfrm>
            <a:off x="7824788" y="5119688"/>
            <a:ext cx="0" cy="28575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AU"/>
          </a:p>
        </p:txBody>
      </p:sp>
      <p:sp>
        <p:nvSpPr>
          <p:cNvPr id="24588" name="Rectangle 10">
            <a:extLst>
              <a:ext uri="{FF2B5EF4-FFF2-40B4-BE49-F238E27FC236}">
                <a16:creationId xmlns:a16="http://schemas.microsoft.com/office/drawing/2014/main" id="{6F38FEE1-C762-A16B-0C9E-A6C44D7D7BCF}"/>
              </a:ext>
            </a:extLst>
          </p:cNvPr>
          <p:cNvSpPr>
            <a:spLocks noChangeArrowheads="1"/>
          </p:cNvSpPr>
          <p:nvPr/>
        </p:nvSpPr>
        <p:spPr bwMode="auto">
          <a:xfrm>
            <a:off x="7416801" y="5402263"/>
            <a:ext cx="714375" cy="33655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lnSpc>
                <a:spcPct val="90000"/>
              </a:lnSpc>
              <a:spcBef>
                <a:spcPct val="0"/>
              </a:spcBef>
              <a:buClrTx/>
              <a:buSzTx/>
              <a:buFontTx/>
              <a:buNone/>
            </a:pPr>
            <a:r>
              <a:rPr lang="en-US" altLang="en-US" sz="1800">
                <a:solidFill>
                  <a:schemeClr val="bg1"/>
                </a:solidFill>
                <a:latin typeface="Arial" panose="020B0604020202020204" pitchFamily="34" charset="0"/>
              </a:rPr>
              <a:t>(1, 1)</a:t>
            </a:r>
          </a:p>
        </p:txBody>
      </p:sp>
      <p:sp>
        <p:nvSpPr>
          <p:cNvPr id="24589" name="Rectangle 11">
            <a:extLst>
              <a:ext uri="{FF2B5EF4-FFF2-40B4-BE49-F238E27FC236}">
                <a16:creationId xmlns:a16="http://schemas.microsoft.com/office/drawing/2014/main" id="{761E1D0A-CA99-C7D0-033A-CE4E8071C0FE}"/>
              </a:ext>
            </a:extLst>
          </p:cNvPr>
          <p:cNvSpPr>
            <a:spLocks noChangeArrowheads="1"/>
          </p:cNvSpPr>
          <p:nvPr/>
        </p:nvSpPr>
        <p:spPr bwMode="auto">
          <a:xfrm>
            <a:off x="3595688" y="2735264"/>
            <a:ext cx="1295400" cy="746125"/>
          </a:xfrm>
          <a:prstGeom prst="rect">
            <a:avLst/>
          </a:prstGeom>
          <a:solidFill>
            <a:schemeClr val="accent2"/>
          </a:solidFill>
          <a:ln w="25400">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spcBef>
                <a:spcPct val="0"/>
              </a:spcBef>
              <a:buClrTx/>
              <a:buSzTx/>
              <a:buFontTx/>
              <a:buNone/>
            </a:pPr>
            <a:endParaRPr lang="en-AU" altLang="en-US">
              <a:latin typeface="Arial" panose="020B0604020202020204" pitchFamily="34" charset="0"/>
            </a:endParaRPr>
          </a:p>
        </p:txBody>
      </p:sp>
      <p:sp>
        <p:nvSpPr>
          <p:cNvPr id="187404" name="Rectangle 12">
            <a:extLst>
              <a:ext uri="{FF2B5EF4-FFF2-40B4-BE49-F238E27FC236}">
                <a16:creationId xmlns:a16="http://schemas.microsoft.com/office/drawing/2014/main" id="{BAC96D81-18DC-7A82-44A1-CB8726B358C6}"/>
              </a:ext>
            </a:extLst>
          </p:cNvPr>
          <p:cNvSpPr>
            <a:spLocks noChangeArrowheads="1"/>
          </p:cNvSpPr>
          <p:nvPr/>
        </p:nvSpPr>
        <p:spPr bwMode="auto">
          <a:xfrm>
            <a:off x="3644900" y="2844801"/>
            <a:ext cx="780662" cy="366767"/>
          </a:xfrm>
          <a:prstGeom prst="rect">
            <a:avLst/>
          </a:prstGeom>
          <a:noFill/>
          <a:ln>
            <a:noFill/>
          </a:ln>
          <a:effectLst/>
        </p:spPr>
        <p:txBody>
          <a:bodyPr wrap="none" lIns="90487" tIns="44450" rIns="90487" bIns="44450">
            <a:spAutoFit/>
          </a:bodyPr>
          <a:lstStyle/>
          <a:p>
            <a:pPr>
              <a:defRPr/>
            </a:pPr>
            <a:r>
              <a:rPr lang="en-US" altLang="en-US" b="1">
                <a:solidFill>
                  <a:schemeClr val="folHlink"/>
                </a:solidFill>
                <a:effectLst>
                  <a:outerShdw blurRad="38100" dist="38100" dir="2700000" algn="tl">
                    <a:srgbClr val="000000"/>
                  </a:outerShdw>
                </a:effectLst>
              </a:rPr>
              <a:t>object</a:t>
            </a:r>
          </a:p>
        </p:txBody>
      </p:sp>
      <p:sp>
        <p:nvSpPr>
          <p:cNvPr id="24591" name="AutoShape 13">
            <a:extLst>
              <a:ext uri="{FF2B5EF4-FFF2-40B4-BE49-F238E27FC236}">
                <a16:creationId xmlns:a16="http://schemas.microsoft.com/office/drawing/2014/main" id="{629AD210-129D-0F4D-C1A0-579616D86876}"/>
              </a:ext>
            </a:extLst>
          </p:cNvPr>
          <p:cNvSpPr>
            <a:spLocks noChangeArrowheads="1"/>
          </p:cNvSpPr>
          <p:nvPr/>
        </p:nvSpPr>
        <p:spPr bwMode="auto">
          <a:xfrm>
            <a:off x="5729288" y="2709864"/>
            <a:ext cx="1536700" cy="771525"/>
          </a:xfrm>
          <a:prstGeom prst="diamond">
            <a:avLst/>
          </a:prstGeom>
          <a:solidFill>
            <a:schemeClr val="folHlink"/>
          </a:solidFill>
          <a:ln w="25400">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spcBef>
                <a:spcPct val="0"/>
              </a:spcBef>
              <a:buClrTx/>
              <a:buSzTx/>
              <a:buFontTx/>
              <a:buNone/>
            </a:pPr>
            <a:endParaRPr lang="en-AU" altLang="en-US">
              <a:latin typeface="Arial" panose="020B0604020202020204" pitchFamily="34" charset="0"/>
            </a:endParaRPr>
          </a:p>
        </p:txBody>
      </p:sp>
      <p:sp>
        <p:nvSpPr>
          <p:cNvPr id="24592" name="Line 14">
            <a:extLst>
              <a:ext uri="{FF2B5EF4-FFF2-40B4-BE49-F238E27FC236}">
                <a16:creationId xmlns:a16="http://schemas.microsoft.com/office/drawing/2014/main" id="{F2448849-7543-C21B-7827-305F191C8901}"/>
              </a:ext>
            </a:extLst>
          </p:cNvPr>
          <p:cNvSpPr>
            <a:spLocks noChangeShapeType="1"/>
          </p:cNvSpPr>
          <p:nvPr/>
        </p:nvSpPr>
        <p:spPr bwMode="auto">
          <a:xfrm flipH="1">
            <a:off x="4941888" y="3090863"/>
            <a:ext cx="762000" cy="0"/>
          </a:xfrm>
          <a:prstGeom prst="line">
            <a:avLst/>
          </a:prstGeom>
          <a:noFill/>
          <a:ln w="25400">
            <a:solidFill>
              <a:schemeClr val="tx1"/>
            </a:solidFill>
            <a:round/>
            <a:headEnd/>
            <a:tailEnd/>
          </a:ln>
          <a:effectLst>
            <a:outerShdw dist="107763"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en-AU"/>
          </a:p>
        </p:txBody>
      </p:sp>
      <p:sp>
        <p:nvSpPr>
          <p:cNvPr id="24593" name="Line 15">
            <a:extLst>
              <a:ext uri="{FF2B5EF4-FFF2-40B4-BE49-F238E27FC236}">
                <a16:creationId xmlns:a16="http://schemas.microsoft.com/office/drawing/2014/main" id="{6D54739C-92AA-DE18-B0F6-D33180CF5696}"/>
              </a:ext>
            </a:extLst>
          </p:cNvPr>
          <p:cNvSpPr>
            <a:spLocks noChangeShapeType="1"/>
          </p:cNvSpPr>
          <p:nvPr/>
        </p:nvSpPr>
        <p:spPr bwMode="auto">
          <a:xfrm flipH="1">
            <a:off x="7291388" y="3101975"/>
            <a:ext cx="762000" cy="0"/>
          </a:xfrm>
          <a:prstGeom prst="line">
            <a:avLst/>
          </a:prstGeom>
          <a:noFill/>
          <a:ln w="25400">
            <a:solidFill>
              <a:schemeClr val="tx1"/>
            </a:solidFill>
            <a:round/>
            <a:headEnd/>
            <a:tailEnd/>
          </a:ln>
          <a:effectLst>
            <a:outerShdw dist="107763"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en-AU"/>
          </a:p>
        </p:txBody>
      </p:sp>
      <p:sp>
        <p:nvSpPr>
          <p:cNvPr id="24594" name="Rectangle 16">
            <a:extLst>
              <a:ext uri="{FF2B5EF4-FFF2-40B4-BE49-F238E27FC236}">
                <a16:creationId xmlns:a16="http://schemas.microsoft.com/office/drawing/2014/main" id="{80A306C6-192E-3F03-8FBF-288BECB4130F}"/>
              </a:ext>
            </a:extLst>
          </p:cNvPr>
          <p:cNvSpPr>
            <a:spLocks noChangeArrowheads="1"/>
          </p:cNvSpPr>
          <p:nvPr/>
        </p:nvSpPr>
        <p:spPr bwMode="auto">
          <a:xfrm>
            <a:off x="8078788" y="2773364"/>
            <a:ext cx="1295400" cy="746125"/>
          </a:xfrm>
          <a:prstGeom prst="rect">
            <a:avLst/>
          </a:prstGeom>
          <a:solidFill>
            <a:schemeClr val="accent2"/>
          </a:solidFill>
          <a:ln w="25400">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spcBef>
                <a:spcPct val="0"/>
              </a:spcBef>
              <a:buClrTx/>
              <a:buSzTx/>
              <a:buFontTx/>
              <a:buNone/>
            </a:pPr>
            <a:endParaRPr lang="en-AU" altLang="en-US">
              <a:latin typeface="Arial" panose="020B0604020202020204" pitchFamily="34" charset="0"/>
            </a:endParaRPr>
          </a:p>
        </p:txBody>
      </p:sp>
      <p:sp>
        <p:nvSpPr>
          <p:cNvPr id="187409" name="Rectangle 17">
            <a:extLst>
              <a:ext uri="{FF2B5EF4-FFF2-40B4-BE49-F238E27FC236}">
                <a16:creationId xmlns:a16="http://schemas.microsoft.com/office/drawing/2014/main" id="{5AAD3D4E-A56F-114B-BC18-46D9C0DC8701}"/>
              </a:ext>
            </a:extLst>
          </p:cNvPr>
          <p:cNvSpPr>
            <a:spLocks noChangeArrowheads="1"/>
          </p:cNvSpPr>
          <p:nvPr/>
        </p:nvSpPr>
        <p:spPr bwMode="auto">
          <a:xfrm>
            <a:off x="8140700" y="2882901"/>
            <a:ext cx="780662" cy="366767"/>
          </a:xfrm>
          <a:prstGeom prst="rect">
            <a:avLst/>
          </a:prstGeom>
          <a:noFill/>
          <a:ln>
            <a:noFill/>
          </a:ln>
          <a:effectLst/>
        </p:spPr>
        <p:txBody>
          <a:bodyPr wrap="none" lIns="90487" tIns="44450" rIns="90487" bIns="44450">
            <a:spAutoFit/>
          </a:bodyPr>
          <a:lstStyle/>
          <a:p>
            <a:pPr>
              <a:defRPr/>
            </a:pPr>
            <a:r>
              <a:rPr lang="en-US" altLang="en-US" b="1">
                <a:solidFill>
                  <a:schemeClr val="folHlink"/>
                </a:solidFill>
                <a:effectLst>
                  <a:outerShdw blurRad="38100" dist="38100" dir="2700000" algn="tl">
                    <a:srgbClr val="000000"/>
                  </a:outerShdw>
                </a:effectLst>
              </a:rPr>
              <a:t>object</a:t>
            </a:r>
            <a:endParaRPr lang="en-US" altLang="en-US" b="1">
              <a:solidFill>
                <a:schemeClr val="bg1"/>
              </a:solidFill>
              <a:effectLst>
                <a:outerShdw blurRad="38100" dist="38100" dir="2700000" algn="tl">
                  <a:srgbClr val="000000"/>
                </a:outerShdw>
              </a:effectLst>
            </a:endParaRPr>
          </a:p>
        </p:txBody>
      </p:sp>
      <p:sp>
        <p:nvSpPr>
          <p:cNvPr id="187410" name="Rectangle 18">
            <a:extLst>
              <a:ext uri="{FF2B5EF4-FFF2-40B4-BE49-F238E27FC236}">
                <a16:creationId xmlns:a16="http://schemas.microsoft.com/office/drawing/2014/main" id="{C66AEF40-CAB5-E439-427B-3CA139BAEA06}"/>
              </a:ext>
            </a:extLst>
          </p:cNvPr>
          <p:cNvSpPr>
            <a:spLocks noChangeArrowheads="1"/>
          </p:cNvSpPr>
          <p:nvPr/>
        </p:nvSpPr>
        <p:spPr bwMode="auto">
          <a:xfrm>
            <a:off x="5791201" y="2895601"/>
            <a:ext cx="1199623" cy="335989"/>
          </a:xfrm>
          <a:prstGeom prst="rect">
            <a:avLst/>
          </a:prstGeom>
          <a:noFill/>
          <a:ln>
            <a:noFill/>
          </a:ln>
          <a:effectLst/>
        </p:spPr>
        <p:txBody>
          <a:bodyPr wrap="none" lIns="90487" tIns="44450" rIns="90487" bIns="44450">
            <a:spAutoFit/>
          </a:bodyPr>
          <a:lstStyle/>
          <a:p>
            <a:pPr>
              <a:defRPr/>
            </a:pPr>
            <a:r>
              <a:rPr lang="en-US" altLang="en-US" sz="1600" b="1">
                <a:solidFill>
                  <a:schemeClr val="bg1"/>
                </a:solidFill>
                <a:effectLst>
                  <a:outerShdw blurRad="38100" dist="38100" dir="2700000" algn="tl">
                    <a:srgbClr val="000000"/>
                  </a:outerShdw>
                </a:effectLst>
              </a:rPr>
              <a:t>relationship</a:t>
            </a:r>
          </a:p>
        </p:txBody>
      </p:sp>
      <p:sp>
        <p:nvSpPr>
          <p:cNvPr id="187411" name="Rectangle 19">
            <a:extLst>
              <a:ext uri="{FF2B5EF4-FFF2-40B4-BE49-F238E27FC236}">
                <a16:creationId xmlns:a16="http://schemas.microsoft.com/office/drawing/2014/main" id="{35171475-808B-6F4B-D5C7-A801E518543F}"/>
              </a:ext>
            </a:extLst>
          </p:cNvPr>
          <p:cNvSpPr>
            <a:spLocks noChangeArrowheads="1"/>
          </p:cNvSpPr>
          <p:nvPr/>
        </p:nvSpPr>
        <p:spPr bwMode="auto">
          <a:xfrm>
            <a:off x="4546601" y="3036889"/>
            <a:ext cx="307975" cy="363537"/>
          </a:xfrm>
          <a:prstGeom prst="rect">
            <a:avLst/>
          </a:prstGeom>
          <a:noFill/>
          <a:ln>
            <a:noFill/>
          </a:ln>
          <a:effectLst/>
        </p:spPr>
        <p:txBody>
          <a:bodyPr wrap="none" lIns="90487" tIns="44450" rIns="90487" bIns="44450">
            <a:spAutoFit/>
          </a:bodyPr>
          <a:lstStyle/>
          <a:p>
            <a:pPr>
              <a:defRPr/>
            </a:pPr>
            <a:r>
              <a:rPr lang="en-US" altLang="en-US" b="1">
                <a:solidFill>
                  <a:schemeClr val="bg1"/>
                </a:solidFill>
                <a:effectLst>
                  <a:outerShdw blurRad="38100" dist="38100" dir="2700000" algn="tl">
                    <a:srgbClr val="000000"/>
                  </a:outerShdw>
                </a:effectLst>
              </a:rPr>
              <a:t>1</a:t>
            </a:r>
          </a:p>
        </p:txBody>
      </p:sp>
      <p:sp>
        <p:nvSpPr>
          <p:cNvPr id="187412" name="Rectangle 20">
            <a:extLst>
              <a:ext uri="{FF2B5EF4-FFF2-40B4-BE49-F238E27FC236}">
                <a16:creationId xmlns:a16="http://schemas.microsoft.com/office/drawing/2014/main" id="{06F92EF8-A1A8-492C-2307-722A7989ECF9}"/>
              </a:ext>
            </a:extLst>
          </p:cNvPr>
          <p:cNvSpPr>
            <a:spLocks noChangeArrowheads="1"/>
          </p:cNvSpPr>
          <p:nvPr/>
        </p:nvSpPr>
        <p:spPr bwMode="auto">
          <a:xfrm>
            <a:off x="9055101" y="3062289"/>
            <a:ext cx="307975" cy="363537"/>
          </a:xfrm>
          <a:prstGeom prst="rect">
            <a:avLst/>
          </a:prstGeom>
          <a:noFill/>
          <a:ln>
            <a:noFill/>
          </a:ln>
          <a:effectLst/>
        </p:spPr>
        <p:txBody>
          <a:bodyPr wrap="none" lIns="90487" tIns="44450" rIns="90487" bIns="44450">
            <a:spAutoFit/>
          </a:bodyPr>
          <a:lstStyle/>
          <a:p>
            <a:pPr>
              <a:defRPr/>
            </a:pPr>
            <a:r>
              <a:rPr lang="en-US" altLang="en-US" b="1">
                <a:solidFill>
                  <a:schemeClr val="bg1"/>
                </a:solidFill>
                <a:effectLst>
                  <a:outerShdw blurRad="38100" dist="38100" dir="2700000" algn="tl">
                    <a:srgbClr val="000000"/>
                  </a:outerShdw>
                </a:effectLst>
              </a:rPr>
              <a:t>2</a:t>
            </a:r>
          </a:p>
        </p:txBody>
      </p:sp>
      <p:sp>
        <p:nvSpPr>
          <p:cNvPr id="187413" name="Rectangle 21">
            <a:extLst>
              <a:ext uri="{FF2B5EF4-FFF2-40B4-BE49-F238E27FC236}">
                <a16:creationId xmlns:a16="http://schemas.microsoft.com/office/drawing/2014/main" id="{8F6E4C57-4740-A037-C0FE-4238EA0C7022}"/>
              </a:ext>
            </a:extLst>
          </p:cNvPr>
          <p:cNvSpPr>
            <a:spLocks noChangeArrowheads="1"/>
          </p:cNvSpPr>
          <p:nvPr/>
        </p:nvSpPr>
        <p:spPr bwMode="auto">
          <a:xfrm>
            <a:off x="3276601" y="1993901"/>
            <a:ext cx="2033633" cy="366767"/>
          </a:xfrm>
          <a:prstGeom prst="rect">
            <a:avLst/>
          </a:prstGeom>
          <a:noFill/>
          <a:ln>
            <a:noFill/>
          </a:ln>
          <a:effectLst/>
        </p:spPr>
        <p:txBody>
          <a:bodyPr wrap="none" lIns="90487" tIns="44450" rIns="90487" bIns="44450">
            <a:spAutoFit/>
          </a:bodyPr>
          <a:lstStyle/>
          <a:p>
            <a:pPr>
              <a:defRPr/>
            </a:pPr>
            <a:r>
              <a:rPr lang="en-US" altLang="en-US" b="1" i="1" u="sng">
                <a:effectLst>
                  <a:outerShdw blurRad="38100" dist="38100" dir="2700000" algn="tl">
                    <a:srgbClr val="FFFFFF"/>
                  </a:outerShdw>
                </a:effectLst>
              </a:rPr>
              <a:t>One common form:</a:t>
            </a:r>
          </a:p>
        </p:txBody>
      </p:sp>
      <p:sp>
        <p:nvSpPr>
          <p:cNvPr id="187414" name="Rectangle 22">
            <a:extLst>
              <a:ext uri="{FF2B5EF4-FFF2-40B4-BE49-F238E27FC236}">
                <a16:creationId xmlns:a16="http://schemas.microsoft.com/office/drawing/2014/main" id="{BD51EC36-B6A7-7389-DE27-E6B3967957DC}"/>
              </a:ext>
            </a:extLst>
          </p:cNvPr>
          <p:cNvSpPr>
            <a:spLocks noChangeArrowheads="1"/>
          </p:cNvSpPr>
          <p:nvPr/>
        </p:nvSpPr>
        <p:spPr bwMode="auto">
          <a:xfrm>
            <a:off x="4978400" y="2690814"/>
            <a:ext cx="743792" cy="339067"/>
          </a:xfrm>
          <a:prstGeom prst="rect">
            <a:avLst/>
          </a:prstGeom>
          <a:noFill/>
          <a:ln>
            <a:noFill/>
          </a:ln>
          <a:effectLst/>
        </p:spPr>
        <p:txBody>
          <a:bodyPr wrap="none" lIns="90487" tIns="44450" rIns="90487" bIns="44450">
            <a:spAutoFit/>
          </a:bodyPr>
          <a:lstStyle/>
          <a:p>
            <a:pPr>
              <a:lnSpc>
                <a:spcPct val="90000"/>
              </a:lnSpc>
              <a:defRPr/>
            </a:pPr>
            <a:r>
              <a:rPr lang="en-US" altLang="en-US" b="1">
                <a:effectLst>
                  <a:outerShdw blurRad="38100" dist="38100" dir="2700000" algn="tl">
                    <a:srgbClr val="FFFFFF"/>
                  </a:outerShdw>
                </a:effectLst>
              </a:rPr>
              <a:t>(0, m)</a:t>
            </a:r>
          </a:p>
        </p:txBody>
      </p:sp>
      <p:sp>
        <p:nvSpPr>
          <p:cNvPr id="187415" name="Rectangle 23">
            <a:extLst>
              <a:ext uri="{FF2B5EF4-FFF2-40B4-BE49-F238E27FC236}">
                <a16:creationId xmlns:a16="http://schemas.microsoft.com/office/drawing/2014/main" id="{3AA211E1-8BC4-DF1B-1E1E-3B8BFEFF630F}"/>
              </a:ext>
            </a:extLst>
          </p:cNvPr>
          <p:cNvSpPr>
            <a:spLocks noChangeArrowheads="1"/>
          </p:cNvSpPr>
          <p:nvPr/>
        </p:nvSpPr>
        <p:spPr bwMode="auto">
          <a:xfrm>
            <a:off x="7366000" y="3141664"/>
            <a:ext cx="673260" cy="339067"/>
          </a:xfrm>
          <a:prstGeom prst="rect">
            <a:avLst/>
          </a:prstGeom>
          <a:noFill/>
          <a:ln>
            <a:noFill/>
          </a:ln>
          <a:effectLst/>
        </p:spPr>
        <p:txBody>
          <a:bodyPr wrap="none" lIns="90487" tIns="44450" rIns="90487" bIns="44450">
            <a:spAutoFit/>
          </a:bodyPr>
          <a:lstStyle/>
          <a:p>
            <a:pPr>
              <a:lnSpc>
                <a:spcPct val="90000"/>
              </a:lnSpc>
              <a:defRPr/>
            </a:pPr>
            <a:r>
              <a:rPr lang="en-US" altLang="en-US" b="1">
                <a:effectLst>
                  <a:outerShdw blurRad="38100" dist="38100" dir="2700000" algn="tl">
                    <a:srgbClr val="FFFFFF"/>
                  </a:outerShdw>
                </a:effectLst>
              </a:rPr>
              <a:t>(1, 1)</a:t>
            </a:r>
          </a:p>
        </p:txBody>
      </p:sp>
      <p:sp>
        <p:nvSpPr>
          <p:cNvPr id="24602" name="Rectangle 24">
            <a:extLst>
              <a:ext uri="{FF2B5EF4-FFF2-40B4-BE49-F238E27FC236}">
                <a16:creationId xmlns:a16="http://schemas.microsoft.com/office/drawing/2014/main" id="{74F66848-BC2C-83F1-D590-F7DA68948DDE}"/>
              </a:ext>
            </a:extLst>
          </p:cNvPr>
          <p:cNvSpPr>
            <a:spLocks noChangeArrowheads="1"/>
          </p:cNvSpPr>
          <p:nvPr/>
        </p:nvSpPr>
        <p:spPr bwMode="auto">
          <a:xfrm>
            <a:off x="3671888" y="4819650"/>
            <a:ext cx="1295400" cy="744538"/>
          </a:xfrm>
          <a:prstGeom prst="rect">
            <a:avLst/>
          </a:prstGeom>
          <a:solidFill>
            <a:schemeClr val="accent2"/>
          </a:solidFill>
          <a:ln w="25400">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spcBef>
                <a:spcPct val="0"/>
              </a:spcBef>
              <a:buClrTx/>
              <a:buSzTx/>
              <a:buFontTx/>
              <a:buNone/>
            </a:pPr>
            <a:endParaRPr lang="en-AU" altLang="en-US">
              <a:latin typeface="Arial" panose="020B0604020202020204" pitchFamily="34" charset="0"/>
            </a:endParaRPr>
          </a:p>
        </p:txBody>
      </p:sp>
      <p:sp>
        <p:nvSpPr>
          <p:cNvPr id="187417" name="Rectangle 25">
            <a:extLst>
              <a:ext uri="{FF2B5EF4-FFF2-40B4-BE49-F238E27FC236}">
                <a16:creationId xmlns:a16="http://schemas.microsoft.com/office/drawing/2014/main" id="{C27639E9-6A83-6102-17A5-0BD2EB423B49}"/>
              </a:ext>
            </a:extLst>
          </p:cNvPr>
          <p:cNvSpPr>
            <a:spLocks noChangeArrowheads="1"/>
          </p:cNvSpPr>
          <p:nvPr/>
        </p:nvSpPr>
        <p:spPr bwMode="auto">
          <a:xfrm>
            <a:off x="3721100" y="4927601"/>
            <a:ext cx="780662" cy="366767"/>
          </a:xfrm>
          <a:prstGeom prst="rect">
            <a:avLst/>
          </a:prstGeom>
          <a:noFill/>
          <a:ln>
            <a:noFill/>
          </a:ln>
          <a:effectLst/>
        </p:spPr>
        <p:txBody>
          <a:bodyPr wrap="none" lIns="90487" tIns="44450" rIns="90487" bIns="44450">
            <a:spAutoFit/>
          </a:bodyPr>
          <a:lstStyle/>
          <a:p>
            <a:pPr>
              <a:defRPr/>
            </a:pPr>
            <a:r>
              <a:rPr lang="en-US" altLang="en-US" b="1">
                <a:solidFill>
                  <a:schemeClr val="folHlink"/>
                </a:solidFill>
                <a:effectLst>
                  <a:outerShdw blurRad="38100" dist="38100" dir="2700000" algn="tl">
                    <a:srgbClr val="000000"/>
                  </a:outerShdw>
                </a:effectLst>
              </a:rPr>
              <a:t>object</a:t>
            </a:r>
            <a:endParaRPr lang="en-US" altLang="en-US" b="1">
              <a:solidFill>
                <a:schemeClr val="bg1"/>
              </a:solidFill>
              <a:effectLst>
                <a:outerShdw blurRad="38100" dist="38100" dir="2700000" algn="tl">
                  <a:srgbClr val="000000"/>
                </a:outerShdw>
              </a:effectLst>
            </a:endParaRPr>
          </a:p>
        </p:txBody>
      </p:sp>
      <p:sp>
        <p:nvSpPr>
          <p:cNvPr id="187418" name="Rectangle 26">
            <a:extLst>
              <a:ext uri="{FF2B5EF4-FFF2-40B4-BE49-F238E27FC236}">
                <a16:creationId xmlns:a16="http://schemas.microsoft.com/office/drawing/2014/main" id="{A124639B-8956-EDFF-0D7E-79E2BA8782F0}"/>
              </a:ext>
            </a:extLst>
          </p:cNvPr>
          <p:cNvSpPr>
            <a:spLocks noChangeArrowheads="1"/>
          </p:cNvSpPr>
          <p:nvPr/>
        </p:nvSpPr>
        <p:spPr bwMode="auto">
          <a:xfrm>
            <a:off x="4622801" y="5119689"/>
            <a:ext cx="307975" cy="363537"/>
          </a:xfrm>
          <a:prstGeom prst="rect">
            <a:avLst/>
          </a:prstGeom>
          <a:noFill/>
          <a:ln>
            <a:noFill/>
          </a:ln>
          <a:effectLst/>
        </p:spPr>
        <p:txBody>
          <a:bodyPr wrap="none" lIns="90487" tIns="44450" rIns="90487" bIns="44450">
            <a:spAutoFit/>
          </a:bodyPr>
          <a:lstStyle/>
          <a:p>
            <a:pPr>
              <a:defRPr/>
            </a:pPr>
            <a:r>
              <a:rPr lang="en-US" altLang="en-US" b="1">
                <a:solidFill>
                  <a:schemeClr val="bg1"/>
                </a:solidFill>
                <a:effectLst>
                  <a:outerShdw blurRad="38100" dist="38100" dir="2700000" algn="tl">
                    <a:srgbClr val="000000"/>
                  </a:outerShdw>
                </a:effectLst>
              </a:rPr>
              <a:t>1</a:t>
            </a:r>
          </a:p>
        </p:txBody>
      </p:sp>
      <p:sp>
        <p:nvSpPr>
          <p:cNvPr id="24605" name="Rectangle 27">
            <a:extLst>
              <a:ext uri="{FF2B5EF4-FFF2-40B4-BE49-F238E27FC236}">
                <a16:creationId xmlns:a16="http://schemas.microsoft.com/office/drawing/2014/main" id="{EA0AC293-6383-521E-B303-37C7AA2C748B}"/>
              </a:ext>
            </a:extLst>
          </p:cNvPr>
          <p:cNvSpPr>
            <a:spLocks noChangeArrowheads="1"/>
          </p:cNvSpPr>
          <p:nvPr/>
        </p:nvSpPr>
        <p:spPr bwMode="auto">
          <a:xfrm>
            <a:off x="8142288" y="4856164"/>
            <a:ext cx="1295400" cy="746125"/>
          </a:xfrm>
          <a:prstGeom prst="rect">
            <a:avLst/>
          </a:prstGeom>
          <a:solidFill>
            <a:schemeClr val="accent2"/>
          </a:solidFill>
          <a:ln w="25400">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spcBef>
                <a:spcPct val="0"/>
              </a:spcBef>
              <a:buClrTx/>
              <a:buSzTx/>
              <a:buFontTx/>
              <a:buNone/>
            </a:pPr>
            <a:endParaRPr lang="en-AU" altLang="en-US">
              <a:latin typeface="Arial" panose="020B0604020202020204" pitchFamily="34" charset="0"/>
            </a:endParaRPr>
          </a:p>
        </p:txBody>
      </p:sp>
      <p:sp>
        <p:nvSpPr>
          <p:cNvPr id="187420" name="Rectangle 28">
            <a:extLst>
              <a:ext uri="{FF2B5EF4-FFF2-40B4-BE49-F238E27FC236}">
                <a16:creationId xmlns:a16="http://schemas.microsoft.com/office/drawing/2014/main" id="{D0AD9FCE-37DF-F7BE-3596-924B7F9C7413}"/>
              </a:ext>
            </a:extLst>
          </p:cNvPr>
          <p:cNvSpPr>
            <a:spLocks noChangeArrowheads="1"/>
          </p:cNvSpPr>
          <p:nvPr/>
        </p:nvSpPr>
        <p:spPr bwMode="auto">
          <a:xfrm>
            <a:off x="8204200" y="4965701"/>
            <a:ext cx="780662" cy="366767"/>
          </a:xfrm>
          <a:prstGeom prst="rect">
            <a:avLst/>
          </a:prstGeom>
          <a:noFill/>
          <a:ln>
            <a:noFill/>
          </a:ln>
          <a:effectLst/>
        </p:spPr>
        <p:txBody>
          <a:bodyPr wrap="none" lIns="90487" tIns="44450" rIns="90487" bIns="44450">
            <a:spAutoFit/>
          </a:bodyPr>
          <a:lstStyle/>
          <a:p>
            <a:pPr>
              <a:defRPr/>
            </a:pPr>
            <a:r>
              <a:rPr lang="en-US" altLang="en-US" b="1">
                <a:solidFill>
                  <a:schemeClr val="folHlink"/>
                </a:solidFill>
                <a:effectLst>
                  <a:outerShdw blurRad="38100" dist="38100" dir="2700000" algn="tl">
                    <a:srgbClr val="000000"/>
                  </a:outerShdw>
                </a:effectLst>
              </a:rPr>
              <a:t>object</a:t>
            </a:r>
            <a:endParaRPr lang="en-US" altLang="en-US" b="1">
              <a:solidFill>
                <a:schemeClr val="bg1"/>
              </a:solidFill>
              <a:effectLst>
                <a:outerShdw blurRad="38100" dist="38100" dir="2700000" algn="tl">
                  <a:srgbClr val="000000"/>
                </a:outerShdw>
              </a:effectLst>
            </a:endParaRPr>
          </a:p>
        </p:txBody>
      </p:sp>
      <p:sp>
        <p:nvSpPr>
          <p:cNvPr id="187421" name="Rectangle 29">
            <a:extLst>
              <a:ext uri="{FF2B5EF4-FFF2-40B4-BE49-F238E27FC236}">
                <a16:creationId xmlns:a16="http://schemas.microsoft.com/office/drawing/2014/main" id="{F2DD08A6-7119-58B9-C283-8082AD7167CB}"/>
              </a:ext>
            </a:extLst>
          </p:cNvPr>
          <p:cNvSpPr>
            <a:spLocks noChangeArrowheads="1"/>
          </p:cNvSpPr>
          <p:nvPr/>
        </p:nvSpPr>
        <p:spPr bwMode="auto">
          <a:xfrm>
            <a:off x="9118601" y="5143500"/>
            <a:ext cx="307975" cy="363538"/>
          </a:xfrm>
          <a:prstGeom prst="rect">
            <a:avLst/>
          </a:prstGeom>
          <a:noFill/>
          <a:ln>
            <a:noFill/>
          </a:ln>
          <a:effectLst/>
        </p:spPr>
        <p:txBody>
          <a:bodyPr wrap="none" lIns="90487" tIns="44450" rIns="90487" bIns="44450">
            <a:spAutoFit/>
          </a:bodyPr>
          <a:lstStyle/>
          <a:p>
            <a:pPr>
              <a:defRPr/>
            </a:pPr>
            <a:r>
              <a:rPr lang="en-US" altLang="en-US" b="1">
                <a:solidFill>
                  <a:schemeClr val="bg1"/>
                </a:solidFill>
                <a:effectLst>
                  <a:outerShdw blurRad="38100" dist="38100" dir="2700000" algn="tl">
                    <a:srgbClr val="000000"/>
                  </a:outerShdw>
                </a:effectLst>
              </a:rPr>
              <a:t>2</a:t>
            </a:r>
          </a:p>
        </p:txBody>
      </p:sp>
      <p:sp>
        <p:nvSpPr>
          <p:cNvPr id="187422" name="Rectangle 30">
            <a:extLst>
              <a:ext uri="{FF2B5EF4-FFF2-40B4-BE49-F238E27FC236}">
                <a16:creationId xmlns:a16="http://schemas.microsoft.com/office/drawing/2014/main" id="{1F3FD9D3-4367-C6B1-BE59-08A24CBD9BB9}"/>
              </a:ext>
            </a:extLst>
          </p:cNvPr>
          <p:cNvSpPr>
            <a:spLocks noChangeArrowheads="1"/>
          </p:cNvSpPr>
          <p:nvPr/>
        </p:nvSpPr>
        <p:spPr bwMode="auto">
          <a:xfrm>
            <a:off x="5867401" y="4891089"/>
            <a:ext cx="1322605" cy="366767"/>
          </a:xfrm>
          <a:prstGeom prst="rect">
            <a:avLst/>
          </a:prstGeom>
          <a:noFill/>
          <a:ln>
            <a:noFill/>
          </a:ln>
          <a:effectLst/>
        </p:spPr>
        <p:txBody>
          <a:bodyPr wrap="none" lIns="90487" tIns="44450" rIns="90487" bIns="44450">
            <a:spAutoFit/>
          </a:bodyPr>
          <a:lstStyle/>
          <a:p>
            <a:pPr>
              <a:defRPr/>
            </a:pPr>
            <a:r>
              <a:rPr lang="en-US" altLang="en-US" b="1">
                <a:effectLst>
                  <a:outerShdw blurRad="38100" dist="38100" dir="2700000" algn="tl">
                    <a:srgbClr val="FFFFFF"/>
                  </a:outerShdw>
                </a:effectLst>
              </a:rPr>
              <a:t>relationship</a:t>
            </a:r>
          </a:p>
        </p:txBody>
      </p:sp>
      <p:sp>
        <p:nvSpPr>
          <p:cNvPr id="187423" name="Rectangle 31">
            <a:extLst>
              <a:ext uri="{FF2B5EF4-FFF2-40B4-BE49-F238E27FC236}">
                <a16:creationId xmlns:a16="http://schemas.microsoft.com/office/drawing/2014/main" id="{AA597E08-1163-4BCC-96E9-37E3DFB36544}"/>
              </a:ext>
            </a:extLst>
          </p:cNvPr>
          <p:cNvSpPr>
            <a:spLocks noChangeArrowheads="1"/>
          </p:cNvSpPr>
          <p:nvPr/>
        </p:nvSpPr>
        <p:spPr bwMode="auto">
          <a:xfrm>
            <a:off x="3403601" y="4152901"/>
            <a:ext cx="2424765" cy="366767"/>
          </a:xfrm>
          <a:prstGeom prst="rect">
            <a:avLst/>
          </a:prstGeom>
          <a:noFill/>
          <a:ln>
            <a:noFill/>
          </a:ln>
          <a:effectLst/>
        </p:spPr>
        <p:txBody>
          <a:bodyPr wrap="none" lIns="90487" tIns="44450" rIns="90487" bIns="44450">
            <a:spAutoFit/>
          </a:bodyPr>
          <a:lstStyle/>
          <a:p>
            <a:pPr>
              <a:defRPr/>
            </a:pPr>
            <a:r>
              <a:rPr lang="en-US" altLang="en-US" b="1" i="1" u="sng">
                <a:effectLst>
                  <a:outerShdw blurRad="38100" dist="38100" dir="2700000" algn="tl">
                    <a:srgbClr val="FFFFFF"/>
                  </a:outerShdw>
                </a:effectLst>
              </a:rPr>
              <a:t>Another common form:</a:t>
            </a:r>
          </a:p>
        </p:txBody>
      </p:sp>
      <p:sp>
        <p:nvSpPr>
          <p:cNvPr id="24610" name="Oval 32">
            <a:extLst>
              <a:ext uri="{FF2B5EF4-FFF2-40B4-BE49-F238E27FC236}">
                <a16:creationId xmlns:a16="http://schemas.microsoft.com/office/drawing/2014/main" id="{E0A98F5F-9AF0-A533-291E-EC52F9080A92}"/>
              </a:ext>
            </a:extLst>
          </p:cNvPr>
          <p:cNvSpPr>
            <a:spLocks noChangeArrowheads="1"/>
          </p:cNvSpPr>
          <p:nvPr/>
        </p:nvSpPr>
        <p:spPr bwMode="auto">
          <a:xfrm>
            <a:off x="8421688" y="3459164"/>
            <a:ext cx="1181100" cy="1089025"/>
          </a:xfrm>
          <a:prstGeom prst="ellipse">
            <a:avLst/>
          </a:prstGeom>
          <a:solidFill>
            <a:schemeClr val="folHlink"/>
          </a:solidFill>
          <a:ln w="25400">
            <a:solidFill>
              <a:schemeClr val="tx1"/>
            </a:solidFill>
            <a:round/>
            <a:headEnd/>
            <a:tailEnd/>
          </a:ln>
          <a:effectLst>
            <a:outerShdw dist="107763" dir="2700000" algn="ctr" rotWithShape="0">
              <a:schemeClr val="bg2"/>
            </a:outerShdw>
          </a:effectLst>
        </p:spPr>
        <p:txBody>
          <a:bodyPr wrap="none" anchor="ct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spcBef>
                <a:spcPct val="0"/>
              </a:spcBef>
              <a:buClrTx/>
              <a:buSzTx/>
              <a:buFontTx/>
              <a:buNone/>
            </a:pPr>
            <a:endParaRPr lang="en-AU" altLang="en-US">
              <a:latin typeface="Arial" panose="020B0604020202020204" pitchFamily="34" charset="0"/>
            </a:endParaRPr>
          </a:p>
        </p:txBody>
      </p:sp>
      <p:sp>
        <p:nvSpPr>
          <p:cNvPr id="187425" name="Rectangle 33">
            <a:extLst>
              <a:ext uri="{FF2B5EF4-FFF2-40B4-BE49-F238E27FC236}">
                <a16:creationId xmlns:a16="http://schemas.microsoft.com/office/drawing/2014/main" id="{1D32CDC1-C2C1-8DBB-7059-DE708F81688A}"/>
              </a:ext>
            </a:extLst>
          </p:cNvPr>
          <p:cNvSpPr>
            <a:spLocks noChangeArrowheads="1"/>
          </p:cNvSpPr>
          <p:nvPr/>
        </p:nvSpPr>
        <p:spPr bwMode="auto">
          <a:xfrm>
            <a:off x="8496300" y="3810001"/>
            <a:ext cx="1029512" cy="366767"/>
          </a:xfrm>
          <a:prstGeom prst="rect">
            <a:avLst/>
          </a:prstGeom>
          <a:noFill/>
          <a:ln>
            <a:noFill/>
          </a:ln>
          <a:effectLst/>
        </p:spPr>
        <p:txBody>
          <a:bodyPr wrap="none" lIns="90487" tIns="44450" rIns="90487" bIns="44450">
            <a:spAutoFit/>
          </a:bodyPr>
          <a:lstStyle/>
          <a:p>
            <a:pPr>
              <a:defRPr/>
            </a:pPr>
            <a:r>
              <a:rPr lang="en-US" altLang="en-US" b="1">
                <a:solidFill>
                  <a:schemeClr val="bg1"/>
                </a:solidFill>
                <a:effectLst>
                  <a:outerShdw blurRad="38100" dist="38100" dir="2700000" algn="tl">
                    <a:srgbClr val="000000"/>
                  </a:outerShdw>
                </a:effectLst>
              </a:rPr>
              <a:t>attribute</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30" name="Rectangle 4">
            <a:extLst>
              <a:ext uri="{FF2B5EF4-FFF2-40B4-BE49-F238E27FC236}">
                <a16:creationId xmlns:a16="http://schemas.microsoft.com/office/drawing/2014/main" id="{1D4E437C-8AED-2942-4FFE-12FA39A593B5}"/>
              </a:ext>
            </a:extLst>
          </p:cNvPr>
          <p:cNvSpPr>
            <a:spLocks noGrp="1" noChangeArrowheads="1"/>
          </p:cNvSpPr>
          <p:nvPr>
            <p:ph type="title"/>
          </p:nvPr>
        </p:nvSpPr>
        <p:spPr>
          <a:xfrm>
            <a:off x="2590800" y="1066800"/>
            <a:ext cx="7162800" cy="742950"/>
          </a:xfrm>
          <a:noFill/>
          <a:extLst>
            <a:ext uri="{91240B29-F687-4F45-9708-019B960494DF}">
              <a14:hiddenLine xmlns:a14="http://schemas.microsoft.com/office/drawing/2010/main" w="12700">
                <a:solidFill>
                  <a:schemeClr val="tx1"/>
                </a:solidFill>
                <a:miter lim="800000"/>
                <a:headEnd/>
                <a:tailEnd/>
              </a14:hiddenLine>
            </a:ext>
          </a:extLst>
        </p:spPr>
        <p:txBody>
          <a:bodyPr vert="horz" lIns="90487" tIns="44450" rIns="90487" bIns="44450" rtlCol="0" anchor="ctr">
            <a:normAutofit fontScale="90000"/>
          </a:bodyPr>
          <a:lstStyle/>
          <a:p>
            <a:pPr eaLnBrk="1" hangingPunct="1"/>
            <a:r>
              <a:rPr lang="en-US" altLang="en-US"/>
              <a:t>The ERD: An Example</a:t>
            </a:r>
          </a:p>
        </p:txBody>
      </p:sp>
      <p:sp>
        <p:nvSpPr>
          <p:cNvPr id="2" name="Footer Placeholder 3">
            <a:extLst>
              <a:ext uri="{FF2B5EF4-FFF2-40B4-BE49-F238E27FC236}">
                <a16:creationId xmlns:a16="http://schemas.microsoft.com/office/drawing/2014/main" id="{121C3B49-656B-ABE8-9B99-8DAF6D73EE6D}"/>
              </a:ext>
            </a:extLst>
          </p:cNvPr>
          <p:cNvSpPr>
            <a:spLocks noGrp="1"/>
          </p:cNvSpPr>
          <p:nvPr>
            <p:ph type="ftr" sz="quarter" idx="11"/>
          </p:nvPr>
        </p:nvSpPr>
        <p:spPr/>
        <p:txBody>
          <a:bodyPr/>
          <a:lstStyle/>
          <a:p>
            <a:pPr>
              <a:defRPr/>
            </a:pPr>
            <a:r>
              <a:rPr lang="en-US" altLang="en-US"/>
              <a:t>These slides are designed to accompany </a:t>
            </a:r>
            <a:r>
              <a:rPr lang="en-US" altLang="en-US" i="1"/>
              <a:t>Software Engineering: A Practitioner’s Approach, 7/e </a:t>
            </a:r>
            <a:r>
              <a:rPr lang="en-US" altLang="en-US"/>
              <a:t>(McGraw-Hill, 2009). Slides copyright 2009 by Roger Pressman.</a:t>
            </a:r>
          </a:p>
        </p:txBody>
      </p:sp>
      <p:sp>
        <p:nvSpPr>
          <p:cNvPr id="3" name="Slide Number Placeholder 4">
            <a:extLst>
              <a:ext uri="{FF2B5EF4-FFF2-40B4-BE49-F238E27FC236}">
                <a16:creationId xmlns:a16="http://schemas.microsoft.com/office/drawing/2014/main" id="{513A1FC1-E46B-E50F-407A-5AB211A041B8}"/>
              </a:ext>
            </a:extLst>
          </p:cNvPr>
          <p:cNvSpPr>
            <a:spLocks noGrp="1"/>
          </p:cNvSpPr>
          <p:nvPr>
            <p:ph type="sldNum" sz="quarter" idx="12"/>
          </p:nvPr>
        </p:nvSpPr>
        <p:spPr/>
        <p:txBody>
          <a:bodyPr/>
          <a:lstStyle/>
          <a:p>
            <a:pPr>
              <a:defRPr/>
            </a:pPr>
            <a:fld id="{15D43BD0-FDA1-4C53-B506-AB0FA77FC3DD}" type="slidenum">
              <a:rPr lang="en-US" altLang="en-US"/>
              <a:pPr>
                <a:defRPr/>
              </a:pPr>
              <a:t>9</a:t>
            </a:fld>
            <a:endParaRPr lang="en-US" altLang="en-US"/>
          </a:p>
        </p:txBody>
      </p:sp>
      <p:sp>
        <p:nvSpPr>
          <p:cNvPr id="26628" name="Freeform 2">
            <a:extLst>
              <a:ext uri="{FF2B5EF4-FFF2-40B4-BE49-F238E27FC236}">
                <a16:creationId xmlns:a16="http://schemas.microsoft.com/office/drawing/2014/main" id="{9098F726-1A2F-8AA8-951B-CB94DCD774AF}"/>
              </a:ext>
            </a:extLst>
          </p:cNvPr>
          <p:cNvSpPr>
            <a:spLocks/>
          </p:cNvSpPr>
          <p:nvPr/>
        </p:nvSpPr>
        <p:spPr bwMode="auto">
          <a:xfrm>
            <a:off x="6313489" y="4033839"/>
            <a:ext cx="3125787" cy="631825"/>
          </a:xfrm>
          <a:custGeom>
            <a:avLst/>
            <a:gdLst>
              <a:gd name="T0" fmla="*/ 2147483646 w 1969"/>
              <a:gd name="T1" fmla="*/ 0 h 353"/>
              <a:gd name="T2" fmla="*/ 2147483646 w 1969"/>
              <a:gd name="T3" fmla="*/ 1127682334 h 353"/>
              <a:gd name="T4" fmla="*/ 0 w 1969"/>
              <a:gd name="T5" fmla="*/ 1127682334 h 353"/>
              <a:gd name="T6" fmla="*/ 0 60000 65536"/>
              <a:gd name="T7" fmla="*/ 0 60000 65536"/>
              <a:gd name="T8" fmla="*/ 0 60000 65536"/>
            </a:gdLst>
            <a:ahLst/>
            <a:cxnLst>
              <a:cxn ang="T6">
                <a:pos x="T0" y="T1"/>
              </a:cxn>
              <a:cxn ang="T7">
                <a:pos x="T2" y="T3"/>
              </a:cxn>
              <a:cxn ang="T8">
                <a:pos x="T4" y="T5"/>
              </a:cxn>
            </a:cxnLst>
            <a:rect l="0" t="0" r="r" b="b"/>
            <a:pathLst>
              <a:path w="1969" h="353">
                <a:moveTo>
                  <a:pt x="1968" y="0"/>
                </a:moveTo>
                <a:lnTo>
                  <a:pt x="1968" y="352"/>
                </a:lnTo>
                <a:lnTo>
                  <a:pt x="0" y="352"/>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endParaRPr lang="en-AU"/>
          </a:p>
        </p:txBody>
      </p:sp>
      <p:sp>
        <p:nvSpPr>
          <p:cNvPr id="26629" name="Freeform 3">
            <a:extLst>
              <a:ext uri="{FF2B5EF4-FFF2-40B4-BE49-F238E27FC236}">
                <a16:creationId xmlns:a16="http://schemas.microsoft.com/office/drawing/2014/main" id="{DFA0A6E4-BAF7-452F-C756-17EBF50307D7}"/>
              </a:ext>
            </a:extLst>
          </p:cNvPr>
          <p:cNvSpPr>
            <a:spLocks/>
          </p:cNvSpPr>
          <p:nvPr/>
        </p:nvSpPr>
        <p:spPr bwMode="auto">
          <a:xfrm>
            <a:off x="6300789" y="4033839"/>
            <a:ext cx="3494087" cy="1431925"/>
          </a:xfrm>
          <a:custGeom>
            <a:avLst/>
            <a:gdLst>
              <a:gd name="T0" fmla="*/ 0 w 2201"/>
              <a:gd name="T1" fmla="*/ 2147483646 h 801"/>
              <a:gd name="T2" fmla="*/ 2147483646 w 2201"/>
              <a:gd name="T3" fmla="*/ 2147483646 h 801"/>
              <a:gd name="T4" fmla="*/ 2147483646 w 2201"/>
              <a:gd name="T5" fmla="*/ 0 h 801"/>
              <a:gd name="T6" fmla="*/ 0 60000 65536"/>
              <a:gd name="T7" fmla="*/ 0 60000 65536"/>
              <a:gd name="T8" fmla="*/ 0 60000 65536"/>
            </a:gdLst>
            <a:ahLst/>
            <a:cxnLst>
              <a:cxn ang="T6">
                <a:pos x="T0" y="T1"/>
              </a:cxn>
              <a:cxn ang="T7">
                <a:pos x="T2" y="T3"/>
              </a:cxn>
              <a:cxn ang="T8">
                <a:pos x="T4" y="T5"/>
              </a:cxn>
            </a:cxnLst>
            <a:rect l="0" t="0" r="r" b="b"/>
            <a:pathLst>
              <a:path w="2201" h="801">
                <a:moveTo>
                  <a:pt x="0" y="792"/>
                </a:moveTo>
                <a:lnTo>
                  <a:pt x="2200" y="800"/>
                </a:lnTo>
                <a:lnTo>
                  <a:pt x="2200" y="0"/>
                </a:lnTo>
              </a:path>
            </a:pathLst>
          </a:custGeom>
          <a:noFill/>
          <a:ln w="254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endParaRPr lang="en-AU"/>
          </a:p>
        </p:txBody>
      </p:sp>
      <p:sp>
        <p:nvSpPr>
          <p:cNvPr id="26631" name="Rectangle 5">
            <a:extLst>
              <a:ext uri="{FF2B5EF4-FFF2-40B4-BE49-F238E27FC236}">
                <a16:creationId xmlns:a16="http://schemas.microsoft.com/office/drawing/2014/main" id="{20C5B568-12B7-7B5F-60C9-07BDC054A371}"/>
              </a:ext>
            </a:extLst>
          </p:cNvPr>
          <p:cNvSpPr>
            <a:spLocks noChangeArrowheads="1"/>
          </p:cNvSpPr>
          <p:nvPr/>
        </p:nvSpPr>
        <p:spPr bwMode="auto">
          <a:xfrm>
            <a:off x="3443288" y="2162175"/>
            <a:ext cx="1155700" cy="757238"/>
          </a:xfrm>
          <a:prstGeom prst="rect">
            <a:avLst/>
          </a:prstGeom>
          <a:solidFill>
            <a:schemeClr val="accent2"/>
          </a:solidFill>
          <a:ln w="25400">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spcBef>
                <a:spcPct val="0"/>
              </a:spcBef>
              <a:buClrTx/>
              <a:buSzTx/>
              <a:buFontTx/>
              <a:buNone/>
            </a:pPr>
            <a:endParaRPr lang="en-AU" altLang="en-US">
              <a:latin typeface="Arial" panose="020B0604020202020204" pitchFamily="34" charset="0"/>
            </a:endParaRPr>
          </a:p>
        </p:txBody>
      </p:sp>
      <p:sp>
        <p:nvSpPr>
          <p:cNvPr id="26632" name="Line 6">
            <a:extLst>
              <a:ext uri="{FF2B5EF4-FFF2-40B4-BE49-F238E27FC236}">
                <a16:creationId xmlns:a16="http://schemas.microsoft.com/office/drawing/2014/main" id="{F112DECE-BCB9-6EE7-AFA4-43CD8D6AAFC5}"/>
              </a:ext>
            </a:extLst>
          </p:cNvPr>
          <p:cNvSpPr>
            <a:spLocks noChangeShapeType="1"/>
          </p:cNvSpPr>
          <p:nvPr/>
        </p:nvSpPr>
        <p:spPr bwMode="auto">
          <a:xfrm>
            <a:off x="4624388" y="2547938"/>
            <a:ext cx="27178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AU"/>
          </a:p>
        </p:txBody>
      </p:sp>
      <p:sp>
        <p:nvSpPr>
          <p:cNvPr id="26633" name="Rectangle 7">
            <a:extLst>
              <a:ext uri="{FF2B5EF4-FFF2-40B4-BE49-F238E27FC236}">
                <a16:creationId xmlns:a16="http://schemas.microsoft.com/office/drawing/2014/main" id="{288DFBFC-0E8D-501E-BD3E-C317BC5F2E3F}"/>
              </a:ext>
            </a:extLst>
          </p:cNvPr>
          <p:cNvSpPr>
            <a:spLocks noChangeArrowheads="1"/>
          </p:cNvSpPr>
          <p:nvPr/>
        </p:nvSpPr>
        <p:spPr bwMode="auto">
          <a:xfrm>
            <a:off x="4559301" y="2503488"/>
            <a:ext cx="650875" cy="33655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lnSpc>
                <a:spcPct val="90000"/>
              </a:lnSpc>
              <a:spcBef>
                <a:spcPct val="0"/>
              </a:spcBef>
              <a:buClrTx/>
              <a:buSzTx/>
              <a:buFontTx/>
              <a:buNone/>
            </a:pPr>
            <a:r>
              <a:rPr lang="en-US" altLang="en-US" sz="1800" b="1">
                <a:latin typeface="Arial" panose="020B0604020202020204" pitchFamily="34" charset="0"/>
              </a:rPr>
              <a:t>(1,1)</a:t>
            </a:r>
          </a:p>
        </p:txBody>
      </p:sp>
      <p:sp>
        <p:nvSpPr>
          <p:cNvPr id="26634" name="Rectangle 8">
            <a:extLst>
              <a:ext uri="{FF2B5EF4-FFF2-40B4-BE49-F238E27FC236}">
                <a16:creationId xmlns:a16="http://schemas.microsoft.com/office/drawing/2014/main" id="{6826BDB4-1FED-3D83-21AA-536DA6AF8565}"/>
              </a:ext>
            </a:extLst>
          </p:cNvPr>
          <p:cNvSpPr>
            <a:spLocks noChangeArrowheads="1"/>
          </p:cNvSpPr>
          <p:nvPr/>
        </p:nvSpPr>
        <p:spPr bwMode="auto">
          <a:xfrm>
            <a:off x="6669089" y="2528888"/>
            <a:ext cx="727075" cy="33655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lnSpc>
                <a:spcPct val="90000"/>
              </a:lnSpc>
              <a:spcBef>
                <a:spcPct val="0"/>
              </a:spcBef>
              <a:buClrTx/>
              <a:buSzTx/>
              <a:buFontTx/>
              <a:buNone/>
            </a:pPr>
            <a:r>
              <a:rPr lang="en-US" altLang="en-US" sz="1800" b="1">
                <a:latin typeface="Arial" panose="020B0604020202020204" pitchFamily="34" charset="0"/>
              </a:rPr>
              <a:t>(1,m)</a:t>
            </a:r>
          </a:p>
        </p:txBody>
      </p:sp>
      <p:sp>
        <p:nvSpPr>
          <p:cNvPr id="26635" name="AutoShape 9">
            <a:extLst>
              <a:ext uri="{FF2B5EF4-FFF2-40B4-BE49-F238E27FC236}">
                <a16:creationId xmlns:a16="http://schemas.microsoft.com/office/drawing/2014/main" id="{D62EB49F-336F-2DBE-9686-0436FF7EEB7D}"/>
              </a:ext>
            </a:extLst>
          </p:cNvPr>
          <p:cNvSpPr>
            <a:spLocks noChangeArrowheads="1"/>
          </p:cNvSpPr>
          <p:nvPr/>
        </p:nvSpPr>
        <p:spPr bwMode="auto">
          <a:xfrm>
            <a:off x="5411788" y="2147889"/>
            <a:ext cx="1257300" cy="771525"/>
          </a:xfrm>
          <a:prstGeom prst="diamond">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spcBef>
                <a:spcPct val="0"/>
              </a:spcBef>
              <a:buClrTx/>
              <a:buSzTx/>
              <a:buFontTx/>
              <a:buNone/>
            </a:pPr>
            <a:endParaRPr lang="en-AU" altLang="en-US">
              <a:latin typeface="Arial" panose="020B0604020202020204" pitchFamily="34" charset="0"/>
            </a:endParaRPr>
          </a:p>
        </p:txBody>
      </p:sp>
      <p:sp>
        <p:nvSpPr>
          <p:cNvPr id="26636" name="Rectangle 10">
            <a:extLst>
              <a:ext uri="{FF2B5EF4-FFF2-40B4-BE49-F238E27FC236}">
                <a16:creationId xmlns:a16="http://schemas.microsoft.com/office/drawing/2014/main" id="{8FB5D9E0-2B59-D6E2-07A2-C2D3D1B08A5E}"/>
              </a:ext>
            </a:extLst>
          </p:cNvPr>
          <p:cNvSpPr>
            <a:spLocks noChangeArrowheads="1"/>
          </p:cNvSpPr>
          <p:nvPr/>
        </p:nvSpPr>
        <p:spPr bwMode="auto">
          <a:xfrm>
            <a:off x="5638801" y="2362200"/>
            <a:ext cx="735013" cy="28098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lnSpc>
                <a:spcPct val="90000"/>
              </a:lnSpc>
              <a:spcBef>
                <a:spcPct val="0"/>
              </a:spcBef>
              <a:buClrTx/>
              <a:buSzTx/>
              <a:buFontTx/>
              <a:buNone/>
            </a:pPr>
            <a:r>
              <a:rPr lang="en-US" altLang="en-US" sz="1400" b="1">
                <a:latin typeface="Arial" panose="020B0604020202020204" pitchFamily="34" charset="0"/>
              </a:rPr>
              <a:t>places</a:t>
            </a:r>
          </a:p>
        </p:txBody>
      </p:sp>
      <p:sp>
        <p:nvSpPr>
          <p:cNvPr id="26637" name="Rectangle 11">
            <a:extLst>
              <a:ext uri="{FF2B5EF4-FFF2-40B4-BE49-F238E27FC236}">
                <a16:creationId xmlns:a16="http://schemas.microsoft.com/office/drawing/2014/main" id="{8F755D21-C9E2-C900-6471-2895A7D74FC2}"/>
              </a:ext>
            </a:extLst>
          </p:cNvPr>
          <p:cNvSpPr>
            <a:spLocks noChangeArrowheads="1"/>
          </p:cNvSpPr>
          <p:nvPr/>
        </p:nvSpPr>
        <p:spPr bwMode="auto">
          <a:xfrm>
            <a:off x="3403601" y="2347913"/>
            <a:ext cx="1247775" cy="33655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lnSpc>
                <a:spcPct val="90000"/>
              </a:lnSpc>
              <a:spcBef>
                <a:spcPct val="0"/>
              </a:spcBef>
              <a:buClrTx/>
              <a:buSzTx/>
              <a:buFontTx/>
              <a:buNone/>
            </a:pPr>
            <a:r>
              <a:rPr lang="en-US" altLang="en-US" sz="1800" b="1">
                <a:solidFill>
                  <a:schemeClr val="folHlink"/>
                </a:solidFill>
                <a:latin typeface="Arial" panose="020B0604020202020204" pitchFamily="34" charset="0"/>
              </a:rPr>
              <a:t>Customer</a:t>
            </a:r>
          </a:p>
        </p:txBody>
      </p:sp>
      <p:sp>
        <p:nvSpPr>
          <p:cNvPr id="26638" name="Rectangle 12">
            <a:extLst>
              <a:ext uri="{FF2B5EF4-FFF2-40B4-BE49-F238E27FC236}">
                <a16:creationId xmlns:a16="http://schemas.microsoft.com/office/drawing/2014/main" id="{656E6B0B-C277-3EB4-1B57-13F026BC8B94}"/>
              </a:ext>
            </a:extLst>
          </p:cNvPr>
          <p:cNvSpPr>
            <a:spLocks noChangeArrowheads="1"/>
          </p:cNvSpPr>
          <p:nvPr/>
        </p:nvSpPr>
        <p:spPr bwMode="auto">
          <a:xfrm>
            <a:off x="7380288" y="2133601"/>
            <a:ext cx="1358900" cy="746125"/>
          </a:xfrm>
          <a:prstGeom prst="rect">
            <a:avLst/>
          </a:prstGeom>
          <a:solidFill>
            <a:schemeClr val="accent2"/>
          </a:solidFill>
          <a:ln w="25400">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spcBef>
                <a:spcPct val="0"/>
              </a:spcBef>
              <a:buClrTx/>
              <a:buSzTx/>
              <a:buFontTx/>
              <a:buNone/>
            </a:pPr>
            <a:endParaRPr lang="en-AU" altLang="en-US">
              <a:latin typeface="Arial" panose="020B0604020202020204" pitchFamily="34" charset="0"/>
            </a:endParaRPr>
          </a:p>
        </p:txBody>
      </p:sp>
      <p:sp>
        <p:nvSpPr>
          <p:cNvPr id="26639" name="Rectangle 13">
            <a:extLst>
              <a:ext uri="{FF2B5EF4-FFF2-40B4-BE49-F238E27FC236}">
                <a16:creationId xmlns:a16="http://schemas.microsoft.com/office/drawing/2014/main" id="{D1443BC7-D5B0-1463-5E8E-FD6C91EBDB8E}"/>
              </a:ext>
            </a:extLst>
          </p:cNvPr>
          <p:cNvSpPr>
            <a:spLocks noChangeArrowheads="1"/>
          </p:cNvSpPr>
          <p:nvPr/>
        </p:nvSpPr>
        <p:spPr bwMode="auto">
          <a:xfrm>
            <a:off x="7454901" y="2190750"/>
            <a:ext cx="1336675" cy="5842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lnSpc>
                <a:spcPct val="90000"/>
              </a:lnSpc>
              <a:spcBef>
                <a:spcPct val="0"/>
              </a:spcBef>
              <a:buClrTx/>
              <a:buSzTx/>
              <a:buFontTx/>
              <a:buNone/>
            </a:pPr>
            <a:r>
              <a:rPr lang="en-US" altLang="en-US" sz="1800" b="1">
                <a:solidFill>
                  <a:schemeClr val="folHlink"/>
                </a:solidFill>
                <a:latin typeface="Arial" panose="020B0604020202020204" pitchFamily="34" charset="0"/>
              </a:rPr>
              <a:t>request</a:t>
            </a:r>
          </a:p>
          <a:p>
            <a:pPr>
              <a:lnSpc>
                <a:spcPct val="90000"/>
              </a:lnSpc>
              <a:spcBef>
                <a:spcPct val="0"/>
              </a:spcBef>
              <a:buClrTx/>
              <a:buSzTx/>
              <a:buFontTx/>
              <a:buNone/>
            </a:pPr>
            <a:r>
              <a:rPr lang="en-US" altLang="en-US" sz="1800" b="1">
                <a:solidFill>
                  <a:schemeClr val="folHlink"/>
                </a:solidFill>
                <a:latin typeface="Arial" panose="020B0604020202020204" pitchFamily="34" charset="0"/>
              </a:rPr>
              <a:t>for service</a:t>
            </a:r>
          </a:p>
        </p:txBody>
      </p:sp>
      <p:sp>
        <p:nvSpPr>
          <p:cNvPr id="26640" name="AutoShape 14">
            <a:extLst>
              <a:ext uri="{FF2B5EF4-FFF2-40B4-BE49-F238E27FC236}">
                <a16:creationId xmlns:a16="http://schemas.microsoft.com/office/drawing/2014/main" id="{9C291DD8-3024-87C1-66DE-D3658A3F8950}"/>
              </a:ext>
            </a:extLst>
          </p:cNvPr>
          <p:cNvSpPr>
            <a:spLocks noChangeArrowheads="1"/>
          </p:cNvSpPr>
          <p:nvPr/>
        </p:nvSpPr>
        <p:spPr bwMode="auto">
          <a:xfrm>
            <a:off x="7392988" y="3262314"/>
            <a:ext cx="1257300" cy="771525"/>
          </a:xfrm>
          <a:prstGeom prst="diamond">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spcBef>
                <a:spcPct val="0"/>
              </a:spcBef>
              <a:buClrTx/>
              <a:buSzTx/>
              <a:buFontTx/>
              <a:buNone/>
            </a:pPr>
            <a:endParaRPr lang="en-AU" altLang="en-US">
              <a:latin typeface="Arial" panose="020B0604020202020204" pitchFamily="34" charset="0"/>
            </a:endParaRPr>
          </a:p>
        </p:txBody>
      </p:sp>
      <p:sp>
        <p:nvSpPr>
          <p:cNvPr id="26641" name="Line 15">
            <a:extLst>
              <a:ext uri="{FF2B5EF4-FFF2-40B4-BE49-F238E27FC236}">
                <a16:creationId xmlns:a16="http://schemas.microsoft.com/office/drawing/2014/main" id="{DFFFFD06-76DE-C664-C1C5-FF72E80CCE77}"/>
              </a:ext>
            </a:extLst>
          </p:cNvPr>
          <p:cNvSpPr>
            <a:spLocks noChangeShapeType="1"/>
          </p:cNvSpPr>
          <p:nvPr/>
        </p:nvSpPr>
        <p:spPr bwMode="auto">
          <a:xfrm flipV="1">
            <a:off x="8027988" y="2890839"/>
            <a:ext cx="0" cy="35718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AU"/>
          </a:p>
        </p:txBody>
      </p:sp>
      <p:sp>
        <p:nvSpPr>
          <p:cNvPr id="26642" name="Line 16">
            <a:extLst>
              <a:ext uri="{FF2B5EF4-FFF2-40B4-BE49-F238E27FC236}">
                <a16:creationId xmlns:a16="http://schemas.microsoft.com/office/drawing/2014/main" id="{D2788B88-B9A8-A581-0D1A-2AF26C6C01E1}"/>
              </a:ext>
            </a:extLst>
          </p:cNvPr>
          <p:cNvSpPr>
            <a:spLocks noChangeShapeType="1"/>
          </p:cNvSpPr>
          <p:nvPr/>
        </p:nvSpPr>
        <p:spPr bwMode="auto">
          <a:xfrm>
            <a:off x="8675688" y="3662363"/>
            <a:ext cx="4318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AU"/>
          </a:p>
        </p:txBody>
      </p:sp>
      <p:sp>
        <p:nvSpPr>
          <p:cNvPr id="26643" name="Rectangle 17">
            <a:extLst>
              <a:ext uri="{FF2B5EF4-FFF2-40B4-BE49-F238E27FC236}">
                <a16:creationId xmlns:a16="http://schemas.microsoft.com/office/drawing/2014/main" id="{223F4D60-AE0A-AF96-A045-1471D487B9F9}"/>
              </a:ext>
            </a:extLst>
          </p:cNvPr>
          <p:cNvSpPr>
            <a:spLocks noChangeArrowheads="1"/>
          </p:cNvSpPr>
          <p:nvPr/>
        </p:nvSpPr>
        <p:spPr bwMode="auto">
          <a:xfrm>
            <a:off x="7543801" y="3505200"/>
            <a:ext cx="1020763" cy="28098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lgn="ctr">
              <a:lnSpc>
                <a:spcPct val="90000"/>
              </a:lnSpc>
              <a:spcBef>
                <a:spcPct val="0"/>
              </a:spcBef>
              <a:buClrTx/>
              <a:buSzTx/>
              <a:buFontTx/>
              <a:buNone/>
            </a:pPr>
            <a:r>
              <a:rPr lang="en-US" altLang="en-US" sz="1400" b="1">
                <a:latin typeface="Arial" panose="020B0604020202020204" pitchFamily="34" charset="0"/>
              </a:rPr>
              <a:t>generates</a:t>
            </a:r>
          </a:p>
        </p:txBody>
      </p:sp>
      <p:sp>
        <p:nvSpPr>
          <p:cNvPr id="26644" name="Rectangle 18">
            <a:extLst>
              <a:ext uri="{FF2B5EF4-FFF2-40B4-BE49-F238E27FC236}">
                <a16:creationId xmlns:a16="http://schemas.microsoft.com/office/drawing/2014/main" id="{FA52BDCA-565A-D4B6-4A83-DAE6F6760A3C}"/>
              </a:ext>
            </a:extLst>
          </p:cNvPr>
          <p:cNvSpPr>
            <a:spLocks noChangeArrowheads="1"/>
          </p:cNvSpPr>
          <p:nvPr/>
        </p:nvSpPr>
        <p:spPr bwMode="auto">
          <a:xfrm>
            <a:off x="9132888" y="3262314"/>
            <a:ext cx="965200" cy="757237"/>
          </a:xfrm>
          <a:prstGeom prst="rect">
            <a:avLst/>
          </a:prstGeom>
          <a:solidFill>
            <a:schemeClr val="accent2"/>
          </a:solidFill>
          <a:ln w="25400">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spcBef>
                <a:spcPct val="0"/>
              </a:spcBef>
              <a:buClrTx/>
              <a:buSzTx/>
              <a:buFontTx/>
              <a:buNone/>
            </a:pPr>
            <a:endParaRPr lang="en-AU" altLang="en-US">
              <a:latin typeface="Arial" panose="020B0604020202020204" pitchFamily="34" charset="0"/>
            </a:endParaRPr>
          </a:p>
        </p:txBody>
      </p:sp>
      <p:sp>
        <p:nvSpPr>
          <p:cNvPr id="26645" name="Rectangle 19">
            <a:extLst>
              <a:ext uri="{FF2B5EF4-FFF2-40B4-BE49-F238E27FC236}">
                <a16:creationId xmlns:a16="http://schemas.microsoft.com/office/drawing/2014/main" id="{0BA701C7-CDC6-6C9C-762C-5328E66B4840}"/>
              </a:ext>
            </a:extLst>
          </p:cNvPr>
          <p:cNvSpPr>
            <a:spLocks noChangeArrowheads="1"/>
          </p:cNvSpPr>
          <p:nvPr/>
        </p:nvSpPr>
        <p:spPr bwMode="auto">
          <a:xfrm>
            <a:off x="8534401" y="3303588"/>
            <a:ext cx="663575" cy="33655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lnSpc>
                <a:spcPct val="90000"/>
              </a:lnSpc>
              <a:spcBef>
                <a:spcPct val="0"/>
              </a:spcBef>
              <a:buClrTx/>
              <a:buSzTx/>
              <a:buFontTx/>
              <a:buNone/>
            </a:pPr>
            <a:r>
              <a:rPr lang="en-US" altLang="en-US" sz="1800" b="1">
                <a:latin typeface="Arial" panose="020B0604020202020204" pitchFamily="34" charset="0"/>
              </a:rPr>
              <a:t>(1,n)</a:t>
            </a:r>
          </a:p>
        </p:txBody>
      </p:sp>
      <p:sp>
        <p:nvSpPr>
          <p:cNvPr id="26646" name="Rectangle 20">
            <a:extLst>
              <a:ext uri="{FF2B5EF4-FFF2-40B4-BE49-F238E27FC236}">
                <a16:creationId xmlns:a16="http://schemas.microsoft.com/office/drawing/2014/main" id="{E93F40E3-3452-42AC-BFF5-D04528477378}"/>
              </a:ext>
            </a:extLst>
          </p:cNvPr>
          <p:cNvSpPr>
            <a:spLocks noChangeArrowheads="1"/>
          </p:cNvSpPr>
          <p:nvPr/>
        </p:nvSpPr>
        <p:spPr bwMode="auto">
          <a:xfrm>
            <a:off x="8013701" y="2874963"/>
            <a:ext cx="650875" cy="33655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lnSpc>
                <a:spcPct val="90000"/>
              </a:lnSpc>
              <a:spcBef>
                <a:spcPct val="0"/>
              </a:spcBef>
              <a:buClrTx/>
              <a:buSzTx/>
              <a:buFontTx/>
              <a:buNone/>
            </a:pPr>
            <a:r>
              <a:rPr lang="en-US" altLang="en-US" sz="1800" b="1">
                <a:latin typeface="Arial" panose="020B0604020202020204" pitchFamily="34" charset="0"/>
              </a:rPr>
              <a:t>(1,1)</a:t>
            </a:r>
          </a:p>
        </p:txBody>
      </p:sp>
      <p:sp>
        <p:nvSpPr>
          <p:cNvPr id="26647" name="Rectangle 21">
            <a:extLst>
              <a:ext uri="{FF2B5EF4-FFF2-40B4-BE49-F238E27FC236}">
                <a16:creationId xmlns:a16="http://schemas.microsoft.com/office/drawing/2014/main" id="{515538DF-6046-897B-09DE-C0D26BA2E2B5}"/>
              </a:ext>
            </a:extLst>
          </p:cNvPr>
          <p:cNvSpPr>
            <a:spLocks noChangeArrowheads="1"/>
          </p:cNvSpPr>
          <p:nvPr/>
        </p:nvSpPr>
        <p:spPr bwMode="auto">
          <a:xfrm>
            <a:off x="9258301" y="3319463"/>
            <a:ext cx="765175" cy="5842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lnSpc>
                <a:spcPct val="90000"/>
              </a:lnSpc>
              <a:spcBef>
                <a:spcPct val="0"/>
              </a:spcBef>
              <a:buClrTx/>
              <a:buSzTx/>
              <a:buFontTx/>
              <a:buNone/>
            </a:pPr>
            <a:r>
              <a:rPr lang="en-US" altLang="en-US" sz="1800" b="1">
                <a:solidFill>
                  <a:schemeClr val="folHlink"/>
                </a:solidFill>
                <a:latin typeface="Arial" panose="020B0604020202020204" pitchFamily="34" charset="0"/>
              </a:rPr>
              <a:t>work</a:t>
            </a:r>
          </a:p>
          <a:p>
            <a:pPr>
              <a:lnSpc>
                <a:spcPct val="90000"/>
              </a:lnSpc>
              <a:spcBef>
                <a:spcPct val="0"/>
              </a:spcBef>
              <a:buClrTx/>
              <a:buSzTx/>
              <a:buFontTx/>
              <a:buNone/>
            </a:pPr>
            <a:r>
              <a:rPr lang="en-US" altLang="en-US" sz="1800" b="1">
                <a:solidFill>
                  <a:schemeClr val="folHlink"/>
                </a:solidFill>
                <a:latin typeface="Arial" panose="020B0604020202020204" pitchFamily="34" charset="0"/>
              </a:rPr>
              <a:t>order</a:t>
            </a:r>
          </a:p>
        </p:txBody>
      </p:sp>
      <p:sp>
        <p:nvSpPr>
          <p:cNvPr id="26648" name="Rectangle 22">
            <a:extLst>
              <a:ext uri="{FF2B5EF4-FFF2-40B4-BE49-F238E27FC236}">
                <a16:creationId xmlns:a16="http://schemas.microsoft.com/office/drawing/2014/main" id="{03957912-B814-C246-8098-3A7B8B22E285}"/>
              </a:ext>
            </a:extLst>
          </p:cNvPr>
          <p:cNvSpPr>
            <a:spLocks noChangeArrowheads="1"/>
          </p:cNvSpPr>
          <p:nvPr/>
        </p:nvSpPr>
        <p:spPr bwMode="auto">
          <a:xfrm>
            <a:off x="5221288" y="4219576"/>
            <a:ext cx="1079500" cy="746125"/>
          </a:xfrm>
          <a:prstGeom prst="rect">
            <a:avLst/>
          </a:prstGeom>
          <a:solidFill>
            <a:schemeClr val="accent2"/>
          </a:solidFill>
          <a:ln w="25400">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spcBef>
                <a:spcPct val="0"/>
              </a:spcBef>
              <a:buClrTx/>
              <a:buSzTx/>
              <a:buFontTx/>
              <a:buNone/>
            </a:pPr>
            <a:endParaRPr lang="en-AU" altLang="en-US">
              <a:latin typeface="Arial" panose="020B0604020202020204" pitchFamily="34" charset="0"/>
            </a:endParaRPr>
          </a:p>
        </p:txBody>
      </p:sp>
      <p:sp>
        <p:nvSpPr>
          <p:cNvPr id="26649" name="Rectangle 23">
            <a:extLst>
              <a:ext uri="{FF2B5EF4-FFF2-40B4-BE49-F238E27FC236}">
                <a16:creationId xmlns:a16="http://schemas.microsoft.com/office/drawing/2014/main" id="{809C4751-17AD-B3B0-155A-9C47FBA561FD}"/>
              </a:ext>
            </a:extLst>
          </p:cNvPr>
          <p:cNvSpPr>
            <a:spLocks noChangeArrowheads="1"/>
          </p:cNvSpPr>
          <p:nvPr/>
        </p:nvSpPr>
        <p:spPr bwMode="auto">
          <a:xfrm>
            <a:off x="5208588" y="5076826"/>
            <a:ext cx="1092200" cy="746125"/>
          </a:xfrm>
          <a:prstGeom prst="rect">
            <a:avLst/>
          </a:prstGeom>
          <a:solidFill>
            <a:schemeClr val="accent2"/>
          </a:solidFill>
          <a:ln w="25400">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spcBef>
                <a:spcPct val="0"/>
              </a:spcBef>
              <a:buClrTx/>
              <a:buSzTx/>
              <a:buFontTx/>
              <a:buNone/>
            </a:pPr>
            <a:endParaRPr lang="en-AU" altLang="en-US">
              <a:latin typeface="Arial" panose="020B0604020202020204" pitchFamily="34" charset="0"/>
            </a:endParaRPr>
          </a:p>
        </p:txBody>
      </p:sp>
      <p:sp>
        <p:nvSpPr>
          <p:cNvPr id="26650" name="Rectangle 24">
            <a:extLst>
              <a:ext uri="{FF2B5EF4-FFF2-40B4-BE49-F238E27FC236}">
                <a16:creationId xmlns:a16="http://schemas.microsoft.com/office/drawing/2014/main" id="{232351B1-AF9C-307A-0A36-6245C0E8100B}"/>
              </a:ext>
            </a:extLst>
          </p:cNvPr>
          <p:cNvSpPr>
            <a:spLocks noChangeArrowheads="1"/>
          </p:cNvSpPr>
          <p:nvPr/>
        </p:nvSpPr>
        <p:spPr bwMode="auto">
          <a:xfrm>
            <a:off x="5295901" y="4289425"/>
            <a:ext cx="765175" cy="5842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lnSpc>
                <a:spcPct val="90000"/>
              </a:lnSpc>
              <a:spcBef>
                <a:spcPct val="0"/>
              </a:spcBef>
              <a:buClrTx/>
              <a:buSzTx/>
              <a:buFontTx/>
              <a:buNone/>
            </a:pPr>
            <a:r>
              <a:rPr lang="en-US" altLang="en-US" sz="1800" b="1">
                <a:solidFill>
                  <a:schemeClr val="folHlink"/>
                </a:solidFill>
                <a:latin typeface="Arial" panose="020B0604020202020204" pitchFamily="34" charset="0"/>
              </a:rPr>
              <a:t>work</a:t>
            </a:r>
          </a:p>
          <a:p>
            <a:pPr>
              <a:lnSpc>
                <a:spcPct val="90000"/>
              </a:lnSpc>
              <a:spcBef>
                <a:spcPct val="0"/>
              </a:spcBef>
              <a:buClrTx/>
              <a:buSzTx/>
              <a:buFontTx/>
              <a:buNone/>
            </a:pPr>
            <a:r>
              <a:rPr lang="en-US" altLang="en-US" sz="1800" b="1">
                <a:solidFill>
                  <a:schemeClr val="folHlink"/>
                </a:solidFill>
                <a:latin typeface="Arial" panose="020B0604020202020204" pitchFamily="34" charset="0"/>
              </a:rPr>
              <a:t>tasks</a:t>
            </a:r>
          </a:p>
        </p:txBody>
      </p:sp>
      <p:sp>
        <p:nvSpPr>
          <p:cNvPr id="26651" name="Rectangle 25">
            <a:extLst>
              <a:ext uri="{FF2B5EF4-FFF2-40B4-BE49-F238E27FC236}">
                <a16:creationId xmlns:a16="http://schemas.microsoft.com/office/drawing/2014/main" id="{C102CDF6-968B-2E05-40CB-50840C0D7A48}"/>
              </a:ext>
            </a:extLst>
          </p:cNvPr>
          <p:cNvSpPr>
            <a:spLocks noChangeArrowheads="1"/>
          </p:cNvSpPr>
          <p:nvPr/>
        </p:nvSpPr>
        <p:spPr bwMode="auto">
          <a:xfrm>
            <a:off x="5168901" y="5289550"/>
            <a:ext cx="1184275" cy="33655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lnSpc>
                <a:spcPct val="90000"/>
              </a:lnSpc>
              <a:spcBef>
                <a:spcPct val="0"/>
              </a:spcBef>
              <a:buClrTx/>
              <a:buSzTx/>
              <a:buFontTx/>
              <a:buNone/>
            </a:pPr>
            <a:r>
              <a:rPr lang="en-US" altLang="en-US" sz="1800" b="1">
                <a:solidFill>
                  <a:schemeClr val="folHlink"/>
                </a:solidFill>
                <a:latin typeface="Arial" panose="020B0604020202020204" pitchFamily="34" charset="0"/>
              </a:rPr>
              <a:t>materials</a:t>
            </a:r>
            <a:endParaRPr lang="en-US" altLang="en-US" sz="1800" b="1">
              <a:solidFill>
                <a:schemeClr val="bg1"/>
              </a:solidFill>
              <a:latin typeface="Arial" panose="020B0604020202020204" pitchFamily="34" charset="0"/>
            </a:endParaRPr>
          </a:p>
        </p:txBody>
      </p:sp>
      <p:sp>
        <p:nvSpPr>
          <p:cNvPr id="26652" name="AutoShape 26">
            <a:extLst>
              <a:ext uri="{FF2B5EF4-FFF2-40B4-BE49-F238E27FC236}">
                <a16:creationId xmlns:a16="http://schemas.microsoft.com/office/drawing/2014/main" id="{EA11B751-EECB-B6D4-00D4-6CDE83EF552C}"/>
              </a:ext>
            </a:extLst>
          </p:cNvPr>
          <p:cNvSpPr>
            <a:spLocks noChangeArrowheads="1"/>
          </p:cNvSpPr>
          <p:nvPr/>
        </p:nvSpPr>
        <p:spPr bwMode="auto">
          <a:xfrm>
            <a:off x="7253288" y="4262439"/>
            <a:ext cx="1257300" cy="771525"/>
          </a:xfrm>
          <a:prstGeom prst="diamond">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spcBef>
                <a:spcPct val="0"/>
              </a:spcBef>
              <a:buClrTx/>
              <a:buSzTx/>
              <a:buFontTx/>
              <a:buNone/>
            </a:pPr>
            <a:endParaRPr lang="en-AU" altLang="en-US">
              <a:latin typeface="Arial" panose="020B0604020202020204" pitchFamily="34" charset="0"/>
            </a:endParaRPr>
          </a:p>
        </p:txBody>
      </p:sp>
      <p:sp>
        <p:nvSpPr>
          <p:cNvPr id="26653" name="Rectangle 27">
            <a:extLst>
              <a:ext uri="{FF2B5EF4-FFF2-40B4-BE49-F238E27FC236}">
                <a16:creationId xmlns:a16="http://schemas.microsoft.com/office/drawing/2014/main" id="{E67E32F9-30FE-4E92-0CFE-569BB5EFB3EB}"/>
              </a:ext>
            </a:extLst>
          </p:cNvPr>
          <p:cNvSpPr>
            <a:spLocks noChangeArrowheads="1"/>
          </p:cNvSpPr>
          <p:nvPr/>
        </p:nvSpPr>
        <p:spPr bwMode="auto">
          <a:xfrm>
            <a:off x="7467600" y="4495801"/>
            <a:ext cx="901700" cy="47307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lgn="ctr">
              <a:lnSpc>
                <a:spcPct val="90000"/>
              </a:lnSpc>
              <a:spcBef>
                <a:spcPct val="0"/>
              </a:spcBef>
              <a:buClrTx/>
              <a:buSzTx/>
              <a:buFontTx/>
              <a:buNone/>
            </a:pPr>
            <a:r>
              <a:rPr lang="en-US" altLang="en-US" sz="1400" b="1">
                <a:latin typeface="Arial" panose="020B0604020202020204" pitchFamily="34" charset="0"/>
              </a:rPr>
              <a:t>consists</a:t>
            </a:r>
          </a:p>
          <a:p>
            <a:pPr algn="ctr">
              <a:lnSpc>
                <a:spcPct val="90000"/>
              </a:lnSpc>
              <a:spcBef>
                <a:spcPct val="0"/>
              </a:spcBef>
              <a:buClrTx/>
              <a:buSzTx/>
              <a:buFontTx/>
              <a:buNone/>
            </a:pPr>
            <a:r>
              <a:rPr lang="en-US" altLang="en-US" sz="1400" b="1">
                <a:latin typeface="Arial" panose="020B0604020202020204" pitchFamily="34" charset="0"/>
              </a:rPr>
              <a:t>of</a:t>
            </a:r>
          </a:p>
        </p:txBody>
      </p:sp>
      <p:sp>
        <p:nvSpPr>
          <p:cNvPr id="26654" name="AutoShape 28">
            <a:extLst>
              <a:ext uri="{FF2B5EF4-FFF2-40B4-BE49-F238E27FC236}">
                <a16:creationId xmlns:a16="http://schemas.microsoft.com/office/drawing/2014/main" id="{EA47D027-E989-2B39-07A8-668B63612865}"/>
              </a:ext>
            </a:extLst>
          </p:cNvPr>
          <p:cNvSpPr>
            <a:spLocks noChangeArrowheads="1"/>
          </p:cNvSpPr>
          <p:nvPr/>
        </p:nvSpPr>
        <p:spPr bwMode="auto">
          <a:xfrm>
            <a:off x="7392988" y="5076826"/>
            <a:ext cx="1257300" cy="771525"/>
          </a:xfrm>
          <a:prstGeom prst="diamond">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spcBef>
                <a:spcPct val="0"/>
              </a:spcBef>
              <a:buClrTx/>
              <a:buSzTx/>
              <a:buFontTx/>
              <a:buNone/>
            </a:pPr>
            <a:endParaRPr lang="en-AU" altLang="en-US">
              <a:latin typeface="Arial" panose="020B0604020202020204" pitchFamily="34" charset="0"/>
            </a:endParaRPr>
          </a:p>
        </p:txBody>
      </p:sp>
      <p:sp>
        <p:nvSpPr>
          <p:cNvPr id="26655" name="Rectangle 29">
            <a:extLst>
              <a:ext uri="{FF2B5EF4-FFF2-40B4-BE49-F238E27FC236}">
                <a16:creationId xmlns:a16="http://schemas.microsoft.com/office/drawing/2014/main" id="{D0EE3816-AC01-6323-4E01-3D39661E539D}"/>
              </a:ext>
            </a:extLst>
          </p:cNvPr>
          <p:cNvSpPr>
            <a:spLocks noChangeArrowheads="1"/>
          </p:cNvSpPr>
          <p:nvPr/>
        </p:nvSpPr>
        <p:spPr bwMode="auto">
          <a:xfrm>
            <a:off x="7777164" y="5294314"/>
            <a:ext cx="536575" cy="280987"/>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lgn="ctr">
              <a:lnSpc>
                <a:spcPct val="90000"/>
              </a:lnSpc>
              <a:spcBef>
                <a:spcPct val="0"/>
              </a:spcBef>
              <a:buClrTx/>
              <a:buSzTx/>
              <a:buFontTx/>
              <a:buNone/>
            </a:pPr>
            <a:r>
              <a:rPr lang="en-US" altLang="en-US" sz="1400" b="1">
                <a:latin typeface="Arial" panose="020B0604020202020204" pitchFamily="34" charset="0"/>
              </a:rPr>
              <a:t>lists</a:t>
            </a:r>
          </a:p>
        </p:txBody>
      </p:sp>
      <p:sp>
        <p:nvSpPr>
          <p:cNvPr id="26656" name="Rectangle 30">
            <a:extLst>
              <a:ext uri="{FF2B5EF4-FFF2-40B4-BE49-F238E27FC236}">
                <a16:creationId xmlns:a16="http://schemas.microsoft.com/office/drawing/2014/main" id="{0894D544-D1A8-2255-2DFF-B1EFB1F5B3DB}"/>
              </a:ext>
            </a:extLst>
          </p:cNvPr>
          <p:cNvSpPr>
            <a:spLocks noChangeArrowheads="1"/>
          </p:cNvSpPr>
          <p:nvPr/>
        </p:nvSpPr>
        <p:spPr bwMode="auto">
          <a:xfrm>
            <a:off x="8813801" y="4037013"/>
            <a:ext cx="650875" cy="33655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lnSpc>
                <a:spcPct val="90000"/>
              </a:lnSpc>
              <a:spcBef>
                <a:spcPct val="0"/>
              </a:spcBef>
              <a:buClrTx/>
              <a:buSzTx/>
              <a:buFontTx/>
              <a:buNone/>
            </a:pPr>
            <a:r>
              <a:rPr lang="en-US" altLang="en-US" sz="1800" b="1">
                <a:latin typeface="Arial" panose="020B0604020202020204" pitchFamily="34" charset="0"/>
              </a:rPr>
              <a:t>(1,1)</a:t>
            </a:r>
          </a:p>
        </p:txBody>
      </p:sp>
      <p:sp>
        <p:nvSpPr>
          <p:cNvPr id="26657" name="Rectangle 31">
            <a:extLst>
              <a:ext uri="{FF2B5EF4-FFF2-40B4-BE49-F238E27FC236}">
                <a16:creationId xmlns:a16="http://schemas.microsoft.com/office/drawing/2014/main" id="{52EF13B4-C8BF-328E-6086-B84FCE62C84E}"/>
              </a:ext>
            </a:extLst>
          </p:cNvPr>
          <p:cNvSpPr>
            <a:spLocks noChangeArrowheads="1"/>
          </p:cNvSpPr>
          <p:nvPr/>
        </p:nvSpPr>
        <p:spPr bwMode="auto">
          <a:xfrm>
            <a:off x="6362701" y="4260850"/>
            <a:ext cx="701675" cy="33655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lnSpc>
                <a:spcPct val="90000"/>
              </a:lnSpc>
              <a:spcBef>
                <a:spcPct val="0"/>
              </a:spcBef>
              <a:buClrTx/>
              <a:buSzTx/>
              <a:buFontTx/>
              <a:buNone/>
            </a:pPr>
            <a:r>
              <a:rPr lang="en-US" altLang="en-US" sz="1800" b="1">
                <a:latin typeface="Arial" panose="020B0604020202020204" pitchFamily="34" charset="0"/>
              </a:rPr>
              <a:t>(1,w)</a:t>
            </a:r>
          </a:p>
        </p:txBody>
      </p:sp>
      <p:sp>
        <p:nvSpPr>
          <p:cNvPr id="26658" name="Rectangle 32">
            <a:extLst>
              <a:ext uri="{FF2B5EF4-FFF2-40B4-BE49-F238E27FC236}">
                <a16:creationId xmlns:a16="http://schemas.microsoft.com/office/drawing/2014/main" id="{E5E07897-AFCD-9F59-3E84-E15F21BC2E8A}"/>
              </a:ext>
            </a:extLst>
          </p:cNvPr>
          <p:cNvSpPr>
            <a:spLocks noChangeArrowheads="1"/>
          </p:cNvSpPr>
          <p:nvPr/>
        </p:nvSpPr>
        <p:spPr bwMode="auto">
          <a:xfrm>
            <a:off x="9728201" y="4087813"/>
            <a:ext cx="650875" cy="33655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lnSpc>
                <a:spcPct val="90000"/>
              </a:lnSpc>
              <a:spcBef>
                <a:spcPct val="0"/>
              </a:spcBef>
              <a:buClrTx/>
              <a:buSzTx/>
              <a:buFontTx/>
              <a:buNone/>
            </a:pPr>
            <a:r>
              <a:rPr lang="en-US" altLang="en-US" sz="1800" b="1">
                <a:solidFill>
                  <a:schemeClr val="bg1"/>
                </a:solidFill>
                <a:latin typeface="Arial" panose="020B0604020202020204" pitchFamily="34" charset="0"/>
              </a:rPr>
              <a:t>(1,1)</a:t>
            </a:r>
          </a:p>
        </p:txBody>
      </p:sp>
      <p:sp>
        <p:nvSpPr>
          <p:cNvPr id="26659" name="Rectangle 33">
            <a:extLst>
              <a:ext uri="{FF2B5EF4-FFF2-40B4-BE49-F238E27FC236}">
                <a16:creationId xmlns:a16="http://schemas.microsoft.com/office/drawing/2014/main" id="{041CA9F2-2A15-AF45-29AD-3417469B49C3}"/>
              </a:ext>
            </a:extLst>
          </p:cNvPr>
          <p:cNvSpPr>
            <a:spLocks noChangeArrowheads="1"/>
          </p:cNvSpPr>
          <p:nvPr/>
        </p:nvSpPr>
        <p:spPr bwMode="auto">
          <a:xfrm>
            <a:off x="6400801" y="5089525"/>
            <a:ext cx="587375" cy="33655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lnSpc>
                <a:spcPct val="90000"/>
              </a:lnSpc>
              <a:spcBef>
                <a:spcPct val="0"/>
              </a:spcBef>
              <a:buClrTx/>
              <a:buSzTx/>
              <a:buFontTx/>
              <a:buNone/>
            </a:pPr>
            <a:r>
              <a:rPr lang="en-US" altLang="en-US" sz="1800" b="1">
                <a:latin typeface="Arial" panose="020B0604020202020204" pitchFamily="34" charset="0"/>
              </a:rPr>
              <a:t>(1,i)</a:t>
            </a:r>
          </a:p>
        </p:txBody>
      </p:sp>
      <p:sp>
        <p:nvSpPr>
          <p:cNvPr id="26660" name="AutoShape 34">
            <a:extLst>
              <a:ext uri="{FF2B5EF4-FFF2-40B4-BE49-F238E27FC236}">
                <a16:creationId xmlns:a16="http://schemas.microsoft.com/office/drawing/2014/main" id="{BE258A12-1BC1-61BC-2247-6ECA73EC3781}"/>
              </a:ext>
            </a:extLst>
          </p:cNvPr>
          <p:cNvSpPr>
            <a:spLocks noChangeArrowheads="1"/>
          </p:cNvSpPr>
          <p:nvPr/>
        </p:nvSpPr>
        <p:spPr bwMode="auto">
          <a:xfrm>
            <a:off x="3405188" y="4219576"/>
            <a:ext cx="1257300" cy="771525"/>
          </a:xfrm>
          <a:prstGeom prst="diamond">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spcBef>
                <a:spcPct val="0"/>
              </a:spcBef>
              <a:buClrTx/>
              <a:buSzTx/>
              <a:buFontTx/>
              <a:buNone/>
            </a:pPr>
            <a:endParaRPr lang="en-AU" altLang="en-US">
              <a:latin typeface="Arial" panose="020B0604020202020204" pitchFamily="34" charset="0"/>
            </a:endParaRPr>
          </a:p>
        </p:txBody>
      </p:sp>
      <p:sp>
        <p:nvSpPr>
          <p:cNvPr id="26661" name="Rectangle 35">
            <a:extLst>
              <a:ext uri="{FF2B5EF4-FFF2-40B4-BE49-F238E27FC236}">
                <a16:creationId xmlns:a16="http://schemas.microsoft.com/office/drawing/2014/main" id="{12C18FB4-EFC6-8170-D4AB-2D64A33B65C5}"/>
              </a:ext>
            </a:extLst>
          </p:cNvPr>
          <p:cNvSpPr>
            <a:spLocks noChangeArrowheads="1"/>
          </p:cNvSpPr>
          <p:nvPr/>
        </p:nvSpPr>
        <p:spPr bwMode="auto">
          <a:xfrm>
            <a:off x="3611564" y="4346576"/>
            <a:ext cx="892175" cy="47307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lgn="ctr">
              <a:lnSpc>
                <a:spcPct val="90000"/>
              </a:lnSpc>
              <a:spcBef>
                <a:spcPct val="0"/>
              </a:spcBef>
              <a:buClrTx/>
              <a:buSzTx/>
              <a:buFontTx/>
              <a:buNone/>
            </a:pPr>
            <a:r>
              <a:rPr lang="en-US" altLang="en-US" sz="1400" b="1" dirty="0">
                <a:latin typeface="Arial" panose="020B0604020202020204" pitchFamily="34" charset="0"/>
              </a:rPr>
              <a:t>selected</a:t>
            </a:r>
          </a:p>
          <a:p>
            <a:pPr algn="ctr">
              <a:lnSpc>
                <a:spcPct val="90000"/>
              </a:lnSpc>
              <a:spcBef>
                <a:spcPct val="0"/>
              </a:spcBef>
              <a:buClrTx/>
              <a:buSzTx/>
              <a:buFontTx/>
              <a:buNone/>
            </a:pPr>
            <a:r>
              <a:rPr lang="en-US" altLang="en-US" sz="1400" b="1" dirty="0">
                <a:latin typeface="Arial" panose="020B0604020202020204" pitchFamily="34" charset="0"/>
              </a:rPr>
              <a:t>from</a:t>
            </a:r>
          </a:p>
        </p:txBody>
      </p:sp>
      <p:sp>
        <p:nvSpPr>
          <p:cNvPr id="26662" name="Rectangle 36">
            <a:extLst>
              <a:ext uri="{FF2B5EF4-FFF2-40B4-BE49-F238E27FC236}">
                <a16:creationId xmlns:a16="http://schemas.microsoft.com/office/drawing/2014/main" id="{AC093B9A-2963-FDC8-334A-226421FA3188}"/>
              </a:ext>
            </a:extLst>
          </p:cNvPr>
          <p:cNvSpPr>
            <a:spLocks noChangeArrowheads="1"/>
          </p:cNvSpPr>
          <p:nvPr/>
        </p:nvSpPr>
        <p:spPr bwMode="auto">
          <a:xfrm>
            <a:off x="3430588" y="3219450"/>
            <a:ext cx="1270000" cy="757238"/>
          </a:xfrm>
          <a:prstGeom prst="rect">
            <a:avLst/>
          </a:prstGeom>
          <a:solidFill>
            <a:schemeClr val="accent2"/>
          </a:solidFill>
          <a:ln w="25400">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spcBef>
                <a:spcPct val="0"/>
              </a:spcBef>
              <a:buClrTx/>
              <a:buSzTx/>
              <a:buFontTx/>
              <a:buNone/>
            </a:pPr>
            <a:endParaRPr lang="en-AU" altLang="en-US">
              <a:latin typeface="Arial" panose="020B0604020202020204" pitchFamily="34" charset="0"/>
            </a:endParaRPr>
          </a:p>
        </p:txBody>
      </p:sp>
      <p:sp>
        <p:nvSpPr>
          <p:cNvPr id="26663" name="Rectangle 37">
            <a:extLst>
              <a:ext uri="{FF2B5EF4-FFF2-40B4-BE49-F238E27FC236}">
                <a16:creationId xmlns:a16="http://schemas.microsoft.com/office/drawing/2014/main" id="{FAE84EF8-BE83-7B84-AEF9-37AE43A3F1E4}"/>
              </a:ext>
            </a:extLst>
          </p:cNvPr>
          <p:cNvSpPr>
            <a:spLocks noChangeArrowheads="1"/>
          </p:cNvSpPr>
          <p:nvPr/>
        </p:nvSpPr>
        <p:spPr bwMode="auto">
          <a:xfrm>
            <a:off x="3471864" y="3289300"/>
            <a:ext cx="1235075" cy="5842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lgn="ctr">
              <a:lnSpc>
                <a:spcPct val="90000"/>
              </a:lnSpc>
              <a:spcBef>
                <a:spcPct val="0"/>
              </a:spcBef>
              <a:buClrTx/>
              <a:buSzTx/>
              <a:buFontTx/>
              <a:buNone/>
            </a:pPr>
            <a:r>
              <a:rPr lang="en-US" altLang="en-US" sz="1800" b="1">
                <a:solidFill>
                  <a:schemeClr val="folHlink"/>
                </a:solidFill>
                <a:latin typeface="Arial" panose="020B0604020202020204" pitchFamily="34" charset="0"/>
              </a:rPr>
              <a:t>standard</a:t>
            </a:r>
          </a:p>
          <a:p>
            <a:pPr algn="ctr">
              <a:lnSpc>
                <a:spcPct val="90000"/>
              </a:lnSpc>
              <a:spcBef>
                <a:spcPct val="0"/>
              </a:spcBef>
              <a:buClrTx/>
              <a:buSzTx/>
              <a:buFontTx/>
              <a:buNone/>
            </a:pPr>
            <a:r>
              <a:rPr lang="en-US" altLang="en-US" sz="1800" b="1">
                <a:solidFill>
                  <a:schemeClr val="folHlink"/>
                </a:solidFill>
                <a:latin typeface="Arial" panose="020B0604020202020204" pitchFamily="34" charset="0"/>
              </a:rPr>
              <a:t>task table</a:t>
            </a:r>
            <a:endParaRPr lang="en-US" altLang="en-US" sz="1800" b="1">
              <a:solidFill>
                <a:schemeClr val="bg1"/>
              </a:solidFill>
              <a:latin typeface="Arial" panose="020B0604020202020204" pitchFamily="34" charset="0"/>
            </a:endParaRPr>
          </a:p>
        </p:txBody>
      </p:sp>
      <p:sp>
        <p:nvSpPr>
          <p:cNvPr id="26664" name="Rectangle 38">
            <a:extLst>
              <a:ext uri="{FF2B5EF4-FFF2-40B4-BE49-F238E27FC236}">
                <a16:creationId xmlns:a16="http://schemas.microsoft.com/office/drawing/2014/main" id="{E286D829-8131-9841-ADD3-18D6D2083F45}"/>
              </a:ext>
            </a:extLst>
          </p:cNvPr>
          <p:cNvSpPr>
            <a:spLocks noChangeArrowheads="1"/>
          </p:cNvSpPr>
          <p:nvPr/>
        </p:nvSpPr>
        <p:spPr bwMode="auto">
          <a:xfrm>
            <a:off x="4559301" y="4603750"/>
            <a:ext cx="701675" cy="33655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lnSpc>
                <a:spcPct val="90000"/>
              </a:lnSpc>
              <a:spcBef>
                <a:spcPct val="0"/>
              </a:spcBef>
              <a:buClrTx/>
              <a:buSzTx/>
              <a:buFontTx/>
              <a:buNone/>
            </a:pPr>
            <a:r>
              <a:rPr lang="en-US" altLang="en-US" sz="1800" b="1">
                <a:latin typeface="Arial" panose="020B0604020202020204" pitchFamily="34" charset="0"/>
              </a:rPr>
              <a:t>(1,w)</a:t>
            </a:r>
          </a:p>
        </p:txBody>
      </p:sp>
      <p:sp>
        <p:nvSpPr>
          <p:cNvPr id="26665" name="Rectangle 39">
            <a:extLst>
              <a:ext uri="{FF2B5EF4-FFF2-40B4-BE49-F238E27FC236}">
                <a16:creationId xmlns:a16="http://schemas.microsoft.com/office/drawing/2014/main" id="{A25DF8FD-61D6-2D3F-D313-8BF3E3B7FDBA}"/>
              </a:ext>
            </a:extLst>
          </p:cNvPr>
          <p:cNvSpPr>
            <a:spLocks noChangeArrowheads="1"/>
          </p:cNvSpPr>
          <p:nvPr/>
        </p:nvSpPr>
        <p:spPr bwMode="auto">
          <a:xfrm>
            <a:off x="3403601" y="3962400"/>
            <a:ext cx="650875" cy="33655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lnSpc>
                <a:spcPct val="90000"/>
              </a:lnSpc>
              <a:spcBef>
                <a:spcPct val="0"/>
              </a:spcBef>
              <a:buClrTx/>
              <a:buSzTx/>
              <a:buFontTx/>
              <a:buNone/>
            </a:pPr>
            <a:r>
              <a:rPr lang="en-US" altLang="en-US" sz="1800" b="1">
                <a:latin typeface="Arial" panose="020B0604020202020204" pitchFamily="34" charset="0"/>
              </a:rPr>
              <a:t>(1,1)</a:t>
            </a:r>
          </a:p>
        </p:txBody>
      </p:sp>
      <p:sp>
        <p:nvSpPr>
          <p:cNvPr id="26666" name="Line 40">
            <a:extLst>
              <a:ext uri="{FF2B5EF4-FFF2-40B4-BE49-F238E27FC236}">
                <a16:creationId xmlns:a16="http://schemas.microsoft.com/office/drawing/2014/main" id="{CC4B7B64-E741-41C4-6BEC-08566D66AF27}"/>
              </a:ext>
            </a:extLst>
          </p:cNvPr>
          <p:cNvSpPr>
            <a:spLocks noChangeShapeType="1"/>
          </p:cNvSpPr>
          <p:nvPr/>
        </p:nvSpPr>
        <p:spPr bwMode="auto">
          <a:xfrm flipV="1">
            <a:off x="4040188" y="3995738"/>
            <a:ext cx="0" cy="2286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AU"/>
          </a:p>
        </p:txBody>
      </p:sp>
      <p:sp>
        <p:nvSpPr>
          <p:cNvPr id="26667" name="Line 41">
            <a:extLst>
              <a:ext uri="{FF2B5EF4-FFF2-40B4-BE49-F238E27FC236}">
                <a16:creationId xmlns:a16="http://schemas.microsoft.com/office/drawing/2014/main" id="{6735DC13-6AC2-9968-74A7-562A5A54434F}"/>
              </a:ext>
            </a:extLst>
          </p:cNvPr>
          <p:cNvSpPr>
            <a:spLocks noChangeShapeType="1"/>
          </p:cNvSpPr>
          <p:nvPr/>
        </p:nvSpPr>
        <p:spPr bwMode="auto">
          <a:xfrm>
            <a:off x="4675188" y="4618038"/>
            <a:ext cx="5334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AU"/>
          </a:p>
        </p:txBody>
      </p:sp>
    </p:spTree>
  </p:cSld>
  <p:clrMapOvr>
    <a:masterClrMapping/>
  </p:clrMapOvr>
  <p:transition/>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21630</TotalTime>
  <Words>2297</Words>
  <Application>Microsoft Office PowerPoint</Application>
  <PresentationFormat>Widescreen</PresentationFormat>
  <Paragraphs>223</Paragraphs>
  <Slides>34</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Calibri</vt:lpstr>
      <vt:lpstr>Garamond</vt:lpstr>
      <vt:lpstr>Palatino</vt:lpstr>
      <vt:lpstr>Organic</vt:lpstr>
      <vt:lpstr>Understanding requirements: Class-based model</vt:lpstr>
      <vt:lpstr>contents</vt:lpstr>
      <vt:lpstr>Data Modeling</vt:lpstr>
      <vt:lpstr>Types of Data Modeling</vt:lpstr>
      <vt:lpstr>What is a Data Object?</vt:lpstr>
      <vt:lpstr>Data Objects and Attributes</vt:lpstr>
      <vt:lpstr>What is a Relationship?</vt:lpstr>
      <vt:lpstr>ERD Notation</vt:lpstr>
      <vt:lpstr>The ERD: An Example</vt:lpstr>
      <vt:lpstr>Class-Based Modeling</vt:lpstr>
      <vt:lpstr>Contd.</vt:lpstr>
      <vt:lpstr>Identifying Analysis Classes</vt:lpstr>
      <vt:lpstr>Manifestations of Analysis Classes</vt:lpstr>
      <vt:lpstr>Potential Classes</vt:lpstr>
      <vt:lpstr>Example</vt:lpstr>
      <vt:lpstr>PowerPoint Presentation</vt:lpstr>
      <vt:lpstr>Defining Attributes</vt:lpstr>
      <vt:lpstr>Contd…</vt:lpstr>
      <vt:lpstr>Specifying Attributes</vt:lpstr>
      <vt:lpstr>Defining Operations</vt:lpstr>
      <vt:lpstr>CRC Models</vt:lpstr>
      <vt:lpstr>PowerPoint Presentation</vt:lpstr>
      <vt:lpstr>CRC Modeling</vt:lpstr>
      <vt:lpstr>Class Types</vt:lpstr>
      <vt:lpstr>Responsibilities</vt:lpstr>
      <vt:lpstr>Collaborations</vt:lpstr>
      <vt:lpstr>Composite Aggregate Class</vt:lpstr>
      <vt:lpstr>Associations and Dependencies</vt:lpstr>
      <vt:lpstr>Multiplicity</vt:lpstr>
      <vt:lpstr>Dependencies</vt:lpstr>
      <vt:lpstr>Analysis Packages</vt:lpstr>
      <vt:lpstr>Analysis Packages</vt:lpstr>
      <vt:lpstr>Reviewing the CRC Model</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Nazia Majadi</dc:creator>
  <cp:lastModifiedBy>Nazia Majadi</cp:lastModifiedBy>
  <cp:revision>38</cp:revision>
  <dcterms:created xsi:type="dcterms:W3CDTF">2025-01-25T06:44:24Z</dcterms:created>
  <dcterms:modified xsi:type="dcterms:W3CDTF">2025-02-23T07:42:52Z</dcterms:modified>
</cp:coreProperties>
</file>