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2" r:id="rId2"/>
    <p:sldId id="298" r:id="rId3"/>
    <p:sldId id="436" r:id="rId4"/>
    <p:sldId id="437" r:id="rId5"/>
    <p:sldId id="438" r:id="rId6"/>
    <p:sldId id="417" r:id="rId7"/>
    <p:sldId id="420" r:id="rId8"/>
    <p:sldId id="421" r:id="rId9"/>
    <p:sldId id="422" r:id="rId10"/>
    <p:sldId id="439" r:id="rId11"/>
    <p:sldId id="440" r:id="rId12"/>
    <p:sldId id="423" r:id="rId13"/>
    <p:sldId id="452" r:id="rId14"/>
    <p:sldId id="441" r:id="rId15"/>
    <p:sldId id="425" r:id="rId16"/>
    <p:sldId id="442" r:id="rId17"/>
    <p:sldId id="453" r:id="rId18"/>
    <p:sldId id="443" r:id="rId19"/>
    <p:sldId id="445" r:id="rId20"/>
    <p:sldId id="444" r:id="rId21"/>
    <p:sldId id="447" r:id="rId22"/>
    <p:sldId id="448" r:id="rId23"/>
    <p:sldId id="449" r:id="rId24"/>
    <p:sldId id="450" r:id="rId25"/>
    <p:sldId id="451" r:id="rId26"/>
    <p:sldId id="454" r:id="rId27"/>
    <p:sldId id="455" r:id="rId28"/>
    <p:sldId id="456" r:id="rId29"/>
    <p:sldId id="457" r:id="rId30"/>
    <p:sldId id="458" r:id="rId31"/>
    <p:sldId id="459" r:id="rId32"/>
    <p:sldId id="460" r:id="rId33"/>
    <p:sldId id="461" r:id="rId34"/>
    <p:sldId id="462" r:id="rId35"/>
    <p:sldId id="463" r:id="rId36"/>
    <p:sldId id="464" r:id="rId37"/>
    <p:sldId id="465" r:id="rId38"/>
    <p:sldId id="466" r:id="rId39"/>
    <p:sldId id="467" r:id="rId40"/>
    <p:sldId id="46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69EF76-E8AD-40FF-9E7C-AA31C07EDF9C}" type="datetimeFigureOut">
              <a:rPr lang="en-US" smtClean="0"/>
              <a:t>5/24/2023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9775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0283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9511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90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61215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34945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152657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71078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11094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878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F76-E8AD-40FF-9E7C-AA31C07EDF9C}"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4801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9EF76-E8AD-40FF-9E7C-AA31C07EDF9C}"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6677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9EF76-E8AD-40FF-9E7C-AA31C07EDF9C}"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7899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9EF76-E8AD-40FF-9E7C-AA31C07EDF9C}"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893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EF76-E8AD-40FF-9E7C-AA31C07EDF9C}"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0024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2069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87097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69EF76-E8AD-40FF-9E7C-AA31C07EDF9C}" type="datetimeFigureOut">
              <a:rPr lang="en-US" smtClean="0"/>
              <a:t>5/24/2023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9D5056-13B9-493F-9F5B-BF52AB2154FB}" type="slidenum">
              <a:rPr lang="en-US" smtClean="0"/>
              <a:t>‹#›</a:t>
            </a:fld>
            <a:endParaRPr lang="en-US"/>
          </a:p>
        </p:txBody>
      </p:sp>
    </p:spTree>
    <p:extLst>
      <p:ext uri="{BB962C8B-B14F-4D97-AF65-F5344CB8AC3E}">
        <p14:creationId xmlns:p14="http://schemas.microsoft.com/office/powerpoint/2010/main" val="1983977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1195262-7542-6C52-FAB1-EDE535EC72F3}"/>
              </a:ext>
            </a:extLst>
          </p:cNvPr>
          <p:cNvSpPr>
            <a:spLocks noGrp="1"/>
          </p:cNvSpPr>
          <p:nvPr>
            <p:ph type="title"/>
          </p:nvPr>
        </p:nvSpPr>
        <p:spPr>
          <a:xfrm>
            <a:off x="1303338" y="1632513"/>
            <a:ext cx="9905998" cy="1478570"/>
          </a:xfrm>
        </p:spPr>
        <p:txBody>
          <a:bodyPr>
            <a:normAutofit/>
          </a:bodyPr>
          <a:lstStyle/>
          <a:p>
            <a:pPr algn="ctr"/>
            <a:r>
              <a:rPr lang="en-US" dirty="0" smtClean="0"/>
              <a:t>Flip-flops</a:t>
            </a:r>
            <a:endParaRPr lang="en-US" dirty="0"/>
          </a:p>
        </p:txBody>
      </p:sp>
    </p:spTree>
    <p:extLst>
      <p:ext uri="{BB962C8B-B14F-4D97-AF65-F5344CB8AC3E}">
        <p14:creationId xmlns:p14="http://schemas.microsoft.com/office/powerpoint/2010/main" val="1361389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93" y="-144855"/>
            <a:ext cx="9905998" cy="1478570"/>
          </a:xfrm>
        </p:spPr>
        <p:txBody>
          <a:bodyPr/>
          <a:lstStyle/>
          <a:p>
            <a:r>
              <a:rPr lang="en-US" dirty="0" smtClean="0"/>
              <a:t>Clock signal</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307818" y="1695854"/>
            <a:ext cx="11682365" cy="2862322"/>
          </a:xfrm>
          <a:prstGeom prst="rect">
            <a:avLst/>
          </a:prstGeom>
          <a:noFill/>
        </p:spPr>
        <p:txBody>
          <a:bodyPr wrap="square" rtlCol="0">
            <a:spAutoFit/>
          </a:bodyPr>
          <a:lstStyle/>
          <a:p>
            <a:pPr algn="just"/>
            <a:r>
              <a:rPr lang="en-US" sz="3000" dirty="0" smtClean="0"/>
              <a:t>A clock signal is measured from one PGT to the next PGT or from one NGT to the next NGT. The time it takes to complete one cycle is called period (T). The speed of the digital system is normally referred to by the number of clock cycles that happen in 1 second  (cycles/second) which is known as the frequency (f) of the clock. Standard unit for frequency is Hertz. 1 Hz= 1 cycle/second. </a:t>
            </a:r>
          </a:p>
        </p:txBody>
      </p:sp>
    </p:spTree>
    <p:extLst>
      <p:ext uri="{BB962C8B-B14F-4D97-AF65-F5344CB8AC3E}">
        <p14:creationId xmlns:p14="http://schemas.microsoft.com/office/powerpoint/2010/main" val="116554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665" y="1874068"/>
            <a:ext cx="9905998" cy="1478570"/>
          </a:xfrm>
        </p:spPr>
        <p:txBody>
          <a:bodyPr/>
          <a:lstStyle/>
          <a:p>
            <a:pPr algn="ctr"/>
            <a:r>
              <a:rPr lang="en-US" dirty="0" smtClean="0"/>
              <a:t>Clocked FFs</a:t>
            </a:r>
            <a:br>
              <a:rPr lang="en-US" dirty="0" smtClean="0"/>
            </a:br>
            <a:endParaRPr lang="en-US" dirty="0"/>
          </a:p>
        </p:txBody>
      </p:sp>
    </p:spTree>
    <p:extLst>
      <p:ext uri="{BB962C8B-B14F-4D97-AF65-F5344CB8AC3E}">
        <p14:creationId xmlns:p14="http://schemas.microsoft.com/office/powerpoint/2010/main" val="167658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841" y="344032"/>
            <a:ext cx="9905998" cy="1478570"/>
          </a:xfrm>
        </p:spPr>
        <p:txBody>
          <a:bodyPr/>
          <a:lstStyle/>
          <a:p>
            <a:r>
              <a:rPr lang="en-US" dirty="0" smtClean="0"/>
              <a:t>Clocked FFs</a:t>
            </a:r>
            <a:br>
              <a:rPr lang="en-US" dirty="0" smtClean="0"/>
            </a:b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826883" y="1333715"/>
            <a:ext cx="11163300" cy="4832092"/>
          </a:xfrm>
          <a:prstGeom prst="rect">
            <a:avLst/>
          </a:prstGeom>
          <a:noFill/>
        </p:spPr>
        <p:txBody>
          <a:bodyPr wrap="square" rtlCol="0">
            <a:spAutoFit/>
          </a:bodyPr>
          <a:lstStyle/>
          <a:p>
            <a:pPr algn="just"/>
            <a:r>
              <a:rPr lang="en-US" sz="2800" dirty="0" smtClean="0"/>
              <a:t>The principal ideas that are common to all of the clocked FFs are-</a:t>
            </a:r>
          </a:p>
          <a:p>
            <a:pPr marL="514350" indent="-514350" algn="just">
              <a:buFont typeface="+mj-lt"/>
              <a:buAutoNum type="arabicPeriod"/>
            </a:pPr>
            <a:r>
              <a:rPr lang="en-US" sz="2800" dirty="0" smtClean="0"/>
              <a:t>Clocked FFs have a clock input that is typically labeled </a:t>
            </a:r>
            <a:r>
              <a:rPr lang="en-US" sz="2800" dirty="0" smtClean="0">
                <a:solidFill>
                  <a:srgbClr val="FF0000"/>
                </a:solidFill>
              </a:rPr>
              <a:t>CLK</a:t>
            </a:r>
            <a:r>
              <a:rPr lang="en-US" sz="2800" dirty="0" smtClean="0"/>
              <a:t>/CK/CP. In most clocked FFs, the CLK input is </a:t>
            </a:r>
            <a:r>
              <a:rPr lang="en-US" sz="2800" u="sng" dirty="0" smtClean="0"/>
              <a:t>edge-triggered</a:t>
            </a:r>
            <a:r>
              <a:rPr lang="en-US" sz="2800" dirty="0" smtClean="0"/>
              <a:t>, which means that it is activated by a signal transition, indicated by the presence of small triangle (arrow) on the CLK input. This contrasts with the latches, which are level-triggered. </a:t>
            </a:r>
          </a:p>
          <a:p>
            <a:pPr marL="514350" indent="-514350" algn="just">
              <a:buFont typeface="+mj-lt"/>
              <a:buAutoNum type="arabicPeriod"/>
            </a:pPr>
            <a:r>
              <a:rPr lang="en-US" sz="2800" dirty="0" smtClean="0"/>
              <a:t>Clocked FFs also have one or more control inputs that can have various names, depending on their operation. The control inputs will have no effect on Q until the active clock transition occurs. Or their effect is synchronized with the signal applied to CLK. For this reason they are called </a:t>
            </a:r>
            <a:r>
              <a:rPr lang="en-US" sz="2800" u="sng" dirty="0" smtClean="0"/>
              <a:t>synchronous control inputs. </a:t>
            </a:r>
          </a:p>
        </p:txBody>
      </p:sp>
    </p:spTree>
    <p:extLst>
      <p:ext uri="{BB962C8B-B14F-4D97-AF65-F5344CB8AC3E}">
        <p14:creationId xmlns:p14="http://schemas.microsoft.com/office/powerpoint/2010/main" val="56320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841" y="344032"/>
            <a:ext cx="9905998" cy="1478570"/>
          </a:xfrm>
        </p:spPr>
        <p:txBody>
          <a:bodyPr/>
          <a:lstStyle/>
          <a:p>
            <a:r>
              <a:rPr lang="en-US" dirty="0" smtClean="0"/>
              <a:t>Clocked FFs</a:t>
            </a:r>
            <a:br>
              <a:rPr lang="en-US" dirty="0" smtClean="0"/>
            </a:b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7267" b="17109"/>
          <a:stretch/>
        </p:blipFill>
        <p:spPr>
          <a:xfrm>
            <a:off x="926472" y="1457607"/>
            <a:ext cx="10645590" cy="4300397"/>
          </a:xfrm>
          <a:prstGeom prst="rect">
            <a:avLst/>
          </a:prstGeom>
        </p:spPr>
      </p:pic>
    </p:spTree>
    <p:extLst>
      <p:ext uri="{BB962C8B-B14F-4D97-AF65-F5344CB8AC3E}">
        <p14:creationId xmlns:p14="http://schemas.microsoft.com/office/powerpoint/2010/main" val="275359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841" y="344032"/>
            <a:ext cx="9905998" cy="1478570"/>
          </a:xfrm>
        </p:spPr>
        <p:txBody>
          <a:bodyPr/>
          <a:lstStyle/>
          <a:p>
            <a:r>
              <a:rPr lang="en-US" dirty="0" smtClean="0"/>
              <a:t>Clocked FFs</a:t>
            </a:r>
            <a:br>
              <a:rPr lang="en-US" dirty="0" smtClean="0"/>
            </a:b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826883" y="1333715"/>
            <a:ext cx="11163300" cy="1477328"/>
          </a:xfrm>
          <a:prstGeom prst="rect">
            <a:avLst/>
          </a:prstGeom>
          <a:noFill/>
        </p:spPr>
        <p:txBody>
          <a:bodyPr wrap="square" rtlCol="0">
            <a:spAutoFit/>
          </a:bodyPr>
          <a:lstStyle/>
          <a:p>
            <a:pPr algn="just"/>
            <a:r>
              <a:rPr lang="en-US" sz="3000" dirty="0" smtClean="0"/>
              <a:t>Summary:</a:t>
            </a:r>
          </a:p>
          <a:p>
            <a:pPr algn="just"/>
            <a:r>
              <a:rPr lang="en-US" sz="3000" dirty="0" smtClean="0"/>
              <a:t>The control inputs control the WHAT ( what state the output will go to).</a:t>
            </a:r>
          </a:p>
          <a:p>
            <a:pPr algn="just"/>
            <a:r>
              <a:rPr lang="en-US" sz="3000" dirty="0" smtClean="0"/>
              <a:t>The CLK input determines the WHEN. </a:t>
            </a:r>
          </a:p>
        </p:txBody>
      </p:sp>
    </p:spTree>
    <p:extLst>
      <p:ext uri="{BB962C8B-B14F-4D97-AF65-F5344CB8AC3E}">
        <p14:creationId xmlns:p14="http://schemas.microsoft.com/office/powerpoint/2010/main" val="94560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381" y="1702051"/>
            <a:ext cx="9905998" cy="1478570"/>
          </a:xfrm>
        </p:spPr>
        <p:txBody>
          <a:bodyPr/>
          <a:lstStyle/>
          <a:p>
            <a:pPr algn="ctr"/>
            <a:r>
              <a:rPr lang="en-US" dirty="0" smtClean="0"/>
              <a:t>Clocked S-R </a:t>
            </a:r>
            <a:r>
              <a:rPr lang="en-US" dirty="0" smtClean="0">
                <a:solidFill>
                  <a:srgbClr val="0070C0"/>
                </a:solidFill>
              </a:rPr>
              <a:t>(/S-C) </a:t>
            </a:r>
            <a:r>
              <a:rPr lang="en-US" dirty="0" smtClean="0"/>
              <a:t>FF</a:t>
            </a:r>
            <a:endParaRPr lang="en-US" dirty="0"/>
          </a:p>
        </p:txBody>
      </p:sp>
    </p:spTree>
    <p:extLst>
      <p:ext uri="{BB962C8B-B14F-4D97-AF65-F5344CB8AC3E}">
        <p14:creationId xmlns:p14="http://schemas.microsoft.com/office/powerpoint/2010/main" val="381084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Clocked S-R </a:t>
            </a:r>
            <a:r>
              <a:rPr lang="en-US" dirty="0" smtClean="0">
                <a:solidFill>
                  <a:srgbClr val="0070C0"/>
                </a:solidFill>
              </a:rPr>
              <a:t>(/S-C) </a:t>
            </a:r>
            <a:r>
              <a:rPr lang="en-US" dirty="0" smtClean="0"/>
              <a:t>FF</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720" t="34455" r="26964" b="16831"/>
          <a:stretch/>
        </p:blipFill>
        <p:spPr>
          <a:xfrm>
            <a:off x="1383673" y="1901227"/>
            <a:ext cx="5332492" cy="334072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001" t="3037" r="20136" b="26205"/>
          <a:stretch/>
        </p:blipFill>
        <p:spPr>
          <a:xfrm rot="16200000">
            <a:off x="7236738" y="1003264"/>
            <a:ext cx="3902044" cy="4852657"/>
          </a:xfrm>
          <a:prstGeom prst="rect">
            <a:avLst/>
          </a:prstGeom>
        </p:spPr>
      </p:pic>
    </p:spTree>
    <p:extLst>
      <p:ext uri="{BB962C8B-B14F-4D97-AF65-F5344CB8AC3E}">
        <p14:creationId xmlns:p14="http://schemas.microsoft.com/office/powerpoint/2010/main" val="1624745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Clocked S-R </a:t>
            </a:r>
            <a:r>
              <a:rPr lang="en-US" dirty="0" smtClean="0">
                <a:solidFill>
                  <a:srgbClr val="0070C0"/>
                </a:solidFill>
              </a:rPr>
              <a:t>(/S-C) </a:t>
            </a:r>
            <a:r>
              <a:rPr lang="en-US" dirty="0" smtClean="0"/>
              <a:t>FF</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051" t="5412" r="24712" b="5083"/>
          <a:stretch/>
        </p:blipFill>
        <p:spPr>
          <a:xfrm rot="16200000">
            <a:off x="4182829" y="-1880391"/>
            <a:ext cx="4100966" cy="10818889"/>
          </a:xfrm>
          <a:prstGeom prst="rect">
            <a:avLst/>
          </a:prstGeom>
        </p:spPr>
      </p:pic>
    </p:spTree>
    <p:extLst>
      <p:ext uri="{BB962C8B-B14F-4D97-AF65-F5344CB8AC3E}">
        <p14:creationId xmlns:p14="http://schemas.microsoft.com/office/powerpoint/2010/main" val="197098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Clocked S-R </a:t>
            </a:r>
            <a:r>
              <a:rPr lang="en-US" dirty="0" smtClean="0">
                <a:solidFill>
                  <a:srgbClr val="0070C0"/>
                </a:solidFill>
              </a:rPr>
              <a:t>(/S-C) </a:t>
            </a:r>
            <a:r>
              <a:rPr lang="en-US" dirty="0" smtClean="0"/>
              <a:t>FF</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425513" y="1478570"/>
            <a:ext cx="11537510" cy="1477328"/>
          </a:xfrm>
          <a:prstGeom prst="rect">
            <a:avLst/>
          </a:prstGeom>
          <a:noFill/>
        </p:spPr>
        <p:txBody>
          <a:bodyPr wrap="square" rtlCol="0">
            <a:spAutoFit/>
          </a:bodyPr>
          <a:lstStyle/>
          <a:p>
            <a:pPr algn="just"/>
            <a:r>
              <a:rPr lang="en-US" sz="3000" dirty="0" smtClean="0"/>
              <a:t>The S and R inputs control the state of the FF in the same manner as described earlier for the </a:t>
            </a:r>
            <a:r>
              <a:rPr lang="en-US" sz="3000" u="sng" dirty="0" smtClean="0"/>
              <a:t>NOR gate latch</a:t>
            </a:r>
            <a:r>
              <a:rPr lang="en-US" sz="3000" dirty="0" smtClean="0"/>
              <a:t>. But the FF does not respond to these inputs until the occurrence of the PGT (/NGT) of the clock signal.</a:t>
            </a:r>
          </a:p>
        </p:txBody>
      </p:sp>
    </p:spTree>
    <p:extLst>
      <p:ext uri="{BB962C8B-B14F-4D97-AF65-F5344CB8AC3E}">
        <p14:creationId xmlns:p14="http://schemas.microsoft.com/office/powerpoint/2010/main" val="2231265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13" y="-279553"/>
            <a:ext cx="9905998" cy="1478570"/>
          </a:xfrm>
        </p:spPr>
        <p:txBody>
          <a:bodyPr/>
          <a:lstStyle/>
          <a:p>
            <a:r>
              <a:rPr lang="en-US" dirty="0" smtClean="0"/>
              <a:t>Clocked S-R </a:t>
            </a:r>
            <a:r>
              <a:rPr lang="en-US" dirty="0" smtClean="0">
                <a:solidFill>
                  <a:srgbClr val="0070C0"/>
                </a:solidFill>
              </a:rPr>
              <a:t>(/S-C) </a:t>
            </a:r>
            <a:r>
              <a:rPr lang="en-US" dirty="0" smtClean="0"/>
              <a:t>FF</a:t>
            </a:r>
            <a:endParaRPr lang="en-US" dirty="0"/>
          </a:p>
        </p:txBody>
      </p:sp>
      <p:grpSp>
        <p:nvGrpSpPr>
          <p:cNvPr id="9" name="Group 8"/>
          <p:cNvGrpSpPr/>
          <p:nvPr/>
        </p:nvGrpSpPr>
        <p:grpSpPr>
          <a:xfrm>
            <a:off x="2017415" y="966810"/>
            <a:ext cx="8642287" cy="5891190"/>
            <a:chOff x="2017415" y="966810"/>
            <a:chExt cx="8642287" cy="589119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9637" b="13928"/>
            <a:stretch/>
          </p:blipFill>
          <p:spPr>
            <a:xfrm rot="16200000">
              <a:off x="3392964" y="-408739"/>
              <a:ext cx="5891190" cy="8642287"/>
            </a:xfrm>
            <a:prstGeom prst="rect">
              <a:avLst/>
            </a:prstGeom>
          </p:spPr>
        </p:pic>
        <p:sp>
          <p:nvSpPr>
            <p:cNvPr id="4" name="Oval 3"/>
            <p:cNvSpPr/>
            <p:nvPr/>
          </p:nvSpPr>
          <p:spPr>
            <a:xfrm>
              <a:off x="3793401" y="4409037"/>
              <a:ext cx="217284" cy="25349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Oval 4"/>
            <p:cNvSpPr/>
            <p:nvPr/>
          </p:nvSpPr>
          <p:spPr>
            <a:xfrm>
              <a:off x="5077485" y="4409036"/>
              <a:ext cx="217284" cy="25349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Oval 5"/>
            <p:cNvSpPr/>
            <p:nvPr/>
          </p:nvSpPr>
          <p:spPr>
            <a:xfrm>
              <a:off x="6367226" y="4381874"/>
              <a:ext cx="217284" cy="25349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Oval 6"/>
            <p:cNvSpPr/>
            <p:nvPr/>
          </p:nvSpPr>
          <p:spPr>
            <a:xfrm>
              <a:off x="7759952" y="4409036"/>
              <a:ext cx="217284" cy="25349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Oval 7"/>
            <p:cNvSpPr/>
            <p:nvPr/>
          </p:nvSpPr>
          <p:spPr>
            <a:xfrm>
              <a:off x="9101185" y="4472406"/>
              <a:ext cx="217284" cy="25349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699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outline</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826883" y="1874728"/>
            <a:ext cx="11163300" cy="1569660"/>
          </a:xfrm>
          <a:prstGeom prst="rect">
            <a:avLst/>
          </a:prstGeom>
          <a:noFill/>
        </p:spPr>
        <p:txBody>
          <a:bodyPr wrap="square" rtlCol="0">
            <a:spAutoFit/>
          </a:bodyPr>
          <a:lstStyle/>
          <a:p>
            <a:pPr algn="just"/>
            <a:r>
              <a:rPr lang="en-US" sz="3200" dirty="0" smtClean="0"/>
              <a:t>W-5: Flip-Flops </a:t>
            </a:r>
            <a:r>
              <a:rPr lang="en-US" sz="3200" dirty="0"/>
              <a:t>(FF): NAND gate latch, NOR gate latch, D </a:t>
            </a:r>
            <a:r>
              <a:rPr lang="en-US" sz="3200" dirty="0" smtClean="0"/>
              <a:t>latch**, </a:t>
            </a:r>
          </a:p>
          <a:p>
            <a:pPr algn="just"/>
            <a:r>
              <a:rPr lang="en-US" sz="3200" dirty="0" smtClean="0">
                <a:solidFill>
                  <a:srgbClr val="0070C0"/>
                </a:solidFill>
              </a:rPr>
              <a:t>clock </a:t>
            </a:r>
            <a:r>
              <a:rPr lang="en-US" sz="3200" dirty="0">
                <a:solidFill>
                  <a:srgbClr val="0070C0"/>
                </a:solidFill>
              </a:rPr>
              <a:t>signals and clocked </a:t>
            </a:r>
            <a:r>
              <a:rPr lang="en-US" sz="3200" dirty="0" smtClean="0">
                <a:solidFill>
                  <a:srgbClr val="0070C0"/>
                </a:solidFill>
              </a:rPr>
              <a:t>FFs</a:t>
            </a:r>
            <a:r>
              <a:rPr lang="en-US" sz="3200" dirty="0">
                <a:solidFill>
                  <a:srgbClr val="0070C0"/>
                </a:solidFill>
              </a:rPr>
              <a:t>, </a:t>
            </a:r>
            <a:r>
              <a:rPr lang="en-US" sz="3200" dirty="0" smtClean="0">
                <a:solidFill>
                  <a:srgbClr val="0070C0"/>
                </a:solidFill>
              </a:rPr>
              <a:t>clocked </a:t>
            </a:r>
            <a:r>
              <a:rPr lang="en-US" sz="3200" dirty="0">
                <a:solidFill>
                  <a:srgbClr val="0070C0"/>
                </a:solidFill>
              </a:rPr>
              <a:t>S-C </a:t>
            </a:r>
            <a:r>
              <a:rPr lang="en-US" sz="3200" dirty="0" smtClean="0">
                <a:solidFill>
                  <a:srgbClr val="0070C0"/>
                </a:solidFill>
              </a:rPr>
              <a:t>FF.</a:t>
            </a:r>
          </a:p>
          <a:p>
            <a:pPr algn="just"/>
            <a:r>
              <a:rPr lang="en-US" sz="3200" dirty="0" smtClean="0"/>
              <a:t>W-6: </a:t>
            </a:r>
            <a:r>
              <a:rPr lang="en-US" sz="3200" dirty="0" smtClean="0">
                <a:solidFill>
                  <a:srgbClr val="0070C0"/>
                </a:solidFill>
              </a:rPr>
              <a:t>Clocked </a:t>
            </a:r>
            <a:r>
              <a:rPr lang="en-US" sz="3200" dirty="0">
                <a:solidFill>
                  <a:srgbClr val="0070C0"/>
                </a:solidFill>
              </a:rPr>
              <a:t>J-K FF, Clocked D FF, </a:t>
            </a:r>
            <a:r>
              <a:rPr lang="en-US" sz="3200" dirty="0"/>
              <a:t>Master-slave </a:t>
            </a:r>
            <a:r>
              <a:rPr lang="en-US" sz="3200" dirty="0" smtClean="0"/>
              <a:t>FF</a:t>
            </a:r>
            <a:r>
              <a:rPr lang="en-US" sz="3200" dirty="0"/>
              <a:t> </a:t>
            </a:r>
            <a:r>
              <a:rPr lang="en-US" sz="3200" dirty="0" smtClean="0"/>
              <a:t>and so on.</a:t>
            </a:r>
            <a:endParaRPr lang="en-US" sz="3200" dirty="0">
              <a:solidFill>
                <a:srgbClr val="0070C0"/>
              </a:solidFill>
            </a:endParaRPr>
          </a:p>
        </p:txBody>
      </p:sp>
    </p:spTree>
    <p:extLst>
      <p:ext uri="{BB962C8B-B14F-4D97-AF65-F5344CB8AC3E}">
        <p14:creationId xmlns:p14="http://schemas.microsoft.com/office/powerpoint/2010/main" val="1693264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Clocked S-R </a:t>
            </a:r>
            <a:r>
              <a:rPr lang="en-US" dirty="0" smtClean="0">
                <a:solidFill>
                  <a:srgbClr val="0070C0"/>
                </a:solidFill>
              </a:rPr>
              <a:t>(/S-C) </a:t>
            </a:r>
            <a:r>
              <a:rPr lang="en-US" dirty="0" smtClean="0"/>
              <a:t>FF</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799723" y="1478570"/>
            <a:ext cx="11163300" cy="4401205"/>
          </a:xfrm>
          <a:prstGeom prst="rect">
            <a:avLst/>
          </a:prstGeom>
          <a:noFill/>
        </p:spPr>
        <p:txBody>
          <a:bodyPr wrap="square" rtlCol="0">
            <a:spAutoFit/>
          </a:bodyPr>
          <a:lstStyle/>
          <a:p>
            <a:pPr algn="just"/>
            <a:r>
              <a:rPr lang="en-US" sz="2800" dirty="0" smtClean="0"/>
              <a:t>Procedure/ Explanation:</a:t>
            </a:r>
          </a:p>
          <a:p>
            <a:pPr marL="514350" indent="-514350" algn="just">
              <a:buFont typeface="+mj-lt"/>
              <a:buAutoNum type="arabicPeriod"/>
            </a:pPr>
            <a:r>
              <a:rPr lang="en-US" sz="2800" dirty="0" smtClean="0"/>
              <a:t>Initially all inputs are 0, Q is assumed to be 0.</a:t>
            </a:r>
          </a:p>
          <a:p>
            <a:pPr marL="514350" indent="-514350" algn="just">
              <a:buFont typeface="+mj-lt"/>
              <a:buAutoNum type="arabicPeriod"/>
            </a:pPr>
            <a:r>
              <a:rPr lang="en-US" sz="2800" dirty="0" smtClean="0"/>
              <a:t>For the PGT of the first clock pulse, output remains Q=0 [(no change)=&gt; NOR latch].</a:t>
            </a:r>
          </a:p>
          <a:p>
            <a:pPr marL="514350" indent="-514350" algn="just">
              <a:buFont typeface="+mj-lt"/>
              <a:buAutoNum type="arabicPeriod"/>
            </a:pPr>
            <a:r>
              <a:rPr lang="en-US" sz="2800" dirty="0" smtClean="0"/>
              <a:t>For the PGT of 2</a:t>
            </a:r>
            <a:r>
              <a:rPr lang="en-US" sz="2800" baseline="30000" dirty="0" smtClean="0"/>
              <a:t>nd</a:t>
            </a:r>
            <a:r>
              <a:rPr lang="en-US" sz="2800" dirty="0" smtClean="0"/>
              <a:t> clock pulse, S=1, R=0; FF is now in setting state. That’s why Q=1.</a:t>
            </a:r>
          </a:p>
          <a:p>
            <a:pPr marL="514350" indent="-514350" algn="just">
              <a:buFont typeface="+mj-lt"/>
              <a:buAutoNum type="arabicPeriod"/>
            </a:pPr>
            <a:r>
              <a:rPr lang="en-US" sz="2800" dirty="0" smtClean="0"/>
              <a:t>For the 3</a:t>
            </a:r>
            <a:r>
              <a:rPr lang="en-US" sz="2800" baseline="30000" dirty="0" smtClean="0"/>
              <a:t>rd</a:t>
            </a:r>
            <a:r>
              <a:rPr lang="en-US" sz="2800" dirty="0" smtClean="0"/>
              <a:t> clock pulse, S=0, R=1; FF is now in clearing state. That’s why Q=0.</a:t>
            </a:r>
          </a:p>
          <a:p>
            <a:pPr marL="514350" indent="-514350" algn="just">
              <a:buFont typeface="+mj-lt"/>
              <a:buAutoNum type="arabicPeriod"/>
            </a:pPr>
            <a:r>
              <a:rPr lang="en-US" sz="2800" dirty="0" smtClean="0"/>
              <a:t>For the 4</a:t>
            </a:r>
            <a:r>
              <a:rPr lang="en-US" sz="2800" baseline="30000" dirty="0" smtClean="0"/>
              <a:t>th</a:t>
            </a:r>
            <a:r>
              <a:rPr lang="en-US" sz="2800" dirty="0" smtClean="0"/>
              <a:t> and 5</a:t>
            </a:r>
            <a:r>
              <a:rPr lang="en-US" sz="2800" baseline="30000" dirty="0" smtClean="0"/>
              <a:t>th</a:t>
            </a:r>
            <a:r>
              <a:rPr lang="en-US" sz="2800" dirty="0" smtClean="0"/>
              <a:t> clock pulses it will show the behavior of no. 3.</a:t>
            </a:r>
          </a:p>
          <a:p>
            <a:pPr algn="just"/>
            <a:endParaRPr lang="en-US" sz="2800" dirty="0" smtClean="0"/>
          </a:p>
        </p:txBody>
      </p:sp>
    </p:spTree>
    <p:extLst>
      <p:ext uri="{BB962C8B-B14F-4D97-AF65-F5344CB8AC3E}">
        <p14:creationId xmlns:p14="http://schemas.microsoft.com/office/powerpoint/2010/main" val="267269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706" y="108642"/>
            <a:ext cx="10472595" cy="1478570"/>
          </a:xfrm>
        </p:spPr>
        <p:txBody>
          <a:bodyPr/>
          <a:lstStyle/>
          <a:p>
            <a:r>
              <a:rPr lang="en-US" dirty="0" smtClean="0"/>
              <a:t>Internal Circuitry of Edge triggered S-R (/S-C) FF For PGT</a:t>
            </a:r>
            <a:endParaRPr lang="en-US" dirty="0"/>
          </a:p>
        </p:txBody>
      </p:sp>
      <p:cxnSp>
        <p:nvCxnSpPr>
          <p:cNvPr id="6" name="Straight Connector 5"/>
          <p:cNvCxnSpPr/>
          <p:nvPr/>
        </p:nvCxnSpPr>
        <p:spPr>
          <a:xfrm flipH="1">
            <a:off x="10183640" y="1801639"/>
            <a:ext cx="45267" cy="4372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3259248" y="6118628"/>
            <a:ext cx="696211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2" name="Group 11"/>
          <p:cNvGrpSpPr/>
          <p:nvPr/>
        </p:nvGrpSpPr>
        <p:grpSpPr>
          <a:xfrm>
            <a:off x="1358017" y="1733546"/>
            <a:ext cx="9985972" cy="5151614"/>
            <a:chOff x="1358019" y="1760706"/>
            <a:chExt cx="9985972" cy="5151614"/>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745" t="4355" r="28233" b="8383"/>
            <a:stretch/>
          </p:blipFill>
          <p:spPr>
            <a:xfrm rot="16200000">
              <a:off x="3775198" y="-656473"/>
              <a:ext cx="5151614" cy="9985972"/>
            </a:xfrm>
            <a:prstGeom prst="rect">
              <a:avLst/>
            </a:prstGeom>
          </p:spPr>
        </p:pic>
        <p:cxnSp>
          <p:nvCxnSpPr>
            <p:cNvPr id="5" name="Straight Connector 4"/>
            <p:cNvCxnSpPr/>
            <p:nvPr/>
          </p:nvCxnSpPr>
          <p:spPr>
            <a:xfrm flipH="1">
              <a:off x="3259248" y="1801640"/>
              <a:ext cx="45267" cy="4372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3304515" y="1801640"/>
              <a:ext cx="6962115"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flipH="1">
              <a:off x="10210801" y="1801639"/>
              <a:ext cx="45267" cy="4372823"/>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a:xfrm>
              <a:off x="3286409" y="6118628"/>
              <a:ext cx="6962115" cy="0"/>
            </a:xfrm>
            <a:prstGeom prst="line">
              <a:avLst/>
            </a:prstGeom>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638290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54" y="0"/>
            <a:ext cx="11181029" cy="1478570"/>
          </a:xfrm>
        </p:spPr>
        <p:txBody>
          <a:bodyPr/>
          <a:lstStyle/>
          <a:p>
            <a:r>
              <a:rPr lang="en-US" dirty="0" smtClean="0"/>
              <a:t>Internal Circuitry of Edge triggered </a:t>
            </a:r>
            <a:r>
              <a:rPr lang="en-US" dirty="0"/>
              <a:t>S-R (/S-C) </a:t>
            </a:r>
            <a:r>
              <a:rPr lang="en-US" dirty="0" smtClean="0"/>
              <a:t>FF</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799723" y="1741120"/>
            <a:ext cx="11163300" cy="1938992"/>
          </a:xfrm>
          <a:prstGeom prst="rect">
            <a:avLst/>
          </a:prstGeom>
          <a:noFill/>
        </p:spPr>
        <p:txBody>
          <a:bodyPr wrap="square" rtlCol="0">
            <a:spAutoFit/>
          </a:bodyPr>
          <a:lstStyle/>
          <a:p>
            <a:pPr algn="just"/>
            <a:r>
              <a:rPr lang="en-US" sz="3000" dirty="0" smtClean="0"/>
              <a:t>Three sections are-</a:t>
            </a:r>
          </a:p>
          <a:p>
            <a:pPr marL="514350" indent="-514350" algn="just">
              <a:buFont typeface="+mj-lt"/>
              <a:buAutoNum type="arabicPeriod"/>
            </a:pPr>
            <a:r>
              <a:rPr lang="en-US" sz="3000" dirty="0" smtClean="0"/>
              <a:t>Basic NAND gate latch formed by NAND-3 and NAND-4.</a:t>
            </a:r>
          </a:p>
          <a:p>
            <a:pPr marL="514350" indent="-514350" algn="just">
              <a:buFont typeface="+mj-lt"/>
              <a:buAutoNum type="arabicPeriod"/>
            </a:pPr>
            <a:r>
              <a:rPr lang="en-US" sz="3000" dirty="0" smtClean="0"/>
              <a:t>A pulse-steering circuit formed by NAND-1 and NAND-2. </a:t>
            </a:r>
          </a:p>
          <a:p>
            <a:pPr marL="514350" indent="-514350" algn="just">
              <a:buFont typeface="+mj-lt"/>
              <a:buAutoNum type="arabicPeriod"/>
            </a:pPr>
            <a:r>
              <a:rPr lang="en-US" sz="3000" dirty="0" smtClean="0"/>
              <a:t>An edge detector circuit. </a:t>
            </a:r>
          </a:p>
        </p:txBody>
      </p:sp>
    </p:spTree>
    <p:extLst>
      <p:ext uri="{BB962C8B-B14F-4D97-AF65-F5344CB8AC3E}">
        <p14:creationId xmlns:p14="http://schemas.microsoft.com/office/powerpoint/2010/main" val="3483029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799723" y="1496677"/>
                <a:ext cx="11163300" cy="3326039"/>
              </a:xfrm>
              <a:prstGeom prst="rect">
                <a:avLst/>
              </a:prstGeom>
              <a:noFill/>
            </p:spPr>
            <p:txBody>
              <a:bodyPr wrap="square" rtlCol="0">
                <a:spAutoFit/>
              </a:bodyPr>
              <a:lstStyle/>
              <a:p>
                <a:pPr algn="just"/>
                <a:r>
                  <a:rPr lang="en-US" sz="3000" u="sng" dirty="0" smtClean="0"/>
                  <a:t>Edge detector: </a:t>
                </a:r>
                <a:r>
                  <a:rPr lang="en-US" sz="3000" dirty="0" smtClean="0"/>
                  <a:t>It produces a narrow positive going spike. The inverter produces a delay of a few </a:t>
                </a:r>
                <a:r>
                  <a:rPr lang="en-US" sz="3000" dirty="0" err="1" smtClean="0"/>
                  <a:t>nano</a:t>
                </a:r>
                <a:r>
                  <a:rPr lang="en-US" sz="3000" dirty="0"/>
                  <a:t>-</a:t>
                </a:r>
                <a:r>
                  <a:rPr lang="en-US" sz="3000" dirty="0" smtClean="0"/>
                  <a:t>seconds. So that the transition of </a:t>
                </a:r>
                <a14:m>
                  <m:oMath xmlns:m="http://schemas.openxmlformats.org/officeDocument/2006/math">
                    <m:acc>
                      <m:accPr>
                        <m:chr m:val="̅"/>
                        <m:ctrlPr>
                          <a:rPr lang="en-US" sz="3000" i="1" smtClean="0">
                            <a:latin typeface="Cambria Math" panose="02040503050406030204" pitchFamily="18" charset="0"/>
                          </a:rPr>
                        </m:ctrlPr>
                      </m:accPr>
                      <m:e>
                        <m:r>
                          <a:rPr lang="en-US" sz="3000" b="0" i="1" smtClean="0">
                            <a:latin typeface="Cambria Math" panose="02040503050406030204" pitchFamily="18" charset="0"/>
                          </a:rPr>
                          <m:t>𝐶𝐿𝐾</m:t>
                        </m:r>
                      </m:e>
                    </m:acc>
                  </m:oMath>
                </a14:m>
                <a:r>
                  <a:rPr lang="en-US" sz="3000" dirty="0" smtClean="0"/>
                  <a:t> occur a little bit after those of </a:t>
                </a:r>
                <a:r>
                  <a:rPr lang="en-US" sz="3000" i="1" dirty="0" smtClean="0"/>
                  <a:t>CLK. </a:t>
                </a:r>
                <a:r>
                  <a:rPr lang="en-US" sz="3000" dirty="0" smtClean="0"/>
                  <a:t>The AND gate produces an output spike that is HIGH only for the few </a:t>
                </a:r>
                <a:r>
                  <a:rPr lang="en-US" sz="3000" dirty="0" err="1" smtClean="0"/>
                  <a:t>nano</a:t>
                </a:r>
                <a:r>
                  <a:rPr lang="en-US" sz="3000" dirty="0" smtClean="0"/>
                  <a:t>-seconds </a:t>
                </a:r>
                <a:r>
                  <a:rPr lang="en-US" sz="3000" i="1" dirty="0" smtClean="0"/>
                  <a:t>CLK</a:t>
                </a:r>
                <a:r>
                  <a:rPr lang="en-US" sz="3000" dirty="0" smtClean="0"/>
                  <a:t> and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𝐶𝐿𝐾</m:t>
                        </m:r>
                      </m:e>
                    </m:acc>
                  </m:oMath>
                </a14:m>
                <a:r>
                  <a:rPr lang="en-US" sz="3000" dirty="0" smtClean="0"/>
                  <a:t> are both HIGH. The result is a narrow pulse at </a:t>
                </a:r>
                <a:r>
                  <a:rPr lang="en-US" sz="3000" i="1" dirty="0" smtClean="0"/>
                  <a:t>CLK</a:t>
                </a:r>
                <a:r>
                  <a:rPr lang="en-US" sz="3000" dirty="0" smtClean="0"/>
                  <a:t>*, which occurs on the PGT of </a:t>
                </a:r>
                <a:r>
                  <a:rPr lang="en-US" sz="3000" i="1" dirty="0" smtClean="0"/>
                  <a:t>CLK</a:t>
                </a:r>
                <a:r>
                  <a:rPr lang="en-US" sz="3000" dirty="0" smtClean="0"/>
                  <a:t>. </a:t>
                </a:r>
              </a:p>
              <a:p>
                <a:pPr algn="just"/>
                <a:r>
                  <a:rPr lang="en-US" sz="3000" dirty="0" smtClean="0"/>
                  <a:t>The arrangement is little different to produce NGT of </a:t>
                </a:r>
                <a:r>
                  <a:rPr lang="en-US" sz="3000" i="1" dirty="0" smtClean="0"/>
                  <a:t>CLK</a:t>
                </a:r>
                <a:r>
                  <a:rPr lang="en-US" sz="3000" dirty="0" smtClean="0"/>
                  <a:t>.</a:t>
                </a:r>
              </a:p>
            </p:txBody>
          </p:sp>
        </mc:Choice>
        <mc:Fallback xmlns="">
          <p:sp>
            <p:nvSpPr>
              <p:cNvPr id="3" name="TextBox 2">
                <a:extLst>
                  <a:ext uri="{FF2B5EF4-FFF2-40B4-BE49-F238E27FC236}">
                    <a16:creationId xmlns="" xmlns:a16="http://schemas.microsoft.com/office/drawing/2014/main"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799723" y="1496677"/>
                <a:ext cx="11163300" cy="3326039"/>
              </a:xfrm>
              <a:prstGeom prst="rect">
                <a:avLst/>
              </a:prstGeom>
              <a:blipFill rotWithShape="0">
                <a:blip r:embed="rId2"/>
                <a:stretch>
                  <a:fillRect l="-1256" t="-2202" r="-1311" b="-4954"/>
                </a:stretch>
              </a:blipFill>
            </p:spPr>
            <p:txBody>
              <a:bodyPr/>
              <a:lstStyle/>
              <a:p>
                <a:r>
                  <a:rPr lang="en-US">
                    <a:noFill/>
                  </a:rPr>
                  <a:t> </a:t>
                </a:r>
              </a:p>
            </p:txBody>
          </p:sp>
        </mc:Fallback>
      </mc:AlternateContent>
      <p:sp>
        <p:nvSpPr>
          <p:cNvPr id="5" name="Title 1"/>
          <p:cNvSpPr>
            <a:spLocks noGrp="1"/>
          </p:cNvSpPr>
          <p:nvPr>
            <p:ph type="title"/>
          </p:nvPr>
        </p:nvSpPr>
        <p:spPr>
          <a:xfrm>
            <a:off x="914399" y="18107"/>
            <a:ext cx="11181029" cy="1478570"/>
          </a:xfrm>
        </p:spPr>
        <p:txBody>
          <a:bodyPr/>
          <a:lstStyle/>
          <a:p>
            <a:r>
              <a:rPr lang="en-US" dirty="0" smtClean="0"/>
              <a:t>Internal Circuitry of Edge triggered </a:t>
            </a:r>
            <a:r>
              <a:rPr lang="en-US" dirty="0"/>
              <a:t>S-R (/S-C) </a:t>
            </a:r>
            <a:r>
              <a:rPr lang="en-US" dirty="0" smtClean="0"/>
              <a:t>FF</a:t>
            </a:r>
            <a:endParaRPr lang="en-US" dirty="0"/>
          </a:p>
        </p:txBody>
      </p:sp>
    </p:spTree>
    <p:extLst>
      <p:ext uri="{BB962C8B-B14F-4D97-AF65-F5344CB8AC3E}">
        <p14:creationId xmlns:p14="http://schemas.microsoft.com/office/powerpoint/2010/main" val="3538897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787" y="0"/>
            <a:ext cx="9905998" cy="1478570"/>
          </a:xfrm>
        </p:spPr>
        <p:txBody>
          <a:bodyPr/>
          <a:lstStyle/>
          <a:p>
            <a:r>
              <a:rPr lang="en-US" dirty="0" smtClean="0"/>
              <a:t>Edge Detector</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824" t="13069" r="7814" b="13928"/>
          <a:stretch/>
        </p:blipFill>
        <p:spPr>
          <a:xfrm rot="16200000">
            <a:off x="3297714" y="839681"/>
            <a:ext cx="5658448" cy="6233311"/>
          </a:xfrm>
          <a:prstGeom prst="rect">
            <a:avLst/>
          </a:prstGeom>
        </p:spPr>
      </p:pic>
    </p:spTree>
    <p:extLst>
      <p:ext uri="{BB962C8B-B14F-4D97-AF65-F5344CB8AC3E}">
        <p14:creationId xmlns:p14="http://schemas.microsoft.com/office/powerpoint/2010/main" val="3812942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799723" y="1478570"/>
            <a:ext cx="11163300" cy="4247317"/>
          </a:xfrm>
          <a:prstGeom prst="rect">
            <a:avLst/>
          </a:prstGeom>
          <a:noFill/>
        </p:spPr>
        <p:txBody>
          <a:bodyPr wrap="square" rtlCol="0">
            <a:spAutoFit/>
          </a:bodyPr>
          <a:lstStyle/>
          <a:p>
            <a:pPr algn="just"/>
            <a:r>
              <a:rPr lang="en-US" sz="3000" u="sng" dirty="0" smtClean="0"/>
              <a:t>Pulse steering circuit: </a:t>
            </a:r>
            <a:r>
              <a:rPr lang="en-US" sz="3000" dirty="0" smtClean="0"/>
              <a:t>It steers the spike through to the </a:t>
            </a:r>
            <a:r>
              <a:rPr lang="en-US" sz="3000" u="sng" dirty="0" smtClean="0"/>
              <a:t>S or R </a:t>
            </a:r>
            <a:r>
              <a:rPr lang="en-US" sz="3000" dirty="0" smtClean="0"/>
              <a:t>input of the latch (input of NAND latch) in accordance with the levels present at S and R (input of S-R FF). </a:t>
            </a:r>
          </a:p>
          <a:p>
            <a:pPr marL="514350" indent="-514350" algn="just">
              <a:buAutoNum type="arabicPeriod"/>
            </a:pPr>
            <a:r>
              <a:rPr lang="en-US" sz="3000" dirty="0" smtClean="0"/>
              <a:t>For S=1, R=0 (</a:t>
            </a:r>
            <a:r>
              <a:rPr lang="en-US" sz="3000" dirty="0"/>
              <a:t>input of S-R FF</a:t>
            </a:r>
            <a:r>
              <a:rPr lang="en-US" sz="3000" dirty="0" smtClean="0"/>
              <a:t>), pulse steering circuit send the CLK* signal to NAND 1to produce a LOW pulse  at the SET input of the NAND latch that sets Q=1. </a:t>
            </a:r>
          </a:p>
          <a:p>
            <a:pPr marL="514350" indent="-514350" algn="just">
              <a:buFontTx/>
              <a:buAutoNum type="arabicPeriod"/>
            </a:pPr>
            <a:r>
              <a:rPr lang="en-US" sz="3000" dirty="0" smtClean="0"/>
              <a:t>For S=0, R=1(input </a:t>
            </a:r>
            <a:r>
              <a:rPr lang="en-US" sz="3000" dirty="0"/>
              <a:t>of S-R FF),</a:t>
            </a:r>
            <a:r>
              <a:rPr lang="en-US" sz="3000" dirty="0" smtClean="0"/>
              <a:t> </a:t>
            </a:r>
            <a:r>
              <a:rPr lang="en-US" sz="3000" dirty="0"/>
              <a:t>CLK* signal to </a:t>
            </a:r>
            <a:r>
              <a:rPr lang="en-US" sz="3000" dirty="0" smtClean="0"/>
              <a:t>NAND 2 to </a:t>
            </a:r>
            <a:r>
              <a:rPr lang="en-US" sz="3000" dirty="0"/>
              <a:t>produce a LOW pulse at the </a:t>
            </a:r>
            <a:r>
              <a:rPr lang="en-US" sz="3000" dirty="0" smtClean="0"/>
              <a:t>RESET </a:t>
            </a:r>
            <a:r>
              <a:rPr lang="en-US" sz="3000" dirty="0"/>
              <a:t>input of the NAND latch that </a:t>
            </a:r>
            <a:r>
              <a:rPr lang="en-US" sz="3000" dirty="0" smtClean="0"/>
              <a:t>reset Q=0. </a:t>
            </a:r>
            <a:endParaRPr lang="en-US" sz="3000" dirty="0"/>
          </a:p>
          <a:p>
            <a:pPr marL="514350" indent="-514350" algn="just">
              <a:buAutoNum type="arabicPeriod"/>
            </a:pPr>
            <a:endParaRPr lang="en-US" sz="3000" dirty="0" smtClean="0"/>
          </a:p>
        </p:txBody>
      </p:sp>
      <p:sp>
        <p:nvSpPr>
          <p:cNvPr id="5" name="Title 1"/>
          <p:cNvSpPr txBox="1">
            <a:spLocks/>
          </p:cNvSpPr>
          <p:nvPr/>
        </p:nvSpPr>
        <p:spPr>
          <a:xfrm>
            <a:off x="863476" y="-99588"/>
            <a:ext cx="11181029"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Internal Circuitry of Edge triggered S-R (/S-C) FF</a:t>
            </a:r>
            <a:endParaRPr lang="en-US" dirty="0"/>
          </a:p>
        </p:txBody>
      </p:sp>
    </p:spTree>
    <p:extLst>
      <p:ext uri="{BB962C8B-B14F-4D97-AF65-F5344CB8AC3E}">
        <p14:creationId xmlns:p14="http://schemas.microsoft.com/office/powerpoint/2010/main" val="94079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Clocked S-R </a:t>
            </a:r>
            <a:r>
              <a:rPr lang="en-US" dirty="0" smtClean="0">
                <a:solidFill>
                  <a:srgbClr val="0070C0"/>
                </a:solidFill>
              </a:rPr>
              <a:t>(/S-C) </a:t>
            </a:r>
            <a:r>
              <a:rPr lang="en-US" dirty="0" smtClean="0"/>
              <a:t>FF</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720" t="34455" r="26964" b="16831"/>
          <a:stretch/>
        </p:blipFill>
        <p:spPr>
          <a:xfrm>
            <a:off x="1383673" y="1901227"/>
            <a:ext cx="5332492" cy="334072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001" t="3037" r="20136" b="26205"/>
          <a:stretch/>
        </p:blipFill>
        <p:spPr>
          <a:xfrm rot="16200000">
            <a:off x="7236738" y="1003264"/>
            <a:ext cx="3902044" cy="4852657"/>
          </a:xfrm>
          <a:prstGeom prst="rect">
            <a:avLst/>
          </a:prstGeom>
        </p:spPr>
      </p:pic>
    </p:spTree>
    <p:extLst>
      <p:ext uri="{BB962C8B-B14F-4D97-AF65-F5344CB8AC3E}">
        <p14:creationId xmlns:p14="http://schemas.microsoft.com/office/powerpoint/2010/main" val="2625238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381" y="1702051"/>
            <a:ext cx="9905998" cy="1478570"/>
          </a:xfrm>
        </p:spPr>
        <p:txBody>
          <a:bodyPr/>
          <a:lstStyle/>
          <a:p>
            <a:pPr algn="ctr"/>
            <a:r>
              <a:rPr lang="en-US" dirty="0" smtClean="0"/>
              <a:t>Clocked J-K FF</a:t>
            </a:r>
            <a:endParaRPr lang="en-US" dirty="0"/>
          </a:p>
        </p:txBody>
      </p:sp>
    </p:spTree>
    <p:extLst>
      <p:ext uri="{BB962C8B-B14F-4D97-AF65-F5344CB8AC3E}">
        <p14:creationId xmlns:p14="http://schemas.microsoft.com/office/powerpoint/2010/main" val="3751919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Clocked J-K</a:t>
            </a:r>
            <a:r>
              <a:rPr lang="en-US" dirty="0" smtClean="0">
                <a:solidFill>
                  <a:srgbClr val="0070C0"/>
                </a:solidFill>
              </a:rPr>
              <a:t> </a:t>
            </a:r>
            <a:r>
              <a:rPr lang="en-US" dirty="0" smtClean="0"/>
              <a:t>FF</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115" t="36733" r="3300" b="38972"/>
          <a:stretch/>
        </p:blipFill>
        <p:spPr>
          <a:xfrm>
            <a:off x="1399844" y="1478570"/>
            <a:ext cx="9935094" cy="237368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581" t="33663" r="3400" b="36898"/>
          <a:stretch/>
        </p:blipFill>
        <p:spPr>
          <a:xfrm>
            <a:off x="1399845" y="4051423"/>
            <a:ext cx="9935094" cy="2446249"/>
          </a:xfrm>
          <a:prstGeom prst="rect">
            <a:avLst/>
          </a:prstGeom>
        </p:spPr>
      </p:pic>
    </p:spTree>
    <p:extLst>
      <p:ext uri="{BB962C8B-B14F-4D97-AF65-F5344CB8AC3E}">
        <p14:creationId xmlns:p14="http://schemas.microsoft.com/office/powerpoint/2010/main" val="1867421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Clocked J-K</a:t>
            </a:r>
            <a:r>
              <a:rPr lang="en-US" dirty="0" smtClean="0">
                <a:solidFill>
                  <a:srgbClr val="0070C0"/>
                </a:solidFill>
              </a:rPr>
              <a:t> </a:t>
            </a:r>
            <a:r>
              <a:rPr lang="en-US" dirty="0" smtClean="0"/>
              <a:t>FF</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425513" y="1478570"/>
            <a:ext cx="11537510" cy="3323987"/>
          </a:xfrm>
          <a:prstGeom prst="rect">
            <a:avLst/>
          </a:prstGeom>
          <a:noFill/>
        </p:spPr>
        <p:txBody>
          <a:bodyPr wrap="square" rtlCol="0">
            <a:spAutoFit/>
          </a:bodyPr>
          <a:lstStyle/>
          <a:p>
            <a:pPr algn="just"/>
            <a:r>
              <a:rPr lang="en-US" sz="3000" dirty="0" smtClean="0"/>
              <a:t>Clocked J-K FF that is triggered by the PGT of the clock. J and K inputs control the state of the FF in the same ways as the s, R inputs do for the clocked S-R FF except J=K=1. It does not produce ambiguous output. In this condition FF will always go to its opposite state upon the PGT.</a:t>
            </a:r>
          </a:p>
          <a:p>
            <a:pPr algn="just"/>
            <a:r>
              <a:rPr lang="en-US" sz="3000" dirty="0" smtClean="0"/>
              <a:t>The J-K FF is much more versatile than the S-R FF because it has no ambiguous state. Toggle operation is extensively used in all types of binary counters. </a:t>
            </a:r>
          </a:p>
        </p:txBody>
      </p:sp>
    </p:spTree>
    <p:extLst>
      <p:ext uri="{BB962C8B-B14F-4D97-AF65-F5344CB8AC3E}">
        <p14:creationId xmlns:p14="http://schemas.microsoft.com/office/powerpoint/2010/main" val="300542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79" y="1501555"/>
            <a:ext cx="9905998" cy="1478570"/>
          </a:xfrm>
        </p:spPr>
        <p:txBody>
          <a:bodyPr/>
          <a:lstStyle/>
          <a:p>
            <a:pPr algn="ctr"/>
            <a:r>
              <a:rPr lang="en-US" dirty="0" smtClean="0"/>
              <a:t>Digital pulses</a:t>
            </a:r>
            <a:endParaRPr lang="en-US" dirty="0"/>
          </a:p>
        </p:txBody>
      </p:sp>
    </p:spTree>
    <p:extLst>
      <p:ext uri="{BB962C8B-B14F-4D97-AF65-F5344CB8AC3E}">
        <p14:creationId xmlns:p14="http://schemas.microsoft.com/office/powerpoint/2010/main" val="3441799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13" y="-279553"/>
            <a:ext cx="9905998" cy="1478570"/>
          </a:xfrm>
        </p:spPr>
        <p:txBody>
          <a:bodyPr/>
          <a:lstStyle/>
          <a:p>
            <a:r>
              <a:rPr lang="en-US" dirty="0" smtClean="0"/>
              <a:t>Clocked J-K FF</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59" t="22311" r="3597" b="6534"/>
          <a:stretch/>
        </p:blipFill>
        <p:spPr>
          <a:xfrm>
            <a:off x="1043413" y="887239"/>
            <a:ext cx="10381801" cy="5798745"/>
          </a:xfrm>
          <a:prstGeom prst="rect">
            <a:avLst/>
          </a:prstGeom>
        </p:spPr>
      </p:pic>
    </p:spTree>
    <p:extLst>
      <p:ext uri="{BB962C8B-B14F-4D97-AF65-F5344CB8AC3E}">
        <p14:creationId xmlns:p14="http://schemas.microsoft.com/office/powerpoint/2010/main" val="4139300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Clocked J-K FF</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799723" y="1478570"/>
            <a:ext cx="11163300" cy="4832092"/>
          </a:xfrm>
          <a:prstGeom prst="rect">
            <a:avLst/>
          </a:prstGeom>
          <a:noFill/>
        </p:spPr>
        <p:txBody>
          <a:bodyPr wrap="square" rtlCol="0">
            <a:spAutoFit/>
          </a:bodyPr>
          <a:lstStyle/>
          <a:p>
            <a:pPr algn="just"/>
            <a:r>
              <a:rPr lang="en-US" sz="2800" dirty="0" smtClean="0"/>
              <a:t>Procedure/ Explanation:</a:t>
            </a:r>
          </a:p>
          <a:p>
            <a:pPr marL="514350" indent="-514350" algn="just">
              <a:buFont typeface="+mj-lt"/>
              <a:buAutoNum type="arabicPeriod"/>
            </a:pPr>
            <a:r>
              <a:rPr lang="en-US" sz="2800" dirty="0" smtClean="0"/>
              <a:t>Initially all inputs are 0, Q is assumed to be 1.</a:t>
            </a:r>
          </a:p>
          <a:p>
            <a:pPr marL="514350" indent="-514350" algn="just">
              <a:buFont typeface="+mj-lt"/>
              <a:buAutoNum type="arabicPeriod"/>
            </a:pPr>
            <a:r>
              <a:rPr lang="en-US" sz="2800" dirty="0" smtClean="0"/>
              <a:t>For the PGT of the first clock pulse, J=0, K=1 thus the FF will be reset to the Q=0 state. </a:t>
            </a:r>
          </a:p>
          <a:p>
            <a:pPr marL="514350" indent="-514350" algn="just">
              <a:buFont typeface="+mj-lt"/>
              <a:buAutoNum type="arabicPeriod"/>
            </a:pPr>
            <a:r>
              <a:rPr lang="en-US" sz="2800" dirty="0" smtClean="0"/>
              <a:t>For the PGT of 2</a:t>
            </a:r>
            <a:r>
              <a:rPr lang="en-US" sz="2800" baseline="30000" dirty="0" smtClean="0"/>
              <a:t>nd</a:t>
            </a:r>
            <a:r>
              <a:rPr lang="en-US" sz="2800" dirty="0" smtClean="0"/>
              <a:t> clock pulse, J=K=1. This causes the FF to toggle to its opposite state Q=1.</a:t>
            </a:r>
          </a:p>
          <a:p>
            <a:pPr marL="514350" indent="-514350" algn="just">
              <a:buFont typeface="+mj-lt"/>
              <a:buAutoNum type="arabicPeriod"/>
            </a:pPr>
            <a:r>
              <a:rPr lang="en-US" sz="2800" dirty="0" smtClean="0"/>
              <a:t>For the 3</a:t>
            </a:r>
            <a:r>
              <a:rPr lang="en-US" sz="2800" baseline="30000" dirty="0" smtClean="0"/>
              <a:t>rd</a:t>
            </a:r>
            <a:r>
              <a:rPr lang="en-US" sz="2800" dirty="0" smtClean="0"/>
              <a:t> clock pulse, J=K=0; FF does not change state; Q=1.</a:t>
            </a:r>
          </a:p>
          <a:p>
            <a:pPr marL="514350" indent="-514350" algn="just">
              <a:buFont typeface="+mj-lt"/>
              <a:buAutoNum type="arabicPeriod"/>
            </a:pPr>
            <a:r>
              <a:rPr lang="en-US" sz="2800" dirty="0" smtClean="0"/>
              <a:t>For the 4</a:t>
            </a:r>
            <a:r>
              <a:rPr lang="en-US" sz="2800" baseline="30000" dirty="0" smtClean="0"/>
              <a:t>th</a:t>
            </a:r>
            <a:r>
              <a:rPr lang="en-US" sz="2800" dirty="0" smtClean="0"/>
              <a:t> </a:t>
            </a:r>
            <a:r>
              <a:rPr lang="en-US" sz="2800" dirty="0"/>
              <a:t>clock pulse, </a:t>
            </a:r>
            <a:r>
              <a:rPr lang="en-US" sz="2800" dirty="0" smtClean="0"/>
              <a:t>J=1, K=0; this condition sets the Q=1. However, it is already 1, and so it will remain there. </a:t>
            </a:r>
          </a:p>
          <a:p>
            <a:pPr marL="514350" indent="-514350" algn="just">
              <a:buFont typeface="+mj-lt"/>
              <a:buAutoNum type="arabicPeriod"/>
            </a:pPr>
            <a:r>
              <a:rPr lang="en-US" sz="2800" dirty="0" smtClean="0"/>
              <a:t>For </a:t>
            </a:r>
            <a:r>
              <a:rPr lang="en-US" sz="2800" dirty="0"/>
              <a:t>the </a:t>
            </a:r>
            <a:r>
              <a:rPr lang="en-US" sz="2800" dirty="0" smtClean="0"/>
              <a:t>5</a:t>
            </a:r>
            <a:r>
              <a:rPr lang="en-US" sz="2800" baseline="30000" dirty="0" smtClean="0"/>
              <a:t>th</a:t>
            </a:r>
            <a:r>
              <a:rPr lang="en-US" sz="2800" dirty="0" smtClean="0"/>
              <a:t> </a:t>
            </a:r>
            <a:r>
              <a:rPr lang="en-US" sz="2800" dirty="0"/>
              <a:t>clock </a:t>
            </a:r>
            <a:r>
              <a:rPr lang="en-US" sz="2800" dirty="0" smtClean="0"/>
              <a:t>pulse J=K=1, so the FF toggles to its opposite state.  </a:t>
            </a:r>
          </a:p>
          <a:p>
            <a:pPr algn="just"/>
            <a:endParaRPr lang="en-US" sz="2800" dirty="0" smtClean="0"/>
          </a:p>
        </p:txBody>
      </p:sp>
    </p:spTree>
    <p:extLst>
      <p:ext uri="{BB962C8B-B14F-4D97-AF65-F5344CB8AC3E}">
        <p14:creationId xmlns:p14="http://schemas.microsoft.com/office/powerpoint/2010/main" val="1690405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706" y="108642"/>
            <a:ext cx="10472595" cy="1478570"/>
          </a:xfrm>
        </p:spPr>
        <p:txBody>
          <a:bodyPr/>
          <a:lstStyle/>
          <a:p>
            <a:r>
              <a:rPr lang="en-US" dirty="0" smtClean="0"/>
              <a:t>Internal Circuitry of Edge triggered J-K FF</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135" t="29967" r="1419"/>
          <a:stretch/>
        </p:blipFill>
        <p:spPr>
          <a:xfrm>
            <a:off x="1114706" y="1277911"/>
            <a:ext cx="10139881" cy="5580089"/>
          </a:xfrm>
          <a:prstGeom prst="rect">
            <a:avLst/>
          </a:prstGeom>
        </p:spPr>
      </p:pic>
    </p:spTree>
    <p:extLst>
      <p:ext uri="{BB962C8B-B14F-4D97-AF65-F5344CB8AC3E}">
        <p14:creationId xmlns:p14="http://schemas.microsoft.com/office/powerpoint/2010/main" val="338150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54" y="0"/>
            <a:ext cx="11181029" cy="1478570"/>
          </a:xfrm>
        </p:spPr>
        <p:txBody>
          <a:bodyPr/>
          <a:lstStyle/>
          <a:p>
            <a:r>
              <a:rPr lang="en-US" dirty="0" smtClean="0"/>
              <a:t>Internal Circuitry of Edge triggered J-K FF</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799723" y="1741120"/>
                <a:ext cx="11163300" cy="3786678"/>
              </a:xfrm>
              <a:prstGeom prst="rect">
                <a:avLst/>
              </a:prstGeom>
              <a:noFill/>
            </p:spPr>
            <p:txBody>
              <a:bodyPr wrap="square" rtlCol="0">
                <a:spAutoFit/>
              </a:bodyPr>
              <a:lstStyle/>
              <a:p>
                <a:pPr algn="just"/>
                <a:r>
                  <a:rPr lang="en-US" sz="3000" dirty="0" smtClean="0"/>
                  <a:t>Three sections are-</a:t>
                </a:r>
              </a:p>
              <a:p>
                <a:pPr marL="514350" indent="-514350" algn="just">
                  <a:buFont typeface="+mj-lt"/>
                  <a:buAutoNum type="arabicPeriod"/>
                </a:pPr>
                <a:r>
                  <a:rPr lang="en-US" sz="3000" dirty="0" smtClean="0"/>
                  <a:t>Basic NAND gate latch formed by NAND-3 and NAND-4.</a:t>
                </a:r>
              </a:p>
              <a:p>
                <a:pPr marL="514350" indent="-514350" algn="just">
                  <a:buFont typeface="+mj-lt"/>
                  <a:buAutoNum type="arabicPeriod"/>
                </a:pPr>
                <a:r>
                  <a:rPr lang="en-US" sz="3000" dirty="0" smtClean="0"/>
                  <a:t>A pulse-steering circuit formed by NAND-1 and NAND-2. </a:t>
                </a:r>
              </a:p>
              <a:p>
                <a:pPr marL="514350" indent="-514350" algn="just">
                  <a:buFont typeface="+mj-lt"/>
                  <a:buAutoNum type="arabicPeriod"/>
                </a:pPr>
                <a:r>
                  <a:rPr lang="en-US" sz="3000" dirty="0" smtClean="0"/>
                  <a:t>An edge detector circuit. </a:t>
                </a:r>
              </a:p>
              <a:p>
                <a:pPr marL="514350" indent="-514350" algn="just">
                  <a:buFont typeface="+mj-lt"/>
                  <a:buAutoNum type="arabicPeriod"/>
                </a:pPr>
                <a:endParaRPr lang="en-US" sz="3000" dirty="0"/>
              </a:p>
              <a:p>
                <a:pPr algn="just"/>
                <a:r>
                  <a:rPr lang="en-US" sz="3000" dirty="0" smtClean="0"/>
                  <a:t>Only difference between S-R and J-K FF circuits is that </a:t>
                </a:r>
                <a14:m>
                  <m:oMath xmlns:m="http://schemas.openxmlformats.org/officeDocument/2006/math">
                    <m:r>
                      <a:rPr lang="en-US" sz="3000" b="0" i="1" smtClean="0">
                        <a:latin typeface="Cambria Math" panose="02040503050406030204" pitchFamily="18" charset="0"/>
                      </a:rPr>
                      <m:t>𝑄</m:t>
                    </m:r>
                    <m:r>
                      <a:rPr lang="en-US" sz="3000" b="0" i="1" smtClean="0">
                        <a:latin typeface="Cambria Math" panose="02040503050406030204" pitchFamily="18" charset="0"/>
                      </a:rPr>
                      <m:t> </m:t>
                    </m:r>
                    <m:r>
                      <a:rPr lang="en-US" sz="3000" b="0" i="1" smtClean="0">
                        <a:latin typeface="Cambria Math" panose="02040503050406030204" pitchFamily="18" charset="0"/>
                      </a:rPr>
                      <m:t>𝑎𝑛𝑑</m:t>
                    </m:r>
                    <m:r>
                      <a:rPr lang="en-US" sz="3000" b="0" i="1" smtClean="0">
                        <a:latin typeface="Cambria Math" panose="02040503050406030204" pitchFamily="18" charset="0"/>
                      </a:rPr>
                      <m:t> </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𝑄</m:t>
                        </m:r>
                      </m:e>
                    </m:acc>
                  </m:oMath>
                </a14:m>
                <a:r>
                  <a:rPr lang="en-US" sz="3000" dirty="0" smtClean="0"/>
                  <a:t> outputs are fed back to the pulse steering NAND gates. This feedback connection gives the J-K FF to its toggle mode of operation for J=K=1.</a:t>
                </a:r>
              </a:p>
            </p:txBody>
          </p:sp>
        </mc:Choice>
        <mc:Fallback xmlns="">
          <p:sp>
            <p:nvSpPr>
              <p:cNvPr id="3" name="TextBox 2">
                <a:extLst>
                  <a:ext uri="{FF2B5EF4-FFF2-40B4-BE49-F238E27FC236}">
                    <a16:creationId xmlns:a16="http://schemas.microsoft.com/office/drawing/2014/main" xmlns=""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799723" y="1741120"/>
                <a:ext cx="11163300" cy="3786678"/>
              </a:xfrm>
              <a:prstGeom prst="rect">
                <a:avLst/>
              </a:prstGeom>
              <a:blipFill rotWithShape="0">
                <a:blip r:embed="rId2"/>
                <a:stretch>
                  <a:fillRect l="-1256" t="-1932" r="-1311" b="-4187"/>
                </a:stretch>
              </a:blipFill>
            </p:spPr>
            <p:txBody>
              <a:bodyPr/>
              <a:lstStyle/>
              <a:p>
                <a:r>
                  <a:rPr lang="en-US">
                    <a:noFill/>
                  </a:rPr>
                  <a:t> </a:t>
                </a:r>
              </a:p>
            </p:txBody>
          </p:sp>
        </mc:Fallback>
      </mc:AlternateContent>
    </p:spTree>
    <p:extLst>
      <p:ext uri="{BB962C8B-B14F-4D97-AF65-F5344CB8AC3E}">
        <p14:creationId xmlns:p14="http://schemas.microsoft.com/office/powerpoint/2010/main" val="769586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799723" y="1496677"/>
                <a:ext cx="11163300" cy="3788729"/>
              </a:xfrm>
              <a:prstGeom prst="rect">
                <a:avLst/>
              </a:prstGeom>
              <a:noFill/>
            </p:spPr>
            <p:txBody>
              <a:bodyPr wrap="square" rtlCol="0">
                <a:spAutoFit/>
              </a:bodyPr>
              <a:lstStyle/>
              <a:p>
                <a:pPr algn="just"/>
                <a:r>
                  <a:rPr lang="en-US" sz="3000" dirty="0" smtClean="0"/>
                  <a:t>Assume, J=K=1 where Q=0 </a:t>
                </a:r>
                <a14:m>
                  <m:oMath xmlns:m="http://schemas.openxmlformats.org/officeDocument/2006/math">
                    <m:r>
                      <a:rPr lang="en-US" sz="3000" i="1">
                        <a:latin typeface="Cambria Math" panose="02040503050406030204" pitchFamily="18" charset="0"/>
                      </a:rPr>
                      <m:t>𝑎𝑛𝑑</m:t>
                    </m:r>
                    <m:r>
                      <a:rPr lang="en-US" sz="3000" i="1">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r>
                      <a:rPr lang="en-US" sz="3000" b="0" i="1" smtClean="0">
                        <a:latin typeface="Cambria Math" panose="02040503050406030204" pitchFamily="18" charset="0"/>
                      </a:rPr>
                      <m:t>=1</m:t>
                    </m:r>
                  </m:oMath>
                </a14:m>
                <a:r>
                  <a:rPr lang="en-US" sz="3000" dirty="0" smtClean="0"/>
                  <a:t>. For the clock pulse, steering circuit send the clock through NAND gate 1. The active low output (</a:t>
                </a:r>
                <a14:m>
                  <m:oMath xmlns:m="http://schemas.openxmlformats.org/officeDocument/2006/math">
                    <m:acc>
                      <m:accPr>
                        <m:chr m:val="̅"/>
                        <m:ctrlPr>
                          <a:rPr lang="en-US" sz="3000" i="1" smtClean="0">
                            <a:latin typeface="Cambria Math" panose="02040503050406030204" pitchFamily="18" charset="0"/>
                          </a:rPr>
                        </m:ctrlPr>
                      </m:accPr>
                      <m:e>
                        <m:r>
                          <a:rPr lang="en-US" sz="3000" b="0" i="1" smtClean="0">
                            <a:latin typeface="Cambria Math" panose="02040503050406030204" pitchFamily="18" charset="0"/>
                          </a:rPr>
                          <m:t>𝑆𝐸𝑇</m:t>
                        </m:r>
                      </m:e>
                    </m:acc>
                  </m:oMath>
                </a14:m>
                <a:r>
                  <a:rPr lang="en-US" sz="3000" dirty="0" smtClean="0"/>
                  <a:t> input) produce the NAND latch output Q=1. </a:t>
                </a:r>
              </a:p>
              <a:p>
                <a:pPr algn="just"/>
                <a:r>
                  <a:rPr lang="en-US" sz="3000" dirty="0" smtClean="0"/>
                  <a:t>Note that q is fed back to NAND 2 input. That means, K=1, feedback input is 1 also. Then the steering circuit send the clock to NAND 2 which is also 1. The active low output </a:t>
                </a:r>
                <a:r>
                  <a:rPr lang="en-US" sz="3000" dirty="0"/>
                  <a:t>(</a:t>
                </a:r>
                <a14:m>
                  <m:oMath xmlns:m="http://schemas.openxmlformats.org/officeDocument/2006/math">
                    <m:acc>
                      <m:accPr>
                        <m:chr m:val="̅"/>
                        <m:ctrlPr>
                          <a:rPr lang="en-US" sz="3000" i="1">
                            <a:latin typeface="Cambria Math" panose="02040503050406030204" pitchFamily="18" charset="0"/>
                          </a:rPr>
                        </m:ctrlPr>
                      </m:accPr>
                      <m:e>
                        <m:r>
                          <a:rPr lang="en-US" sz="3000" b="0" i="1" smtClean="0">
                            <a:latin typeface="Cambria Math" panose="02040503050406030204" pitchFamily="18" charset="0"/>
                          </a:rPr>
                          <m:t>𝑅𝐸</m:t>
                        </m:r>
                        <m:r>
                          <a:rPr lang="en-US" sz="3000" i="1">
                            <a:latin typeface="Cambria Math" panose="02040503050406030204" pitchFamily="18" charset="0"/>
                          </a:rPr>
                          <m:t>𝑆𝐸𝑇</m:t>
                        </m:r>
                      </m:e>
                    </m:acc>
                  </m:oMath>
                </a14:m>
                <a:r>
                  <a:rPr lang="en-US" sz="3000" dirty="0"/>
                  <a:t> input) produce the NAND latch output </a:t>
                </a:r>
                <a:r>
                  <a:rPr lang="en-US" sz="3000" dirty="0" smtClean="0"/>
                  <a:t>Q=0.  Thus Q always end up in the opposite state. </a:t>
                </a:r>
                <a:endParaRPr lang="en-US" sz="3000" dirty="0"/>
              </a:p>
              <a:p>
                <a:pPr algn="just"/>
                <a:endParaRPr lang="en-US" sz="3000" dirty="0" smtClean="0"/>
              </a:p>
            </p:txBody>
          </p:sp>
        </mc:Choice>
        <mc:Fallback xmlns="">
          <p:sp>
            <p:nvSpPr>
              <p:cNvPr id="3" name="TextBox 2">
                <a:extLst>
                  <a:ext uri="{FF2B5EF4-FFF2-40B4-BE49-F238E27FC236}">
                    <a16:creationId xmlns:a16="http://schemas.microsoft.com/office/drawing/2014/main" xmlns=""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799723" y="1496677"/>
                <a:ext cx="11163300" cy="3788729"/>
              </a:xfrm>
              <a:prstGeom prst="rect">
                <a:avLst/>
              </a:prstGeom>
              <a:blipFill rotWithShape="0">
                <a:blip r:embed="rId2"/>
                <a:stretch>
                  <a:fillRect l="-1256" t="-1771" r="-1311"/>
                </a:stretch>
              </a:blipFill>
            </p:spPr>
            <p:txBody>
              <a:bodyPr/>
              <a:lstStyle/>
              <a:p>
                <a:r>
                  <a:rPr lang="en-US">
                    <a:noFill/>
                  </a:rPr>
                  <a:t> </a:t>
                </a:r>
              </a:p>
            </p:txBody>
          </p:sp>
        </mc:Fallback>
      </mc:AlternateContent>
      <p:sp>
        <p:nvSpPr>
          <p:cNvPr id="5" name="Title 1"/>
          <p:cNvSpPr>
            <a:spLocks noGrp="1"/>
          </p:cNvSpPr>
          <p:nvPr>
            <p:ph type="title"/>
          </p:nvPr>
        </p:nvSpPr>
        <p:spPr>
          <a:xfrm>
            <a:off x="914399" y="18107"/>
            <a:ext cx="11181029" cy="1478570"/>
          </a:xfrm>
        </p:spPr>
        <p:txBody>
          <a:bodyPr/>
          <a:lstStyle/>
          <a:p>
            <a:r>
              <a:rPr lang="en-US" dirty="0" smtClean="0"/>
              <a:t>Internal Circuitry of Edge triggered J-K FF</a:t>
            </a:r>
            <a:endParaRPr lang="en-US" dirty="0"/>
          </a:p>
        </p:txBody>
      </p:sp>
    </p:spTree>
    <p:extLst>
      <p:ext uri="{BB962C8B-B14F-4D97-AF65-F5344CB8AC3E}">
        <p14:creationId xmlns:p14="http://schemas.microsoft.com/office/powerpoint/2010/main" val="1918202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381" y="1702051"/>
            <a:ext cx="9905998" cy="1478570"/>
          </a:xfrm>
        </p:spPr>
        <p:txBody>
          <a:bodyPr/>
          <a:lstStyle/>
          <a:p>
            <a:pPr algn="ctr"/>
            <a:r>
              <a:rPr lang="en-US" dirty="0" smtClean="0"/>
              <a:t>Clocked D FF</a:t>
            </a:r>
            <a:endParaRPr lang="en-US" dirty="0"/>
          </a:p>
        </p:txBody>
      </p:sp>
    </p:spTree>
    <p:extLst>
      <p:ext uri="{BB962C8B-B14F-4D97-AF65-F5344CB8AC3E}">
        <p14:creationId xmlns:p14="http://schemas.microsoft.com/office/powerpoint/2010/main" val="2834811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Clocked D</a:t>
            </a:r>
            <a:r>
              <a:rPr lang="en-US" dirty="0" smtClean="0">
                <a:solidFill>
                  <a:srgbClr val="0070C0"/>
                </a:solidFill>
              </a:rPr>
              <a:t> </a:t>
            </a:r>
            <a:r>
              <a:rPr lang="en-US" dirty="0" smtClean="0"/>
              <a:t>FF</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244" t="27723" r="6469" b="33598"/>
          <a:stretch/>
        </p:blipFill>
        <p:spPr>
          <a:xfrm>
            <a:off x="1213164" y="1892175"/>
            <a:ext cx="10085130" cy="3204927"/>
          </a:xfrm>
          <a:prstGeom prst="rect">
            <a:avLst/>
          </a:prstGeom>
        </p:spPr>
      </p:pic>
    </p:spTree>
    <p:extLst>
      <p:ext uri="{BB962C8B-B14F-4D97-AF65-F5344CB8AC3E}">
        <p14:creationId xmlns:p14="http://schemas.microsoft.com/office/powerpoint/2010/main" val="309079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Clocked D</a:t>
            </a:r>
            <a:r>
              <a:rPr lang="en-US" dirty="0" smtClean="0">
                <a:solidFill>
                  <a:srgbClr val="0070C0"/>
                </a:solidFill>
              </a:rPr>
              <a:t> </a:t>
            </a:r>
            <a:r>
              <a:rPr lang="en-US" dirty="0" smtClean="0"/>
              <a:t>FF</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425513" y="1478570"/>
            <a:ext cx="11537510" cy="2400657"/>
          </a:xfrm>
          <a:prstGeom prst="rect">
            <a:avLst/>
          </a:prstGeom>
          <a:noFill/>
        </p:spPr>
        <p:txBody>
          <a:bodyPr wrap="square" rtlCol="0">
            <a:spAutoFit/>
          </a:bodyPr>
          <a:lstStyle/>
          <a:p>
            <a:pPr algn="just"/>
            <a:r>
              <a:rPr lang="en-US" sz="3000" dirty="0" smtClean="0"/>
              <a:t>Unlike the Clocked S-R and J-K FFs, this FF has only one synchronous control input D, </a:t>
            </a:r>
            <a:r>
              <a:rPr lang="en-US" sz="3000" u="sng" dirty="0" smtClean="0"/>
              <a:t>which stands for data.</a:t>
            </a:r>
            <a:r>
              <a:rPr lang="en-US" sz="3000" dirty="0" smtClean="0"/>
              <a:t> Operation is very simple. Q will go to the same state that is present on the D input when a PGT occurs. In other words the level present at D will be stored in the FF at the instant the PGT occurs. </a:t>
            </a:r>
          </a:p>
          <a:p>
            <a:pPr algn="just"/>
            <a:endParaRPr lang="en-US" sz="3000" dirty="0"/>
          </a:p>
        </p:txBody>
      </p:sp>
    </p:spTree>
    <p:extLst>
      <p:ext uri="{BB962C8B-B14F-4D97-AF65-F5344CB8AC3E}">
        <p14:creationId xmlns:p14="http://schemas.microsoft.com/office/powerpoint/2010/main" val="2395720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13" y="-279553"/>
            <a:ext cx="9905998" cy="1478570"/>
          </a:xfrm>
        </p:spPr>
        <p:txBody>
          <a:bodyPr/>
          <a:lstStyle/>
          <a:p>
            <a:r>
              <a:rPr lang="en-US" dirty="0" smtClean="0"/>
              <a:t>Clocked D FF</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224" t="24951" r="6766" b="12475"/>
          <a:stretch/>
        </p:blipFill>
        <p:spPr>
          <a:xfrm>
            <a:off x="697115" y="1131683"/>
            <a:ext cx="10860672" cy="5726317"/>
          </a:xfrm>
          <a:prstGeom prst="rect">
            <a:avLst/>
          </a:prstGeom>
        </p:spPr>
      </p:pic>
    </p:spTree>
    <p:extLst>
      <p:ext uri="{BB962C8B-B14F-4D97-AF65-F5344CB8AC3E}">
        <p14:creationId xmlns:p14="http://schemas.microsoft.com/office/powerpoint/2010/main" val="4282891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Clocked D FF</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799723" y="1478570"/>
            <a:ext cx="11163300" cy="3970318"/>
          </a:xfrm>
          <a:prstGeom prst="rect">
            <a:avLst/>
          </a:prstGeom>
          <a:noFill/>
        </p:spPr>
        <p:txBody>
          <a:bodyPr wrap="square" rtlCol="0">
            <a:spAutoFit/>
          </a:bodyPr>
          <a:lstStyle/>
          <a:p>
            <a:pPr algn="just"/>
            <a:r>
              <a:rPr lang="en-US" sz="2800" dirty="0" smtClean="0"/>
              <a:t>Procedure/ Explanation:</a:t>
            </a:r>
          </a:p>
          <a:p>
            <a:pPr marL="514350" indent="-514350" algn="just">
              <a:buFont typeface="+mj-lt"/>
              <a:buAutoNum type="arabicPeriod"/>
            </a:pPr>
            <a:r>
              <a:rPr lang="en-US" sz="2800" dirty="0" smtClean="0"/>
              <a:t>Assume, initially Q=1.</a:t>
            </a:r>
          </a:p>
          <a:p>
            <a:pPr marL="514350" indent="-514350" algn="just">
              <a:buFont typeface="+mj-lt"/>
              <a:buAutoNum type="arabicPeriod"/>
            </a:pPr>
            <a:r>
              <a:rPr lang="en-US" sz="2800" dirty="0" smtClean="0"/>
              <a:t>For the PGT of the first clock pulse, D input is LOW, thus Q will go to 0 state. Even though the D input level changes between point a and b , it has no effect on Q. </a:t>
            </a:r>
          </a:p>
          <a:p>
            <a:pPr marL="514350" indent="-514350" algn="just">
              <a:buFont typeface="+mj-lt"/>
              <a:buAutoNum type="arabicPeriod"/>
            </a:pPr>
            <a:r>
              <a:rPr lang="en-US" sz="2800" dirty="0" smtClean="0"/>
              <a:t>For the PGT of 2</a:t>
            </a:r>
            <a:r>
              <a:rPr lang="en-US" sz="2800" baseline="30000" dirty="0" smtClean="0"/>
              <a:t>nd</a:t>
            </a:r>
            <a:r>
              <a:rPr lang="en-US" sz="2800" dirty="0" smtClean="0"/>
              <a:t> clock pulse, Q goes HIGH because D is HIGH at that time. </a:t>
            </a:r>
          </a:p>
          <a:p>
            <a:pPr marL="514350" indent="-514350" algn="just">
              <a:buFont typeface="+mj-lt"/>
              <a:buAutoNum type="arabicPeriod"/>
            </a:pPr>
            <a:r>
              <a:rPr lang="en-US" sz="2800" dirty="0" smtClean="0"/>
              <a:t>In a similar manner, the Q output takes on the levels present at D when the PGTs occur at points c, d, e, f and g. </a:t>
            </a:r>
          </a:p>
        </p:txBody>
      </p:sp>
    </p:spTree>
    <p:extLst>
      <p:ext uri="{BB962C8B-B14F-4D97-AF65-F5344CB8AC3E}">
        <p14:creationId xmlns:p14="http://schemas.microsoft.com/office/powerpoint/2010/main" val="11355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58" y="0"/>
            <a:ext cx="9905998" cy="1478570"/>
          </a:xfrm>
        </p:spPr>
        <p:txBody>
          <a:bodyPr/>
          <a:lstStyle/>
          <a:p>
            <a:r>
              <a:rPr lang="en-US" dirty="0" smtClean="0"/>
              <a:t>Introduction</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516048" y="1874728"/>
            <a:ext cx="11474135" cy="2400657"/>
          </a:xfrm>
          <a:prstGeom prst="rect">
            <a:avLst/>
          </a:prstGeom>
          <a:noFill/>
        </p:spPr>
        <p:txBody>
          <a:bodyPr wrap="square" rtlCol="0">
            <a:spAutoFit/>
          </a:bodyPr>
          <a:lstStyle/>
          <a:p>
            <a:pPr algn="just"/>
            <a:r>
              <a:rPr lang="en-US" sz="3000" dirty="0" smtClean="0"/>
              <a:t>When a signal switches from a normal inactive state to the opposite (active) state, thus causing something to happen in the circuit. Then the signal returns to its inactive state while the effect of the recently activated signal remains in the system. These signals are called pulses. Two terms need to understand: pulses and pulse waveforms. </a:t>
            </a:r>
          </a:p>
        </p:txBody>
      </p:sp>
    </p:spTree>
    <p:extLst>
      <p:ext uri="{BB962C8B-B14F-4D97-AF65-F5344CB8AC3E}">
        <p14:creationId xmlns:p14="http://schemas.microsoft.com/office/powerpoint/2010/main" val="1987807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706" y="108642"/>
            <a:ext cx="10472595" cy="1478570"/>
          </a:xfrm>
        </p:spPr>
        <p:txBody>
          <a:bodyPr/>
          <a:lstStyle/>
          <a:p>
            <a:r>
              <a:rPr lang="en-US" dirty="0" smtClean="0"/>
              <a:t>Implementation of D FF</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0858" b="29814"/>
          <a:stretch/>
        </p:blipFill>
        <p:spPr>
          <a:xfrm rot="10800000">
            <a:off x="1288609" y="1587212"/>
            <a:ext cx="9707633" cy="3591370"/>
          </a:xfrm>
          <a:prstGeom prst="rect">
            <a:avLst/>
          </a:prstGeom>
        </p:spPr>
      </p:pic>
    </p:spTree>
    <p:extLst>
      <p:ext uri="{BB962C8B-B14F-4D97-AF65-F5344CB8AC3E}">
        <p14:creationId xmlns:p14="http://schemas.microsoft.com/office/powerpoint/2010/main" val="306764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58" y="0"/>
            <a:ext cx="9905998" cy="1478570"/>
          </a:xfrm>
        </p:spPr>
        <p:txBody>
          <a:bodyPr/>
          <a:lstStyle/>
          <a:p>
            <a:r>
              <a:rPr lang="en-US" dirty="0" smtClean="0"/>
              <a:t>Digital Pulses</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745402" y="1304359"/>
            <a:ext cx="11163300" cy="5262979"/>
          </a:xfrm>
          <a:prstGeom prst="rect">
            <a:avLst/>
          </a:prstGeom>
          <a:noFill/>
        </p:spPr>
        <p:txBody>
          <a:bodyPr wrap="square" rtlCol="0">
            <a:spAutoFit/>
          </a:bodyPr>
          <a:lstStyle/>
          <a:p>
            <a:pPr algn="just"/>
            <a:r>
              <a:rPr lang="en-US" sz="2800" dirty="0" smtClean="0"/>
              <a:t>A pulse that performs its intended function when it goes HIGH is called positive pulse, and a pulse </a:t>
            </a:r>
            <a:r>
              <a:rPr lang="en-US" sz="2800" dirty="0"/>
              <a:t>that performs its intended function when it goes </a:t>
            </a:r>
            <a:r>
              <a:rPr lang="en-US" sz="2800" dirty="0" smtClean="0"/>
              <a:t>LOW is called a negative pulse. </a:t>
            </a:r>
          </a:p>
          <a:p>
            <a:pPr algn="just"/>
            <a:r>
              <a:rPr lang="en-US" sz="2800" dirty="0" smtClean="0"/>
              <a:t>In actual circuits it takes time for a pulse waveform to change from one level to the other. These transition times are called the rise time (</a:t>
            </a:r>
            <a:r>
              <a:rPr lang="en-US" sz="2800" dirty="0" err="1" smtClean="0"/>
              <a:t>t</a:t>
            </a:r>
            <a:r>
              <a:rPr lang="en-US" sz="2800" baseline="-25000" dirty="0" err="1" smtClean="0"/>
              <a:t>r</a:t>
            </a:r>
            <a:r>
              <a:rPr lang="en-US" sz="2800" dirty="0" smtClean="0"/>
              <a:t>) and the fall time </a:t>
            </a:r>
            <a:r>
              <a:rPr lang="en-US" sz="2800" dirty="0"/>
              <a:t>(</a:t>
            </a:r>
            <a:r>
              <a:rPr lang="en-US" sz="2800" dirty="0" err="1" smtClean="0"/>
              <a:t>t</a:t>
            </a:r>
            <a:r>
              <a:rPr lang="en-US" sz="2800" baseline="-25000" dirty="0" err="1" smtClean="0"/>
              <a:t>f</a:t>
            </a:r>
            <a:r>
              <a:rPr lang="en-US" sz="2800" dirty="0" smtClean="0"/>
              <a:t>) and are defined as the time it takes the voltage to change between 10% and 90% of the HIGH level voltage as shown on the positive pulse in the following figure. The transition at the beginning of the pulse is called the leading edge and the transition at the end of the pulse is called the trailing edge. The duration (pulse width) of the pulse is defined as the time between the points when the leading and trailing edges are at 50% of the HIGH level voltage. </a:t>
            </a:r>
            <a:endParaRPr lang="en-US" sz="2800" dirty="0"/>
          </a:p>
        </p:txBody>
      </p:sp>
    </p:spTree>
    <p:extLst>
      <p:ext uri="{BB962C8B-B14F-4D97-AF65-F5344CB8AC3E}">
        <p14:creationId xmlns:p14="http://schemas.microsoft.com/office/powerpoint/2010/main" val="313829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467" y="-81481"/>
            <a:ext cx="9905998" cy="1478570"/>
          </a:xfrm>
        </p:spPr>
        <p:txBody>
          <a:bodyPr/>
          <a:lstStyle/>
          <a:p>
            <a:r>
              <a:rPr lang="en-US" dirty="0" smtClean="0"/>
              <a:t>Digital pulses (positive/Negative pulse)</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858" t="23630" r="7954"/>
          <a:stretch/>
        </p:blipFill>
        <p:spPr>
          <a:xfrm>
            <a:off x="1502874" y="1001021"/>
            <a:ext cx="8302029" cy="5856979"/>
          </a:xfrm>
          <a:prstGeom prst="rect">
            <a:avLst/>
          </a:prstGeom>
        </p:spPr>
      </p:pic>
    </p:spTree>
    <p:extLst>
      <p:ext uri="{BB962C8B-B14F-4D97-AF65-F5344CB8AC3E}">
        <p14:creationId xmlns:p14="http://schemas.microsoft.com/office/powerpoint/2010/main" val="201741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94" y="1575303"/>
            <a:ext cx="9905998" cy="1478570"/>
          </a:xfrm>
        </p:spPr>
        <p:txBody>
          <a:bodyPr/>
          <a:lstStyle/>
          <a:p>
            <a:pPr algn="ctr"/>
            <a:r>
              <a:rPr lang="en-US" dirty="0" smtClean="0"/>
              <a:t>Clock signal</a:t>
            </a:r>
            <a:endParaRPr lang="en-US" dirty="0"/>
          </a:p>
        </p:txBody>
      </p:sp>
    </p:spTree>
    <p:extLst>
      <p:ext uri="{BB962C8B-B14F-4D97-AF65-F5344CB8AC3E}">
        <p14:creationId xmlns:p14="http://schemas.microsoft.com/office/powerpoint/2010/main" val="79090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14" y="-144855"/>
            <a:ext cx="9905998" cy="1478570"/>
          </a:xfrm>
        </p:spPr>
        <p:txBody>
          <a:bodyPr/>
          <a:lstStyle/>
          <a:p>
            <a:r>
              <a:rPr lang="en-US" dirty="0" smtClean="0"/>
              <a:t>Clock signal</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470780" y="1333715"/>
            <a:ext cx="11519403" cy="3785652"/>
          </a:xfrm>
          <a:prstGeom prst="rect">
            <a:avLst/>
          </a:prstGeom>
          <a:noFill/>
        </p:spPr>
        <p:txBody>
          <a:bodyPr wrap="square" rtlCol="0">
            <a:spAutoFit/>
          </a:bodyPr>
          <a:lstStyle/>
          <a:p>
            <a:pPr algn="just"/>
            <a:r>
              <a:rPr lang="en-US" sz="3000" dirty="0" smtClean="0"/>
              <a:t>Digital system can operate either </a:t>
            </a:r>
            <a:r>
              <a:rPr lang="en-US" sz="3000" dirty="0"/>
              <a:t>asynchronously or </a:t>
            </a:r>
            <a:r>
              <a:rPr lang="en-US" sz="3000" dirty="0" smtClean="0"/>
              <a:t>synchronously. In asynchronous system, the outputs of logic circuits can change state any time one or more of the inputs change. </a:t>
            </a:r>
            <a:endParaRPr lang="en-US" sz="3000" dirty="0"/>
          </a:p>
          <a:p>
            <a:pPr algn="just"/>
            <a:r>
              <a:rPr lang="en-US" sz="3000" dirty="0" smtClean="0"/>
              <a:t>In synchronous system, the exact times at which any output can change states are determines by a signal commonly called the clock. System outputs can change state only when the clock makes a transition. When the clock changes from 0 to 1 this is called positive-going transition (PGT) otherwise it is called negative-going transition (NGT). </a:t>
            </a:r>
          </a:p>
        </p:txBody>
      </p:sp>
    </p:spTree>
    <p:extLst>
      <p:ext uri="{BB962C8B-B14F-4D97-AF65-F5344CB8AC3E}">
        <p14:creationId xmlns:p14="http://schemas.microsoft.com/office/powerpoint/2010/main" val="332318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14" y="-144855"/>
            <a:ext cx="9905998" cy="1478570"/>
          </a:xfrm>
        </p:spPr>
        <p:txBody>
          <a:bodyPr/>
          <a:lstStyle/>
          <a:p>
            <a:r>
              <a:rPr lang="en-US" dirty="0" smtClean="0"/>
              <a:t>Clock signal</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6701" t="26667" r="6864" b="18284"/>
          <a:stretch/>
        </p:blipFill>
        <p:spPr>
          <a:xfrm>
            <a:off x="1303699" y="1123625"/>
            <a:ext cx="9895438" cy="5345075"/>
          </a:xfrm>
          <a:prstGeom prst="rect">
            <a:avLst/>
          </a:prstGeom>
        </p:spPr>
      </p:pic>
    </p:spTree>
    <p:extLst>
      <p:ext uri="{BB962C8B-B14F-4D97-AF65-F5344CB8AC3E}">
        <p14:creationId xmlns:p14="http://schemas.microsoft.com/office/powerpoint/2010/main" val="3967126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1564</TotalTime>
  <Words>1512</Words>
  <Application>Microsoft Office PowerPoint</Application>
  <PresentationFormat>Widescreen</PresentationFormat>
  <Paragraphs>94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Cambria Math</vt:lpstr>
      <vt:lpstr>Trebuchet MS</vt:lpstr>
      <vt:lpstr>Tw Cen MT</vt:lpstr>
      <vt:lpstr>Circuit</vt:lpstr>
      <vt:lpstr>Flip-flops</vt:lpstr>
      <vt:lpstr>outline</vt:lpstr>
      <vt:lpstr>Digital pulses</vt:lpstr>
      <vt:lpstr>Introduction</vt:lpstr>
      <vt:lpstr>Digital Pulses</vt:lpstr>
      <vt:lpstr>Digital pulses (positive/Negative pulse)</vt:lpstr>
      <vt:lpstr>Clock signal</vt:lpstr>
      <vt:lpstr>Clock signal</vt:lpstr>
      <vt:lpstr>Clock signal</vt:lpstr>
      <vt:lpstr>Clock signal</vt:lpstr>
      <vt:lpstr>Clocked FFs </vt:lpstr>
      <vt:lpstr>Clocked FFs </vt:lpstr>
      <vt:lpstr>Clocked FFs </vt:lpstr>
      <vt:lpstr>Clocked FFs </vt:lpstr>
      <vt:lpstr>Clocked S-R (/S-C) FF</vt:lpstr>
      <vt:lpstr>Clocked S-R (/S-C) FF</vt:lpstr>
      <vt:lpstr>Clocked S-R (/S-C) FF</vt:lpstr>
      <vt:lpstr>Clocked S-R (/S-C) FF</vt:lpstr>
      <vt:lpstr>Clocked S-R (/S-C) FF</vt:lpstr>
      <vt:lpstr>Clocked S-R (/S-C) FF</vt:lpstr>
      <vt:lpstr>Internal Circuitry of Edge triggered S-R (/S-C) FF For PGT</vt:lpstr>
      <vt:lpstr>Internal Circuitry of Edge triggered S-R (/S-C) FF</vt:lpstr>
      <vt:lpstr>Internal Circuitry of Edge triggered S-R (/S-C) FF</vt:lpstr>
      <vt:lpstr>Edge Detector</vt:lpstr>
      <vt:lpstr>PowerPoint Presentation</vt:lpstr>
      <vt:lpstr>Clocked S-R (/S-C) FF</vt:lpstr>
      <vt:lpstr>Clocked J-K FF</vt:lpstr>
      <vt:lpstr>Clocked J-K FF</vt:lpstr>
      <vt:lpstr>Clocked J-K FF</vt:lpstr>
      <vt:lpstr>Clocked J-K FF</vt:lpstr>
      <vt:lpstr>Clocked J-K FF</vt:lpstr>
      <vt:lpstr>Internal Circuitry of Edge triggered J-K FF</vt:lpstr>
      <vt:lpstr>Internal Circuitry of Edge triggered J-K FF</vt:lpstr>
      <vt:lpstr>Internal Circuitry of Edge triggered J-K FF</vt:lpstr>
      <vt:lpstr>Clocked D FF</vt:lpstr>
      <vt:lpstr>Clocked D FF</vt:lpstr>
      <vt:lpstr>Clocked D FF</vt:lpstr>
      <vt:lpstr>Clocked D FF</vt:lpstr>
      <vt:lpstr>Clocked D FF</vt:lpstr>
      <vt:lpstr>Implementation of D FF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Nahid akter</dc:creator>
  <cp:lastModifiedBy>Dr. Nahid akter</cp:lastModifiedBy>
  <cp:revision>211</cp:revision>
  <dcterms:created xsi:type="dcterms:W3CDTF">2022-03-13T10:11:18Z</dcterms:created>
  <dcterms:modified xsi:type="dcterms:W3CDTF">2023-05-24T15:59:43Z</dcterms:modified>
</cp:coreProperties>
</file>