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57" r:id="rId3"/>
    <p:sldId id="259" r:id="rId4"/>
    <p:sldId id="354" r:id="rId5"/>
    <p:sldId id="272" r:id="rId6"/>
    <p:sldId id="271" r:id="rId7"/>
    <p:sldId id="273" r:id="rId8"/>
    <p:sldId id="325" r:id="rId9"/>
    <p:sldId id="326" r:id="rId10"/>
    <p:sldId id="327" r:id="rId11"/>
    <p:sldId id="332" r:id="rId12"/>
    <p:sldId id="333" r:id="rId13"/>
    <p:sldId id="334" r:id="rId14"/>
    <p:sldId id="335" r:id="rId15"/>
    <p:sldId id="343" r:id="rId16"/>
    <p:sldId id="336" r:id="rId17"/>
    <p:sldId id="341" r:id="rId18"/>
    <p:sldId id="342" r:id="rId19"/>
    <p:sldId id="338" r:id="rId20"/>
    <p:sldId id="328" r:id="rId21"/>
    <p:sldId id="329" r:id="rId22"/>
    <p:sldId id="331" r:id="rId23"/>
    <p:sldId id="348" r:id="rId24"/>
    <p:sldId id="330" r:id="rId25"/>
    <p:sldId id="339" r:id="rId26"/>
    <p:sldId id="340" r:id="rId27"/>
    <p:sldId id="344" r:id="rId28"/>
    <p:sldId id="345" r:id="rId29"/>
    <p:sldId id="346" r:id="rId30"/>
    <p:sldId id="353" r:id="rId31"/>
    <p:sldId id="347" r:id="rId32"/>
    <p:sldId id="352" r:id="rId33"/>
    <p:sldId id="349" r:id="rId34"/>
    <p:sldId id="351" r:id="rId35"/>
    <p:sldId id="32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20B8EB-FF11-4B19-91AD-7DCF2268FC1A}">
          <p14:sldIdLst>
            <p14:sldId id="256"/>
            <p14:sldId id="257"/>
            <p14:sldId id="259"/>
            <p14:sldId id="354"/>
            <p14:sldId id="272"/>
            <p14:sldId id="271"/>
            <p14:sldId id="273"/>
            <p14:sldId id="325"/>
            <p14:sldId id="326"/>
            <p14:sldId id="327"/>
            <p14:sldId id="332"/>
            <p14:sldId id="333"/>
            <p14:sldId id="334"/>
            <p14:sldId id="335"/>
            <p14:sldId id="343"/>
            <p14:sldId id="336"/>
            <p14:sldId id="341"/>
            <p14:sldId id="342"/>
            <p14:sldId id="338"/>
            <p14:sldId id="328"/>
            <p14:sldId id="329"/>
            <p14:sldId id="331"/>
            <p14:sldId id="348"/>
            <p14:sldId id="330"/>
            <p14:sldId id="339"/>
            <p14:sldId id="340"/>
            <p14:sldId id="344"/>
            <p14:sldId id="345"/>
            <p14:sldId id="346"/>
            <p14:sldId id="353"/>
            <p14:sldId id="347"/>
            <p14:sldId id="352"/>
            <p14:sldId id="349"/>
            <p14:sldId id="351"/>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70FFC-EEE7-4B6E-8632-D10558B2CF63}" type="datetimeFigureOut">
              <a:rPr lang="en-AU" smtClean="0"/>
              <a:t>25/04/2024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31253-C479-433E-89C4-05AAEE307B0E}" type="slidenum">
              <a:rPr lang="en-AU" smtClean="0"/>
              <a:t>‹#›</a:t>
            </a:fld>
            <a:endParaRPr lang="en-AU"/>
          </a:p>
        </p:txBody>
      </p:sp>
    </p:spTree>
    <p:extLst>
      <p:ext uri="{BB962C8B-B14F-4D97-AF65-F5344CB8AC3E}">
        <p14:creationId xmlns:p14="http://schemas.microsoft.com/office/powerpoint/2010/main" val="134221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056C9A-74BE-4CDE-9831-D5C613F1D9D1}" type="datetime1">
              <a:rPr lang="en-AU" smtClean="0"/>
              <a:t>25/04/2024</a:t>
            </a:fld>
            <a:endParaRPr lang="en-AU"/>
          </a:p>
        </p:txBody>
      </p:sp>
      <p:sp>
        <p:nvSpPr>
          <p:cNvPr id="5" name="Footer Placeholder 4"/>
          <p:cNvSpPr>
            <a:spLocks noGrp="1"/>
          </p:cNvSpPr>
          <p:nvPr>
            <p:ph type="ftr" sz="quarter" idx="11"/>
          </p:nvPr>
        </p:nvSpPr>
        <p:spPr/>
        <p:txBody>
          <a:bodyPr/>
          <a:lstStyle/>
          <a:p>
            <a:r>
              <a:rPr lang="en-AU"/>
              <a:t>Dr. Nazia Majadi</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139771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CDEC8-7962-4162-A15B-57302323AB58}" type="datetime1">
              <a:rPr lang="en-AU" smtClean="0"/>
              <a:t>25/04/2024</a:t>
            </a:fld>
            <a:endParaRPr lang="en-AU"/>
          </a:p>
        </p:txBody>
      </p:sp>
      <p:sp>
        <p:nvSpPr>
          <p:cNvPr id="5" name="Footer Placeholder 4"/>
          <p:cNvSpPr>
            <a:spLocks noGrp="1"/>
          </p:cNvSpPr>
          <p:nvPr>
            <p:ph type="ftr" sz="quarter" idx="11"/>
          </p:nvPr>
        </p:nvSpPr>
        <p:spPr/>
        <p:txBody>
          <a:bodyPr/>
          <a:lstStyle/>
          <a:p>
            <a:r>
              <a:rPr lang="en-AU"/>
              <a:t>Dr. Nazia Majadi</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207560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4E73CD-683D-44C7-9B17-BF310F1767DD}" type="datetime1">
              <a:rPr lang="en-AU" smtClean="0"/>
              <a:t>25/04/2024</a:t>
            </a:fld>
            <a:endParaRPr lang="en-AU"/>
          </a:p>
        </p:txBody>
      </p:sp>
      <p:sp>
        <p:nvSpPr>
          <p:cNvPr id="5" name="Footer Placeholder 4"/>
          <p:cNvSpPr>
            <a:spLocks noGrp="1"/>
          </p:cNvSpPr>
          <p:nvPr>
            <p:ph type="ftr" sz="quarter" idx="11"/>
          </p:nvPr>
        </p:nvSpPr>
        <p:spPr/>
        <p:txBody>
          <a:bodyPr/>
          <a:lstStyle/>
          <a:p>
            <a:r>
              <a:rPr lang="en-AU"/>
              <a:t>Dr. Nazia Majadi</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DC6F3F-10AE-4DAF-8BDD-34181B43C331}" type="slidenum">
              <a:rPr lang="en-AU" smtClean="0"/>
              <a:t>‹#›</a:t>
            </a:fld>
            <a:endParaRPr lang="en-A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9300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03839A-EF69-4BD1-AF5D-E9B00A027916}" type="datetime1">
              <a:rPr lang="en-AU" smtClean="0"/>
              <a:t>25/04/2024</a:t>
            </a:fld>
            <a:endParaRPr lang="en-AU"/>
          </a:p>
        </p:txBody>
      </p:sp>
      <p:sp>
        <p:nvSpPr>
          <p:cNvPr id="6" name="Footer Placeholder 5"/>
          <p:cNvSpPr>
            <a:spLocks noGrp="1"/>
          </p:cNvSpPr>
          <p:nvPr>
            <p:ph type="ftr" sz="quarter" idx="11"/>
          </p:nvPr>
        </p:nvSpPr>
        <p:spPr/>
        <p:txBody>
          <a:bodyPr/>
          <a:lstStyle/>
          <a:p>
            <a:r>
              <a:rPr lang="en-AU"/>
              <a:t>Dr. Nazia Majadi</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1212558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B0D5F5-A2C7-439D-B179-93ED41A66387}" type="datetime1">
              <a:rPr lang="en-AU" smtClean="0"/>
              <a:t>25/04/2024</a:t>
            </a:fld>
            <a:endParaRPr lang="en-AU"/>
          </a:p>
        </p:txBody>
      </p:sp>
      <p:sp>
        <p:nvSpPr>
          <p:cNvPr id="6" name="Footer Placeholder 5"/>
          <p:cNvSpPr>
            <a:spLocks noGrp="1"/>
          </p:cNvSpPr>
          <p:nvPr>
            <p:ph type="ftr" sz="quarter" idx="11"/>
          </p:nvPr>
        </p:nvSpPr>
        <p:spPr/>
        <p:txBody>
          <a:bodyPr/>
          <a:lstStyle/>
          <a:p>
            <a:r>
              <a:rPr lang="en-AU"/>
              <a:t>Dr. Nazia Majadi</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DC6F3F-10AE-4DAF-8BDD-34181B43C331}" type="slidenum">
              <a:rPr lang="en-AU" smtClean="0"/>
              <a:t>‹#›</a:t>
            </a:fld>
            <a:endParaRPr lang="en-A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76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7BD49-D073-4424-9815-2DB07844F489}" type="datetime1">
              <a:rPr lang="en-AU" smtClean="0"/>
              <a:t>25/04/2024</a:t>
            </a:fld>
            <a:endParaRPr lang="en-AU"/>
          </a:p>
        </p:txBody>
      </p:sp>
      <p:sp>
        <p:nvSpPr>
          <p:cNvPr id="6" name="Footer Placeholder 5"/>
          <p:cNvSpPr>
            <a:spLocks noGrp="1"/>
          </p:cNvSpPr>
          <p:nvPr>
            <p:ph type="ftr" sz="quarter" idx="11"/>
          </p:nvPr>
        </p:nvSpPr>
        <p:spPr/>
        <p:txBody>
          <a:bodyPr/>
          <a:lstStyle/>
          <a:p>
            <a:r>
              <a:rPr lang="en-AU"/>
              <a:t>Dr. Nazia Majadi</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1162484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0DB1F-0106-4600-91C9-72353F5664C9}" type="datetime1">
              <a:rPr lang="en-AU" smtClean="0"/>
              <a:t>25/04/2024</a:t>
            </a:fld>
            <a:endParaRPr lang="en-AU"/>
          </a:p>
        </p:txBody>
      </p:sp>
      <p:sp>
        <p:nvSpPr>
          <p:cNvPr id="5" name="Footer Placeholder 4"/>
          <p:cNvSpPr>
            <a:spLocks noGrp="1"/>
          </p:cNvSpPr>
          <p:nvPr>
            <p:ph type="ftr" sz="quarter" idx="11"/>
          </p:nvPr>
        </p:nvSpPr>
        <p:spPr/>
        <p:txBody>
          <a:bodyPr/>
          <a:lstStyle/>
          <a:p>
            <a:r>
              <a:rPr lang="en-AU"/>
              <a:t>Dr. Nazia Majadi</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98539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B1FE8-A351-4690-AD95-686F044FA6B4}" type="datetime1">
              <a:rPr lang="en-AU" smtClean="0"/>
              <a:t>25/04/2024</a:t>
            </a:fld>
            <a:endParaRPr lang="en-AU"/>
          </a:p>
        </p:txBody>
      </p:sp>
      <p:sp>
        <p:nvSpPr>
          <p:cNvPr id="5" name="Footer Placeholder 4"/>
          <p:cNvSpPr>
            <a:spLocks noGrp="1"/>
          </p:cNvSpPr>
          <p:nvPr>
            <p:ph type="ftr" sz="quarter" idx="11"/>
          </p:nvPr>
        </p:nvSpPr>
        <p:spPr/>
        <p:txBody>
          <a:bodyPr/>
          <a:lstStyle/>
          <a:p>
            <a:r>
              <a:rPr lang="en-AU"/>
              <a:t>Dr. Nazia Majadi</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294052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99E80-97C4-4EDD-A82C-9EADFFE247BB}" type="datetime1">
              <a:rPr lang="en-AU" smtClean="0"/>
              <a:t>25/04/2024</a:t>
            </a:fld>
            <a:endParaRPr lang="en-AU"/>
          </a:p>
        </p:txBody>
      </p:sp>
      <p:sp>
        <p:nvSpPr>
          <p:cNvPr id="5" name="Footer Placeholder 4"/>
          <p:cNvSpPr>
            <a:spLocks noGrp="1"/>
          </p:cNvSpPr>
          <p:nvPr>
            <p:ph type="ftr" sz="quarter" idx="11"/>
          </p:nvPr>
        </p:nvSpPr>
        <p:spPr/>
        <p:txBody>
          <a:bodyPr/>
          <a:lstStyle/>
          <a:p>
            <a:r>
              <a:rPr lang="en-AU"/>
              <a:t>Dr. Nazia Majadi</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759067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C04E0-19B1-4E39-BE3E-BBBBD87E6308}" type="datetime1">
              <a:rPr lang="en-AU" smtClean="0"/>
              <a:t>25/04/2024</a:t>
            </a:fld>
            <a:endParaRPr lang="en-AU"/>
          </a:p>
        </p:txBody>
      </p:sp>
      <p:sp>
        <p:nvSpPr>
          <p:cNvPr id="5" name="Footer Placeholder 4"/>
          <p:cNvSpPr>
            <a:spLocks noGrp="1"/>
          </p:cNvSpPr>
          <p:nvPr>
            <p:ph type="ftr" sz="quarter" idx="11"/>
          </p:nvPr>
        </p:nvSpPr>
        <p:spPr/>
        <p:txBody>
          <a:bodyPr/>
          <a:lstStyle/>
          <a:p>
            <a:r>
              <a:rPr lang="en-AU"/>
              <a:t>Dr. Nazia Majadi</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417207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F6A592-7A10-47F0-9BDE-7E37A8A5D986}" type="datetime1">
              <a:rPr lang="en-AU" smtClean="0"/>
              <a:t>25/04/2024</a:t>
            </a:fld>
            <a:endParaRPr lang="en-AU"/>
          </a:p>
        </p:txBody>
      </p:sp>
      <p:sp>
        <p:nvSpPr>
          <p:cNvPr id="6" name="Footer Placeholder 5"/>
          <p:cNvSpPr>
            <a:spLocks noGrp="1"/>
          </p:cNvSpPr>
          <p:nvPr>
            <p:ph type="ftr" sz="quarter" idx="11"/>
          </p:nvPr>
        </p:nvSpPr>
        <p:spPr/>
        <p:txBody>
          <a:bodyPr/>
          <a:lstStyle/>
          <a:p>
            <a:r>
              <a:rPr lang="en-AU"/>
              <a:t>Dr. Nazia Majadi</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410980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A6DCD-6614-4BC8-9AC1-2223748AD56D}" type="datetime1">
              <a:rPr lang="en-AU" smtClean="0"/>
              <a:t>25/04/2024</a:t>
            </a:fld>
            <a:endParaRPr lang="en-AU"/>
          </a:p>
        </p:txBody>
      </p:sp>
      <p:sp>
        <p:nvSpPr>
          <p:cNvPr id="8" name="Footer Placeholder 7"/>
          <p:cNvSpPr>
            <a:spLocks noGrp="1"/>
          </p:cNvSpPr>
          <p:nvPr>
            <p:ph type="ftr" sz="quarter" idx="11"/>
          </p:nvPr>
        </p:nvSpPr>
        <p:spPr/>
        <p:txBody>
          <a:bodyPr/>
          <a:lstStyle/>
          <a:p>
            <a:r>
              <a:rPr lang="en-AU"/>
              <a:t>Dr. Nazia Majadi</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252093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54BF86-6BB4-4BB4-8EE3-BD43A1BAAF02}" type="datetime1">
              <a:rPr lang="en-AU" smtClean="0"/>
              <a:t>25/04/2024</a:t>
            </a:fld>
            <a:endParaRPr lang="en-AU"/>
          </a:p>
        </p:txBody>
      </p:sp>
      <p:sp>
        <p:nvSpPr>
          <p:cNvPr id="4" name="Footer Placeholder 3"/>
          <p:cNvSpPr>
            <a:spLocks noGrp="1"/>
          </p:cNvSpPr>
          <p:nvPr>
            <p:ph type="ftr" sz="quarter" idx="11"/>
          </p:nvPr>
        </p:nvSpPr>
        <p:spPr/>
        <p:txBody>
          <a:bodyPr/>
          <a:lstStyle/>
          <a:p>
            <a:r>
              <a:rPr lang="en-AU"/>
              <a:t>Dr. Nazia Majadi</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86721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42C37-AFCC-4D4B-B6C3-4B4F52BE1705}" type="datetime1">
              <a:rPr lang="en-AU" smtClean="0"/>
              <a:t>25/04/2024</a:t>
            </a:fld>
            <a:endParaRPr lang="en-AU"/>
          </a:p>
        </p:txBody>
      </p:sp>
      <p:sp>
        <p:nvSpPr>
          <p:cNvPr id="3" name="Footer Placeholder 2"/>
          <p:cNvSpPr>
            <a:spLocks noGrp="1"/>
          </p:cNvSpPr>
          <p:nvPr>
            <p:ph type="ftr" sz="quarter" idx="11"/>
          </p:nvPr>
        </p:nvSpPr>
        <p:spPr/>
        <p:txBody>
          <a:bodyPr/>
          <a:lstStyle/>
          <a:p>
            <a:r>
              <a:rPr lang="en-AU"/>
              <a:t>Dr. Nazia Majadi</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97471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A88F4-A764-46F7-BC68-D3F10AAA11C9}" type="datetime1">
              <a:rPr lang="en-AU" smtClean="0"/>
              <a:t>25/04/2024</a:t>
            </a:fld>
            <a:endParaRPr lang="en-AU"/>
          </a:p>
        </p:txBody>
      </p:sp>
      <p:sp>
        <p:nvSpPr>
          <p:cNvPr id="6" name="Footer Placeholder 5"/>
          <p:cNvSpPr>
            <a:spLocks noGrp="1"/>
          </p:cNvSpPr>
          <p:nvPr>
            <p:ph type="ftr" sz="quarter" idx="11"/>
          </p:nvPr>
        </p:nvSpPr>
        <p:spPr/>
        <p:txBody>
          <a:bodyPr/>
          <a:lstStyle/>
          <a:p>
            <a:r>
              <a:rPr lang="en-AU"/>
              <a:t>Dr. Nazia Majadi</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199191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99A29-F239-4BFC-AA0B-63A1BB771D0A}" type="datetime1">
              <a:rPr lang="en-AU" smtClean="0"/>
              <a:t>25/04/2024</a:t>
            </a:fld>
            <a:endParaRPr lang="en-AU"/>
          </a:p>
        </p:txBody>
      </p:sp>
      <p:sp>
        <p:nvSpPr>
          <p:cNvPr id="6" name="Footer Placeholder 5"/>
          <p:cNvSpPr>
            <a:spLocks noGrp="1"/>
          </p:cNvSpPr>
          <p:nvPr>
            <p:ph type="ftr" sz="quarter" idx="11"/>
          </p:nvPr>
        </p:nvSpPr>
        <p:spPr/>
        <p:txBody>
          <a:bodyPr/>
          <a:lstStyle/>
          <a:p>
            <a:r>
              <a:rPr lang="en-AU"/>
              <a:t>Dr. Nazia Majadi</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DC6F3F-10AE-4DAF-8BDD-34181B43C331}" type="slidenum">
              <a:rPr lang="en-AU" smtClean="0"/>
              <a:t>‹#›</a:t>
            </a:fld>
            <a:endParaRPr lang="en-AU"/>
          </a:p>
        </p:txBody>
      </p:sp>
    </p:spTree>
    <p:extLst>
      <p:ext uri="{BB962C8B-B14F-4D97-AF65-F5344CB8AC3E}">
        <p14:creationId xmlns:p14="http://schemas.microsoft.com/office/powerpoint/2010/main" val="261107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302189-EED7-4DBE-9FD0-AAAD505A19FC}" type="datetime1">
              <a:rPr lang="en-AU" smtClean="0"/>
              <a:t>25/04/2024</a:t>
            </a:fld>
            <a:endParaRPr lang="en-A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a:t>Dr. Nazia Majadi</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DDC6F3F-10AE-4DAF-8BDD-34181B43C331}" type="slidenum">
              <a:rPr lang="en-AU" smtClean="0"/>
              <a:t>‹#›</a:t>
            </a:fld>
            <a:endParaRPr lang="en-AU"/>
          </a:p>
        </p:txBody>
      </p:sp>
    </p:spTree>
    <p:extLst>
      <p:ext uri="{BB962C8B-B14F-4D97-AF65-F5344CB8AC3E}">
        <p14:creationId xmlns:p14="http://schemas.microsoft.com/office/powerpoint/2010/main" val="1749820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8AD2-3C66-4156-BFC0-74F3D44FC5CF}"/>
              </a:ext>
            </a:extLst>
          </p:cNvPr>
          <p:cNvSpPr>
            <a:spLocks noGrp="1"/>
          </p:cNvSpPr>
          <p:nvPr>
            <p:ph type="ctrTitle"/>
          </p:nvPr>
        </p:nvSpPr>
        <p:spPr>
          <a:xfrm>
            <a:off x="2589213" y="1757780"/>
            <a:ext cx="8915399" cy="3019602"/>
          </a:xfrm>
        </p:spPr>
        <p:txBody>
          <a:bodyPr/>
          <a:lstStyle/>
          <a:p>
            <a:pPr algn="ctr"/>
            <a:r>
              <a:rPr lang="en-AU" b="1" dirty="0"/>
              <a:t>Compiler Construction</a:t>
            </a:r>
            <a:br>
              <a:rPr lang="en-AU" b="1" dirty="0"/>
            </a:br>
            <a:r>
              <a:rPr lang="en-AU" b="1" dirty="0"/>
              <a:t>(Introductory Class)</a:t>
            </a:r>
          </a:p>
        </p:txBody>
      </p:sp>
      <p:sp>
        <p:nvSpPr>
          <p:cNvPr id="3" name="Subtitle 2">
            <a:extLst>
              <a:ext uri="{FF2B5EF4-FFF2-40B4-BE49-F238E27FC236}">
                <a16:creationId xmlns:a16="http://schemas.microsoft.com/office/drawing/2014/main" id="{1904FDC4-1903-4D01-ACB8-479B0EC4B5E7}"/>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239960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8724-C61E-436F-8E25-30B3639A7480}"/>
              </a:ext>
            </a:extLst>
          </p:cNvPr>
          <p:cNvSpPr>
            <a:spLocks noGrp="1"/>
          </p:cNvSpPr>
          <p:nvPr>
            <p:ph type="title"/>
          </p:nvPr>
        </p:nvSpPr>
        <p:spPr/>
        <p:txBody>
          <a:bodyPr/>
          <a:lstStyle/>
          <a:p>
            <a:r>
              <a:rPr lang="en-AU" dirty="0"/>
              <a:t>Language Translator</a:t>
            </a:r>
          </a:p>
        </p:txBody>
      </p:sp>
      <p:sp>
        <p:nvSpPr>
          <p:cNvPr id="3" name="Content Placeholder 2">
            <a:extLst>
              <a:ext uri="{FF2B5EF4-FFF2-40B4-BE49-F238E27FC236}">
                <a16:creationId xmlns:a16="http://schemas.microsoft.com/office/drawing/2014/main" id="{144FD416-AF74-4EFA-871A-F3223B160D70}"/>
              </a:ext>
            </a:extLst>
          </p:cNvPr>
          <p:cNvSpPr>
            <a:spLocks noGrp="1"/>
          </p:cNvSpPr>
          <p:nvPr>
            <p:ph idx="1"/>
          </p:nvPr>
        </p:nvSpPr>
        <p:spPr/>
        <p:txBody>
          <a:bodyPr/>
          <a:lstStyle/>
          <a:p>
            <a:pPr algn="just"/>
            <a:r>
              <a:rPr lang="en-US" dirty="0"/>
              <a:t>Language Translator is a computer program which translates a program written in </a:t>
            </a:r>
            <a:r>
              <a:rPr lang="en-US" b="1" i="1" dirty="0"/>
              <a:t>one (Source) language </a:t>
            </a:r>
            <a:r>
              <a:rPr lang="en-US" dirty="0"/>
              <a:t>to its equivalent program in </a:t>
            </a:r>
            <a:r>
              <a:rPr lang="en-US" b="1" i="1" dirty="0"/>
              <a:t>other (Target) language</a:t>
            </a:r>
            <a:r>
              <a:rPr lang="en-US" dirty="0"/>
              <a:t>. </a:t>
            </a:r>
          </a:p>
          <a:p>
            <a:pPr algn="just"/>
            <a:r>
              <a:rPr lang="en-US" dirty="0"/>
              <a:t>The </a:t>
            </a:r>
            <a:r>
              <a:rPr lang="en-US" b="1" i="1" dirty="0"/>
              <a:t>Source program </a:t>
            </a:r>
            <a:r>
              <a:rPr lang="en-US" dirty="0"/>
              <a:t>is a </a:t>
            </a:r>
            <a:r>
              <a:rPr lang="en-US" b="1" i="1" u="sng" dirty="0"/>
              <a:t>high level language </a:t>
            </a:r>
            <a:r>
              <a:rPr lang="en-US" dirty="0"/>
              <a:t>where as the </a:t>
            </a:r>
            <a:r>
              <a:rPr lang="en-US" b="1" i="1" dirty="0"/>
              <a:t>Target language </a:t>
            </a:r>
            <a:r>
              <a:rPr lang="en-US" dirty="0"/>
              <a:t>can be </a:t>
            </a:r>
            <a:r>
              <a:rPr lang="en-US" b="1" i="1" dirty="0"/>
              <a:t>any thing from the machine language of a target machine </a:t>
            </a:r>
            <a:r>
              <a:rPr lang="en-US" dirty="0"/>
              <a:t>(between Microprocessor to Supercomputer) to another high level language program</a:t>
            </a:r>
          </a:p>
          <a:p>
            <a:pPr algn="just"/>
            <a:r>
              <a:rPr lang="en-US" dirty="0"/>
              <a:t>Two commonly Used Translators are: </a:t>
            </a:r>
          </a:p>
          <a:p>
            <a:pPr lvl="1" algn="just"/>
            <a:r>
              <a:rPr lang="en-US" dirty="0"/>
              <a:t>Compiler  </a:t>
            </a:r>
          </a:p>
          <a:p>
            <a:pPr lvl="1" algn="just"/>
            <a:r>
              <a:rPr lang="en-US" dirty="0"/>
              <a:t>Interpreter</a:t>
            </a:r>
            <a:endParaRPr lang="en-AU" dirty="0"/>
          </a:p>
        </p:txBody>
      </p:sp>
      <p:sp>
        <p:nvSpPr>
          <p:cNvPr id="4" name="Footer Placeholder 3">
            <a:extLst>
              <a:ext uri="{FF2B5EF4-FFF2-40B4-BE49-F238E27FC236}">
                <a16:creationId xmlns:a16="http://schemas.microsoft.com/office/drawing/2014/main" id="{81661A56-1DEB-4AB8-85EC-A8E313B72800}"/>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7C212EFF-8D7A-4837-BA1C-14CD4C34EAB2}"/>
              </a:ext>
            </a:extLst>
          </p:cNvPr>
          <p:cNvSpPr>
            <a:spLocks noGrp="1"/>
          </p:cNvSpPr>
          <p:nvPr>
            <p:ph type="sldNum" sz="quarter" idx="12"/>
          </p:nvPr>
        </p:nvSpPr>
        <p:spPr/>
        <p:txBody>
          <a:bodyPr/>
          <a:lstStyle/>
          <a:p>
            <a:fld id="{3DDC6F3F-10AE-4DAF-8BDD-34181B43C331}" type="slidenum">
              <a:rPr lang="en-AU" smtClean="0"/>
              <a:t>10</a:t>
            </a:fld>
            <a:endParaRPr lang="en-AU"/>
          </a:p>
        </p:txBody>
      </p:sp>
    </p:spTree>
    <p:extLst>
      <p:ext uri="{BB962C8B-B14F-4D97-AF65-F5344CB8AC3E}">
        <p14:creationId xmlns:p14="http://schemas.microsoft.com/office/powerpoint/2010/main" val="156076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E923-9177-43A0-BAF8-6B511B378ADB}"/>
              </a:ext>
            </a:extLst>
          </p:cNvPr>
          <p:cNvSpPr>
            <a:spLocks noGrp="1"/>
          </p:cNvSpPr>
          <p:nvPr>
            <p:ph type="title"/>
          </p:nvPr>
        </p:nvSpPr>
        <p:spPr/>
        <p:txBody>
          <a:bodyPr/>
          <a:lstStyle/>
          <a:p>
            <a:r>
              <a:rPr lang="en-AU" dirty="0"/>
              <a:t>Language Processing System</a:t>
            </a:r>
          </a:p>
        </p:txBody>
      </p:sp>
      <p:sp>
        <p:nvSpPr>
          <p:cNvPr id="3" name="Content Placeholder 2">
            <a:extLst>
              <a:ext uri="{FF2B5EF4-FFF2-40B4-BE49-F238E27FC236}">
                <a16:creationId xmlns:a16="http://schemas.microsoft.com/office/drawing/2014/main" id="{016CAF01-7327-4B88-BEDF-94B07F29EB27}"/>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F3D5664A-B1FA-4F69-9768-921C64E1B784}"/>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6866660D-CF63-4EFF-8099-9E964E92264C}"/>
              </a:ext>
            </a:extLst>
          </p:cNvPr>
          <p:cNvSpPr>
            <a:spLocks noGrp="1"/>
          </p:cNvSpPr>
          <p:nvPr>
            <p:ph type="sldNum" sz="quarter" idx="12"/>
          </p:nvPr>
        </p:nvSpPr>
        <p:spPr/>
        <p:txBody>
          <a:bodyPr/>
          <a:lstStyle/>
          <a:p>
            <a:fld id="{3DDC6F3F-10AE-4DAF-8BDD-34181B43C331}" type="slidenum">
              <a:rPr lang="en-AU" smtClean="0"/>
              <a:t>11</a:t>
            </a:fld>
            <a:endParaRPr lang="en-AU"/>
          </a:p>
        </p:txBody>
      </p:sp>
      <p:pic>
        <p:nvPicPr>
          <p:cNvPr id="7" name="Picture 6">
            <a:extLst>
              <a:ext uri="{FF2B5EF4-FFF2-40B4-BE49-F238E27FC236}">
                <a16:creationId xmlns:a16="http://schemas.microsoft.com/office/drawing/2014/main" id="{22886212-BCFA-4355-99F3-4DD02369ED1C}"/>
              </a:ext>
            </a:extLst>
          </p:cNvPr>
          <p:cNvPicPr>
            <a:picLocks noChangeAspect="1"/>
          </p:cNvPicPr>
          <p:nvPr/>
        </p:nvPicPr>
        <p:blipFill>
          <a:blip r:embed="rId2"/>
          <a:stretch>
            <a:fillRect/>
          </a:stretch>
        </p:blipFill>
        <p:spPr>
          <a:xfrm>
            <a:off x="4662256" y="1624758"/>
            <a:ext cx="3993472" cy="4609132"/>
          </a:xfrm>
          <a:prstGeom prst="rect">
            <a:avLst/>
          </a:prstGeom>
        </p:spPr>
      </p:pic>
    </p:spTree>
    <p:extLst>
      <p:ext uri="{BB962C8B-B14F-4D97-AF65-F5344CB8AC3E}">
        <p14:creationId xmlns:p14="http://schemas.microsoft.com/office/powerpoint/2010/main" val="170185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A887-6B12-4257-AA9C-90339980B3AF}"/>
              </a:ext>
            </a:extLst>
          </p:cNvPr>
          <p:cNvSpPr>
            <a:spLocks noGrp="1"/>
          </p:cNvSpPr>
          <p:nvPr>
            <p:ph type="title"/>
          </p:nvPr>
        </p:nvSpPr>
        <p:spPr/>
        <p:txBody>
          <a:bodyPr/>
          <a:lstStyle/>
          <a:p>
            <a:r>
              <a:rPr lang="en-AU" dirty="0" err="1"/>
              <a:t>Preprocessor</a:t>
            </a:r>
            <a:endParaRPr lang="en-AU" dirty="0"/>
          </a:p>
        </p:txBody>
      </p:sp>
      <p:sp>
        <p:nvSpPr>
          <p:cNvPr id="3" name="Content Placeholder 2">
            <a:extLst>
              <a:ext uri="{FF2B5EF4-FFF2-40B4-BE49-F238E27FC236}">
                <a16:creationId xmlns:a16="http://schemas.microsoft.com/office/drawing/2014/main" id="{6D8C9050-78B3-410A-A002-23466B5BB183}"/>
              </a:ext>
            </a:extLst>
          </p:cNvPr>
          <p:cNvSpPr>
            <a:spLocks noGrp="1"/>
          </p:cNvSpPr>
          <p:nvPr>
            <p:ph idx="1"/>
          </p:nvPr>
        </p:nvSpPr>
        <p:spPr/>
        <p:txBody>
          <a:bodyPr/>
          <a:lstStyle/>
          <a:p>
            <a:pPr algn="just"/>
            <a:r>
              <a:rPr lang="en-US" dirty="0"/>
              <a:t>A preprocessor takes the skeletal source program as input and produces an extended version of it, which is the resultant of expanding the Macros, manifest constants if any, and including header files etc. in the source file.</a:t>
            </a:r>
          </a:p>
          <a:p>
            <a:pPr algn="just"/>
            <a:r>
              <a:rPr lang="en-US" dirty="0"/>
              <a:t>For example, the C preprocessor is a macro processor that is used automatically by the C compiler to transform a source program before actual compilation. </a:t>
            </a:r>
          </a:p>
          <a:p>
            <a:pPr algn="just"/>
            <a:r>
              <a:rPr lang="en-US" dirty="0"/>
              <a:t>Over and above a preprocessor performs the following activities: </a:t>
            </a:r>
          </a:p>
          <a:p>
            <a:pPr lvl="1" algn="just"/>
            <a:r>
              <a:rPr lang="en-US" dirty="0"/>
              <a:t>Collects all the modules, files in case if the source program is divided into different modules stored at different files.</a:t>
            </a:r>
          </a:p>
          <a:p>
            <a:pPr lvl="1" algn="just"/>
            <a:r>
              <a:rPr lang="en-US" dirty="0"/>
              <a:t>Expands short hands / macros into source language statements.</a:t>
            </a:r>
            <a:endParaRPr lang="en-AU" dirty="0"/>
          </a:p>
        </p:txBody>
      </p:sp>
      <p:sp>
        <p:nvSpPr>
          <p:cNvPr id="4" name="Footer Placeholder 3">
            <a:extLst>
              <a:ext uri="{FF2B5EF4-FFF2-40B4-BE49-F238E27FC236}">
                <a16:creationId xmlns:a16="http://schemas.microsoft.com/office/drawing/2014/main" id="{7533AFED-0242-4B23-AC9A-4DD38DEBD50A}"/>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C43164FF-2945-44DA-BDB6-B5790912F0B4}"/>
              </a:ext>
            </a:extLst>
          </p:cNvPr>
          <p:cNvSpPr>
            <a:spLocks noGrp="1"/>
          </p:cNvSpPr>
          <p:nvPr>
            <p:ph type="sldNum" sz="quarter" idx="12"/>
          </p:nvPr>
        </p:nvSpPr>
        <p:spPr/>
        <p:txBody>
          <a:bodyPr/>
          <a:lstStyle/>
          <a:p>
            <a:fld id="{3DDC6F3F-10AE-4DAF-8BDD-34181B43C331}" type="slidenum">
              <a:rPr lang="en-AU" smtClean="0"/>
              <a:t>12</a:t>
            </a:fld>
            <a:endParaRPr lang="en-AU"/>
          </a:p>
        </p:txBody>
      </p:sp>
    </p:spTree>
    <p:extLst>
      <p:ext uri="{BB962C8B-B14F-4D97-AF65-F5344CB8AC3E}">
        <p14:creationId xmlns:p14="http://schemas.microsoft.com/office/powerpoint/2010/main" val="1655268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84EB-3501-466A-969C-1E09409EA351}"/>
              </a:ext>
            </a:extLst>
          </p:cNvPr>
          <p:cNvSpPr>
            <a:spLocks noGrp="1"/>
          </p:cNvSpPr>
          <p:nvPr>
            <p:ph type="title"/>
          </p:nvPr>
        </p:nvSpPr>
        <p:spPr/>
        <p:txBody>
          <a:bodyPr/>
          <a:lstStyle/>
          <a:p>
            <a:r>
              <a:rPr lang="en-AU" dirty="0"/>
              <a:t>Compiler</a:t>
            </a:r>
          </a:p>
        </p:txBody>
      </p:sp>
      <p:sp>
        <p:nvSpPr>
          <p:cNvPr id="3" name="Content Placeholder 2">
            <a:extLst>
              <a:ext uri="{FF2B5EF4-FFF2-40B4-BE49-F238E27FC236}">
                <a16:creationId xmlns:a16="http://schemas.microsoft.com/office/drawing/2014/main" id="{86841865-2FD9-4E61-880E-0A3C10FE11A9}"/>
              </a:ext>
            </a:extLst>
          </p:cNvPr>
          <p:cNvSpPr>
            <a:spLocks noGrp="1"/>
          </p:cNvSpPr>
          <p:nvPr>
            <p:ph idx="1"/>
          </p:nvPr>
        </p:nvSpPr>
        <p:spPr/>
        <p:txBody>
          <a:bodyPr/>
          <a:lstStyle/>
          <a:p>
            <a:r>
              <a:rPr lang="en-US" dirty="0"/>
              <a:t>Compiler is a translator that takes as input a source program written in high level language and converts it into its equivalent target program in machine language. </a:t>
            </a:r>
          </a:p>
          <a:p>
            <a:r>
              <a:rPr lang="en-US" dirty="0"/>
              <a:t>In addition to above the compiler also:</a:t>
            </a:r>
          </a:p>
          <a:p>
            <a:pPr lvl="1"/>
            <a:r>
              <a:rPr lang="en-US" dirty="0"/>
              <a:t>Reports to its user the presence of errors in the source program. </a:t>
            </a:r>
          </a:p>
          <a:p>
            <a:pPr lvl="1"/>
            <a:r>
              <a:rPr lang="en-US" dirty="0"/>
              <a:t>Facilitates the user in rectifying the errors, and execute the code. </a:t>
            </a:r>
          </a:p>
        </p:txBody>
      </p:sp>
      <p:sp>
        <p:nvSpPr>
          <p:cNvPr id="4" name="Footer Placeholder 3">
            <a:extLst>
              <a:ext uri="{FF2B5EF4-FFF2-40B4-BE49-F238E27FC236}">
                <a16:creationId xmlns:a16="http://schemas.microsoft.com/office/drawing/2014/main" id="{43F693BF-3754-4FF3-B526-F95E83145794}"/>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E2500E69-DD6B-4DE8-9149-BEFEEB24E42B}"/>
              </a:ext>
            </a:extLst>
          </p:cNvPr>
          <p:cNvSpPr>
            <a:spLocks noGrp="1"/>
          </p:cNvSpPr>
          <p:nvPr>
            <p:ph type="sldNum" sz="quarter" idx="12"/>
          </p:nvPr>
        </p:nvSpPr>
        <p:spPr/>
        <p:txBody>
          <a:bodyPr/>
          <a:lstStyle/>
          <a:p>
            <a:fld id="{3DDC6F3F-10AE-4DAF-8BDD-34181B43C331}" type="slidenum">
              <a:rPr lang="en-AU" smtClean="0"/>
              <a:t>13</a:t>
            </a:fld>
            <a:endParaRPr lang="en-AU"/>
          </a:p>
        </p:txBody>
      </p:sp>
    </p:spTree>
    <p:extLst>
      <p:ext uri="{BB962C8B-B14F-4D97-AF65-F5344CB8AC3E}">
        <p14:creationId xmlns:p14="http://schemas.microsoft.com/office/powerpoint/2010/main" val="2496567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1D3C-5578-40FA-AD00-36F1EE40B77C}"/>
              </a:ext>
            </a:extLst>
          </p:cNvPr>
          <p:cNvSpPr>
            <a:spLocks noGrp="1"/>
          </p:cNvSpPr>
          <p:nvPr>
            <p:ph type="title"/>
          </p:nvPr>
        </p:nvSpPr>
        <p:spPr/>
        <p:txBody>
          <a:bodyPr/>
          <a:lstStyle/>
          <a:p>
            <a:r>
              <a:rPr lang="en-AU" dirty="0"/>
              <a:t>Assembler</a:t>
            </a:r>
          </a:p>
        </p:txBody>
      </p:sp>
      <p:sp>
        <p:nvSpPr>
          <p:cNvPr id="3" name="Content Placeholder 2">
            <a:extLst>
              <a:ext uri="{FF2B5EF4-FFF2-40B4-BE49-F238E27FC236}">
                <a16:creationId xmlns:a16="http://schemas.microsoft.com/office/drawing/2014/main" id="{DAD52B5B-F8A3-40BD-9049-D4C6255AC416}"/>
              </a:ext>
            </a:extLst>
          </p:cNvPr>
          <p:cNvSpPr>
            <a:spLocks noGrp="1"/>
          </p:cNvSpPr>
          <p:nvPr>
            <p:ph idx="1"/>
          </p:nvPr>
        </p:nvSpPr>
        <p:spPr/>
        <p:txBody>
          <a:bodyPr/>
          <a:lstStyle/>
          <a:p>
            <a:r>
              <a:rPr lang="en-US" dirty="0"/>
              <a:t>Assembler is a program that takes as input an assembly language program and converts it into its equivalent machine language code.</a:t>
            </a:r>
            <a:endParaRPr lang="en-AU" dirty="0"/>
          </a:p>
          <a:p>
            <a:endParaRPr lang="en-AU" dirty="0"/>
          </a:p>
        </p:txBody>
      </p:sp>
      <p:sp>
        <p:nvSpPr>
          <p:cNvPr id="4" name="Footer Placeholder 3">
            <a:extLst>
              <a:ext uri="{FF2B5EF4-FFF2-40B4-BE49-F238E27FC236}">
                <a16:creationId xmlns:a16="http://schemas.microsoft.com/office/drawing/2014/main" id="{CA6A6755-BA2D-429D-A9D1-8D0610C66893}"/>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F1AD4FCB-E6D8-4905-A6C4-41104F597220}"/>
              </a:ext>
            </a:extLst>
          </p:cNvPr>
          <p:cNvSpPr>
            <a:spLocks noGrp="1"/>
          </p:cNvSpPr>
          <p:nvPr>
            <p:ph type="sldNum" sz="quarter" idx="12"/>
          </p:nvPr>
        </p:nvSpPr>
        <p:spPr/>
        <p:txBody>
          <a:bodyPr/>
          <a:lstStyle/>
          <a:p>
            <a:fld id="{3DDC6F3F-10AE-4DAF-8BDD-34181B43C331}" type="slidenum">
              <a:rPr lang="en-AU" smtClean="0"/>
              <a:t>14</a:t>
            </a:fld>
            <a:endParaRPr lang="en-AU"/>
          </a:p>
        </p:txBody>
      </p:sp>
    </p:spTree>
    <p:extLst>
      <p:ext uri="{BB962C8B-B14F-4D97-AF65-F5344CB8AC3E}">
        <p14:creationId xmlns:p14="http://schemas.microsoft.com/office/powerpoint/2010/main" val="376302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07BE-1539-4D86-A119-CA219C38E9D4}"/>
              </a:ext>
            </a:extLst>
          </p:cNvPr>
          <p:cNvSpPr>
            <a:spLocks noGrp="1"/>
          </p:cNvSpPr>
          <p:nvPr>
            <p:ph type="title"/>
          </p:nvPr>
        </p:nvSpPr>
        <p:spPr/>
        <p:txBody>
          <a:bodyPr/>
          <a:lstStyle/>
          <a:p>
            <a:r>
              <a:rPr lang="en-AU" dirty="0"/>
              <a:t>Loader/Linker</a:t>
            </a:r>
          </a:p>
        </p:txBody>
      </p:sp>
      <p:sp>
        <p:nvSpPr>
          <p:cNvPr id="4" name="Footer Placeholder 3">
            <a:extLst>
              <a:ext uri="{FF2B5EF4-FFF2-40B4-BE49-F238E27FC236}">
                <a16:creationId xmlns:a16="http://schemas.microsoft.com/office/drawing/2014/main" id="{584000FA-5D33-4291-9457-B088D7EA8F06}"/>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11243D47-7FD8-4E80-A25B-EF6D4B3B34EF}"/>
              </a:ext>
            </a:extLst>
          </p:cNvPr>
          <p:cNvSpPr>
            <a:spLocks noGrp="1"/>
          </p:cNvSpPr>
          <p:nvPr>
            <p:ph type="sldNum" sz="quarter" idx="12"/>
          </p:nvPr>
        </p:nvSpPr>
        <p:spPr/>
        <p:txBody>
          <a:bodyPr/>
          <a:lstStyle/>
          <a:p>
            <a:fld id="{3DDC6F3F-10AE-4DAF-8BDD-34181B43C331}" type="slidenum">
              <a:rPr lang="en-AU" smtClean="0"/>
              <a:t>15</a:t>
            </a:fld>
            <a:endParaRPr lang="en-AU"/>
          </a:p>
        </p:txBody>
      </p:sp>
      <p:sp>
        <p:nvSpPr>
          <p:cNvPr id="9" name="Content Placeholder 8">
            <a:extLst>
              <a:ext uri="{FF2B5EF4-FFF2-40B4-BE49-F238E27FC236}">
                <a16:creationId xmlns:a16="http://schemas.microsoft.com/office/drawing/2014/main" id="{531388E3-2A8D-4F1F-98B7-063DD52EAA99}"/>
              </a:ext>
            </a:extLst>
          </p:cNvPr>
          <p:cNvSpPr>
            <a:spLocks noGrp="1"/>
          </p:cNvSpPr>
          <p:nvPr>
            <p:ph idx="1"/>
          </p:nvPr>
        </p:nvSpPr>
        <p:spPr>
          <a:xfrm>
            <a:off x="2589212" y="2133600"/>
            <a:ext cx="8915400" cy="4002208"/>
          </a:xfrm>
        </p:spPr>
        <p:txBody>
          <a:bodyPr>
            <a:normAutofit lnSpcReduction="10000"/>
          </a:bodyPr>
          <a:lstStyle/>
          <a:p>
            <a:pPr algn="just"/>
            <a:endParaRPr lang="en-AU" dirty="0"/>
          </a:p>
          <a:p>
            <a:pPr algn="just"/>
            <a:endParaRPr lang="en-AU" dirty="0"/>
          </a:p>
          <a:p>
            <a:pPr algn="just"/>
            <a:endParaRPr lang="en-AU" dirty="0"/>
          </a:p>
          <a:p>
            <a:pPr algn="just"/>
            <a:endParaRPr lang="en-AU" dirty="0"/>
          </a:p>
          <a:p>
            <a:pPr algn="just"/>
            <a:r>
              <a:rPr lang="en-US" b="0" i="0" dirty="0">
                <a:solidFill>
                  <a:srgbClr val="222222"/>
                </a:solidFill>
                <a:effectLst/>
              </a:rPr>
              <a:t>Linker and Loader are the utility programs that plays a major role in the execution of a program. </a:t>
            </a:r>
          </a:p>
          <a:p>
            <a:pPr lvl="1" algn="just"/>
            <a:r>
              <a:rPr lang="en-US" b="0" i="0" dirty="0">
                <a:solidFill>
                  <a:srgbClr val="222222"/>
                </a:solidFill>
                <a:effectLst/>
              </a:rPr>
              <a:t>The Source code of a program passes through compiler, assembler, linker, loader in the respective order, before execution. On the one hand, where the </a:t>
            </a:r>
            <a:r>
              <a:rPr lang="en-US" b="1" i="0" dirty="0">
                <a:solidFill>
                  <a:srgbClr val="222222"/>
                </a:solidFill>
                <a:effectLst/>
              </a:rPr>
              <a:t>linker</a:t>
            </a:r>
            <a:r>
              <a:rPr lang="en-US" b="0" i="0" dirty="0">
                <a:solidFill>
                  <a:srgbClr val="222222"/>
                </a:solidFill>
                <a:effectLst/>
              </a:rPr>
              <a:t> intakes the object codes generated by the assembler and combine them to generate the executable module.</a:t>
            </a:r>
            <a:endParaRPr lang="en-AU" b="0" i="0" dirty="0">
              <a:solidFill>
                <a:srgbClr val="222222"/>
              </a:solidFill>
              <a:effectLst/>
            </a:endParaRPr>
          </a:p>
          <a:p>
            <a:pPr algn="just"/>
            <a:r>
              <a:rPr lang="en-US" b="0" i="0" dirty="0">
                <a:solidFill>
                  <a:srgbClr val="222222"/>
                </a:solidFill>
                <a:effectLst/>
              </a:rPr>
              <a:t>On the other hands, the </a:t>
            </a:r>
            <a:r>
              <a:rPr lang="en-US" b="1" i="0" dirty="0">
                <a:solidFill>
                  <a:srgbClr val="222222"/>
                </a:solidFill>
                <a:effectLst/>
              </a:rPr>
              <a:t>loader</a:t>
            </a:r>
            <a:r>
              <a:rPr lang="en-US" b="0" i="0" dirty="0">
                <a:solidFill>
                  <a:srgbClr val="222222"/>
                </a:solidFill>
                <a:effectLst/>
              </a:rPr>
              <a:t> loads this executable module to the main memory for execution. </a:t>
            </a:r>
            <a:endParaRPr lang="en-AU" dirty="0"/>
          </a:p>
        </p:txBody>
      </p:sp>
      <p:pic>
        <p:nvPicPr>
          <p:cNvPr id="11" name="Picture 10">
            <a:extLst>
              <a:ext uri="{FF2B5EF4-FFF2-40B4-BE49-F238E27FC236}">
                <a16:creationId xmlns:a16="http://schemas.microsoft.com/office/drawing/2014/main" id="{6E9891CE-590E-4B1A-980E-03DB84CF4C79}"/>
              </a:ext>
            </a:extLst>
          </p:cNvPr>
          <p:cNvPicPr>
            <a:picLocks noChangeAspect="1"/>
          </p:cNvPicPr>
          <p:nvPr/>
        </p:nvPicPr>
        <p:blipFill>
          <a:blip r:embed="rId2"/>
          <a:stretch>
            <a:fillRect/>
          </a:stretch>
        </p:blipFill>
        <p:spPr>
          <a:xfrm>
            <a:off x="3759323" y="2171700"/>
            <a:ext cx="6324600" cy="1257300"/>
          </a:xfrm>
          <a:prstGeom prst="rect">
            <a:avLst/>
          </a:prstGeom>
        </p:spPr>
      </p:pic>
    </p:spTree>
    <p:extLst>
      <p:ext uri="{BB962C8B-B14F-4D97-AF65-F5344CB8AC3E}">
        <p14:creationId xmlns:p14="http://schemas.microsoft.com/office/powerpoint/2010/main" val="3218666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5C84-BA3B-4610-829F-11C864F76798}"/>
              </a:ext>
            </a:extLst>
          </p:cNvPr>
          <p:cNvSpPr>
            <a:spLocks noGrp="1"/>
          </p:cNvSpPr>
          <p:nvPr>
            <p:ph type="title"/>
          </p:nvPr>
        </p:nvSpPr>
        <p:spPr/>
        <p:txBody>
          <a:bodyPr/>
          <a:lstStyle/>
          <a:p>
            <a:r>
              <a:rPr lang="en-AU" dirty="0"/>
              <a:t>Loader/Linker (Contd.)</a:t>
            </a:r>
          </a:p>
        </p:txBody>
      </p:sp>
      <p:sp>
        <p:nvSpPr>
          <p:cNvPr id="3" name="Content Placeholder 2">
            <a:extLst>
              <a:ext uri="{FF2B5EF4-FFF2-40B4-BE49-F238E27FC236}">
                <a16:creationId xmlns:a16="http://schemas.microsoft.com/office/drawing/2014/main" id="{31895E00-436B-466A-ABE0-E62DB50062E3}"/>
              </a:ext>
            </a:extLst>
          </p:cNvPr>
          <p:cNvSpPr>
            <a:spLocks noGrp="1"/>
          </p:cNvSpPr>
          <p:nvPr>
            <p:ph idx="1"/>
          </p:nvPr>
        </p:nvSpPr>
        <p:spPr>
          <a:xfrm>
            <a:off x="2591068" y="1352435"/>
            <a:ext cx="8915400" cy="3777622"/>
          </a:xfrm>
        </p:spPr>
        <p:txBody>
          <a:bodyPr/>
          <a:lstStyle/>
          <a:p>
            <a:pPr algn="just"/>
            <a:r>
              <a:rPr lang="en-US" dirty="0"/>
              <a:t>This is a program that takes as input a relocatable code and collects the library functions, relocatable object files, and produces its equivalent absolute machine code. </a:t>
            </a:r>
          </a:p>
          <a:p>
            <a:pPr algn="just"/>
            <a:r>
              <a:rPr lang="en-US" dirty="0"/>
              <a:t>Specifically, </a:t>
            </a:r>
          </a:p>
          <a:p>
            <a:pPr lvl="1" algn="just"/>
            <a:r>
              <a:rPr lang="en-US" dirty="0"/>
              <a:t>Loading consists of taking the relocatable machine code, altering the relocatable addresses, and placing the altered instructions and data in memory at the proper locations. </a:t>
            </a:r>
          </a:p>
          <a:p>
            <a:pPr lvl="1" algn="just"/>
            <a:r>
              <a:rPr lang="en-US" dirty="0"/>
              <a:t>Linking allows us to make a single program from several files of relocatable machine code. These files may have been result of several different compilations, one or more may be library routines provided by the system available to any program that needs them. </a:t>
            </a:r>
            <a:endParaRPr lang="en-AU" dirty="0"/>
          </a:p>
        </p:txBody>
      </p:sp>
      <p:sp>
        <p:nvSpPr>
          <p:cNvPr id="4" name="Footer Placeholder 3">
            <a:extLst>
              <a:ext uri="{FF2B5EF4-FFF2-40B4-BE49-F238E27FC236}">
                <a16:creationId xmlns:a16="http://schemas.microsoft.com/office/drawing/2014/main" id="{5C3B296A-1231-4C07-A650-60AFD87FFA5E}"/>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B8BCF84A-AA7B-48B7-A6AD-F4054D648F88}"/>
              </a:ext>
            </a:extLst>
          </p:cNvPr>
          <p:cNvSpPr>
            <a:spLocks noGrp="1"/>
          </p:cNvSpPr>
          <p:nvPr>
            <p:ph type="sldNum" sz="quarter" idx="12"/>
          </p:nvPr>
        </p:nvSpPr>
        <p:spPr/>
        <p:txBody>
          <a:bodyPr/>
          <a:lstStyle/>
          <a:p>
            <a:fld id="{3DDC6F3F-10AE-4DAF-8BDD-34181B43C331}" type="slidenum">
              <a:rPr lang="en-AU" smtClean="0"/>
              <a:t>16</a:t>
            </a:fld>
            <a:endParaRPr lang="en-AU"/>
          </a:p>
        </p:txBody>
      </p:sp>
      <p:pic>
        <p:nvPicPr>
          <p:cNvPr id="7" name="Picture 6">
            <a:extLst>
              <a:ext uri="{FF2B5EF4-FFF2-40B4-BE49-F238E27FC236}">
                <a16:creationId xmlns:a16="http://schemas.microsoft.com/office/drawing/2014/main" id="{B223ADA0-8062-4086-9CA1-A6A5DE922485}"/>
              </a:ext>
            </a:extLst>
          </p:cNvPr>
          <p:cNvPicPr>
            <a:picLocks noChangeAspect="1"/>
          </p:cNvPicPr>
          <p:nvPr/>
        </p:nvPicPr>
        <p:blipFill>
          <a:blip r:embed="rId2"/>
          <a:stretch>
            <a:fillRect/>
          </a:stretch>
        </p:blipFill>
        <p:spPr>
          <a:xfrm>
            <a:off x="4218742" y="4720785"/>
            <a:ext cx="6216690" cy="1569560"/>
          </a:xfrm>
          <a:prstGeom prst="rect">
            <a:avLst/>
          </a:prstGeom>
        </p:spPr>
      </p:pic>
    </p:spTree>
    <p:extLst>
      <p:ext uri="{BB962C8B-B14F-4D97-AF65-F5344CB8AC3E}">
        <p14:creationId xmlns:p14="http://schemas.microsoft.com/office/powerpoint/2010/main" val="1080444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1220-3721-43D5-AE33-A9759CD3892B}"/>
              </a:ext>
            </a:extLst>
          </p:cNvPr>
          <p:cNvSpPr>
            <a:spLocks noGrp="1"/>
          </p:cNvSpPr>
          <p:nvPr>
            <p:ph type="title"/>
          </p:nvPr>
        </p:nvSpPr>
        <p:spPr/>
        <p:txBody>
          <a:bodyPr/>
          <a:lstStyle/>
          <a:p>
            <a:r>
              <a:rPr lang="en-AU" dirty="0"/>
              <a:t>Loader/Linker (contd.)</a:t>
            </a:r>
          </a:p>
        </p:txBody>
      </p:sp>
      <p:sp>
        <p:nvSpPr>
          <p:cNvPr id="3" name="Content Placeholder 2">
            <a:extLst>
              <a:ext uri="{FF2B5EF4-FFF2-40B4-BE49-F238E27FC236}">
                <a16:creationId xmlns:a16="http://schemas.microsoft.com/office/drawing/2014/main" id="{A7D3EE1D-D934-4FD1-822C-F9B434850761}"/>
              </a:ext>
            </a:extLst>
          </p:cNvPr>
          <p:cNvSpPr>
            <a:spLocks noGrp="1"/>
          </p:cNvSpPr>
          <p:nvPr>
            <p:ph idx="1"/>
          </p:nvPr>
        </p:nvSpPr>
        <p:spPr/>
        <p:txBody>
          <a:bodyPr/>
          <a:lstStyle/>
          <a:p>
            <a:pPr algn="just"/>
            <a:r>
              <a:rPr lang="en-US" b="0" i="0" dirty="0">
                <a:solidFill>
                  <a:srgbClr val="273239"/>
                </a:solidFill>
                <a:effectLst/>
              </a:rPr>
              <a:t>A linker is special program that combines the object files, generated by compiler/assembler, and other pieces of codes to originate an executable file have. exe extension. </a:t>
            </a:r>
          </a:p>
          <a:p>
            <a:pPr lvl="1" algn="just"/>
            <a:r>
              <a:rPr lang="en-US" b="0" i="0" dirty="0">
                <a:solidFill>
                  <a:srgbClr val="273239"/>
                </a:solidFill>
                <a:effectLst/>
              </a:rPr>
              <a:t>In the object file, linker searches and append all libraries needed for execution of file. </a:t>
            </a:r>
          </a:p>
          <a:p>
            <a:pPr lvl="1" algn="just"/>
            <a:r>
              <a:rPr lang="en-US" b="0" i="0" dirty="0">
                <a:solidFill>
                  <a:srgbClr val="273239"/>
                </a:solidFill>
                <a:effectLst/>
              </a:rPr>
              <a:t>It regulates the memory space that will hold the code from each module. </a:t>
            </a:r>
          </a:p>
          <a:p>
            <a:pPr lvl="1" algn="just"/>
            <a:r>
              <a:rPr lang="en-US" b="0" i="0" dirty="0">
                <a:solidFill>
                  <a:srgbClr val="273239"/>
                </a:solidFill>
                <a:effectLst/>
              </a:rPr>
              <a:t>It also merges two or more separate object programs and establishes link among them.</a:t>
            </a:r>
            <a:endParaRPr lang="en-AU" dirty="0"/>
          </a:p>
        </p:txBody>
      </p:sp>
      <p:sp>
        <p:nvSpPr>
          <p:cNvPr id="4" name="Footer Placeholder 3">
            <a:extLst>
              <a:ext uri="{FF2B5EF4-FFF2-40B4-BE49-F238E27FC236}">
                <a16:creationId xmlns:a16="http://schemas.microsoft.com/office/drawing/2014/main" id="{A7DD8012-1832-461B-83AF-877268555665}"/>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5CACB5C9-9262-43E5-8A0A-5ACB30EFB23E}"/>
              </a:ext>
            </a:extLst>
          </p:cNvPr>
          <p:cNvSpPr>
            <a:spLocks noGrp="1"/>
          </p:cNvSpPr>
          <p:nvPr>
            <p:ph type="sldNum" sz="quarter" idx="12"/>
          </p:nvPr>
        </p:nvSpPr>
        <p:spPr/>
        <p:txBody>
          <a:bodyPr/>
          <a:lstStyle/>
          <a:p>
            <a:fld id="{3DDC6F3F-10AE-4DAF-8BDD-34181B43C331}" type="slidenum">
              <a:rPr lang="en-AU" smtClean="0"/>
              <a:t>17</a:t>
            </a:fld>
            <a:endParaRPr lang="en-AU"/>
          </a:p>
        </p:txBody>
      </p:sp>
    </p:spTree>
    <p:extLst>
      <p:ext uri="{BB962C8B-B14F-4D97-AF65-F5344CB8AC3E}">
        <p14:creationId xmlns:p14="http://schemas.microsoft.com/office/powerpoint/2010/main" val="353466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D57F-BF65-4813-8513-9FAA0E66C409}"/>
              </a:ext>
            </a:extLst>
          </p:cNvPr>
          <p:cNvSpPr>
            <a:spLocks noGrp="1"/>
          </p:cNvSpPr>
          <p:nvPr>
            <p:ph type="title"/>
          </p:nvPr>
        </p:nvSpPr>
        <p:spPr/>
        <p:txBody>
          <a:bodyPr/>
          <a:lstStyle/>
          <a:p>
            <a:r>
              <a:rPr lang="en-AU" dirty="0"/>
              <a:t>Loader/Linker (contd.)</a:t>
            </a:r>
          </a:p>
        </p:txBody>
      </p:sp>
      <p:sp>
        <p:nvSpPr>
          <p:cNvPr id="3" name="Content Placeholder 2">
            <a:extLst>
              <a:ext uri="{FF2B5EF4-FFF2-40B4-BE49-F238E27FC236}">
                <a16:creationId xmlns:a16="http://schemas.microsoft.com/office/drawing/2014/main" id="{9EC7436B-67F1-43D4-8FE1-ACF96120ED19}"/>
              </a:ext>
            </a:extLst>
          </p:cNvPr>
          <p:cNvSpPr>
            <a:spLocks noGrp="1"/>
          </p:cNvSpPr>
          <p:nvPr>
            <p:ph idx="1"/>
          </p:nvPr>
        </p:nvSpPr>
        <p:spPr>
          <a:xfrm>
            <a:off x="2589212" y="2133600"/>
            <a:ext cx="8915400" cy="3752295"/>
          </a:xfrm>
        </p:spPr>
        <p:txBody>
          <a:bodyPr/>
          <a:lstStyle/>
          <a:p>
            <a:pPr algn="just"/>
            <a:r>
              <a:rPr lang="en-US" b="0" i="0" dirty="0">
                <a:solidFill>
                  <a:srgbClr val="273239"/>
                </a:solidFill>
                <a:effectLst/>
                <a:latin typeface="+mj-lt"/>
              </a:rPr>
              <a:t>The loader is special program that takes input of executable files from linker, loads it to main memory, and prepares this code for execution by computer. </a:t>
            </a:r>
          </a:p>
          <a:p>
            <a:pPr lvl="1" algn="just"/>
            <a:r>
              <a:rPr lang="en-US" b="0" i="0" dirty="0">
                <a:solidFill>
                  <a:srgbClr val="273239"/>
                </a:solidFill>
                <a:effectLst/>
                <a:latin typeface="+mj-lt"/>
              </a:rPr>
              <a:t>Loader allocates memory space to program. </a:t>
            </a:r>
          </a:p>
          <a:p>
            <a:pPr lvl="1" algn="just"/>
            <a:r>
              <a:rPr lang="en-US" b="0" i="0" dirty="0">
                <a:solidFill>
                  <a:srgbClr val="273239"/>
                </a:solidFill>
                <a:effectLst/>
                <a:latin typeface="+mj-lt"/>
              </a:rPr>
              <a:t>Even it settles down symbolic reference between objects.</a:t>
            </a:r>
          </a:p>
          <a:p>
            <a:pPr lvl="1" algn="just"/>
            <a:r>
              <a:rPr lang="en-US" b="0" i="0" dirty="0">
                <a:solidFill>
                  <a:srgbClr val="273239"/>
                </a:solidFill>
                <a:effectLst/>
                <a:latin typeface="+mj-lt"/>
              </a:rPr>
              <a:t>It is in charge of loading programs and libraries in operating system. </a:t>
            </a:r>
          </a:p>
          <a:p>
            <a:pPr lvl="1" algn="just"/>
            <a:r>
              <a:rPr lang="en-US" b="0" i="0" dirty="0">
                <a:solidFill>
                  <a:srgbClr val="273239"/>
                </a:solidFill>
                <a:effectLst/>
                <a:latin typeface="+mj-lt"/>
              </a:rPr>
              <a:t>The embedded computer systems do not have loaders. In them, code is executed through ROM. </a:t>
            </a:r>
            <a:endParaRPr lang="en-AU" dirty="0">
              <a:latin typeface="+mj-lt"/>
            </a:endParaRPr>
          </a:p>
        </p:txBody>
      </p:sp>
      <p:sp>
        <p:nvSpPr>
          <p:cNvPr id="4" name="Footer Placeholder 3">
            <a:extLst>
              <a:ext uri="{FF2B5EF4-FFF2-40B4-BE49-F238E27FC236}">
                <a16:creationId xmlns:a16="http://schemas.microsoft.com/office/drawing/2014/main" id="{F44840CE-643C-44AA-9799-A24019717A7D}"/>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036CC996-1714-4B2A-BC8D-6D3A8DEBCBBF}"/>
              </a:ext>
            </a:extLst>
          </p:cNvPr>
          <p:cNvSpPr>
            <a:spLocks noGrp="1"/>
          </p:cNvSpPr>
          <p:nvPr>
            <p:ph type="sldNum" sz="quarter" idx="12"/>
          </p:nvPr>
        </p:nvSpPr>
        <p:spPr/>
        <p:txBody>
          <a:bodyPr/>
          <a:lstStyle/>
          <a:p>
            <a:fld id="{3DDC6F3F-10AE-4DAF-8BDD-34181B43C331}" type="slidenum">
              <a:rPr lang="en-AU" smtClean="0"/>
              <a:t>18</a:t>
            </a:fld>
            <a:endParaRPr lang="en-AU"/>
          </a:p>
        </p:txBody>
      </p:sp>
    </p:spTree>
    <p:extLst>
      <p:ext uri="{BB962C8B-B14F-4D97-AF65-F5344CB8AC3E}">
        <p14:creationId xmlns:p14="http://schemas.microsoft.com/office/powerpoint/2010/main" val="167378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7C55-875E-4FED-8C40-BB0585D7DD18}"/>
              </a:ext>
            </a:extLst>
          </p:cNvPr>
          <p:cNvSpPr>
            <a:spLocks noGrp="1"/>
          </p:cNvSpPr>
          <p:nvPr>
            <p:ph type="title"/>
          </p:nvPr>
        </p:nvSpPr>
        <p:spPr/>
        <p:txBody>
          <a:bodyPr/>
          <a:lstStyle/>
          <a:p>
            <a:r>
              <a:rPr lang="en-AU" dirty="0"/>
              <a:t>Linker VS Loader</a:t>
            </a:r>
          </a:p>
        </p:txBody>
      </p:sp>
      <p:sp>
        <p:nvSpPr>
          <p:cNvPr id="3" name="Content Placeholder 2">
            <a:extLst>
              <a:ext uri="{FF2B5EF4-FFF2-40B4-BE49-F238E27FC236}">
                <a16:creationId xmlns:a16="http://schemas.microsoft.com/office/drawing/2014/main" id="{3CD27B38-684F-4BD1-8EA9-53CD100456A2}"/>
              </a:ext>
            </a:extLst>
          </p:cNvPr>
          <p:cNvSpPr>
            <a:spLocks noGrp="1"/>
          </p:cNvSpPr>
          <p:nvPr>
            <p:ph idx="1"/>
          </p:nvPr>
        </p:nvSpPr>
        <p:spPr/>
        <p:txBody>
          <a:bodyPr/>
          <a:lstStyle/>
          <a:p>
            <a:endParaRPr lang="en-AU" dirty="0"/>
          </a:p>
        </p:txBody>
      </p:sp>
      <p:sp>
        <p:nvSpPr>
          <p:cNvPr id="4" name="Footer Placeholder 3">
            <a:extLst>
              <a:ext uri="{FF2B5EF4-FFF2-40B4-BE49-F238E27FC236}">
                <a16:creationId xmlns:a16="http://schemas.microsoft.com/office/drawing/2014/main" id="{B6549012-1151-4F39-8892-082FF5C4C95A}"/>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6B963A90-37D6-4315-B142-7ECB642922E2}"/>
              </a:ext>
            </a:extLst>
          </p:cNvPr>
          <p:cNvSpPr>
            <a:spLocks noGrp="1"/>
          </p:cNvSpPr>
          <p:nvPr>
            <p:ph type="sldNum" sz="quarter" idx="12"/>
          </p:nvPr>
        </p:nvSpPr>
        <p:spPr/>
        <p:txBody>
          <a:bodyPr/>
          <a:lstStyle/>
          <a:p>
            <a:fld id="{3DDC6F3F-10AE-4DAF-8BDD-34181B43C331}" type="slidenum">
              <a:rPr lang="en-AU" smtClean="0"/>
              <a:t>19</a:t>
            </a:fld>
            <a:endParaRPr lang="en-AU"/>
          </a:p>
        </p:txBody>
      </p:sp>
      <p:pic>
        <p:nvPicPr>
          <p:cNvPr id="7" name="Picture 6">
            <a:extLst>
              <a:ext uri="{FF2B5EF4-FFF2-40B4-BE49-F238E27FC236}">
                <a16:creationId xmlns:a16="http://schemas.microsoft.com/office/drawing/2014/main" id="{D0B6B453-F61C-72D5-0D47-2870CE4BF03F}"/>
              </a:ext>
            </a:extLst>
          </p:cNvPr>
          <p:cNvPicPr>
            <a:picLocks noChangeAspect="1"/>
          </p:cNvPicPr>
          <p:nvPr/>
        </p:nvPicPr>
        <p:blipFill>
          <a:blip r:embed="rId2"/>
          <a:stretch>
            <a:fillRect/>
          </a:stretch>
        </p:blipFill>
        <p:spPr>
          <a:xfrm>
            <a:off x="2721930" y="1333882"/>
            <a:ext cx="6877145" cy="4689633"/>
          </a:xfrm>
          <a:prstGeom prst="rect">
            <a:avLst/>
          </a:prstGeom>
        </p:spPr>
      </p:pic>
    </p:spTree>
    <p:extLst>
      <p:ext uri="{BB962C8B-B14F-4D97-AF65-F5344CB8AC3E}">
        <p14:creationId xmlns:p14="http://schemas.microsoft.com/office/powerpoint/2010/main" val="192813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E510-B697-47C0-A9A7-A781B7B8FB7B}"/>
              </a:ext>
            </a:extLst>
          </p:cNvPr>
          <p:cNvSpPr>
            <a:spLocks noGrp="1"/>
          </p:cNvSpPr>
          <p:nvPr>
            <p:ph type="title"/>
          </p:nvPr>
        </p:nvSpPr>
        <p:spPr/>
        <p:txBody>
          <a:bodyPr/>
          <a:lstStyle/>
          <a:p>
            <a:r>
              <a:rPr lang="en-AU" dirty="0"/>
              <a:t>Outline</a:t>
            </a:r>
          </a:p>
        </p:txBody>
      </p:sp>
      <p:sp>
        <p:nvSpPr>
          <p:cNvPr id="3" name="Content Placeholder 2">
            <a:extLst>
              <a:ext uri="{FF2B5EF4-FFF2-40B4-BE49-F238E27FC236}">
                <a16:creationId xmlns:a16="http://schemas.microsoft.com/office/drawing/2014/main" id="{3814DA40-D2CD-4456-97E0-D645F883DBE5}"/>
              </a:ext>
            </a:extLst>
          </p:cNvPr>
          <p:cNvSpPr>
            <a:spLocks noGrp="1"/>
          </p:cNvSpPr>
          <p:nvPr>
            <p:ph idx="1"/>
          </p:nvPr>
        </p:nvSpPr>
        <p:spPr>
          <a:xfrm>
            <a:off x="2589212" y="2133600"/>
            <a:ext cx="8915400" cy="1488489"/>
          </a:xfrm>
        </p:spPr>
        <p:txBody>
          <a:bodyPr/>
          <a:lstStyle/>
          <a:p>
            <a:r>
              <a:rPr lang="en-AU" dirty="0"/>
              <a:t>Class Introduction</a:t>
            </a:r>
          </a:p>
          <a:p>
            <a:r>
              <a:rPr lang="en-AU" dirty="0"/>
              <a:t>Course Introduction</a:t>
            </a:r>
          </a:p>
          <a:p>
            <a:r>
              <a:rPr lang="en-AU" dirty="0"/>
              <a:t>Course Outline</a:t>
            </a:r>
          </a:p>
        </p:txBody>
      </p:sp>
      <p:sp>
        <p:nvSpPr>
          <p:cNvPr id="4" name="Footer Placeholder 3">
            <a:extLst>
              <a:ext uri="{FF2B5EF4-FFF2-40B4-BE49-F238E27FC236}">
                <a16:creationId xmlns:a16="http://schemas.microsoft.com/office/drawing/2014/main" id="{8562DBCF-DCED-414D-9189-052A148EEF80}"/>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7A051746-3DF5-4C1F-A6D4-F92300AA8A59}"/>
              </a:ext>
            </a:extLst>
          </p:cNvPr>
          <p:cNvSpPr>
            <a:spLocks noGrp="1"/>
          </p:cNvSpPr>
          <p:nvPr>
            <p:ph type="sldNum" sz="quarter" idx="12"/>
          </p:nvPr>
        </p:nvSpPr>
        <p:spPr/>
        <p:txBody>
          <a:bodyPr/>
          <a:lstStyle/>
          <a:p>
            <a:fld id="{3DDC6F3F-10AE-4DAF-8BDD-34181B43C331}" type="slidenum">
              <a:rPr lang="en-AU" smtClean="0"/>
              <a:t>2</a:t>
            </a:fld>
            <a:endParaRPr lang="en-AU"/>
          </a:p>
        </p:txBody>
      </p:sp>
    </p:spTree>
    <p:extLst>
      <p:ext uri="{BB962C8B-B14F-4D97-AF65-F5344CB8AC3E}">
        <p14:creationId xmlns:p14="http://schemas.microsoft.com/office/powerpoint/2010/main" val="2258055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5FE6-B458-4956-85C0-F1DBD68BBD99}"/>
              </a:ext>
            </a:extLst>
          </p:cNvPr>
          <p:cNvSpPr>
            <a:spLocks noGrp="1"/>
          </p:cNvSpPr>
          <p:nvPr>
            <p:ph type="title"/>
          </p:nvPr>
        </p:nvSpPr>
        <p:spPr/>
        <p:txBody>
          <a:bodyPr/>
          <a:lstStyle/>
          <a:p>
            <a:r>
              <a:rPr lang="en-AU" dirty="0"/>
              <a:t>Compiler</a:t>
            </a:r>
          </a:p>
        </p:txBody>
      </p:sp>
      <p:sp>
        <p:nvSpPr>
          <p:cNvPr id="3" name="Content Placeholder 2">
            <a:extLst>
              <a:ext uri="{FF2B5EF4-FFF2-40B4-BE49-F238E27FC236}">
                <a16:creationId xmlns:a16="http://schemas.microsoft.com/office/drawing/2014/main" id="{451D78D8-DE45-4277-98D6-6DDCDDDCC8DA}"/>
              </a:ext>
            </a:extLst>
          </p:cNvPr>
          <p:cNvSpPr>
            <a:spLocks noGrp="1"/>
          </p:cNvSpPr>
          <p:nvPr>
            <p:ph idx="1"/>
          </p:nvPr>
        </p:nvSpPr>
        <p:spPr>
          <a:xfrm>
            <a:off x="2589212" y="2133600"/>
            <a:ext cx="8915400" cy="4100290"/>
          </a:xfrm>
        </p:spPr>
        <p:txBody>
          <a:bodyPr/>
          <a:lstStyle/>
          <a:p>
            <a:pPr algn="just"/>
            <a:r>
              <a:rPr lang="en-US" dirty="0"/>
              <a:t>Compiler is a program, reads program in one language called Source Language and translates into its equivalent program in another Language called Target Language, in addition to this its presents the error information to the User.</a:t>
            </a:r>
          </a:p>
          <a:p>
            <a:pPr algn="just"/>
            <a:endParaRPr lang="en-US" dirty="0"/>
          </a:p>
          <a:p>
            <a:pPr algn="just"/>
            <a:endParaRPr lang="en-US" dirty="0"/>
          </a:p>
          <a:p>
            <a:pPr marL="0" indent="0" algn="just">
              <a:buNone/>
            </a:pPr>
            <a:endParaRPr lang="en-US" dirty="0"/>
          </a:p>
          <a:p>
            <a:pPr algn="just"/>
            <a:r>
              <a:rPr lang="en-US" dirty="0"/>
              <a:t>If the target program is an executable machine-language program, it can then be called by the users to process inputs and produce outputs.</a:t>
            </a:r>
            <a:endParaRPr lang="en-AU" dirty="0"/>
          </a:p>
        </p:txBody>
      </p:sp>
      <p:sp>
        <p:nvSpPr>
          <p:cNvPr id="4" name="Footer Placeholder 3">
            <a:extLst>
              <a:ext uri="{FF2B5EF4-FFF2-40B4-BE49-F238E27FC236}">
                <a16:creationId xmlns:a16="http://schemas.microsoft.com/office/drawing/2014/main" id="{861316C4-E4FF-4176-9725-91BCCF5B6B64}"/>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8F9D19CA-2B14-47D1-9636-855E78B14202}"/>
              </a:ext>
            </a:extLst>
          </p:cNvPr>
          <p:cNvSpPr>
            <a:spLocks noGrp="1"/>
          </p:cNvSpPr>
          <p:nvPr>
            <p:ph type="sldNum" sz="quarter" idx="12"/>
          </p:nvPr>
        </p:nvSpPr>
        <p:spPr/>
        <p:txBody>
          <a:bodyPr/>
          <a:lstStyle/>
          <a:p>
            <a:fld id="{3DDC6F3F-10AE-4DAF-8BDD-34181B43C331}" type="slidenum">
              <a:rPr lang="en-AU" smtClean="0"/>
              <a:t>20</a:t>
            </a:fld>
            <a:endParaRPr lang="en-AU"/>
          </a:p>
        </p:txBody>
      </p:sp>
      <p:pic>
        <p:nvPicPr>
          <p:cNvPr id="7" name="Picture 6">
            <a:extLst>
              <a:ext uri="{FF2B5EF4-FFF2-40B4-BE49-F238E27FC236}">
                <a16:creationId xmlns:a16="http://schemas.microsoft.com/office/drawing/2014/main" id="{1DA97E9B-C787-4FF8-A88C-8D8610F636A9}"/>
              </a:ext>
            </a:extLst>
          </p:cNvPr>
          <p:cNvPicPr>
            <a:picLocks noChangeAspect="1"/>
          </p:cNvPicPr>
          <p:nvPr/>
        </p:nvPicPr>
        <p:blipFill>
          <a:blip r:embed="rId2"/>
          <a:stretch>
            <a:fillRect/>
          </a:stretch>
        </p:blipFill>
        <p:spPr>
          <a:xfrm>
            <a:off x="4174078" y="3271855"/>
            <a:ext cx="5085332" cy="1261216"/>
          </a:xfrm>
          <a:prstGeom prst="rect">
            <a:avLst/>
          </a:prstGeom>
        </p:spPr>
      </p:pic>
      <p:pic>
        <p:nvPicPr>
          <p:cNvPr id="9" name="Picture 8">
            <a:extLst>
              <a:ext uri="{FF2B5EF4-FFF2-40B4-BE49-F238E27FC236}">
                <a16:creationId xmlns:a16="http://schemas.microsoft.com/office/drawing/2014/main" id="{2D2ED197-9118-4B47-8362-F62F9EB4CA09}"/>
              </a:ext>
            </a:extLst>
          </p:cNvPr>
          <p:cNvPicPr>
            <a:picLocks noChangeAspect="1"/>
          </p:cNvPicPr>
          <p:nvPr/>
        </p:nvPicPr>
        <p:blipFill>
          <a:blip r:embed="rId3"/>
          <a:stretch>
            <a:fillRect/>
          </a:stretch>
        </p:blipFill>
        <p:spPr>
          <a:xfrm>
            <a:off x="4474716" y="5249983"/>
            <a:ext cx="4343400" cy="657225"/>
          </a:xfrm>
          <a:prstGeom prst="rect">
            <a:avLst/>
          </a:prstGeom>
        </p:spPr>
      </p:pic>
    </p:spTree>
    <p:extLst>
      <p:ext uri="{BB962C8B-B14F-4D97-AF65-F5344CB8AC3E}">
        <p14:creationId xmlns:p14="http://schemas.microsoft.com/office/powerpoint/2010/main" val="96865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2929-1F6F-4016-89AC-F4004AF89879}"/>
              </a:ext>
            </a:extLst>
          </p:cNvPr>
          <p:cNvSpPr>
            <a:spLocks noGrp="1"/>
          </p:cNvSpPr>
          <p:nvPr>
            <p:ph type="title"/>
          </p:nvPr>
        </p:nvSpPr>
        <p:spPr/>
        <p:txBody>
          <a:bodyPr/>
          <a:lstStyle/>
          <a:p>
            <a:r>
              <a:rPr lang="en-AU" dirty="0"/>
              <a:t>Interpreter</a:t>
            </a:r>
          </a:p>
        </p:txBody>
      </p:sp>
      <p:sp>
        <p:nvSpPr>
          <p:cNvPr id="3" name="Content Placeholder 2">
            <a:extLst>
              <a:ext uri="{FF2B5EF4-FFF2-40B4-BE49-F238E27FC236}">
                <a16:creationId xmlns:a16="http://schemas.microsoft.com/office/drawing/2014/main" id="{3256D751-1DCE-4F2A-A147-83FD910325A1}"/>
              </a:ext>
            </a:extLst>
          </p:cNvPr>
          <p:cNvSpPr>
            <a:spLocks noGrp="1"/>
          </p:cNvSpPr>
          <p:nvPr>
            <p:ph idx="1"/>
          </p:nvPr>
        </p:nvSpPr>
        <p:spPr/>
        <p:txBody>
          <a:bodyPr/>
          <a:lstStyle/>
          <a:p>
            <a:pPr algn="just"/>
            <a:r>
              <a:rPr lang="en-US" dirty="0"/>
              <a:t>An interpreter is another commonly used language processor. </a:t>
            </a:r>
          </a:p>
          <a:p>
            <a:pPr algn="just"/>
            <a:r>
              <a:rPr lang="en-US" dirty="0"/>
              <a:t>Instead of producing a target program as a single translation unit, an interpreter appears to directly execute the operations specified in the source program on inputs supplied by the user.</a:t>
            </a:r>
            <a:endParaRPr lang="en-AU" dirty="0"/>
          </a:p>
        </p:txBody>
      </p:sp>
      <p:sp>
        <p:nvSpPr>
          <p:cNvPr id="4" name="Footer Placeholder 3">
            <a:extLst>
              <a:ext uri="{FF2B5EF4-FFF2-40B4-BE49-F238E27FC236}">
                <a16:creationId xmlns:a16="http://schemas.microsoft.com/office/drawing/2014/main" id="{F0AA74D8-8F51-4DA2-8A08-A36108E9ADFA}"/>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1E30E9F7-295B-42F4-BACA-C3CAA864FD99}"/>
              </a:ext>
            </a:extLst>
          </p:cNvPr>
          <p:cNvSpPr>
            <a:spLocks noGrp="1"/>
          </p:cNvSpPr>
          <p:nvPr>
            <p:ph type="sldNum" sz="quarter" idx="12"/>
          </p:nvPr>
        </p:nvSpPr>
        <p:spPr/>
        <p:txBody>
          <a:bodyPr/>
          <a:lstStyle/>
          <a:p>
            <a:fld id="{3DDC6F3F-10AE-4DAF-8BDD-34181B43C331}" type="slidenum">
              <a:rPr lang="en-AU" smtClean="0"/>
              <a:t>21</a:t>
            </a:fld>
            <a:endParaRPr lang="en-AU"/>
          </a:p>
        </p:txBody>
      </p:sp>
      <p:pic>
        <p:nvPicPr>
          <p:cNvPr id="7" name="Picture 6">
            <a:extLst>
              <a:ext uri="{FF2B5EF4-FFF2-40B4-BE49-F238E27FC236}">
                <a16:creationId xmlns:a16="http://schemas.microsoft.com/office/drawing/2014/main" id="{7A70C5C4-278F-49C0-B946-77BDE25414D3}"/>
              </a:ext>
            </a:extLst>
          </p:cNvPr>
          <p:cNvPicPr>
            <a:picLocks noChangeAspect="1"/>
          </p:cNvPicPr>
          <p:nvPr/>
        </p:nvPicPr>
        <p:blipFill>
          <a:blip r:embed="rId2"/>
          <a:stretch>
            <a:fillRect/>
          </a:stretch>
        </p:blipFill>
        <p:spPr>
          <a:xfrm>
            <a:off x="4407439" y="3813652"/>
            <a:ext cx="4886325" cy="828675"/>
          </a:xfrm>
          <a:prstGeom prst="rect">
            <a:avLst/>
          </a:prstGeom>
        </p:spPr>
      </p:pic>
    </p:spTree>
    <p:extLst>
      <p:ext uri="{BB962C8B-B14F-4D97-AF65-F5344CB8AC3E}">
        <p14:creationId xmlns:p14="http://schemas.microsoft.com/office/powerpoint/2010/main" val="2312569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A721-F821-4960-9341-77A3BC27CE7F}"/>
              </a:ext>
            </a:extLst>
          </p:cNvPr>
          <p:cNvSpPr>
            <a:spLocks noGrp="1"/>
          </p:cNvSpPr>
          <p:nvPr>
            <p:ph type="title"/>
          </p:nvPr>
        </p:nvSpPr>
        <p:spPr/>
        <p:txBody>
          <a:bodyPr/>
          <a:lstStyle/>
          <a:p>
            <a:r>
              <a:rPr lang="en-AU" dirty="0"/>
              <a:t>Interpreter (Contd.)</a:t>
            </a:r>
          </a:p>
        </p:txBody>
      </p:sp>
      <p:sp>
        <p:nvSpPr>
          <p:cNvPr id="3" name="Content Placeholder 2">
            <a:extLst>
              <a:ext uri="{FF2B5EF4-FFF2-40B4-BE49-F238E27FC236}">
                <a16:creationId xmlns:a16="http://schemas.microsoft.com/office/drawing/2014/main" id="{1BB1200E-1659-468C-9026-BA9978DAD85D}"/>
              </a:ext>
            </a:extLst>
          </p:cNvPr>
          <p:cNvSpPr>
            <a:spLocks noGrp="1"/>
          </p:cNvSpPr>
          <p:nvPr>
            <p:ph idx="1"/>
          </p:nvPr>
        </p:nvSpPr>
        <p:spPr>
          <a:xfrm>
            <a:off x="2518191" y="1405631"/>
            <a:ext cx="8915400" cy="3777622"/>
          </a:xfrm>
        </p:spPr>
        <p:txBody>
          <a:bodyPr/>
          <a:lstStyle/>
          <a:p>
            <a:pPr algn="just"/>
            <a:r>
              <a:rPr lang="en-US" b="0" i="0" dirty="0">
                <a:solidFill>
                  <a:srgbClr val="273239"/>
                </a:solidFill>
                <a:effectLst/>
                <a:latin typeface="+mj-lt"/>
              </a:rPr>
              <a:t>The translation of a single statement of the source program into machine code is done by a language processor and executes immediately before moving on to the next line is called an interpreter. </a:t>
            </a:r>
          </a:p>
          <a:p>
            <a:pPr algn="just"/>
            <a:r>
              <a:rPr lang="en-US" b="0" i="0" dirty="0">
                <a:solidFill>
                  <a:srgbClr val="273239"/>
                </a:solidFill>
                <a:effectLst/>
                <a:latin typeface="+mj-lt"/>
              </a:rPr>
              <a:t>If there is an error in the statement, the interpreter terminates its translating process at that statement and displays an error message. </a:t>
            </a:r>
          </a:p>
          <a:p>
            <a:pPr lvl="1" algn="just"/>
            <a:r>
              <a:rPr lang="en-US" b="0" i="0" dirty="0">
                <a:solidFill>
                  <a:srgbClr val="273239"/>
                </a:solidFill>
                <a:effectLst/>
                <a:latin typeface="+mj-lt"/>
              </a:rPr>
              <a:t>The interpreter moves on to the next line for execution only after the removal of the error. </a:t>
            </a:r>
          </a:p>
          <a:p>
            <a:pPr algn="just"/>
            <a:r>
              <a:rPr lang="en-US" b="0" i="0" dirty="0">
                <a:solidFill>
                  <a:srgbClr val="273239"/>
                </a:solidFill>
                <a:effectLst/>
                <a:latin typeface="+mj-lt"/>
              </a:rPr>
              <a:t>An Interpreter directly executes instructions written in a programming or scripting language without previously converting them to an object code or machine code.         </a:t>
            </a:r>
          </a:p>
          <a:p>
            <a:endParaRPr lang="en-AU" dirty="0"/>
          </a:p>
        </p:txBody>
      </p:sp>
      <p:sp>
        <p:nvSpPr>
          <p:cNvPr id="4" name="Footer Placeholder 3">
            <a:extLst>
              <a:ext uri="{FF2B5EF4-FFF2-40B4-BE49-F238E27FC236}">
                <a16:creationId xmlns:a16="http://schemas.microsoft.com/office/drawing/2014/main" id="{22D32D8D-51FA-4852-835E-E51B94A64A1E}"/>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4642FC92-A15F-4905-B7C4-7503F7F31586}"/>
              </a:ext>
            </a:extLst>
          </p:cNvPr>
          <p:cNvSpPr>
            <a:spLocks noGrp="1"/>
          </p:cNvSpPr>
          <p:nvPr>
            <p:ph type="sldNum" sz="quarter" idx="12"/>
          </p:nvPr>
        </p:nvSpPr>
        <p:spPr/>
        <p:txBody>
          <a:bodyPr/>
          <a:lstStyle/>
          <a:p>
            <a:fld id="{3DDC6F3F-10AE-4DAF-8BDD-34181B43C331}" type="slidenum">
              <a:rPr lang="en-AU" smtClean="0"/>
              <a:t>22</a:t>
            </a:fld>
            <a:endParaRPr lang="en-AU"/>
          </a:p>
        </p:txBody>
      </p:sp>
      <p:pic>
        <p:nvPicPr>
          <p:cNvPr id="7" name="Picture 6">
            <a:extLst>
              <a:ext uri="{FF2B5EF4-FFF2-40B4-BE49-F238E27FC236}">
                <a16:creationId xmlns:a16="http://schemas.microsoft.com/office/drawing/2014/main" id="{D699B0BB-9466-4A75-8F4A-F13183E0EFA7}"/>
              </a:ext>
            </a:extLst>
          </p:cNvPr>
          <p:cNvPicPr>
            <a:picLocks noChangeAspect="1"/>
          </p:cNvPicPr>
          <p:nvPr/>
        </p:nvPicPr>
        <p:blipFill>
          <a:blip r:embed="rId2"/>
          <a:stretch>
            <a:fillRect/>
          </a:stretch>
        </p:blipFill>
        <p:spPr>
          <a:xfrm>
            <a:off x="4792602" y="4515248"/>
            <a:ext cx="5845748" cy="2143004"/>
          </a:xfrm>
          <a:prstGeom prst="rect">
            <a:avLst/>
          </a:prstGeom>
        </p:spPr>
      </p:pic>
    </p:spTree>
    <p:extLst>
      <p:ext uri="{BB962C8B-B14F-4D97-AF65-F5344CB8AC3E}">
        <p14:creationId xmlns:p14="http://schemas.microsoft.com/office/powerpoint/2010/main" val="1048734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6E98-4A20-4741-9A54-31AFD5E29280}"/>
              </a:ext>
            </a:extLst>
          </p:cNvPr>
          <p:cNvSpPr>
            <a:spLocks noGrp="1"/>
          </p:cNvSpPr>
          <p:nvPr>
            <p:ph type="title"/>
          </p:nvPr>
        </p:nvSpPr>
        <p:spPr/>
        <p:txBody>
          <a:bodyPr/>
          <a:lstStyle/>
          <a:p>
            <a:r>
              <a:rPr lang="en-AU" dirty="0"/>
              <a:t>Compiler VS Interpreter</a:t>
            </a:r>
          </a:p>
        </p:txBody>
      </p:sp>
      <p:sp>
        <p:nvSpPr>
          <p:cNvPr id="3" name="Content Placeholder 2">
            <a:extLst>
              <a:ext uri="{FF2B5EF4-FFF2-40B4-BE49-F238E27FC236}">
                <a16:creationId xmlns:a16="http://schemas.microsoft.com/office/drawing/2014/main" id="{7440E880-E5E8-414F-BDD1-0648A9609A3B}"/>
              </a:ext>
            </a:extLst>
          </p:cNvPr>
          <p:cNvSpPr>
            <a:spLocks noGrp="1"/>
          </p:cNvSpPr>
          <p:nvPr>
            <p:ph idx="1"/>
          </p:nvPr>
        </p:nvSpPr>
        <p:spPr>
          <a:xfrm>
            <a:off x="2464925" y="1641188"/>
            <a:ext cx="8915400" cy="1586144"/>
          </a:xfrm>
        </p:spPr>
        <p:txBody>
          <a:bodyPr>
            <a:normAutofit lnSpcReduction="10000"/>
          </a:bodyPr>
          <a:lstStyle/>
          <a:p>
            <a:pPr algn="just"/>
            <a:r>
              <a:rPr lang="en-US" b="0" i="0" dirty="0">
                <a:solidFill>
                  <a:srgbClr val="222222"/>
                </a:solidFill>
                <a:effectLst/>
                <a:latin typeface="+mj-lt"/>
              </a:rPr>
              <a:t>Both compiler and interpreters do the same job which is converting higher level programming language to machine code. </a:t>
            </a:r>
          </a:p>
          <a:p>
            <a:pPr algn="just"/>
            <a:r>
              <a:rPr lang="en-US" b="0" i="0" dirty="0">
                <a:solidFill>
                  <a:srgbClr val="222222"/>
                </a:solidFill>
                <a:effectLst/>
                <a:latin typeface="+mj-lt"/>
              </a:rPr>
              <a:t>However, a compiler will convert the code into machine code (create an exe) before program run. Interpreters convert code into machine code when the program is run.</a:t>
            </a:r>
            <a:endParaRPr lang="en-AU" dirty="0">
              <a:latin typeface="+mj-lt"/>
            </a:endParaRPr>
          </a:p>
        </p:txBody>
      </p:sp>
      <p:sp>
        <p:nvSpPr>
          <p:cNvPr id="4" name="Footer Placeholder 3">
            <a:extLst>
              <a:ext uri="{FF2B5EF4-FFF2-40B4-BE49-F238E27FC236}">
                <a16:creationId xmlns:a16="http://schemas.microsoft.com/office/drawing/2014/main" id="{8FA8DFCE-80CF-4776-BB77-B5039C067F61}"/>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D0AE1B7D-B29E-4CC5-8154-E3A250735C6A}"/>
              </a:ext>
            </a:extLst>
          </p:cNvPr>
          <p:cNvSpPr>
            <a:spLocks noGrp="1"/>
          </p:cNvSpPr>
          <p:nvPr>
            <p:ph type="sldNum" sz="quarter" idx="12"/>
          </p:nvPr>
        </p:nvSpPr>
        <p:spPr/>
        <p:txBody>
          <a:bodyPr/>
          <a:lstStyle/>
          <a:p>
            <a:fld id="{3DDC6F3F-10AE-4DAF-8BDD-34181B43C331}" type="slidenum">
              <a:rPr lang="en-AU" smtClean="0"/>
              <a:t>23</a:t>
            </a:fld>
            <a:endParaRPr lang="en-AU"/>
          </a:p>
        </p:txBody>
      </p:sp>
      <p:pic>
        <p:nvPicPr>
          <p:cNvPr id="7" name="Picture 6">
            <a:extLst>
              <a:ext uri="{FF2B5EF4-FFF2-40B4-BE49-F238E27FC236}">
                <a16:creationId xmlns:a16="http://schemas.microsoft.com/office/drawing/2014/main" id="{8799404A-DF20-4180-9F44-F15D85BD0E3B}"/>
              </a:ext>
            </a:extLst>
          </p:cNvPr>
          <p:cNvPicPr>
            <a:picLocks noChangeAspect="1"/>
          </p:cNvPicPr>
          <p:nvPr/>
        </p:nvPicPr>
        <p:blipFill>
          <a:blip r:embed="rId2"/>
          <a:stretch>
            <a:fillRect/>
          </a:stretch>
        </p:blipFill>
        <p:spPr>
          <a:xfrm>
            <a:off x="3915052" y="3017238"/>
            <a:ext cx="7343254" cy="3233856"/>
          </a:xfrm>
          <a:prstGeom prst="rect">
            <a:avLst/>
          </a:prstGeom>
        </p:spPr>
      </p:pic>
    </p:spTree>
    <p:extLst>
      <p:ext uri="{BB962C8B-B14F-4D97-AF65-F5344CB8AC3E}">
        <p14:creationId xmlns:p14="http://schemas.microsoft.com/office/powerpoint/2010/main" val="3218683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BD7D-70FE-4FEC-9EB7-6731E713AB93}"/>
              </a:ext>
            </a:extLst>
          </p:cNvPr>
          <p:cNvSpPr>
            <a:spLocks noGrp="1"/>
          </p:cNvSpPr>
          <p:nvPr>
            <p:ph type="title"/>
          </p:nvPr>
        </p:nvSpPr>
        <p:spPr>
          <a:xfrm>
            <a:off x="2592925" y="174532"/>
            <a:ext cx="8911687" cy="1280890"/>
          </a:xfrm>
        </p:spPr>
        <p:txBody>
          <a:bodyPr/>
          <a:lstStyle/>
          <a:p>
            <a:r>
              <a:rPr lang="en-AU" dirty="0"/>
              <a:t>Differences between interpreter and compiler</a:t>
            </a:r>
          </a:p>
        </p:txBody>
      </p:sp>
      <p:sp>
        <p:nvSpPr>
          <p:cNvPr id="3" name="Content Placeholder 2">
            <a:extLst>
              <a:ext uri="{FF2B5EF4-FFF2-40B4-BE49-F238E27FC236}">
                <a16:creationId xmlns:a16="http://schemas.microsoft.com/office/drawing/2014/main" id="{F364147E-9D5F-4957-A9E1-2A11D58A34C2}"/>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5048B208-B974-4007-AF24-E497C1E26B33}"/>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240DD5F4-B9FB-40B1-923A-E657EF01F936}"/>
              </a:ext>
            </a:extLst>
          </p:cNvPr>
          <p:cNvSpPr>
            <a:spLocks noGrp="1"/>
          </p:cNvSpPr>
          <p:nvPr>
            <p:ph type="sldNum" sz="quarter" idx="12"/>
          </p:nvPr>
        </p:nvSpPr>
        <p:spPr/>
        <p:txBody>
          <a:bodyPr/>
          <a:lstStyle/>
          <a:p>
            <a:fld id="{3DDC6F3F-10AE-4DAF-8BDD-34181B43C331}" type="slidenum">
              <a:rPr lang="en-AU" smtClean="0"/>
              <a:t>24</a:t>
            </a:fld>
            <a:endParaRPr lang="en-AU"/>
          </a:p>
        </p:txBody>
      </p:sp>
      <p:pic>
        <p:nvPicPr>
          <p:cNvPr id="9" name="Picture 8">
            <a:extLst>
              <a:ext uri="{FF2B5EF4-FFF2-40B4-BE49-F238E27FC236}">
                <a16:creationId xmlns:a16="http://schemas.microsoft.com/office/drawing/2014/main" id="{C838D324-7570-4815-A597-BCE96B111098}"/>
              </a:ext>
            </a:extLst>
          </p:cNvPr>
          <p:cNvPicPr>
            <a:picLocks noChangeAspect="1"/>
          </p:cNvPicPr>
          <p:nvPr/>
        </p:nvPicPr>
        <p:blipFill>
          <a:blip r:embed="rId2"/>
          <a:stretch>
            <a:fillRect/>
          </a:stretch>
        </p:blipFill>
        <p:spPr>
          <a:xfrm>
            <a:off x="2589212" y="1519820"/>
            <a:ext cx="7866898" cy="4503695"/>
          </a:xfrm>
          <a:prstGeom prst="rect">
            <a:avLst/>
          </a:prstGeom>
        </p:spPr>
      </p:pic>
    </p:spTree>
    <p:extLst>
      <p:ext uri="{BB962C8B-B14F-4D97-AF65-F5344CB8AC3E}">
        <p14:creationId xmlns:p14="http://schemas.microsoft.com/office/powerpoint/2010/main" val="367178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D4E5-53F7-4218-9C20-AE555DD0EEA3}"/>
              </a:ext>
            </a:extLst>
          </p:cNvPr>
          <p:cNvSpPr>
            <a:spLocks noGrp="1"/>
          </p:cNvSpPr>
          <p:nvPr>
            <p:ph type="title"/>
          </p:nvPr>
        </p:nvSpPr>
        <p:spPr/>
        <p:txBody>
          <a:bodyPr/>
          <a:lstStyle/>
          <a:p>
            <a:r>
              <a:rPr lang="en-AU" dirty="0"/>
              <a:t>Types of Compilers </a:t>
            </a:r>
          </a:p>
        </p:txBody>
      </p:sp>
      <p:sp>
        <p:nvSpPr>
          <p:cNvPr id="3" name="Content Placeholder 2">
            <a:extLst>
              <a:ext uri="{FF2B5EF4-FFF2-40B4-BE49-F238E27FC236}">
                <a16:creationId xmlns:a16="http://schemas.microsoft.com/office/drawing/2014/main" id="{B4407EA0-FC87-494E-9218-12B4545ED00C}"/>
              </a:ext>
            </a:extLst>
          </p:cNvPr>
          <p:cNvSpPr>
            <a:spLocks noGrp="1"/>
          </p:cNvSpPr>
          <p:nvPr>
            <p:ph idx="1"/>
          </p:nvPr>
        </p:nvSpPr>
        <p:spPr/>
        <p:txBody>
          <a:bodyPr>
            <a:normAutofit lnSpcReduction="10000"/>
          </a:bodyPr>
          <a:lstStyle/>
          <a:p>
            <a:pPr algn="just"/>
            <a:r>
              <a:rPr lang="en-US" dirty="0"/>
              <a:t>Based on the specific input it takes and the output it produces, the Compilers can be classified into the following types; </a:t>
            </a:r>
          </a:p>
          <a:p>
            <a:pPr lvl="1" algn="just"/>
            <a:r>
              <a:rPr lang="en-US" b="1" dirty="0"/>
              <a:t>Traditional Compilers(C, C++, Pascal): </a:t>
            </a:r>
            <a:r>
              <a:rPr lang="en-US" dirty="0"/>
              <a:t>These Compilers convert a source program in a HLL into its equivalent in native machine code or object code.</a:t>
            </a:r>
          </a:p>
          <a:p>
            <a:pPr lvl="1" algn="just"/>
            <a:r>
              <a:rPr lang="en-US" b="1" dirty="0"/>
              <a:t>Interpreters(LISP, SNOBOL, Java1.0): </a:t>
            </a:r>
            <a:r>
              <a:rPr lang="en-US" dirty="0"/>
              <a:t>These Compilers first convert Source code into intermediate code, and then interprets (emulates) it to its equivalent machine code. </a:t>
            </a:r>
          </a:p>
          <a:p>
            <a:pPr lvl="1" algn="just"/>
            <a:r>
              <a:rPr lang="en-US" b="1" dirty="0"/>
              <a:t>Cross-Compilers: </a:t>
            </a:r>
            <a:r>
              <a:rPr lang="en-US" dirty="0"/>
              <a:t>These are the compilers that run on one machine and produce code for another machine. </a:t>
            </a:r>
            <a:r>
              <a:rPr lang="en-US" b="0" i="0" dirty="0">
                <a:solidFill>
                  <a:srgbClr val="202124"/>
                </a:solidFill>
                <a:effectLst/>
              </a:rPr>
              <a:t>For example, a compiler that runs on a PC but generates code that runs on Android smartphone is a cross compiler.</a:t>
            </a:r>
            <a:endParaRPr lang="en-US" dirty="0"/>
          </a:p>
          <a:p>
            <a:pPr lvl="1" algn="just"/>
            <a:r>
              <a:rPr lang="en-US" b="1" dirty="0"/>
              <a:t>Incremental Compilers: </a:t>
            </a:r>
            <a:r>
              <a:rPr lang="en-US" dirty="0"/>
              <a:t>These compilers separate the source into user defined–steps; Compiling/recompiling step- by- step; interpreting steps in a given order. For example, </a:t>
            </a:r>
            <a:r>
              <a:rPr lang="en-AU" b="0" i="0" dirty="0">
                <a:solidFill>
                  <a:srgbClr val="273239"/>
                </a:solidFill>
                <a:effectLst/>
              </a:rPr>
              <a:t>C/C++ GNU Compiler, Java eclipse platform, etc.</a:t>
            </a:r>
            <a:endParaRPr lang="en-US" dirty="0"/>
          </a:p>
        </p:txBody>
      </p:sp>
      <p:sp>
        <p:nvSpPr>
          <p:cNvPr id="4" name="Footer Placeholder 3">
            <a:extLst>
              <a:ext uri="{FF2B5EF4-FFF2-40B4-BE49-F238E27FC236}">
                <a16:creationId xmlns:a16="http://schemas.microsoft.com/office/drawing/2014/main" id="{088D5CE3-6854-48A1-A293-74469A9770CB}"/>
              </a:ext>
            </a:extLst>
          </p:cNvPr>
          <p:cNvSpPr>
            <a:spLocks noGrp="1"/>
          </p:cNvSpPr>
          <p:nvPr>
            <p:ph type="ftr" sz="quarter" idx="11"/>
          </p:nvPr>
        </p:nvSpPr>
        <p:spPr/>
        <p:txBody>
          <a:bodyPr/>
          <a:lstStyle/>
          <a:p>
            <a:r>
              <a:rPr lang="en-AU" dirty="0"/>
              <a:t>Dr. Nazia Majadi</a:t>
            </a:r>
          </a:p>
        </p:txBody>
      </p:sp>
      <p:sp>
        <p:nvSpPr>
          <p:cNvPr id="5" name="Slide Number Placeholder 4">
            <a:extLst>
              <a:ext uri="{FF2B5EF4-FFF2-40B4-BE49-F238E27FC236}">
                <a16:creationId xmlns:a16="http://schemas.microsoft.com/office/drawing/2014/main" id="{F688444B-42C8-4B5B-85D2-5F23A5D4FAA6}"/>
              </a:ext>
            </a:extLst>
          </p:cNvPr>
          <p:cNvSpPr>
            <a:spLocks noGrp="1"/>
          </p:cNvSpPr>
          <p:nvPr>
            <p:ph type="sldNum" sz="quarter" idx="12"/>
          </p:nvPr>
        </p:nvSpPr>
        <p:spPr/>
        <p:txBody>
          <a:bodyPr/>
          <a:lstStyle/>
          <a:p>
            <a:fld id="{3DDC6F3F-10AE-4DAF-8BDD-34181B43C331}" type="slidenum">
              <a:rPr lang="en-AU" smtClean="0"/>
              <a:t>25</a:t>
            </a:fld>
            <a:endParaRPr lang="en-AU"/>
          </a:p>
        </p:txBody>
      </p:sp>
    </p:spTree>
    <p:extLst>
      <p:ext uri="{BB962C8B-B14F-4D97-AF65-F5344CB8AC3E}">
        <p14:creationId xmlns:p14="http://schemas.microsoft.com/office/powerpoint/2010/main" val="2456780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6148-72BF-4482-8520-399A4392D01A}"/>
              </a:ext>
            </a:extLst>
          </p:cNvPr>
          <p:cNvSpPr>
            <a:spLocks noGrp="1"/>
          </p:cNvSpPr>
          <p:nvPr>
            <p:ph type="title"/>
          </p:nvPr>
        </p:nvSpPr>
        <p:spPr/>
        <p:txBody>
          <a:bodyPr/>
          <a:lstStyle/>
          <a:p>
            <a:r>
              <a:rPr lang="en-AU" dirty="0"/>
              <a:t>Types of Compilers (Contd.)</a:t>
            </a:r>
          </a:p>
        </p:txBody>
      </p:sp>
      <p:sp>
        <p:nvSpPr>
          <p:cNvPr id="3" name="Content Placeholder 2">
            <a:extLst>
              <a:ext uri="{FF2B5EF4-FFF2-40B4-BE49-F238E27FC236}">
                <a16:creationId xmlns:a16="http://schemas.microsoft.com/office/drawing/2014/main" id="{B88D9367-F1C7-48D8-BCF8-8A54481CF266}"/>
              </a:ext>
            </a:extLst>
          </p:cNvPr>
          <p:cNvSpPr>
            <a:spLocks noGrp="1"/>
          </p:cNvSpPr>
          <p:nvPr>
            <p:ph idx="1"/>
          </p:nvPr>
        </p:nvSpPr>
        <p:spPr/>
        <p:txBody>
          <a:bodyPr/>
          <a:lstStyle/>
          <a:p>
            <a:pPr lvl="1" algn="just"/>
            <a:r>
              <a:rPr lang="en-US" b="1" dirty="0"/>
              <a:t>Converters (e.g. COBOL to C++): </a:t>
            </a:r>
            <a:r>
              <a:rPr lang="en-US" dirty="0"/>
              <a:t>These Programs will be compiling from one high level language to another. </a:t>
            </a:r>
          </a:p>
          <a:p>
            <a:pPr lvl="1" algn="just"/>
            <a:r>
              <a:rPr lang="en-US" b="1" dirty="0"/>
              <a:t>Just-In-Time (JIT) Compilers (Java, Micosoft.NET): </a:t>
            </a:r>
            <a:r>
              <a:rPr lang="en-US" dirty="0"/>
              <a:t>These are the runtime compilers from intermediate language (byte code, MSIL) to executable code or native machine code. These perform type –based verification which makes the executable code more trustworthy</a:t>
            </a:r>
          </a:p>
          <a:p>
            <a:pPr lvl="1" algn="just"/>
            <a:r>
              <a:rPr lang="en-US" b="1" dirty="0"/>
              <a:t>Ahead-of-Time (AOT) Compilers (e.g., .NET): </a:t>
            </a:r>
            <a:r>
              <a:rPr lang="en-US" dirty="0"/>
              <a:t>These are the pre-compilers to the native code for Java and .NET.</a:t>
            </a:r>
          </a:p>
          <a:p>
            <a:pPr lvl="1" algn="just"/>
            <a:r>
              <a:rPr lang="en-US" b="1" dirty="0"/>
              <a:t>Binary Compilation: </a:t>
            </a:r>
            <a:r>
              <a:rPr lang="en-US" dirty="0"/>
              <a:t>These compilers will be compiling object code of one platform into object code of another platform. </a:t>
            </a:r>
            <a:endParaRPr lang="en-AU" dirty="0"/>
          </a:p>
          <a:p>
            <a:endParaRPr lang="en-AU" dirty="0"/>
          </a:p>
        </p:txBody>
      </p:sp>
      <p:sp>
        <p:nvSpPr>
          <p:cNvPr id="4" name="Footer Placeholder 3">
            <a:extLst>
              <a:ext uri="{FF2B5EF4-FFF2-40B4-BE49-F238E27FC236}">
                <a16:creationId xmlns:a16="http://schemas.microsoft.com/office/drawing/2014/main" id="{6C7DBA0E-E138-4CEF-B276-BDBBFB680921}"/>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9BF369F9-8C4C-4B47-8F45-EA6D5CF04EFB}"/>
              </a:ext>
            </a:extLst>
          </p:cNvPr>
          <p:cNvSpPr>
            <a:spLocks noGrp="1"/>
          </p:cNvSpPr>
          <p:nvPr>
            <p:ph type="sldNum" sz="quarter" idx="12"/>
          </p:nvPr>
        </p:nvSpPr>
        <p:spPr/>
        <p:txBody>
          <a:bodyPr/>
          <a:lstStyle/>
          <a:p>
            <a:fld id="{3DDC6F3F-10AE-4DAF-8BDD-34181B43C331}" type="slidenum">
              <a:rPr lang="en-AU" smtClean="0"/>
              <a:t>26</a:t>
            </a:fld>
            <a:endParaRPr lang="en-AU"/>
          </a:p>
        </p:txBody>
      </p:sp>
    </p:spTree>
    <p:extLst>
      <p:ext uri="{BB962C8B-B14F-4D97-AF65-F5344CB8AC3E}">
        <p14:creationId xmlns:p14="http://schemas.microsoft.com/office/powerpoint/2010/main" val="3966936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A98-5737-48F8-97F7-0EE9F3D4F00D}"/>
              </a:ext>
            </a:extLst>
          </p:cNvPr>
          <p:cNvSpPr>
            <a:spLocks noGrp="1"/>
          </p:cNvSpPr>
          <p:nvPr>
            <p:ph type="title"/>
          </p:nvPr>
        </p:nvSpPr>
        <p:spPr/>
        <p:txBody>
          <a:bodyPr/>
          <a:lstStyle/>
          <a:p>
            <a:r>
              <a:rPr lang="en-AU" dirty="0"/>
              <a:t>Phases of a Compiler</a:t>
            </a:r>
          </a:p>
        </p:txBody>
      </p:sp>
      <p:sp>
        <p:nvSpPr>
          <p:cNvPr id="3" name="Content Placeholder 2">
            <a:extLst>
              <a:ext uri="{FF2B5EF4-FFF2-40B4-BE49-F238E27FC236}">
                <a16:creationId xmlns:a16="http://schemas.microsoft.com/office/drawing/2014/main" id="{62CE598C-6016-4EFC-BED6-511D4D256A3B}"/>
              </a:ext>
            </a:extLst>
          </p:cNvPr>
          <p:cNvSpPr>
            <a:spLocks noGrp="1"/>
          </p:cNvSpPr>
          <p:nvPr>
            <p:ph idx="1"/>
          </p:nvPr>
        </p:nvSpPr>
        <p:spPr/>
        <p:txBody>
          <a:bodyPr/>
          <a:lstStyle/>
          <a:p>
            <a:pPr algn="just"/>
            <a:r>
              <a:rPr lang="en-US" dirty="0"/>
              <a:t>Due to the complexity of compilation task, a compiler typically proceeds in a sequence of compilation phases. </a:t>
            </a:r>
          </a:p>
          <a:p>
            <a:pPr algn="just"/>
            <a:r>
              <a:rPr lang="en-US" dirty="0"/>
              <a:t>The phases communicate with each other via clearly defined interfaces.</a:t>
            </a:r>
          </a:p>
          <a:p>
            <a:pPr lvl="1" algn="just"/>
            <a:r>
              <a:rPr lang="en-US" dirty="0"/>
              <a:t>Generally an interface contains a Data structure (e.g., tree), Set of exported functions. </a:t>
            </a:r>
          </a:p>
          <a:p>
            <a:pPr algn="just"/>
            <a:r>
              <a:rPr lang="en-US" dirty="0"/>
              <a:t>Each phase works on an abstract intermediate representation of the source program, not the source program text itself (except the first phase).</a:t>
            </a:r>
          </a:p>
          <a:p>
            <a:pPr algn="just"/>
            <a:r>
              <a:rPr lang="en-US" dirty="0"/>
              <a:t>Compiler Phases are the individual modules which are chronologically executed to perform their respective Sub-activities, and finally integrate the solutions to give target code. </a:t>
            </a:r>
            <a:endParaRPr lang="en-AU" dirty="0"/>
          </a:p>
        </p:txBody>
      </p:sp>
      <p:sp>
        <p:nvSpPr>
          <p:cNvPr id="4" name="Footer Placeholder 3">
            <a:extLst>
              <a:ext uri="{FF2B5EF4-FFF2-40B4-BE49-F238E27FC236}">
                <a16:creationId xmlns:a16="http://schemas.microsoft.com/office/drawing/2014/main" id="{74994704-4EAE-4709-A58F-048FCDE6176E}"/>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FC2D1369-AD99-4A16-A543-59AF0E4252AC}"/>
              </a:ext>
            </a:extLst>
          </p:cNvPr>
          <p:cNvSpPr>
            <a:spLocks noGrp="1"/>
          </p:cNvSpPr>
          <p:nvPr>
            <p:ph type="sldNum" sz="quarter" idx="12"/>
          </p:nvPr>
        </p:nvSpPr>
        <p:spPr/>
        <p:txBody>
          <a:bodyPr/>
          <a:lstStyle/>
          <a:p>
            <a:fld id="{3DDC6F3F-10AE-4DAF-8BDD-34181B43C331}" type="slidenum">
              <a:rPr lang="en-AU" smtClean="0"/>
              <a:t>27</a:t>
            </a:fld>
            <a:endParaRPr lang="en-AU"/>
          </a:p>
        </p:txBody>
      </p:sp>
    </p:spTree>
    <p:extLst>
      <p:ext uri="{BB962C8B-B14F-4D97-AF65-F5344CB8AC3E}">
        <p14:creationId xmlns:p14="http://schemas.microsoft.com/office/powerpoint/2010/main" val="1722017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3979-3769-48C8-B944-5D56739311A8}"/>
              </a:ext>
            </a:extLst>
          </p:cNvPr>
          <p:cNvSpPr>
            <a:spLocks noGrp="1"/>
          </p:cNvSpPr>
          <p:nvPr>
            <p:ph type="title"/>
          </p:nvPr>
        </p:nvSpPr>
        <p:spPr/>
        <p:txBody>
          <a:bodyPr/>
          <a:lstStyle/>
          <a:p>
            <a:r>
              <a:rPr lang="en-AU" dirty="0"/>
              <a:t>Phases of a Compiler (Contd.)</a:t>
            </a:r>
          </a:p>
        </p:txBody>
      </p:sp>
      <p:sp>
        <p:nvSpPr>
          <p:cNvPr id="3" name="Content Placeholder 2">
            <a:extLst>
              <a:ext uri="{FF2B5EF4-FFF2-40B4-BE49-F238E27FC236}">
                <a16:creationId xmlns:a16="http://schemas.microsoft.com/office/drawing/2014/main" id="{9C4979C3-4375-47A4-AD6E-BC8BF60A5042}"/>
              </a:ext>
            </a:extLst>
          </p:cNvPr>
          <p:cNvSpPr>
            <a:spLocks noGrp="1"/>
          </p:cNvSpPr>
          <p:nvPr>
            <p:ph idx="1"/>
          </p:nvPr>
        </p:nvSpPr>
        <p:spPr/>
        <p:txBody>
          <a:bodyPr/>
          <a:lstStyle/>
          <a:p>
            <a:endParaRPr lang="en-AU" dirty="0"/>
          </a:p>
        </p:txBody>
      </p:sp>
      <p:sp>
        <p:nvSpPr>
          <p:cNvPr id="4" name="Footer Placeholder 3">
            <a:extLst>
              <a:ext uri="{FF2B5EF4-FFF2-40B4-BE49-F238E27FC236}">
                <a16:creationId xmlns:a16="http://schemas.microsoft.com/office/drawing/2014/main" id="{DE8AF86C-9CEA-4AB4-8DA0-DD46EB9ECE48}"/>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F69872F8-DA5E-4510-B6CC-A9A7A6CB2DD1}"/>
              </a:ext>
            </a:extLst>
          </p:cNvPr>
          <p:cNvSpPr>
            <a:spLocks noGrp="1"/>
          </p:cNvSpPr>
          <p:nvPr>
            <p:ph type="sldNum" sz="quarter" idx="12"/>
          </p:nvPr>
        </p:nvSpPr>
        <p:spPr/>
        <p:txBody>
          <a:bodyPr/>
          <a:lstStyle/>
          <a:p>
            <a:fld id="{3DDC6F3F-10AE-4DAF-8BDD-34181B43C331}" type="slidenum">
              <a:rPr lang="en-AU" smtClean="0"/>
              <a:t>28</a:t>
            </a:fld>
            <a:endParaRPr lang="en-AU"/>
          </a:p>
        </p:txBody>
      </p:sp>
      <p:pic>
        <p:nvPicPr>
          <p:cNvPr id="1028" name="Picture 4" descr="Phases of a Compiler - GeeksforGeeks">
            <a:extLst>
              <a:ext uri="{FF2B5EF4-FFF2-40B4-BE49-F238E27FC236}">
                <a16:creationId xmlns:a16="http://schemas.microsoft.com/office/drawing/2014/main" id="{4E591E51-02EA-74A0-F21D-9B013E4D6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857" y="1515233"/>
            <a:ext cx="5289750" cy="471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764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67F1-A1CF-4942-800B-014107676165}"/>
              </a:ext>
            </a:extLst>
          </p:cNvPr>
          <p:cNvSpPr>
            <a:spLocks noGrp="1"/>
          </p:cNvSpPr>
          <p:nvPr>
            <p:ph type="title"/>
          </p:nvPr>
        </p:nvSpPr>
        <p:spPr/>
        <p:txBody>
          <a:bodyPr/>
          <a:lstStyle/>
          <a:p>
            <a:r>
              <a:rPr lang="en-AU" dirty="0"/>
              <a:t>Phases of a Compiler (Contd.)</a:t>
            </a:r>
          </a:p>
        </p:txBody>
      </p:sp>
      <p:sp>
        <p:nvSpPr>
          <p:cNvPr id="3" name="Content Placeholder 2">
            <a:extLst>
              <a:ext uri="{FF2B5EF4-FFF2-40B4-BE49-F238E27FC236}">
                <a16:creationId xmlns:a16="http://schemas.microsoft.com/office/drawing/2014/main" id="{386CA240-B778-4FDF-A144-060FD1A3E0EE}"/>
              </a:ext>
            </a:extLst>
          </p:cNvPr>
          <p:cNvSpPr>
            <a:spLocks noGrp="1"/>
          </p:cNvSpPr>
          <p:nvPr>
            <p:ph idx="1"/>
          </p:nvPr>
        </p:nvSpPr>
        <p:spPr>
          <a:xfrm>
            <a:off x="2411658" y="1654318"/>
            <a:ext cx="8915400" cy="4579572"/>
          </a:xfrm>
        </p:spPr>
        <p:txBody>
          <a:bodyPr>
            <a:normAutofit lnSpcReduction="10000"/>
          </a:bodyPr>
          <a:lstStyle/>
          <a:p>
            <a:pPr algn="l"/>
            <a:r>
              <a:rPr lang="en-US" b="0" i="0" dirty="0">
                <a:solidFill>
                  <a:srgbClr val="000000"/>
                </a:solidFill>
                <a:effectLst/>
                <a:latin typeface="+mj-lt"/>
              </a:rPr>
              <a:t>Lexical Analysis:</a:t>
            </a:r>
          </a:p>
          <a:p>
            <a:pPr lvl="1"/>
            <a:r>
              <a:rPr lang="en-US" b="0" i="0" dirty="0">
                <a:solidFill>
                  <a:srgbClr val="000000"/>
                </a:solidFill>
                <a:effectLst/>
                <a:latin typeface="+mj-lt"/>
              </a:rPr>
              <a:t>Converts a sequence of characters into words, or tokens.</a:t>
            </a:r>
          </a:p>
          <a:p>
            <a:pPr algn="l"/>
            <a:r>
              <a:rPr lang="en-US" b="0" i="0" dirty="0">
                <a:solidFill>
                  <a:srgbClr val="000000"/>
                </a:solidFill>
                <a:effectLst/>
                <a:latin typeface="+mj-lt"/>
              </a:rPr>
              <a:t>Syntax Analysis:</a:t>
            </a:r>
          </a:p>
          <a:p>
            <a:pPr lvl="1"/>
            <a:r>
              <a:rPr lang="en-US" b="0" i="0" dirty="0">
                <a:solidFill>
                  <a:srgbClr val="000000"/>
                </a:solidFill>
                <a:effectLst/>
                <a:latin typeface="+mj-lt"/>
              </a:rPr>
              <a:t>Converts a sequence of tokens into a parse tree.</a:t>
            </a:r>
          </a:p>
          <a:p>
            <a:pPr algn="l"/>
            <a:r>
              <a:rPr lang="en-US" b="0" i="0" dirty="0">
                <a:solidFill>
                  <a:srgbClr val="000000"/>
                </a:solidFill>
                <a:effectLst/>
                <a:latin typeface="+mj-lt"/>
              </a:rPr>
              <a:t>Semantic Analysis:</a:t>
            </a:r>
          </a:p>
          <a:p>
            <a:pPr lvl="1"/>
            <a:r>
              <a:rPr lang="en-US" b="0" i="0" dirty="0">
                <a:solidFill>
                  <a:srgbClr val="000000"/>
                </a:solidFill>
                <a:effectLst/>
                <a:latin typeface="+mj-lt"/>
              </a:rPr>
              <a:t>Manipulates parse tree to verify symbol and type information.</a:t>
            </a:r>
          </a:p>
          <a:p>
            <a:pPr algn="l"/>
            <a:r>
              <a:rPr lang="en-US" b="0" i="0" dirty="0">
                <a:solidFill>
                  <a:srgbClr val="000000"/>
                </a:solidFill>
                <a:effectLst/>
                <a:latin typeface="+mj-lt"/>
              </a:rPr>
              <a:t>Intermediate Code Generation:</a:t>
            </a:r>
          </a:p>
          <a:p>
            <a:pPr lvl="1"/>
            <a:r>
              <a:rPr lang="en-US" b="0" i="0" dirty="0">
                <a:solidFill>
                  <a:srgbClr val="000000"/>
                </a:solidFill>
                <a:effectLst/>
                <a:latin typeface="+mj-lt"/>
              </a:rPr>
              <a:t>Converts parse tree into a sequence of intermediate code instructions.</a:t>
            </a:r>
          </a:p>
          <a:p>
            <a:pPr algn="l"/>
            <a:r>
              <a:rPr lang="en-US" b="0" i="0" dirty="0">
                <a:solidFill>
                  <a:srgbClr val="000000"/>
                </a:solidFill>
                <a:effectLst/>
                <a:latin typeface="+mj-lt"/>
              </a:rPr>
              <a:t>Optimization:</a:t>
            </a:r>
          </a:p>
          <a:p>
            <a:pPr lvl="1"/>
            <a:r>
              <a:rPr lang="en-US" b="0" i="0" dirty="0">
                <a:solidFill>
                  <a:srgbClr val="000000"/>
                </a:solidFill>
                <a:effectLst/>
                <a:latin typeface="+mj-lt"/>
              </a:rPr>
              <a:t>Manipulates intermediate code to produce a more efficient program.</a:t>
            </a:r>
          </a:p>
          <a:p>
            <a:pPr algn="l"/>
            <a:r>
              <a:rPr lang="en-US" b="0" i="0" dirty="0">
                <a:solidFill>
                  <a:srgbClr val="000000"/>
                </a:solidFill>
                <a:effectLst/>
                <a:latin typeface="+mj-lt"/>
              </a:rPr>
              <a:t>Final Code Generation:</a:t>
            </a:r>
          </a:p>
          <a:p>
            <a:pPr lvl="1"/>
            <a:r>
              <a:rPr lang="en-US" b="0" i="0" dirty="0">
                <a:solidFill>
                  <a:srgbClr val="000000"/>
                </a:solidFill>
                <a:effectLst/>
                <a:latin typeface="+mj-lt"/>
              </a:rPr>
              <a:t>Translates intermediate code into final (machine/assembly) code.</a:t>
            </a:r>
          </a:p>
          <a:p>
            <a:endParaRPr lang="en-AU" dirty="0"/>
          </a:p>
        </p:txBody>
      </p:sp>
      <p:sp>
        <p:nvSpPr>
          <p:cNvPr id="4" name="Footer Placeholder 3">
            <a:extLst>
              <a:ext uri="{FF2B5EF4-FFF2-40B4-BE49-F238E27FC236}">
                <a16:creationId xmlns:a16="http://schemas.microsoft.com/office/drawing/2014/main" id="{0C1B15D5-4AA1-4279-8C6C-40B0284655DF}"/>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874237C0-1274-474E-955D-30996425D6CF}"/>
              </a:ext>
            </a:extLst>
          </p:cNvPr>
          <p:cNvSpPr>
            <a:spLocks noGrp="1"/>
          </p:cNvSpPr>
          <p:nvPr>
            <p:ph type="sldNum" sz="quarter" idx="12"/>
          </p:nvPr>
        </p:nvSpPr>
        <p:spPr/>
        <p:txBody>
          <a:bodyPr/>
          <a:lstStyle/>
          <a:p>
            <a:fld id="{3DDC6F3F-10AE-4DAF-8BDD-34181B43C331}" type="slidenum">
              <a:rPr lang="en-AU" smtClean="0"/>
              <a:t>29</a:t>
            </a:fld>
            <a:endParaRPr lang="en-AU"/>
          </a:p>
        </p:txBody>
      </p:sp>
    </p:spTree>
    <p:extLst>
      <p:ext uri="{BB962C8B-B14F-4D97-AF65-F5344CB8AC3E}">
        <p14:creationId xmlns:p14="http://schemas.microsoft.com/office/powerpoint/2010/main" val="11445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E510-B697-47C0-A9A7-A781B7B8FB7B}"/>
              </a:ext>
            </a:extLst>
          </p:cNvPr>
          <p:cNvSpPr>
            <a:spLocks noGrp="1"/>
          </p:cNvSpPr>
          <p:nvPr>
            <p:ph type="title"/>
          </p:nvPr>
        </p:nvSpPr>
        <p:spPr/>
        <p:txBody>
          <a:bodyPr/>
          <a:lstStyle/>
          <a:p>
            <a:r>
              <a:rPr lang="en-AU" dirty="0"/>
              <a:t>Outline</a:t>
            </a:r>
          </a:p>
        </p:txBody>
      </p:sp>
      <p:sp>
        <p:nvSpPr>
          <p:cNvPr id="3" name="Content Placeholder 2">
            <a:extLst>
              <a:ext uri="{FF2B5EF4-FFF2-40B4-BE49-F238E27FC236}">
                <a16:creationId xmlns:a16="http://schemas.microsoft.com/office/drawing/2014/main" id="{3814DA40-D2CD-4456-97E0-D645F883DBE5}"/>
              </a:ext>
            </a:extLst>
          </p:cNvPr>
          <p:cNvSpPr>
            <a:spLocks noGrp="1"/>
          </p:cNvSpPr>
          <p:nvPr>
            <p:ph idx="1"/>
          </p:nvPr>
        </p:nvSpPr>
        <p:spPr>
          <a:xfrm>
            <a:off x="2589212" y="2133600"/>
            <a:ext cx="8915400" cy="1488489"/>
          </a:xfrm>
        </p:spPr>
        <p:txBody>
          <a:bodyPr/>
          <a:lstStyle/>
          <a:p>
            <a:r>
              <a:rPr lang="en-AU" b="1" dirty="0"/>
              <a:t>Class Introduction</a:t>
            </a:r>
          </a:p>
          <a:p>
            <a:r>
              <a:rPr lang="en-AU" dirty="0"/>
              <a:t>Course Introduction</a:t>
            </a:r>
          </a:p>
          <a:p>
            <a:r>
              <a:rPr lang="en-AU" dirty="0"/>
              <a:t>Course Outline</a:t>
            </a:r>
          </a:p>
          <a:p>
            <a:endParaRPr lang="en-AU" dirty="0"/>
          </a:p>
        </p:txBody>
      </p:sp>
      <p:sp>
        <p:nvSpPr>
          <p:cNvPr id="4" name="Footer Placeholder 3">
            <a:extLst>
              <a:ext uri="{FF2B5EF4-FFF2-40B4-BE49-F238E27FC236}">
                <a16:creationId xmlns:a16="http://schemas.microsoft.com/office/drawing/2014/main" id="{02DAE14C-AD25-4B70-BA52-7604E9CF9A98}"/>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4AA093E5-1AA4-4ECC-854A-5763CA2F787F}"/>
              </a:ext>
            </a:extLst>
          </p:cNvPr>
          <p:cNvSpPr>
            <a:spLocks noGrp="1"/>
          </p:cNvSpPr>
          <p:nvPr>
            <p:ph type="sldNum" sz="quarter" idx="12"/>
          </p:nvPr>
        </p:nvSpPr>
        <p:spPr/>
        <p:txBody>
          <a:bodyPr/>
          <a:lstStyle/>
          <a:p>
            <a:fld id="{3DDC6F3F-10AE-4DAF-8BDD-34181B43C331}" type="slidenum">
              <a:rPr lang="en-AU" smtClean="0"/>
              <a:t>3</a:t>
            </a:fld>
            <a:endParaRPr lang="en-AU"/>
          </a:p>
        </p:txBody>
      </p:sp>
    </p:spTree>
    <p:extLst>
      <p:ext uri="{BB962C8B-B14F-4D97-AF65-F5344CB8AC3E}">
        <p14:creationId xmlns:p14="http://schemas.microsoft.com/office/powerpoint/2010/main" val="65409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1677-445F-88B0-465E-F64AC6994BC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7236FEC-63A3-50B0-B3BF-FE956916B8D9}"/>
              </a:ext>
            </a:extLst>
          </p:cNvPr>
          <p:cNvSpPr>
            <a:spLocks noGrp="1"/>
          </p:cNvSpPr>
          <p:nvPr>
            <p:ph idx="1"/>
          </p:nvPr>
        </p:nvSpPr>
        <p:spPr/>
        <p:txBody>
          <a:bodyPr/>
          <a:lstStyle/>
          <a:p>
            <a:endParaRPr lang="en-AU"/>
          </a:p>
        </p:txBody>
      </p:sp>
      <p:sp>
        <p:nvSpPr>
          <p:cNvPr id="4" name="Footer Placeholder 3">
            <a:extLst>
              <a:ext uri="{FF2B5EF4-FFF2-40B4-BE49-F238E27FC236}">
                <a16:creationId xmlns:a16="http://schemas.microsoft.com/office/drawing/2014/main" id="{E7DE899F-80B8-466A-D938-EFEEB1988FA0}"/>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E0748C9F-3E8F-0D45-1AD9-274D41131428}"/>
              </a:ext>
            </a:extLst>
          </p:cNvPr>
          <p:cNvSpPr>
            <a:spLocks noGrp="1"/>
          </p:cNvSpPr>
          <p:nvPr>
            <p:ph type="sldNum" sz="quarter" idx="12"/>
          </p:nvPr>
        </p:nvSpPr>
        <p:spPr/>
        <p:txBody>
          <a:bodyPr/>
          <a:lstStyle/>
          <a:p>
            <a:fld id="{3DDC6F3F-10AE-4DAF-8BDD-34181B43C331}" type="slidenum">
              <a:rPr lang="en-AU" smtClean="0"/>
              <a:t>30</a:t>
            </a:fld>
            <a:endParaRPr lang="en-AU"/>
          </a:p>
        </p:txBody>
      </p:sp>
      <p:pic>
        <p:nvPicPr>
          <p:cNvPr id="2054" name="Picture 6" descr="Compilation Stages | Aditya NS">
            <a:extLst>
              <a:ext uri="{FF2B5EF4-FFF2-40B4-BE49-F238E27FC236}">
                <a16:creationId xmlns:a16="http://schemas.microsoft.com/office/drawing/2014/main" id="{3A088B6B-3B15-D210-AB43-3D42BAE4F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450" y="0"/>
            <a:ext cx="42275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719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8BDB-8837-4892-9804-0C112F3FE0BD}"/>
              </a:ext>
            </a:extLst>
          </p:cNvPr>
          <p:cNvSpPr>
            <a:spLocks noGrp="1"/>
          </p:cNvSpPr>
          <p:nvPr>
            <p:ph type="title"/>
          </p:nvPr>
        </p:nvSpPr>
        <p:spPr/>
        <p:txBody>
          <a:bodyPr/>
          <a:lstStyle/>
          <a:p>
            <a:r>
              <a:rPr lang="en-AU" dirty="0"/>
              <a:t>Phases of a Compiler (Contd.)</a:t>
            </a:r>
          </a:p>
        </p:txBody>
      </p:sp>
      <p:sp>
        <p:nvSpPr>
          <p:cNvPr id="3" name="Content Placeholder 2">
            <a:extLst>
              <a:ext uri="{FF2B5EF4-FFF2-40B4-BE49-F238E27FC236}">
                <a16:creationId xmlns:a16="http://schemas.microsoft.com/office/drawing/2014/main" id="{A9A5B2FC-2800-4A4B-8552-BB6998F76B54}"/>
              </a:ext>
            </a:extLst>
          </p:cNvPr>
          <p:cNvSpPr>
            <a:spLocks noGrp="1"/>
          </p:cNvSpPr>
          <p:nvPr>
            <p:ph idx="1"/>
          </p:nvPr>
        </p:nvSpPr>
        <p:spPr/>
        <p:txBody>
          <a:bodyPr/>
          <a:lstStyle/>
          <a:p>
            <a:pPr algn="just"/>
            <a:r>
              <a:rPr lang="en-US" dirty="0"/>
              <a:t>In addition to these, it also has </a:t>
            </a:r>
            <a:r>
              <a:rPr lang="en-US" b="1" i="1" dirty="0"/>
              <a:t>Symbol table management</a:t>
            </a:r>
            <a:r>
              <a:rPr lang="en-US" dirty="0"/>
              <a:t>, and </a:t>
            </a:r>
            <a:r>
              <a:rPr lang="en-US" b="1" i="1" dirty="0"/>
              <a:t>Error handler</a:t>
            </a:r>
            <a:r>
              <a:rPr lang="en-US" dirty="0"/>
              <a:t> phases. </a:t>
            </a:r>
          </a:p>
          <a:p>
            <a:pPr algn="just"/>
            <a:r>
              <a:rPr lang="en-US" dirty="0"/>
              <a:t>Not all the phases are mandatory in every Compiler. e.g., Code Optimizer phase is optional in some cases.</a:t>
            </a:r>
          </a:p>
        </p:txBody>
      </p:sp>
      <p:sp>
        <p:nvSpPr>
          <p:cNvPr id="4" name="Footer Placeholder 3">
            <a:extLst>
              <a:ext uri="{FF2B5EF4-FFF2-40B4-BE49-F238E27FC236}">
                <a16:creationId xmlns:a16="http://schemas.microsoft.com/office/drawing/2014/main" id="{8F25900E-19D6-4A82-B68C-D884F5DBA280}"/>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351887EA-08B0-4B6D-8735-06C19EB844CF}"/>
              </a:ext>
            </a:extLst>
          </p:cNvPr>
          <p:cNvSpPr>
            <a:spLocks noGrp="1"/>
          </p:cNvSpPr>
          <p:nvPr>
            <p:ph type="sldNum" sz="quarter" idx="12"/>
          </p:nvPr>
        </p:nvSpPr>
        <p:spPr/>
        <p:txBody>
          <a:bodyPr/>
          <a:lstStyle/>
          <a:p>
            <a:fld id="{3DDC6F3F-10AE-4DAF-8BDD-34181B43C331}" type="slidenum">
              <a:rPr lang="en-AU" smtClean="0"/>
              <a:t>31</a:t>
            </a:fld>
            <a:endParaRPr lang="en-AU"/>
          </a:p>
        </p:txBody>
      </p:sp>
    </p:spTree>
    <p:extLst>
      <p:ext uri="{BB962C8B-B14F-4D97-AF65-F5344CB8AC3E}">
        <p14:creationId xmlns:p14="http://schemas.microsoft.com/office/powerpoint/2010/main" val="2386667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7ED5-E1C4-48D2-A1C7-31AE91DAD677}"/>
              </a:ext>
            </a:extLst>
          </p:cNvPr>
          <p:cNvSpPr>
            <a:spLocks noGrp="1"/>
          </p:cNvSpPr>
          <p:nvPr>
            <p:ph type="title"/>
          </p:nvPr>
        </p:nvSpPr>
        <p:spPr/>
        <p:txBody>
          <a:bodyPr/>
          <a:lstStyle/>
          <a:p>
            <a:r>
              <a:rPr lang="en-AU" dirty="0"/>
              <a:t>Phases of a Compiler (Contd.)</a:t>
            </a:r>
          </a:p>
        </p:txBody>
      </p:sp>
      <p:sp>
        <p:nvSpPr>
          <p:cNvPr id="3" name="Content Placeholder 2">
            <a:extLst>
              <a:ext uri="{FF2B5EF4-FFF2-40B4-BE49-F238E27FC236}">
                <a16:creationId xmlns:a16="http://schemas.microsoft.com/office/drawing/2014/main" id="{5862E2D2-2B66-4F77-9249-31FC52592964}"/>
              </a:ext>
            </a:extLst>
          </p:cNvPr>
          <p:cNvSpPr>
            <a:spLocks noGrp="1"/>
          </p:cNvSpPr>
          <p:nvPr>
            <p:ph idx="1"/>
          </p:nvPr>
        </p:nvSpPr>
        <p:spPr>
          <a:xfrm>
            <a:off x="2589212" y="2799426"/>
            <a:ext cx="4058573" cy="2314112"/>
          </a:xfrm>
        </p:spPr>
        <p:txBody>
          <a:bodyPr/>
          <a:lstStyle/>
          <a:p>
            <a:pPr algn="just"/>
            <a:r>
              <a:rPr lang="en-US" dirty="0"/>
              <a:t>The Phases of a compiler divided in to two parts, </a:t>
            </a:r>
          </a:p>
          <a:p>
            <a:pPr lvl="1" algn="just"/>
            <a:r>
              <a:rPr lang="en-US" dirty="0"/>
              <a:t>The first three phases we are called as </a:t>
            </a:r>
            <a:r>
              <a:rPr lang="en-US" b="1" i="1" dirty="0"/>
              <a:t>Analysis</a:t>
            </a:r>
            <a:r>
              <a:rPr lang="en-US" dirty="0"/>
              <a:t> part, and </a:t>
            </a:r>
          </a:p>
          <a:p>
            <a:pPr lvl="1" algn="just"/>
            <a:r>
              <a:rPr lang="en-US" dirty="0"/>
              <a:t>The remaining three called as </a:t>
            </a:r>
            <a:r>
              <a:rPr lang="en-US" b="1" i="1" dirty="0"/>
              <a:t>Synthesis </a:t>
            </a:r>
            <a:r>
              <a:rPr lang="en-US" dirty="0"/>
              <a:t>part. </a:t>
            </a:r>
            <a:endParaRPr lang="en-AU" dirty="0"/>
          </a:p>
          <a:p>
            <a:endParaRPr lang="en-AU" dirty="0"/>
          </a:p>
        </p:txBody>
      </p:sp>
      <p:sp>
        <p:nvSpPr>
          <p:cNvPr id="4" name="Footer Placeholder 3">
            <a:extLst>
              <a:ext uri="{FF2B5EF4-FFF2-40B4-BE49-F238E27FC236}">
                <a16:creationId xmlns:a16="http://schemas.microsoft.com/office/drawing/2014/main" id="{B70F11CD-265C-4D53-85F3-9516B2598B84}"/>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56B5BE7E-E412-47BD-9F7F-1F4FC902FDB5}"/>
              </a:ext>
            </a:extLst>
          </p:cNvPr>
          <p:cNvSpPr>
            <a:spLocks noGrp="1"/>
          </p:cNvSpPr>
          <p:nvPr>
            <p:ph type="sldNum" sz="quarter" idx="12"/>
          </p:nvPr>
        </p:nvSpPr>
        <p:spPr/>
        <p:txBody>
          <a:bodyPr/>
          <a:lstStyle/>
          <a:p>
            <a:fld id="{3DDC6F3F-10AE-4DAF-8BDD-34181B43C331}" type="slidenum">
              <a:rPr lang="en-AU" smtClean="0"/>
              <a:t>32</a:t>
            </a:fld>
            <a:endParaRPr lang="en-AU"/>
          </a:p>
        </p:txBody>
      </p:sp>
      <p:pic>
        <p:nvPicPr>
          <p:cNvPr id="4098" name="Picture 2" descr="Phases of a Compiler">
            <a:extLst>
              <a:ext uri="{FF2B5EF4-FFF2-40B4-BE49-F238E27FC236}">
                <a16:creationId xmlns:a16="http://schemas.microsoft.com/office/drawing/2014/main" id="{494C487C-3F33-4CA1-A807-95D746414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7785" y="2050743"/>
            <a:ext cx="5410691" cy="412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437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C616-5F4D-4814-8685-D45F8A04A697}"/>
              </a:ext>
            </a:extLst>
          </p:cNvPr>
          <p:cNvSpPr>
            <a:spLocks noGrp="1"/>
          </p:cNvSpPr>
          <p:nvPr>
            <p:ph type="title"/>
          </p:nvPr>
        </p:nvSpPr>
        <p:spPr/>
        <p:txBody>
          <a:bodyPr/>
          <a:lstStyle/>
          <a:p>
            <a:r>
              <a:rPr lang="en-AU" dirty="0"/>
              <a:t>Compiler Design Architecture</a:t>
            </a:r>
          </a:p>
        </p:txBody>
      </p:sp>
      <p:sp>
        <p:nvSpPr>
          <p:cNvPr id="3" name="Content Placeholder 2">
            <a:extLst>
              <a:ext uri="{FF2B5EF4-FFF2-40B4-BE49-F238E27FC236}">
                <a16:creationId xmlns:a16="http://schemas.microsoft.com/office/drawing/2014/main" id="{17FFC4C6-07D3-4167-AC44-EC1078006A8D}"/>
              </a:ext>
            </a:extLst>
          </p:cNvPr>
          <p:cNvSpPr>
            <a:spLocks noGrp="1"/>
          </p:cNvSpPr>
          <p:nvPr>
            <p:ph idx="1"/>
          </p:nvPr>
        </p:nvSpPr>
        <p:spPr/>
        <p:txBody>
          <a:bodyPr/>
          <a:lstStyle/>
          <a:p>
            <a:r>
              <a:rPr lang="en-US" dirty="0"/>
              <a:t>All of these phases of a general Compiler are conceptually divided into The Front-end, and The Back-end. </a:t>
            </a:r>
          </a:p>
          <a:p>
            <a:pPr lvl="1"/>
            <a:r>
              <a:rPr lang="en-US" dirty="0"/>
              <a:t>This division is due to their dependence on either the Source Language or the Target machine.</a:t>
            </a:r>
          </a:p>
          <a:p>
            <a:r>
              <a:rPr lang="en-US" dirty="0"/>
              <a:t>This model is called an Analysis &amp; Synthesis model of a compiler. </a:t>
            </a:r>
            <a:endParaRPr lang="en-AU" dirty="0"/>
          </a:p>
        </p:txBody>
      </p:sp>
      <p:sp>
        <p:nvSpPr>
          <p:cNvPr id="4" name="Footer Placeholder 3">
            <a:extLst>
              <a:ext uri="{FF2B5EF4-FFF2-40B4-BE49-F238E27FC236}">
                <a16:creationId xmlns:a16="http://schemas.microsoft.com/office/drawing/2014/main" id="{7E465047-D7FE-4B6E-A23E-AC4F40FC2BA7}"/>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DE87D16A-8D49-4F04-BE1D-7BAFAE7E7D13}"/>
              </a:ext>
            </a:extLst>
          </p:cNvPr>
          <p:cNvSpPr>
            <a:spLocks noGrp="1"/>
          </p:cNvSpPr>
          <p:nvPr>
            <p:ph type="sldNum" sz="quarter" idx="12"/>
          </p:nvPr>
        </p:nvSpPr>
        <p:spPr/>
        <p:txBody>
          <a:bodyPr/>
          <a:lstStyle/>
          <a:p>
            <a:fld id="{3DDC6F3F-10AE-4DAF-8BDD-34181B43C331}" type="slidenum">
              <a:rPr lang="en-AU" smtClean="0"/>
              <a:t>33</a:t>
            </a:fld>
            <a:endParaRPr lang="en-AU"/>
          </a:p>
        </p:txBody>
      </p:sp>
      <p:pic>
        <p:nvPicPr>
          <p:cNvPr id="3074" name="Picture 2" descr="Compiler Design Architecture">
            <a:extLst>
              <a:ext uri="{FF2B5EF4-FFF2-40B4-BE49-F238E27FC236}">
                <a16:creationId xmlns:a16="http://schemas.microsoft.com/office/drawing/2014/main" id="{7ACEF885-9DC0-4862-8E1B-FC49FA33F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011" y="3934380"/>
            <a:ext cx="5143500"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483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04D0-5C8E-4688-AD7D-B16256E7AE06}"/>
              </a:ext>
            </a:extLst>
          </p:cNvPr>
          <p:cNvSpPr>
            <a:spLocks noGrp="1"/>
          </p:cNvSpPr>
          <p:nvPr>
            <p:ph type="title"/>
          </p:nvPr>
        </p:nvSpPr>
        <p:spPr/>
        <p:txBody>
          <a:bodyPr/>
          <a:lstStyle/>
          <a:p>
            <a:r>
              <a:rPr lang="en-AU" dirty="0"/>
              <a:t>Compiler Design Architecture (Contd.)</a:t>
            </a:r>
          </a:p>
        </p:txBody>
      </p:sp>
      <p:sp>
        <p:nvSpPr>
          <p:cNvPr id="3" name="Content Placeholder 2">
            <a:extLst>
              <a:ext uri="{FF2B5EF4-FFF2-40B4-BE49-F238E27FC236}">
                <a16:creationId xmlns:a16="http://schemas.microsoft.com/office/drawing/2014/main" id="{CBFF06F4-FB91-4F61-BE4B-6DEFEF999952}"/>
              </a:ext>
            </a:extLst>
          </p:cNvPr>
          <p:cNvSpPr>
            <a:spLocks noGrp="1"/>
          </p:cNvSpPr>
          <p:nvPr>
            <p:ph idx="1"/>
          </p:nvPr>
        </p:nvSpPr>
        <p:spPr/>
        <p:txBody>
          <a:bodyPr/>
          <a:lstStyle/>
          <a:p>
            <a:pPr algn="just"/>
            <a:r>
              <a:rPr lang="en-US" dirty="0"/>
              <a:t>The Front-end of the compiler consists of phases that depend primarily on the Source language and are largely independent on the target machine.</a:t>
            </a:r>
          </a:p>
          <a:p>
            <a:pPr lvl="1" algn="just"/>
            <a:r>
              <a:rPr lang="en-US" dirty="0"/>
              <a:t>For example, front-end of the compiler includes Scanner, Parser, Creation of Symbol table, Semantic Analyzer, and the Intermediate Code Generator. </a:t>
            </a:r>
          </a:p>
          <a:p>
            <a:pPr algn="just"/>
            <a:r>
              <a:rPr lang="en-US" dirty="0"/>
              <a:t>The Back-end of the compiler consists of phases that depend on the target machine, and those portions do not dependent on the Source language, just the Intermediate language. </a:t>
            </a:r>
          </a:p>
          <a:p>
            <a:pPr lvl="1" algn="just"/>
            <a:r>
              <a:rPr lang="en-US" dirty="0"/>
              <a:t>In this we have different aspects of Code Optimization phase, code generation along with the necessary Error handling, and Symbol table operations.</a:t>
            </a:r>
            <a:endParaRPr lang="en-AU" dirty="0"/>
          </a:p>
        </p:txBody>
      </p:sp>
      <p:sp>
        <p:nvSpPr>
          <p:cNvPr id="4" name="Footer Placeholder 3">
            <a:extLst>
              <a:ext uri="{FF2B5EF4-FFF2-40B4-BE49-F238E27FC236}">
                <a16:creationId xmlns:a16="http://schemas.microsoft.com/office/drawing/2014/main" id="{7035B15A-62E8-48CB-B51D-E01951A5EA2C}"/>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C22864DB-6ECB-46C1-B64D-F3BC33E63D5D}"/>
              </a:ext>
            </a:extLst>
          </p:cNvPr>
          <p:cNvSpPr>
            <a:spLocks noGrp="1"/>
          </p:cNvSpPr>
          <p:nvPr>
            <p:ph type="sldNum" sz="quarter" idx="12"/>
          </p:nvPr>
        </p:nvSpPr>
        <p:spPr/>
        <p:txBody>
          <a:bodyPr/>
          <a:lstStyle/>
          <a:p>
            <a:fld id="{3DDC6F3F-10AE-4DAF-8BDD-34181B43C331}" type="slidenum">
              <a:rPr lang="en-AU" smtClean="0"/>
              <a:t>34</a:t>
            </a:fld>
            <a:endParaRPr lang="en-AU"/>
          </a:p>
        </p:txBody>
      </p:sp>
    </p:spTree>
    <p:extLst>
      <p:ext uri="{BB962C8B-B14F-4D97-AF65-F5344CB8AC3E}">
        <p14:creationId xmlns:p14="http://schemas.microsoft.com/office/powerpoint/2010/main" val="3759516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B8AE-E6F0-470A-8238-15031F467C7F}"/>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8C6FEB2-D416-4E7C-998B-79CF33E58666}"/>
              </a:ext>
            </a:extLst>
          </p:cNvPr>
          <p:cNvSpPr>
            <a:spLocks noGrp="1"/>
          </p:cNvSpPr>
          <p:nvPr>
            <p:ph idx="1"/>
          </p:nvPr>
        </p:nvSpPr>
        <p:spPr/>
        <p:txBody>
          <a:bodyPr>
            <a:normAutofit/>
          </a:bodyPr>
          <a:lstStyle/>
          <a:p>
            <a:pPr marL="0" indent="0">
              <a:buNone/>
            </a:pPr>
            <a:endParaRPr lang="en-AU" sz="6600" dirty="0"/>
          </a:p>
          <a:p>
            <a:pPr marL="0" indent="0">
              <a:buNone/>
            </a:pPr>
            <a:r>
              <a:rPr lang="en-AU" sz="6600" dirty="0"/>
              <a:t>       THANK YOU!!!</a:t>
            </a:r>
          </a:p>
        </p:txBody>
      </p:sp>
      <p:sp>
        <p:nvSpPr>
          <p:cNvPr id="4" name="Footer Placeholder 3">
            <a:extLst>
              <a:ext uri="{FF2B5EF4-FFF2-40B4-BE49-F238E27FC236}">
                <a16:creationId xmlns:a16="http://schemas.microsoft.com/office/drawing/2014/main" id="{F66472E1-73CA-4EDF-BE12-122ED6C06B66}"/>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A9F570ED-248B-4571-AEC7-02C12047A215}"/>
              </a:ext>
            </a:extLst>
          </p:cNvPr>
          <p:cNvSpPr>
            <a:spLocks noGrp="1"/>
          </p:cNvSpPr>
          <p:nvPr>
            <p:ph type="sldNum" sz="quarter" idx="12"/>
          </p:nvPr>
        </p:nvSpPr>
        <p:spPr/>
        <p:txBody>
          <a:bodyPr/>
          <a:lstStyle/>
          <a:p>
            <a:fld id="{3DDC6F3F-10AE-4DAF-8BDD-34181B43C331}" type="slidenum">
              <a:rPr lang="en-AU" smtClean="0"/>
              <a:t>35</a:t>
            </a:fld>
            <a:endParaRPr lang="en-AU"/>
          </a:p>
        </p:txBody>
      </p:sp>
    </p:spTree>
    <p:extLst>
      <p:ext uri="{BB962C8B-B14F-4D97-AF65-F5344CB8AC3E}">
        <p14:creationId xmlns:p14="http://schemas.microsoft.com/office/powerpoint/2010/main" val="236335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4E78-A94F-4809-BE74-FDEF8BA24ECC}"/>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6A88B27A-BDCF-462F-B97C-EB9F6C718DDF}"/>
              </a:ext>
            </a:extLst>
          </p:cNvPr>
          <p:cNvSpPr>
            <a:spLocks noGrp="1"/>
          </p:cNvSpPr>
          <p:nvPr>
            <p:ph idx="1"/>
          </p:nvPr>
        </p:nvSpPr>
        <p:spPr/>
        <p:txBody>
          <a:bodyPr/>
          <a:lstStyle/>
          <a:p>
            <a:r>
              <a:rPr lang="en-AU" b="1" dirty="0"/>
              <a:t>Course Title: </a:t>
            </a:r>
            <a:r>
              <a:rPr lang="en-AU" dirty="0"/>
              <a:t>Compiler Construction</a:t>
            </a:r>
          </a:p>
          <a:p>
            <a:r>
              <a:rPr lang="en-AU" b="1" dirty="0"/>
              <a:t>Course Code: </a:t>
            </a:r>
            <a:r>
              <a:rPr lang="en-AU" dirty="0"/>
              <a:t>CSTE 3111</a:t>
            </a:r>
          </a:p>
          <a:p>
            <a:r>
              <a:rPr lang="en-AU" b="1" dirty="0"/>
              <a:t>Google Classroom Code</a:t>
            </a:r>
            <a:r>
              <a:rPr lang="en-AU" dirty="0"/>
              <a:t>: </a:t>
            </a:r>
            <a:r>
              <a:rPr lang="en-AU" b="0" i="0" dirty="0">
                <a:solidFill>
                  <a:srgbClr val="202124"/>
                </a:solidFill>
                <a:effectLst/>
                <a:highlight>
                  <a:srgbClr val="FFFFFF"/>
                </a:highlight>
                <a:latin typeface="Google Sans"/>
              </a:rPr>
              <a:t>l4squkr</a:t>
            </a:r>
            <a:endParaRPr lang="en-AU" b="1" dirty="0"/>
          </a:p>
          <a:p>
            <a:endParaRPr lang="en-AU" dirty="0"/>
          </a:p>
        </p:txBody>
      </p:sp>
      <p:sp>
        <p:nvSpPr>
          <p:cNvPr id="4" name="Footer Placeholder 3">
            <a:extLst>
              <a:ext uri="{FF2B5EF4-FFF2-40B4-BE49-F238E27FC236}">
                <a16:creationId xmlns:a16="http://schemas.microsoft.com/office/drawing/2014/main" id="{101B1B4A-63D7-4327-BBD7-92736EEBCD04}"/>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8D3D84F7-C305-4456-90F2-3B44A65758EF}"/>
              </a:ext>
            </a:extLst>
          </p:cNvPr>
          <p:cNvSpPr>
            <a:spLocks noGrp="1"/>
          </p:cNvSpPr>
          <p:nvPr>
            <p:ph type="sldNum" sz="quarter" idx="12"/>
          </p:nvPr>
        </p:nvSpPr>
        <p:spPr/>
        <p:txBody>
          <a:bodyPr/>
          <a:lstStyle/>
          <a:p>
            <a:fld id="{3DDC6F3F-10AE-4DAF-8BDD-34181B43C331}" type="slidenum">
              <a:rPr lang="en-AU" smtClean="0"/>
              <a:t>4</a:t>
            </a:fld>
            <a:endParaRPr lang="en-AU"/>
          </a:p>
        </p:txBody>
      </p:sp>
    </p:spTree>
    <p:extLst>
      <p:ext uri="{BB962C8B-B14F-4D97-AF65-F5344CB8AC3E}">
        <p14:creationId xmlns:p14="http://schemas.microsoft.com/office/powerpoint/2010/main" val="211792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E510-B697-47C0-A9A7-A781B7B8FB7B}"/>
              </a:ext>
            </a:extLst>
          </p:cNvPr>
          <p:cNvSpPr>
            <a:spLocks noGrp="1"/>
          </p:cNvSpPr>
          <p:nvPr>
            <p:ph type="title"/>
          </p:nvPr>
        </p:nvSpPr>
        <p:spPr/>
        <p:txBody>
          <a:bodyPr/>
          <a:lstStyle/>
          <a:p>
            <a:r>
              <a:rPr lang="en-AU" dirty="0"/>
              <a:t>Outline</a:t>
            </a:r>
          </a:p>
        </p:txBody>
      </p:sp>
      <p:sp>
        <p:nvSpPr>
          <p:cNvPr id="3" name="Content Placeholder 2">
            <a:extLst>
              <a:ext uri="{FF2B5EF4-FFF2-40B4-BE49-F238E27FC236}">
                <a16:creationId xmlns:a16="http://schemas.microsoft.com/office/drawing/2014/main" id="{3814DA40-D2CD-4456-97E0-D645F883DBE5}"/>
              </a:ext>
            </a:extLst>
          </p:cNvPr>
          <p:cNvSpPr>
            <a:spLocks noGrp="1"/>
          </p:cNvSpPr>
          <p:nvPr>
            <p:ph idx="1"/>
          </p:nvPr>
        </p:nvSpPr>
        <p:spPr>
          <a:xfrm>
            <a:off x="2589212" y="2133600"/>
            <a:ext cx="8915400" cy="1488489"/>
          </a:xfrm>
        </p:spPr>
        <p:txBody>
          <a:bodyPr/>
          <a:lstStyle/>
          <a:p>
            <a:r>
              <a:rPr lang="en-AU" dirty="0"/>
              <a:t>Class Introduction</a:t>
            </a:r>
          </a:p>
          <a:p>
            <a:r>
              <a:rPr lang="en-AU" b="1" dirty="0"/>
              <a:t>Course Introduction</a:t>
            </a:r>
          </a:p>
          <a:p>
            <a:r>
              <a:rPr lang="en-AU" dirty="0"/>
              <a:t>Course Outline</a:t>
            </a:r>
          </a:p>
          <a:p>
            <a:endParaRPr lang="en-AU" dirty="0"/>
          </a:p>
        </p:txBody>
      </p:sp>
      <p:sp>
        <p:nvSpPr>
          <p:cNvPr id="4" name="Footer Placeholder 3">
            <a:extLst>
              <a:ext uri="{FF2B5EF4-FFF2-40B4-BE49-F238E27FC236}">
                <a16:creationId xmlns:a16="http://schemas.microsoft.com/office/drawing/2014/main" id="{C45D1CDB-20F4-4498-84D8-895944233D2D}"/>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4A741E05-B432-46B2-8C06-5A09B0720CD3}"/>
              </a:ext>
            </a:extLst>
          </p:cNvPr>
          <p:cNvSpPr>
            <a:spLocks noGrp="1"/>
          </p:cNvSpPr>
          <p:nvPr>
            <p:ph type="sldNum" sz="quarter" idx="12"/>
          </p:nvPr>
        </p:nvSpPr>
        <p:spPr/>
        <p:txBody>
          <a:bodyPr/>
          <a:lstStyle/>
          <a:p>
            <a:fld id="{3DDC6F3F-10AE-4DAF-8BDD-34181B43C331}" type="slidenum">
              <a:rPr lang="en-AU" smtClean="0"/>
              <a:t>5</a:t>
            </a:fld>
            <a:endParaRPr lang="en-AU"/>
          </a:p>
        </p:txBody>
      </p:sp>
    </p:spTree>
    <p:extLst>
      <p:ext uri="{BB962C8B-B14F-4D97-AF65-F5344CB8AC3E}">
        <p14:creationId xmlns:p14="http://schemas.microsoft.com/office/powerpoint/2010/main" val="83769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4C9F-ECFA-44D4-8175-B108A04B9D1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48523D9-681E-4FD5-B7CD-9A2BBE6D4A2A}"/>
              </a:ext>
            </a:extLst>
          </p:cNvPr>
          <p:cNvSpPr>
            <a:spLocks noGrp="1"/>
          </p:cNvSpPr>
          <p:nvPr>
            <p:ph idx="1"/>
          </p:nvPr>
        </p:nvSpPr>
        <p:spPr/>
        <p:txBody>
          <a:bodyPr/>
          <a:lstStyle/>
          <a:p>
            <a:r>
              <a:rPr lang="en-AU" dirty="0"/>
              <a:t>Credit Hours: 3.00</a:t>
            </a:r>
          </a:p>
          <a:p>
            <a:r>
              <a:rPr lang="en-AU" dirty="0"/>
              <a:t>Textbook(s):</a:t>
            </a:r>
          </a:p>
          <a:p>
            <a:pPr lvl="1"/>
            <a:r>
              <a:rPr lang="en-AU" dirty="0"/>
              <a:t>Compilers- Principles, Techniques, </a:t>
            </a:r>
            <a:r>
              <a:rPr lang="en-AU"/>
              <a:t>and Tools</a:t>
            </a:r>
            <a:endParaRPr lang="en-AU" dirty="0"/>
          </a:p>
          <a:p>
            <a:pPr lvl="2"/>
            <a:r>
              <a:rPr lang="en-AU" dirty="0"/>
              <a:t>Alfred V. </a:t>
            </a:r>
            <a:r>
              <a:rPr lang="en-AU" dirty="0" err="1"/>
              <a:t>Aho</a:t>
            </a:r>
            <a:r>
              <a:rPr lang="en-AU" dirty="0"/>
              <a:t>, Ravi Sethi, Jeffrey D. Ullman</a:t>
            </a:r>
          </a:p>
          <a:p>
            <a:r>
              <a:rPr lang="en-AU" dirty="0"/>
              <a:t>Resources: Textbook and Lecture slides</a:t>
            </a:r>
          </a:p>
        </p:txBody>
      </p:sp>
      <p:sp>
        <p:nvSpPr>
          <p:cNvPr id="4" name="Footer Placeholder 3">
            <a:extLst>
              <a:ext uri="{FF2B5EF4-FFF2-40B4-BE49-F238E27FC236}">
                <a16:creationId xmlns:a16="http://schemas.microsoft.com/office/drawing/2014/main" id="{C143C2DB-321C-4386-BC62-75C973EA7581}"/>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3137166A-ACE3-4C9E-8989-3A8C6C7B06F0}"/>
              </a:ext>
            </a:extLst>
          </p:cNvPr>
          <p:cNvSpPr>
            <a:spLocks noGrp="1"/>
          </p:cNvSpPr>
          <p:nvPr>
            <p:ph type="sldNum" sz="quarter" idx="12"/>
          </p:nvPr>
        </p:nvSpPr>
        <p:spPr/>
        <p:txBody>
          <a:bodyPr/>
          <a:lstStyle/>
          <a:p>
            <a:fld id="{3DDC6F3F-10AE-4DAF-8BDD-34181B43C331}" type="slidenum">
              <a:rPr lang="en-AU" smtClean="0"/>
              <a:t>6</a:t>
            </a:fld>
            <a:endParaRPr lang="en-AU"/>
          </a:p>
        </p:txBody>
      </p:sp>
    </p:spTree>
    <p:extLst>
      <p:ext uri="{BB962C8B-B14F-4D97-AF65-F5344CB8AC3E}">
        <p14:creationId xmlns:p14="http://schemas.microsoft.com/office/powerpoint/2010/main" val="298502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E510-B697-47C0-A9A7-A781B7B8FB7B}"/>
              </a:ext>
            </a:extLst>
          </p:cNvPr>
          <p:cNvSpPr>
            <a:spLocks noGrp="1"/>
          </p:cNvSpPr>
          <p:nvPr>
            <p:ph type="title"/>
          </p:nvPr>
        </p:nvSpPr>
        <p:spPr/>
        <p:txBody>
          <a:bodyPr/>
          <a:lstStyle/>
          <a:p>
            <a:r>
              <a:rPr lang="en-AU" dirty="0"/>
              <a:t>Outline</a:t>
            </a:r>
          </a:p>
        </p:txBody>
      </p:sp>
      <p:sp>
        <p:nvSpPr>
          <p:cNvPr id="3" name="Content Placeholder 2">
            <a:extLst>
              <a:ext uri="{FF2B5EF4-FFF2-40B4-BE49-F238E27FC236}">
                <a16:creationId xmlns:a16="http://schemas.microsoft.com/office/drawing/2014/main" id="{3814DA40-D2CD-4456-97E0-D645F883DBE5}"/>
              </a:ext>
            </a:extLst>
          </p:cNvPr>
          <p:cNvSpPr>
            <a:spLocks noGrp="1"/>
          </p:cNvSpPr>
          <p:nvPr>
            <p:ph idx="1"/>
          </p:nvPr>
        </p:nvSpPr>
        <p:spPr>
          <a:xfrm>
            <a:off x="2589212" y="2133600"/>
            <a:ext cx="8915400" cy="1488489"/>
          </a:xfrm>
        </p:spPr>
        <p:txBody>
          <a:bodyPr/>
          <a:lstStyle/>
          <a:p>
            <a:r>
              <a:rPr lang="en-AU" dirty="0"/>
              <a:t>Class Introduction</a:t>
            </a:r>
          </a:p>
          <a:p>
            <a:r>
              <a:rPr lang="en-AU" dirty="0"/>
              <a:t>Course Introduction</a:t>
            </a:r>
          </a:p>
          <a:p>
            <a:r>
              <a:rPr lang="en-AU" b="1" dirty="0"/>
              <a:t>Course Outline</a:t>
            </a:r>
          </a:p>
          <a:p>
            <a:endParaRPr lang="en-AU" b="1" dirty="0"/>
          </a:p>
        </p:txBody>
      </p:sp>
      <p:sp>
        <p:nvSpPr>
          <p:cNvPr id="4" name="Footer Placeholder 3">
            <a:extLst>
              <a:ext uri="{FF2B5EF4-FFF2-40B4-BE49-F238E27FC236}">
                <a16:creationId xmlns:a16="http://schemas.microsoft.com/office/drawing/2014/main" id="{72D419AE-400A-4D3F-9FB1-6388A02032D4}"/>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814E17B6-DDB6-4716-8DBB-78D9D30C4DF5}"/>
              </a:ext>
            </a:extLst>
          </p:cNvPr>
          <p:cNvSpPr>
            <a:spLocks noGrp="1"/>
          </p:cNvSpPr>
          <p:nvPr>
            <p:ph type="sldNum" sz="quarter" idx="12"/>
          </p:nvPr>
        </p:nvSpPr>
        <p:spPr/>
        <p:txBody>
          <a:bodyPr/>
          <a:lstStyle/>
          <a:p>
            <a:fld id="{3DDC6F3F-10AE-4DAF-8BDD-34181B43C331}" type="slidenum">
              <a:rPr lang="en-AU" smtClean="0"/>
              <a:t>7</a:t>
            </a:fld>
            <a:endParaRPr lang="en-AU"/>
          </a:p>
        </p:txBody>
      </p:sp>
    </p:spTree>
    <p:extLst>
      <p:ext uri="{BB962C8B-B14F-4D97-AF65-F5344CB8AC3E}">
        <p14:creationId xmlns:p14="http://schemas.microsoft.com/office/powerpoint/2010/main" val="163671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52DF-1CBD-4784-A408-405A67D4DDA9}"/>
              </a:ext>
            </a:extLst>
          </p:cNvPr>
          <p:cNvSpPr>
            <a:spLocks noGrp="1"/>
          </p:cNvSpPr>
          <p:nvPr>
            <p:ph type="title"/>
          </p:nvPr>
        </p:nvSpPr>
        <p:spPr/>
        <p:txBody>
          <a:bodyPr/>
          <a:lstStyle/>
          <a:p>
            <a:r>
              <a:rPr lang="en-AU" dirty="0"/>
              <a:t>Why study compiler construction?</a:t>
            </a:r>
          </a:p>
        </p:txBody>
      </p:sp>
      <p:sp>
        <p:nvSpPr>
          <p:cNvPr id="3" name="Content Placeholder 2">
            <a:extLst>
              <a:ext uri="{FF2B5EF4-FFF2-40B4-BE49-F238E27FC236}">
                <a16:creationId xmlns:a16="http://schemas.microsoft.com/office/drawing/2014/main" id="{A523DF33-ED78-4A18-BFA8-24F7BDCDB512}"/>
              </a:ext>
            </a:extLst>
          </p:cNvPr>
          <p:cNvSpPr>
            <a:spLocks noGrp="1"/>
          </p:cNvSpPr>
          <p:nvPr>
            <p:ph idx="1"/>
          </p:nvPr>
        </p:nvSpPr>
        <p:spPr/>
        <p:txBody>
          <a:bodyPr>
            <a:normAutofit lnSpcReduction="10000"/>
          </a:bodyPr>
          <a:lstStyle/>
          <a:p>
            <a:pPr algn="just"/>
            <a:r>
              <a:rPr lang="en-US" b="0" i="0" dirty="0">
                <a:solidFill>
                  <a:srgbClr val="000000"/>
                </a:solidFill>
                <a:effectLst/>
                <a:latin typeface="+mj-lt"/>
              </a:rPr>
              <a:t>Writing a compiler gives a student experience with large-scale applications development. Your compiler program may be the largest program you write as a student. </a:t>
            </a:r>
          </a:p>
          <a:p>
            <a:pPr lvl="1" algn="just"/>
            <a:r>
              <a:rPr lang="en-US" b="0" i="0" dirty="0">
                <a:solidFill>
                  <a:srgbClr val="000000"/>
                </a:solidFill>
                <a:effectLst/>
                <a:latin typeface="+mj-lt"/>
              </a:rPr>
              <a:t>Experience working with really big data structures and complex interactions between algorithms will help you out on your next big programming project.</a:t>
            </a:r>
          </a:p>
          <a:p>
            <a:pPr algn="just"/>
            <a:r>
              <a:rPr lang="en-US" b="0" i="0" dirty="0">
                <a:solidFill>
                  <a:srgbClr val="000000"/>
                </a:solidFill>
                <a:effectLst/>
                <a:latin typeface="+mj-lt"/>
              </a:rPr>
              <a:t>Compiler writing is one of the shining triumphs of </a:t>
            </a:r>
            <a:r>
              <a:rPr lang="en-US" dirty="0">
                <a:solidFill>
                  <a:srgbClr val="000000"/>
                </a:solidFill>
                <a:latin typeface="+mj-lt"/>
              </a:rPr>
              <a:t>Computer Science </a:t>
            </a:r>
            <a:r>
              <a:rPr lang="en-US" b="0" i="0" dirty="0">
                <a:solidFill>
                  <a:srgbClr val="000000"/>
                </a:solidFill>
                <a:effectLst/>
                <a:latin typeface="+mj-lt"/>
              </a:rPr>
              <a:t>theory.</a:t>
            </a:r>
          </a:p>
          <a:p>
            <a:pPr lvl="1" algn="just"/>
            <a:r>
              <a:rPr lang="en-US" b="0" i="0" dirty="0">
                <a:solidFill>
                  <a:srgbClr val="000000"/>
                </a:solidFill>
                <a:effectLst/>
                <a:latin typeface="+mj-lt"/>
              </a:rPr>
              <a:t>It demonstrates the value of theory over the impulse to just "hack up" a solution.</a:t>
            </a:r>
          </a:p>
          <a:p>
            <a:pPr algn="just"/>
            <a:r>
              <a:rPr lang="en-US" b="0" i="0" dirty="0">
                <a:solidFill>
                  <a:srgbClr val="000000"/>
                </a:solidFill>
                <a:effectLst/>
                <a:latin typeface="+mj-lt"/>
              </a:rPr>
              <a:t>Compiler writing is a basic element of programming language research. Many language researchers write compilers for the languages they design.</a:t>
            </a:r>
          </a:p>
          <a:p>
            <a:pPr algn="just"/>
            <a:r>
              <a:rPr lang="en-US" b="0" i="0" dirty="0">
                <a:solidFill>
                  <a:srgbClr val="000000"/>
                </a:solidFill>
                <a:effectLst/>
                <a:latin typeface="+mj-lt"/>
              </a:rPr>
              <a:t>Many applications have similar properties to one or more phases of a compiler, and compiler expertise and tools can help an application programmer working on other projects besides compilers.</a:t>
            </a:r>
          </a:p>
          <a:p>
            <a:endParaRPr lang="en-AU" dirty="0"/>
          </a:p>
        </p:txBody>
      </p:sp>
      <p:sp>
        <p:nvSpPr>
          <p:cNvPr id="4" name="Footer Placeholder 3">
            <a:extLst>
              <a:ext uri="{FF2B5EF4-FFF2-40B4-BE49-F238E27FC236}">
                <a16:creationId xmlns:a16="http://schemas.microsoft.com/office/drawing/2014/main" id="{84D86C08-C5EA-4577-997F-8348FFBBB220}"/>
              </a:ext>
            </a:extLst>
          </p:cNvPr>
          <p:cNvSpPr>
            <a:spLocks noGrp="1"/>
          </p:cNvSpPr>
          <p:nvPr>
            <p:ph type="ftr" sz="quarter" idx="11"/>
          </p:nvPr>
        </p:nvSpPr>
        <p:spPr/>
        <p:txBody>
          <a:bodyPr/>
          <a:lstStyle/>
          <a:p>
            <a:r>
              <a:rPr lang="en-AU" dirty="0"/>
              <a:t>Dr. Nazia Majadi</a:t>
            </a:r>
          </a:p>
        </p:txBody>
      </p:sp>
      <p:sp>
        <p:nvSpPr>
          <p:cNvPr id="5" name="Slide Number Placeholder 4">
            <a:extLst>
              <a:ext uri="{FF2B5EF4-FFF2-40B4-BE49-F238E27FC236}">
                <a16:creationId xmlns:a16="http://schemas.microsoft.com/office/drawing/2014/main" id="{3654CEE7-F1A7-438D-B315-32AAD39A9A0A}"/>
              </a:ext>
            </a:extLst>
          </p:cNvPr>
          <p:cNvSpPr>
            <a:spLocks noGrp="1"/>
          </p:cNvSpPr>
          <p:nvPr>
            <p:ph type="sldNum" sz="quarter" idx="12"/>
          </p:nvPr>
        </p:nvSpPr>
        <p:spPr/>
        <p:txBody>
          <a:bodyPr/>
          <a:lstStyle/>
          <a:p>
            <a:fld id="{3DDC6F3F-10AE-4DAF-8BDD-34181B43C331}" type="slidenum">
              <a:rPr lang="en-AU" smtClean="0"/>
              <a:t>8</a:t>
            </a:fld>
            <a:endParaRPr lang="en-AU"/>
          </a:p>
        </p:txBody>
      </p:sp>
    </p:spTree>
    <p:extLst>
      <p:ext uri="{BB962C8B-B14F-4D97-AF65-F5344CB8AC3E}">
        <p14:creationId xmlns:p14="http://schemas.microsoft.com/office/powerpoint/2010/main" val="16808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F7C6-F531-4AB4-9D8A-27514671D3BC}"/>
              </a:ext>
            </a:extLst>
          </p:cNvPr>
          <p:cNvSpPr>
            <a:spLocks noGrp="1"/>
          </p:cNvSpPr>
          <p:nvPr>
            <p:ph type="title"/>
          </p:nvPr>
        </p:nvSpPr>
        <p:spPr/>
        <p:txBody>
          <a:bodyPr/>
          <a:lstStyle/>
          <a:p>
            <a:r>
              <a:rPr lang="en-AU" dirty="0"/>
              <a:t>Introduction to language processing</a:t>
            </a:r>
          </a:p>
        </p:txBody>
      </p:sp>
      <p:sp>
        <p:nvSpPr>
          <p:cNvPr id="3" name="Content Placeholder 2">
            <a:extLst>
              <a:ext uri="{FF2B5EF4-FFF2-40B4-BE49-F238E27FC236}">
                <a16:creationId xmlns:a16="http://schemas.microsoft.com/office/drawing/2014/main" id="{25ABF339-6627-4C1D-B3F1-6477D259E292}"/>
              </a:ext>
            </a:extLst>
          </p:cNvPr>
          <p:cNvSpPr>
            <a:spLocks noGrp="1"/>
          </p:cNvSpPr>
          <p:nvPr>
            <p:ph idx="1"/>
          </p:nvPr>
        </p:nvSpPr>
        <p:spPr/>
        <p:txBody>
          <a:bodyPr/>
          <a:lstStyle/>
          <a:p>
            <a:pPr algn="just"/>
            <a:r>
              <a:rPr lang="en-US" dirty="0"/>
              <a:t>As Computers became inevitable and indigenous part of human life, and several languages with different and more advanced features are evolved into this stream to satisfy or comfort the user in communicating with the machine,</a:t>
            </a:r>
          </a:p>
          <a:p>
            <a:pPr lvl="1" algn="just"/>
            <a:r>
              <a:rPr lang="en-US" dirty="0"/>
              <a:t>the development of the </a:t>
            </a:r>
            <a:r>
              <a:rPr lang="en-US" b="1" i="1" dirty="0"/>
              <a:t>translators or mediator </a:t>
            </a:r>
            <a:r>
              <a:rPr lang="en-US" dirty="0"/>
              <a:t>software‘s have become essential to fill the huge gap between the human and machine understanding. </a:t>
            </a:r>
          </a:p>
          <a:p>
            <a:pPr algn="just"/>
            <a:r>
              <a:rPr lang="en-US" dirty="0"/>
              <a:t>This process is called </a:t>
            </a:r>
            <a:r>
              <a:rPr lang="en-US" b="1" i="1" dirty="0"/>
              <a:t>Language Processing </a:t>
            </a:r>
            <a:r>
              <a:rPr lang="en-US" dirty="0"/>
              <a:t>to reflect the goal and intent of the process.</a:t>
            </a:r>
            <a:endParaRPr lang="en-AU" dirty="0"/>
          </a:p>
        </p:txBody>
      </p:sp>
      <p:sp>
        <p:nvSpPr>
          <p:cNvPr id="4" name="Footer Placeholder 3">
            <a:extLst>
              <a:ext uri="{FF2B5EF4-FFF2-40B4-BE49-F238E27FC236}">
                <a16:creationId xmlns:a16="http://schemas.microsoft.com/office/drawing/2014/main" id="{D5DF2F6A-3370-4AC7-BA37-4CA7B137EDB8}"/>
              </a:ext>
            </a:extLst>
          </p:cNvPr>
          <p:cNvSpPr>
            <a:spLocks noGrp="1"/>
          </p:cNvSpPr>
          <p:nvPr>
            <p:ph type="ftr" sz="quarter" idx="11"/>
          </p:nvPr>
        </p:nvSpPr>
        <p:spPr/>
        <p:txBody>
          <a:bodyPr/>
          <a:lstStyle/>
          <a:p>
            <a:r>
              <a:rPr lang="en-AU"/>
              <a:t>Dr. Nazia Majadi</a:t>
            </a:r>
          </a:p>
        </p:txBody>
      </p:sp>
      <p:sp>
        <p:nvSpPr>
          <p:cNvPr id="5" name="Slide Number Placeholder 4">
            <a:extLst>
              <a:ext uri="{FF2B5EF4-FFF2-40B4-BE49-F238E27FC236}">
                <a16:creationId xmlns:a16="http://schemas.microsoft.com/office/drawing/2014/main" id="{6327B616-8F7C-4EC6-80F9-10AE0C9B64BA}"/>
              </a:ext>
            </a:extLst>
          </p:cNvPr>
          <p:cNvSpPr>
            <a:spLocks noGrp="1"/>
          </p:cNvSpPr>
          <p:nvPr>
            <p:ph type="sldNum" sz="quarter" idx="12"/>
          </p:nvPr>
        </p:nvSpPr>
        <p:spPr/>
        <p:txBody>
          <a:bodyPr/>
          <a:lstStyle/>
          <a:p>
            <a:fld id="{3DDC6F3F-10AE-4DAF-8BDD-34181B43C331}" type="slidenum">
              <a:rPr lang="en-AU" smtClean="0"/>
              <a:t>9</a:t>
            </a:fld>
            <a:endParaRPr lang="en-AU"/>
          </a:p>
        </p:txBody>
      </p:sp>
    </p:spTree>
    <p:extLst>
      <p:ext uri="{BB962C8B-B14F-4D97-AF65-F5344CB8AC3E}">
        <p14:creationId xmlns:p14="http://schemas.microsoft.com/office/powerpoint/2010/main" val="16220937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11935</TotalTime>
  <Words>2135</Words>
  <Application>Microsoft Office PowerPoint</Application>
  <PresentationFormat>Widescreen</PresentationFormat>
  <Paragraphs>216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Century Gothic</vt:lpstr>
      <vt:lpstr>Google Sans</vt:lpstr>
      <vt:lpstr>Wingdings 3</vt:lpstr>
      <vt:lpstr>Wisp</vt:lpstr>
      <vt:lpstr>Compiler Construction (Introductory Class)</vt:lpstr>
      <vt:lpstr>Outline</vt:lpstr>
      <vt:lpstr>Outline</vt:lpstr>
      <vt:lpstr>PowerPoint Presentation</vt:lpstr>
      <vt:lpstr>Outline</vt:lpstr>
      <vt:lpstr>PowerPoint Presentation</vt:lpstr>
      <vt:lpstr>Outline</vt:lpstr>
      <vt:lpstr>Why study compiler construction?</vt:lpstr>
      <vt:lpstr>Introduction to language processing</vt:lpstr>
      <vt:lpstr>Language Translator</vt:lpstr>
      <vt:lpstr>Language Processing System</vt:lpstr>
      <vt:lpstr>Preprocessor</vt:lpstr>
      <vt:lpstr>Compiler</vt:lpstr>
      <vt:lpstr>Assembler</vt:lpstr>
      <vt:lpstr>Loader/Linker</vt:lpstr>
      <vt:lpstr>Loader/Linker (Contd.)</vt:lpstr>
      <vt:lpstr>Loader/Linker (contd.)</vt:lpstr>
      <vt:lpstr>Loader/Linker (contd.)</vt:lpstr>
      <vt:lpstr>Linker VS Loader</vt:lpstr>
      <vt:lpstr>Compiler</vt:lpstr>
      <vt:lpstr>Interpreter</vt:lpstr>
      <vt:lpstr>Interpreter (Contd.)</vt:lpstr>
      <vt:lpstr>Compiler VS Interpreter</vt:lpstr>
      <vt:lpstr>Differences between interpreter and compiler</vt:lpstr>
      <vt:lpstr>Types of Compilers </vt:lpstr>
      <vt:lpstr>Types of Compilers (Contd.)</vt:lpstr>
      <vt:lpstr>Phases of a Compiler</vt:lpstr>
      <vt:lpstr>Phases of a Compiler (Contd.)</vt:lpstr>
      <vt:lpstr>Phases of a Compiler (Contd.)</vt:lpstr>
      <vt:lpstr>PowerPoint Presentation</vt:lpstr>
      <vt:lpstr>Phases of a Compiler (Contd.)</vt:lpstr>
      <vt:lpstr>Phases of a Compiler (Contd.)</vt:lpstr>
      <vt:lpstr>Compiler Design Architecture</vt:lpstr>
      <vt:lpstr>Compiler Design Architecture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CLASS</dc:title>
  <dc:creator>Nazia Majadi</dc:creator>
  <cp:lastModifiedBy>Nazia Majadi</cp:lastModifiedBy>
  <cp:revision>68</cp:revision>
  <dcterms:created xsi:type="dcterms:W3CDTF">2021-04-08T16:49:15Z</dcterms:created>
  <dcterms:modified xsi:type="dcterms:W3CDTF">2024-04-24T18:38:54Z</dcterms:modified>
</cp:coreProperties>
</file>