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44"/>
  </p:notesMasterIdLst>
  <p:sldIdLst>
    <p:sldId id="256" r:id="rId2"/>
    <p:sldId id="263" r:id="rId3"/>
    <p:sldId id="30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8" r:id="rId20"/>
    <p:sldId id="279" r:id="rId21"/>
    <p:sldId id="280" r:id="rId22"/>
    <p:sldId id="281" r:id="rId23"/>
    <p:sldId id="282" r:id="rId24"/>
    <p:sldId id="284" r:id="rId25"/>
    <p:sldId id="285" r:id="rId26"/>
    <p:sldId id="257" r:id="rId27"/>
    <p:sldId id="258" r:id="rId28"/>
    <p:sldId id="259" r:id="rId29"/>
    <p:sldId id="260" r:id="rId30"/>
    <p:sldId id="286" r:id="rId31"/>
    <p:sldId id="288" r:id="rId32"/>
    <p:sldId id="289" r:id="rId33"/>
    <p:sldId id="290" r:id="rId34"/>
    <p:sldId id="291" r:id="rId35"/>
    <p:sldId id="292" r:id="rId36"/>
    <p:sldId id="293" r:id="rId37"/>
    <p:sldId id="294" r:id="rId38"/>
    <p:sldId id="295" r:id="rId39"/>
    <p:sldId id="296" r:id="rId40"/>
    <p:sldId id="298" r:id="rId41"/>
    <p:sldId id="299" r:id="rId42"/>
    <p:sldId id="283"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6" d="100"/>
          <a:sy n="86" d="100"/>
        </p:scale>
        <p:origin x="3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4B07BB-C08E-481F-A279-87F6166E0195}" type="datetimeFigureOut">
              <a:rPr lang="en-AU" smtClean="0"/>
              <a:t>25/04/2024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A71070-5656-4C85-98EA-01F5DC266258}" type="slidenum">
              <a:rPr lang="en-AU" smtClean="0"/>
              <a:t>‹#›</a:t>
            </a:fld>
            <a:endParaRPr lang="en-AU"/>
          </a:p>
        </p:txBody>
      </p:sp>
    </p:spTree>
    <p:extLst>
      <p:ext uri="{BB962C8B-B14F-4D97-AF65-F5344CB8AC3E}">
        <p14:creationId xmlns:p14="http://schemas.microsoft.com/office/powerpoint/2010/main" val="1801209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E5B0A4-EE20-4E65-BBA7-367F0890C092}" type="datetime1">
              <a:rPr lang="en-US" smtClean="0"/>
              <a:t>4/25/2024</a:t>
            </a:fld>
            <a:endParaRPr lang="en-US" dirty="0"/>
          </a:p>
        </p:txBody>
      </p:sp>
      <p:sp>
        <p:nvSpPr>
          <p:cNvPr id="5" name="Footer Placeholder 4"/>
          <p:cNvSpPr>
            <a:spLocks noGrp="1"/>
          </p:cNvSpPr>
          <p:nvPr>
            <p:ph type="ftr" sz="quarter" idx="11"/>
          </p:nvPr>
        </p:nvSpPr>
        <p:spPr/>
        <p:txBody>
          <a:bodyPr/>
          <a:lstStyle/>
          <a:p>
            <a:r>
              <a:rPr lang="en-US"/>
              <a:t>Dr. Nazia Majadi</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54798-658E-456B-B262-E69ACB5D7491}" type="datetime1">
              <a:rPr lang="en-US" smtClean="0"/>
              <a:t>4/25/2024</a:t>
            </a:fld>
            <a:endParaRPr lang="en-US" dirty="0"/>
          </a:p>
        </p:txBody>
      </p:sp>
      <p:sp>
        <p:nvSpPr>
          <p:cNvPr id="5" name="Footer Placeholder 4"/>
          <p:cNvSpPr>
            <a:spLocks noGrp="1"/>
          </p:cNvSpPr>
          <p:nvPr>
            <p:ph type="ftr" sz="quarter" idx="11"/>
          </p:nvPr>
        </p:nvSpPr>
        <p:spPr/>
        <p:txBody>
          <a:bodyPr/>
          <a:lstStyle/>
          <a:p>
            <a:r>
              <a:rPr lang="en-US"/>
              <a:t>Dr. Nazia Majadi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385B3-7530-4614-A3FE-32BA54D06D5F}" type="datetime1">
              <a:rPr lang="en-US" smtClean="0"/>
              <a:t>4/25/2024</a:t>
            </a:fld>
            <a:endParaRPr lang="en-US" dirty="0"/>
          </a:p>
        </p:txBody>
      </p:sp>
      <p:sp>
        <p:nvSpPr>
          <p:cNvPr id="5" name="Footer Placeholder 4"/>
          <p:cNvSpPr>
            <a:spLocks noGrp="1"/>
          </p:cNvSpPr>
          <p:nvPr>
            <p:ph type="ftr" sz="quarter" idx="11"/>
          </p:nvPr>
        </p:nvSpPr>
        <p:spPr/>
        <p:txBody>
          <a:bodyPr/>
          <a:lstStyle/>
          <a:p>
            <a:r>
              <a:rPr lang="en-US"/>
              <a:t>Dr. Nazia Majadi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D3125-CB95-4113-82C4-F19B6CBC00AF}" type="datetime1">
              <a:rPr lang="en-US" smtClean="0"/>
              <a:t>4/25/2024</a:t>
            </a:fld>
            <a:endParaRPr lang="en-US" dirty="0"/>
          </a:p>
        </p:txBody>
      </p:sp>
      <p:sp>
        <p:nvSpPr>
          <p:cNvPr id="5" name="Footer Placeholder 4"/>
          <p:cNvSpPr>
            <a:spLocks noGrp="1"/>
          </p:cNvSpPr>
          <p:nvPr>
            <p:ph type="ftr" sz="quarter" idx="11"/>
          </p:nvPr>
        </p:nvSpPr>
        <p:spPr/>
        <p:txBody>
          <a:bodyPr/>
          <a:lstStyle/>
          <a:p>
            <a:r>
              <a:rPr lang="en-US"/>
              <a:t>Dr. Nazia Majadi</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4A7B78A-9DBA-4002-981E-3EBDB10A03F7}" type="datetime1">
              <a:rPr lang="en-US" smtClean="0"/>
              <a:t>4/25/2024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Dr. Nazia Majadi</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E1CACA-31B2-4877-A93E-BCF1487EA4E9}" type="datetime1">
              <a:rPr lang="en-US" smtClean="0"/>
              <a:t>4/25/2024</a:t>
            </a:fld>
            <a:endParaRPr lang="en-US" dirty="0"/>
          </a:p>
        </p:txBody>
      </p:sp>
      <p:sp>
        <p:nvSpPr>
          <p:cNvPr id="6" name="Footer Placeholder 5"/>
          <p:cNvSpPr>
            <a:spLocks noGrp="1"/>
          </p:cNvSpPr>
          <p:nvPr>
            <p:ph type="ftr" sz="quarter" idx="11"/>
          </p:nvPr>
        </p:nvSpPr>
        <p:spPr/>
        <p:txBody>
          <a:bodyPr/>
          <a:lstStyle/>
          <a:p>
            <a:r>
              <a:rPr lang="en-US"/>
              <a:t>Dr. Nazia Majadi</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B6E57C-CA1F-4B3D-8C17-DAADA2146432}" type="datetime1">
              <a:rPr lang="en-US" smtClean="0"/>
              <a:t>4/25/2024</a:t>
            </a:fld>
            <a:endParaRPr lang="en-US" dirty="0"/>
          </a:p>
        </p:txBody>
      </p:sp>
      <p:sp>
        <p:nvSpPr>
          <p:cNvPr id="8" name="Footer Placeholder 7"/>
          <p:cNvSpPr>
            <a:spLocks noGrp="1"/>
          </p:cNvSpPr>
          <p:nvPr>
            <p:ph type="ftr" sz="quarter" idx="11"/>
          </p:nvPr>
        </p:nvSpPr>
        <p:spPr/>
        <p:txBody>
          <a:bodyPr/>
          <a:lstStyle/>
          <a:p>
            <a:r>
              <a:rPr lang="en-US"/>
              <a:t>Dr. Nazia Majadi</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9D87BE-15AD-4B9C-8CB9-10E6D0EFDEFD}" type="datetime1">
              <a:rPr lang="en-US" smtClean="0"/>
              <a:t>4/25/2024</a:t>
            </a:fld>
            <a:endParaRPr lang="en-US" dirty="0"/>
          </a:p>
        </p:txBody>
      </p:sp>
      <p:sp>
        <p:nvSpPr>
          <p:cNvPr id="4" name="Footer Placeholder 3"/>
          <p:cNvSpPr>
            <a:spLocks noGrp="1"/>
          </p:cNvSpPr>
          <p:nvPr>
            <p:ph type="ftr" sz="quarter" idx="11"/>
          </p:nvPr>
        </p:nvSpPr>
        <p:spPr/>
        <p:txBody>
          <a:bodyPr/>
          <a:lstStyle/>
          <a:p>
            <a:r>
              <a:rPr lang="en-US"/>
              <a:t>Dr. Nazia Majadi</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7D940-AF3F-4E0C-9F46-36A6AF16636D}" type="datetime1">
              <a:rPr lang="en-US" smtClean="0"/>
              <a:t>4/25/2024</a:t>
            </a:fld>
            <a:endParaRPr lang="en-US" dirty="0"/>
          </a:p>
        </p:txBody>
      </p:sp>
      <p:sp>
        <p:nvSpPr>
          <p:cNvPr id="3" name="Footer Placeholder 2"/>
          <p:cNvSpPr>
            <a:spLocks noGrp="1"/>
          </p:cNvSpPr>
          <p:nvPr>
            <p:ph type="ftr" sz="quarter" idx="11"/>
          </p:nvPr>
        </p:nvSpPr>
        <p:spPr/>
        <p:txBody>
          <a:bodyPr/>
          <a:lstStyle/>
          <a:p>
            <a:r>
              <a:rPr lang="en-US"/>
              <a:t>Dr. Nazia Majadi</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2D4627-B3CB-42CE-A7CA-F0BBE66879EA}" type="datetime1">
              <a:rPr lang="en-US" smtClean="0"/>
              <a:t>4/25/2024</a:t>
            </a:fld>
            <a:endParaRPr lang="en-US" dirty="0"/>
          </a:p>
        </p:txBody>
      </p:sp>
      <p:sp>
        <p:nvSpPr>
          <p:cNvPr id="6" name="Footer Placeholder 5"/>
          <p:cNvSpPr>
            <a:spLocks noGrp="1"/>
          </p:cNvSpPr>
          <p:nvPr>
            <p:ph type="ftr" sz="quarter" idx="11"/>
          </p:nvPr>
        </p:nvSpPr>
        <p:spPr/>
        <p:txBody>
          <a:bodyPr/>
          <a:lstStyle/>
          <a:p>
            <a:r>
              <a:rPr lang="en-US"/>
              <a:t>Dr. Nazia Majadi</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F883D3-DCDE-4EE3-8EFA-0567B26E0B49}" type="datetime1">
              <a:rPr lang="en-US" smtClean="0"/>
              <a:t>4/25/2024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2CC5309-8A8C-457D-B796-EB2A8B834DA5}" type="datetime1">
              <a:rPr lang="en-US" smtClean="0"/>
              <a:t>4/25/2024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Dr. Nazia Majadi</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5483-676D-44D3-902E-05C37DBCE38C}"/>
              </a:ext>
            </a:extLst>
          </p:cNvPr>
          <p:cNvSpPr>
            <a:spLocks noGrp="1"/>
          </p:cNvSpPr>
          <p:nvPr>
            <p:ph type="ctrTitle"/>
          </p:nvPr>
        </p:nvSpPr>
        <p:spPr/>
        <p:txBody>
          <a:bodyPr/>
          <a:lstStyle/>
          <a:p>
            <a:pPr algn="ctr"/>
            <a:r>
              <a:rPr lang="en-AU" dirty="0"/>
              <a:t>Introduction to compiling</a:t>
            </a:r>
          </a:p>
        </p:txBody>
      </p:sp>
      <p:sp>
        <p:nvSpPr>
          <p:cNvPr id="3" name="Subtitle 2">
            <a:extLst>
              <a:ext uri="{FF2B5EF4-FFF2-40B4-BE49-F238E27FC236}">
                <a16:creationId xmlns:a16="http://schemas.microsoft.com/office/drawing/2014/main" id="{38298F89-4AD9-4399-A2C4-8ECBDD09B124}"/>
              </a:ext>
            </a:extLst>
          </p:cNvPr>
          <p:cNvSpPr>
            <a:spLocks noGrp="1"/>
          </p:cNvSpPr>
          <p:nvPr>
            <p:ph type="subTitle" idx="1"/>
          </p:nvPr>
        </p:nvSpPr>
        <p:spPr/>
        <p:txBody>
          <a:bodyPr/>
          <a:lstStyle/>
          <a:p>
            <a:r>
              <a:rPr lang="en-AU" dirty="0"/>
              <a:t>Chapter-1</a:t>
            </a:r>
          </a:p>
        </p:txBody>
      </p:sp>
    </p:spTree>
    <p:extLst>
      <p:ext uri="{BB962C8B-B14F-4D97-AF65-F5344CB8AC3E}">
        <p14:creationId xmlns:p14="http://schemas.microsoft.com/office/powerpoint/2010/main" val="951082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16F3-12EE-4D9F-B58D-8F5554CE8FAC}"/>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A0454058-2160-4847-BC58-B99C3E673898}"/>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97B20B28-E0AA-4FAC-98BA-23ECBB305EA9}"/>
              </a:ext>
            </a:extLst>
          </p:cNvPr>
          <p:cNvPicPr>
            <a:picLocks noChangeAspect="1"/>
          </p:cNvPicPr>
          <p:nvPr/>
        </p:nvPicPr>
        <p:blipFill>
          <a:blip r:embed="rId2"/>
          <a:stretch>
            <a:fillRect/>
          </a:stretch>
        </p:blipFill>
        <p:spPr>
          <a:xfrm>
            <a:off x="2887555" y="2093976"/>
            <a:ext cx="6115050" cy="4000500"/>
          </a:xfrm>
          <a:prstGeom prst="rect">
            <a:avLst/>
          </a:prstGeom>
        </p:spPr>
      </p:pic>
      <p:sp>
        <p:nvSpPr>
          <p:cNvPr id="6" name="Footer Placeholder 5">
            <a:extLst>
              <a:ext uri="{FF2B5EF4-FFF2-40B4-BE49-F238E27FC236}">
                <a16:creationId xmlns:a16="http://schemas.microsoft.com/office/drawing/2014/main" id="{662F4076-C3D8-4C4A-BDC0-DEB2A0837B80}"/>
              </a:ext>
            </a:extLst>
          </p:cNvPr>
          <p:cNvSpPr>
            <a:spLocks noGrp="1"/>
          </p:cNvSpPr>
          <p:nvPr>
            <p:ph type="ftr" sz="quarter" idx="11"/>
          </p:nvPr>
        </p:nvSpPr>
        <p:spPr/>
        <p:txBody>
          <a:bodyPr/>
          <a:lstStyle/>
          <a:p>
            <a:r>
              <a:rPr lang="en-US"/>
              <a:t>Dr. Nazia Majadi</a:t>
            </a:r>
            <a:endParaRPr lang="en-US" dirty="0"/>
          </a:p>
        </p:txBody>
      </p:sp>
      <p:sp>
        <p:nvSpPr>
          <p:cNvPr id="7" name="Slide Number Placeholder 6">
            <a:extLst>
              <a:ext uri="{FF2B5EF4-FFF2-40B4-BE49-F238E27FC236}">
                <a16:creationId xmlns:a16="http://schemas.microsoft.com/office/drawing/2014/main" id="{145653BD-D2EB-4CC0-B5D2-56F888FD9623}"/>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204009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8DCD-3425-432C-80FA-3AEA33E06D15}"/>
              </a:ext>
            </a:extLst>
          </p:cNvPr>
          <p:cNvSpPr>
            <a:spLocks noGrp="1"/>
          </p:cNvSpPr>
          <p:nvPr>
            <p:ph type="title"/>
          </p:nvPr>
        </p:nvSpPr>
        <p:spPr/>
        <p:txBody>
          <a:bodyPr/>
          <a:lstStyle/>
          <a:p>
            <a:r>
              <a:rPr lang="en-AU" dirty="0"/>
              <a:t>Phase 5: code optimization</a:t>
            </a:r>
          </a:p>
        </p:txBody>
      </p:sp>
      <p:sp>
        <p:nvSpPr>
          <p:cNvPr id="3" name="Content Placeholder 2">
            <a:extLst>
              <a:ext uri="{FF2B5EF4-FFF2-40B4-BE49-F238E27FC236}">
                <a16:creationId xmlns:a16="http://schemas.microsoft.com/office/drawing/2014/main" id="{261333E3-13A6-4149-AFA5-9BE104075249}"/>
              </a:ext>
            </a:extLst>
          </p:cNvPr>
          <p:cNvSpPr>
            <a:spLocks noGrp="1"/>
          </p:cNvSpPr>
          <p:nvPr>
            <p:ph idx="1"/>
          </p:nvPr>
        </p:nvSpPr>
        <p:spPr/>
        <p:txBody>
          <a:bodyPr>
            <a:normAutofit/>
          </a:bodyPr>
          <a:lstStyle/>
          <a:p>
            <a:pPr algn="just"/>
            <a:r>
              <a:rPr lang="en-US" b="0" i="0" dirty="0">
                <a:solidFill>
                  <a:srgbClr val="222222"/>
                </a:solidFill>
                <a:effectLst/>
                <a:latin typeface="Source Sans Pro" panose="020B0503030403020204" pitchFamily="34" charset="0"/>
              </a:rPr>
              <a:t>The next phase of is code optimization or Intermediate code. </a:t>
            </a:r>
          </a:p>
          <a:p>
            <a:pPr algn="just"/>
            <a:r>
              <a:rPr lang="en-US" b="0" i="0" dirty="0">
                <a:solidFill>
                  <a:srgbClr val="222222"/>
                </a:solidFill>
                <a:effectLst/>
                <a:latin typeface="Source Sans Pro" panose="020B0503030403020204" pitchFamily="34" charset="0"/>
              </a:rPr>
              <a:t>This phase removes unnecessary code line and arranges the sequence of statements to speed up the execution of the program without wasting resources. </a:t>
            </a:r>
          </a:p>
          <a:p>
            <a:pPr algn="just"/>
            <a:r>
              <a:rPr lang="en-US" b="0" i="0" dirty="0">
                <a:solidFill>
                  <a:srgbClr val="222222"/>
                </a:solidFill>
                <a:effectLst/>
                <a:latin typeface="Source Sans Pro" panose="020B0503030403020204" pitchFamily="34" charset="0"/>
              </a:rPr>
              <a:t>The main goal of this phase is to improve on the intermediate code to generate a code that runs faster and occupies less space.</a:t>
            </a:r>
          </a:p>
          <a:p>
            <a:pPr algn="just"/>
            <a:r>
              <a:rPr lang="en-US" b="1" i="0" dirty="0">
                <a:solidFill>
                  <a:srgbClr val="222222"/>
                </a:solidFill>
                <a:effectLst/>
                <a:latin typeface="Source Sans Pro" panose="020B0503030403020204" pitchFamily="34" charset="0"/>
              </a:rPr>
              <a:t>The primary functions of this phase are:</a:t>
            </a:r>
            <a:endParaRPr lang="en-US" b="0" i="0" dirty="0">
              <a:solidFill>
                <a:srgbClr val="222222"/>
              </a:solidFill>
              <a:effectLst/>
              <a:latin typeface="Source Sans Pro" panose="020B0503030403020204" pitchFamily="34" charset="0"/>
            </a:endParaRP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It helps you to establish a trade-off between execution and compilation speed</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Improves the running time of the target program</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Generates streamlined code still in intermediate representation</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Removing unreachable code and getting rid of unused variables</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Removing statements which are not altered from the loop</a:t>
            </a:r>
          </a:p>
          <a:p>
            <a:pPr algn="just"/>
            <a:endParaRPr lang="en-AU" dirty="0"/>
          </a:p>
        </p:txBody>
      </p:sp>
      <p:sp>
        <p:nvSpPr>
          <p:cNvPr id="4" name="Footer Placeholder 3">
            <a:extLst>
              <a:ext uri="{FF2B5EF4-FFF2-40B4-BE49-F238E27FC236}">
                <a16:creationId xmlns:a16="http://schemas.microsoft.com/office/drawing/2014/main" id="{030240A5-DE8A-497A-87C1-40CA48385871}"/>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31C12008-7F90-46B8-BFF4-04C6D8A2F5AF}"/>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5904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EBBB-D501-4205-9075-A64363885CA2}"/>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A94B9A7D-6876-44AB-8764-93D0826883EC}"/>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C3D16ADD-7D2D-4A81-B020-8AF48633800A}"/>
              </a:ext>
            </a:extLst>
          </p:cNvPr>
          <p:cNvPicPr>
            <a:picLocks noChangeAspect="1"/>
          </p:cNvPicPr>
          <p:nvPr/>
        </p:nvPicPr>
        <p:blipFill>
          <a:blip r:embed="rId2"/>
          <a:stretch>
            <a:fillRect/>
          </a:stretch>
        </p:blipFill>
        <p:spPr>
          <a:xfrm>
            <a:off x="2679067" y="2093976"/>
            <a:ext cx="6372225" cy="4533900"/>
          </a:xfrm>
          <a:prstGeom prst="rect">
            <a:avLst/>
          </a:prstGeom>
        </p:spPr>
      </p:pic>
      <p:sp>
        <p:nvSpPr>
          <p:cNvPr id="6" name="Footer Placeholder 5">
            <a:extLst>
              <a:ext uri="{FF2B5EF4-FFF2-40B4-BE49-F238E27FC236}">
                <a16:creationId xmlns:a16="http://schemas.microsoft.com/office/drawing/2014/main" id="{C0CE4F0F-33DA-48A6-86B0-5DF990021547}"/>
              </a:ext>
            </a:extLst>
          </p:cNvPr>
          <p:cNvSpPr>
            <a:spLocks noGrp="1"/>
          </p:cNvSpPr>
          <p:nvPr>
            <p:ph type="ftr" sz="quarter" idx="11"/>
          </p:nvPr>
        </p:nvSpPr>
        <p:spPr/>
        <p:txBody>
          <a:bodyPr/>
          <a:lstStyle/>
          <a:p>
            <a:r>
              <a:rPr lang="en-US"/>
              <a:t>Dr. Nazia Majadi</a:t>
            </a:r>
            <a:endParaRPr lang="en-US" dirty="0"/>
          </a:p>
        </p:txBody>
      </p:sp>
      <p:sp>
        <p:nvSpPr>
          <p:cNvPr id="7" name="Slide Number Placeholder 6">
            <a:extLst>
              <a:ext uri="{FF2B5EF4-FFF2-40B4-BE49-F238E27FC236}">
                <a16:creationId xmlns:a16="http://schemas.microsoft.com/office/drawing/2014/main" id="{EEE37B2B-DCD8-44EA-8A71-CAD53BD77BEC}"/>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2277932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72C0-0399-4240-BD90-24FE01B94A2B}"/>
              </a:ext>
            </a:extLst>
          </p:cNvPr>
          <p:cNvSpPr>
            <a:spLocks noGrp="1"/>
          </p:cNvSpPr>
          <p:nvPr>
            <p:ph type="title"/>
          </p:nvPr>
        </p:nvSpPr>
        <p:spPr/>
        <p:txBody>
          <a:bodyPr/>
          <a:lstStyle/>
          <a:p>
            <a:r>
              <a:rPr lang="en-AU" dirty="0"/>
              <a:t>Phase 6: code generation</a:t>
            </a:r>
          </a:p>
        </p:txBody>
      </p:sp>
      <p:sp>
        <p:nvSpPr>
          <p:cNvPr id="3" name="Content Placeholder 2">
            <a:extLst>
              <a:ext uri="{FF2B5EF4-FFF2-40B4-BE49-F238E27FC236}">
                <a16:creationId xmlns:a16="http://schemas.microsoft.com/office/drawing/2014/main" id="{57E96A0E-A454-47ED-AB28-A1B568557726}"/>
              </a:ext>
            </a:extLst>
          </p:cNvPr>
          <p:cNvSpPr>
            <a:spLocks noGrp="1"/>
          </p:cNvSpPr>
          <p:nvPr>
            <p:ph idx="1"/>
          </p:nvPr>
        </p:nvSpPr>
        <p:spPr/>
        <p:txBody>
          <a:bodyPr>
            <a:normAutofit lnSpcReduction="10000"/>
          </a:bodyPr>
          <a:lstStyle/>
          <a:p>
            <a:pPr algn="just"/>
            <a:r>
              <a:rPr lang="en-US" b="0" i="0" dirty="0">
                <a:solidFill>
                  <a:srgbClr val="222222"/>
                </a:solidFill>
                <a:effectLst/>
                <a:latin typeface="Source Sans Pro" panose="020B0503030403020204" pitchFamily="34" charset="0"/>
              </a:rPr>
              <a:t>Code generation is the last and final phase of a compiler. </a:t>
            </a:r>
          </a:p>
          <a:p>
            <a:pPr algn="just"/>
            <a:r>
              <a:rPr lang="en-US" b="0" i="0" dirty="0">
                <a:solidFill>
                  <a:srgbClr val="222222"/>
                </a:solidFill>
                <a:effectLst/>
                <a:latin typeface="Source Sans Pro" panose="020B0503030403020204" pitchFamily="34" charset="0"/>
              </a:rPr>
              <a:t>It gets inputs from code optimization phases and produces the page code or object code as a result. </a:t>
            </a:r>
          </a:p>
          <a:p>
            <a:pPr algn="just"/>
            <a:r>
              <a:rPr lang="en-US" b="0" i="0" dirty="0">
                <a:solidFill>
                  <a:srgbClr val="222222"/>
                </a:solidFill>
                <a:effectLst/>
                <a:latin typeface="Source Sans Pro" panose="020B0503030403020204" pitchFamily="34" charset="0"/>
              </a:rPr>
              <a:t>The objective of this phase is to allocate storage and generate relocatable machine code.</a:t>
            </a:r>
          </a:p>
          <a:p>
            <a:pPr algn="just"/>
            <a:r>
              <a:rPr lang="en-US" b="0" i="0" dirty="0">
                <a:solidFill>
                  <a:srgbClr val="222222"/>
                </a:solidFill>
                <a:effectLst/>
                <a:latin typeface="Source Sans Pro" panose="020B0503030403020204" pitchFamily="34" charset="0"/>
              </a:rPr>
              <a:t>It also allocates memory locations for the variable. </a:t>
            </a:r>
          </a:p>
          <a:p>
            <a:pPr algn="just"/>
            <a:r>
              <a:rPr lang="en-US" b="0" i="0" dirty="0">
                <a:solidFill>
                  <a:srgbClr val="222222"/>
                </a:solidFill>
                <a:effectLst/>
                <a:latin typeface="Source Sans Pro" panose="020B0503030403020204" pitchFamily="34" charset="0"/>
              </a:rPr>
              <a:t>The instructions in the intermediate code are converted into machine instructions. </a:t>
            </a:r>
          </a:p>
          <a:p>
            <a:pPr algn="just"/>
            <a:r>
              <a:rPr lang="en-US" b="0" i="0" dirty="0">
                <a:solidFill>
                  <a:srgbClr val="222222"/>
                </a:solidFill>
                <a:effectLst/>
                <a:latin typeface="Source Sans Pro" panose="020B0503030403020204" pitchFamily="34" charset="0"/>
              </a:rPr>
              <a:t>This phase coverts the optimize or intermediate code into the target language.</a:t>
            </a:r>
            <a:br>
              <a:rPr lang="en-US" dirty="0"/>
            </a:br>
            <a:r>
              <a:rPr lang="en-US" b="0" i="0" dirty="0">
                <a:solidFill>
                  <a:srgbClr val="222222"/>
                </a:solidFill>
                <a:effectLst/>
                <a:latin typeface="Source Sans Pro" panose="020B0503030403020204" pitchFamily="34" charset="0"/>
              </a:rPr>
              <a:t>The target language is the machine code. </a:t>
            </a:r>
          </a:p>
          <a:p>
            <a:pPr lvl="1" algn="just"/>
            <a:r>
              <a:rPr lang="en-US" b="0" i="0" dirty="0">
                <a:solidFill>
                  <a:srgbClr val="222222"/>
                </a:solidFill>
                <a:effectLst/>
                <a:latin typeface="Source Sans Pro" panose="020B0503030403020204" pitchFamily="34" charset="0"/>
              </a:rPr>
              <a:t>Therefore, all the memory locations and registers are also selected and allotted during this phase.</a:t>
            </a:r>
          </a:p>
          <a:p>
            <a:pPr algn="just"/>
            <a:r>
              <a:rPr lang="en-US" b="0" i="0" dirty="0">
                <a:solidFill>
                  <a:srgbClr val="222222"/>
                </a:solidFill>
                <a:effectLst/>
                <a:latin typeface="Source Sans Pro" panose="020B0503030403020204" pitchFamily="34" charset="0"/>
              </a:rPr>
              <a:t>The code generated by this phase is executed to take inputs and generate expected outputs.</a:t>
            </a:r>
            <a:endParaRPr lang="en-AU" dirty="0"/>
          </a:p>
        </p:txBody>
      </p:sp>
      <p:sp>
        <p:nvSpPr>
          <p:cNvPr id="4" name="Footer Placeholder 3">
            <a:extLst>
              <a:ext uri="{FF2B5EF4-FFF2-40B4-BE49-F238E27FC236}">
                <a16:creationId xmlns:a16="http://schemas.microsoft.com/office/drawing/2014/main" id="{455EE4E1-A59D-4904-BF63-F6A361ECF547}"/>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0826A11B-D614-4705-A5C3-F1976114343A}"/>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1491197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3844-036E-4AE7-95D4-06A9C00D4B4E}"/>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87953FA-7E4B-4C10-9C01-01A156D40F0A}"/>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6086F129-7D66-49AB-BD4A-FF9F409128B9}"/>
              </a:ext>
            </a:extLst>
          </p:cNvPr>
          <p:cNvPicPr>
            <a:picLocks noChangeAspect="1"/>
          </p:cNvPicPr>
          <p:nvPr/>
        </p:nvPicPr>
        <p:blipFill>
          <a:blip r:embed="rId2"/>
          <a:stretch>
            <a:fillRect/>
          </a:stretch>
        </p:blipFill>
        <p:spPr>
          <a:xfrm>
            <a:off x="3024649" y="2748517"/>
            <a:ext cx="4562475" cy="2390775"/>
          </a:xfrm>
          <a:prstGeom prst="rect">
            <a:avLst/>
          </a:prstGeom>
        </p:spPr>
      </p:pic>
      <p:sp>
        <p:nvSpPr>
          <p:cNvPr id="6" name="Footer Placeholder 5">
            <a:extLst>
              <a:ext uri="{FF2B5EF4-FFF2-40B4-BE49-F238E27FC236}">
                <a16:creationId xmlns:a16="http://schemas.microsoft.com/office/drawing/2014/main" id="{AF49E2EE-9818-44AF-9015-4EEA5AA82689}"/>
              </a:ext>
            </a:extLst>
          </p:cNvPr>
          <p:cNvSpPr>
            <a:spLocks noGrp="1"/>
          </p:cNvSpPr>
          <p:nvPr>
            <p:ph type="ftr" sz="quarter" idx="11"/>
          </p:nvPr>
        </p:nvSpPr>
        <p:spPr/>
        <p:txBody>
          <a:bodyPr/>
          <a:lstStyle/>
          <a:p>
            <a:r>
              <a:rPr lang="en-US"/>
              <a:t>Dr. Nazia Majadi</a:t>
            </a:r>
            <a:endParaRPr lang="en-US" dirty="0"/>
          </a:p>
        </p:txBody>
      </p:sp>
      <p:sp>
        <p:nvSpPr>
          <p:cNvPr id="7" name="Slide Number Placeholder 6">
            <a:extLst>
              <a:ext uri="{FF2B5EF4-FFF2-40B4-BE49-F238E27FC236}">
                <a16:creationId xmlns:a16="http://schemas.microsoft.com/office/drawing/2014/main" id="{A4F43616-A6A9-4509-A3B5-EEFC51527674}"/>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14884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F07F7-973F-4A00-BF75-30221F28469A}"/>
              </a:ext>
            </a:extLst>
          </p:cNvPr>
          <p:cNvSpPr>
            <a:spLocks noGrp="1"/>
          </p:cNvSpPr>
          <p:nvPr>
            <p:ph type="title"/>
          </p:nvPr>
        </p:nvSpPr>
        <p:spPr/>
        <p:txBody>
          <a:bodyPr/>
          <a:lstStyle/>
          <a:p>
            <a:r>
              <a:rPr lang="en-AU" dirty="0"/>
              <a:t>Symbol table management</a:t>
            </a:r>
          </a:p>
        </p:txBody>
      </p:sp>
      <p:sp>
        <p:nvSpPr>
          <p:cNvPr id="3" name="Content Placeholder 2">
            <a:extLst>
              <a:ext uri="{FF2B5EF4-FFF2-40B4-BE49-F238E27FC236}">
                <a16:creationId xmlns:a16="http://schemas.microsoft.com/office/drawing/2014/main" id="{7DC01352-2A55-4606-A2FE-E9105E712C7C}"/>
              </a:ext>
            </a:extLst>
          </p:cNvPr>
          <p:cNvSpPr>
            <a:spLocks noGrp="1"/>
          </p:cNvSpPr>
          <p:nvPr>
            <p:ph idx="1"/>
          </p:nvPr>
        </p:nvSpPr>
        <p:spPr/>
        <p:txBody>
          <a:bodyPr/>
          <a:lstStyle/>
          <a:p>
            <a:pPr algn="just"/>
            <a:r>
              <a:rPr lang="en-US" b="0" i="0" dirty="0">
                <a:solidFill>
                  <a:srgbClr val="222222"/>
                </a:solidFill>
                <a:effectLst/>
                <a:latin typeface="Source Sans Pro" panose="020B0503030403020204" pitchFamily="34" charset="0"/>
              </a:rPr>
              <a:t>A symbol table contains a record for each identifier with fields for the attributes of the identifier. </a:t>
            </a:r>
          </a:p>
          <a:p>
            <a:pPr algn="just"/>
            <a:r>
              <a:rPr lang="en-US" b="0" i="0" dirty="0">
                <a:solidFill>
                  <a:srgbClr val="222222"/>
                </a:solidFill>
                <a:effectLst/>
                <a:latin typeface="Source Sans Pro" panose="020B0503030403020204" pitchFamily="34" charset="0"/>
              </a:rPr>
              <a:t>This component makes it easier for the compiler to search the identifier record and retrieve it quickly. </a:t>
            </a:r>
          </a:p>
          <a:p>
            <a:pPr algn="just"/>
            <a:r>
              <a:rPr lang="en-US" b="0" i="0" dirty="0">
                <a:solidFill>
                  <a:srgbClr val="222222"/>
                </a:solidFill>
                <a:effectLst/>
                <a:latin typeface="Source Sans Pro" panose="020B0503030403020204" pitchFamily="34" charset="0"/>
              </a:rPr>
              <a:t>The symbol table also helps you for the scope management. </a:t>
            </a:r>
          </a:p>
          <a:p>
            <a:pPr algn="just"/>
            <a:r>
              <a:rPr lang="en-US" b="0" i="0" dirty="0">
                <a:solidFill>
                  <a:srgbClr val="222222"/>
                </a:solidFill>
                <a:effectLst/>
                <a:latin typeface="Source Sans Pro" panose="020B0503030403020204" pitchFamily="34" charset="0"/>
              </a:rPr>
              <a:t>The symbol table and error handler interact with all the phases and symbol table update correspondingly.</a:t>
            </a:r>
            <a:endParaRPr lang="en-AU" dirty="0"/>
          </a:p>
        </p:txBody>
      </p:sp>
      <p:sp>
        <p:nvSpPr>
          <p:cNvPr id="4" name="Footer Placeholder 3">
            <a:extLst>
              <a:ext uri="{FF2B5EF4-FFF2-40B4-BE49-F238E27FC236}">
                <a16:creationId xmlns:a16="http://schemas.microsoft.com/office/drawing/2014/main" id="{12173FF6-3D2B-4F78-9AB4-5AF0EB3368A8}"/>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63027C86-C5F9-4375-AA9B-33FE34324637}"/>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577067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A3A8-145A-4700-B1F1-7042F3FBAA9F}"/>
              </a:ext>
            </a:extLst>
          </p:cNvPr>
          <p:cNvSpPr>
            <a:spLocks noGrp="1"/>
          </p:cNvSpPr>
          <p:nvPr>
            <p:ph type="title"/>
          </p:nvPr>
        </p:nvSpPr>
        <p:spPr/>
        <p:txBody>
          <a:bodyPr/>
          <a:lstStyle/>
          <a:p>
            <a:r>
              <a:rPr lang="en-AU" dirty="0"/>
              <a:t>Error handler</a:t>
            </a:r>
          </a:p>
        </p:txBody>
      </p:sp>
      <p:sp>
        <p:nvSpPr>
          <p:cNvPr id="3" name="Content Placeholder 2">
            <a:extLst>
              <a:ext uri="{FF2B5EF4-FFF2-40B4-BE49-F238E27FC236}">
                <a16:creationId xmlns:a16="http://schemas.microsoft.com/office/drawing/2014/main" id="{DA0B9DE7-292C-4FD1-9E3F-ADA8C8C64DF5}"/>
              </a:ext>
            </a:extLst>
          </p:cNvPr>
          <p:cNvSpPr>
            <a:spLocks noGrp="1"/>
          </p:cNvSpPr>
          <p:nvPr>
            <p:ph idx="1"/>
          </p:nvPr>
        </p:nvSpPr>
        <p:spPr>
          <a:xfrm>
            <a:off x="1069848" y="1793289"/>
            <a:ext cx="10058400" cy="4580079"/>
          </a:xfrm>
        </p:spPr>
        <p:txBody>
          <a:bodyPr>
            <a:normAutofit/>
          </a:bodyPr>
          <a:lstStyle/>
          <a:p>
            <a:pPr algn="just"/>
            <a:r>
              <a:rPr lang="en-US" b="0" i="0" dirty="0">
                <a:solidFill>
                  <a:srgbClr val="222222"/>
                </a:solidFill>
                <a:effectLst/>
                <a:latin typeface="Source Sans Pro" panose="020B0503030403020204" pitchFamily="34" charset="0"/>
              </a:rPr>
              <a:t>In the compiler design, </a:t>
            </a:r>
            <a:r>
              <a:rPr lang="en-US" dirty="0">
                <a:solidFill>
                  <a:srgbClr val="222222"/>
                </a:solidFill>
                <a:latin typeface="Source Sans Pro" panose="020B0503030403020204" pitchFamily="34" charset="0"/>
              </a:rPr>
              <a:t>compile-time error</a:t>
            </a:r>
            <a:r>
              <a:rPr lang="en-US" b="0" i="0" dirty="0">
                <a:solidFill>
                  <a:srgbClr val="222222"/>
                </a:solidFill>
                <a:effectLst/>
                <a:latin typeface="Source Sans Pro" panose="020B0503030403020204" pitchFamily="34" charset="0"/>
              </a:rPr>
              <a:t> may occur in all the below-given phases:</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Lexical analyzer: Wrongly spelled tokens, exceeding limits, illegal characters.</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Syntax analyzer: Missing parenthesis, wrong operator, missing operator.</a:t>
            </a:r>
          </a:p>
          <a:p>
            <a:pPr lvl="1" algn="just">
              <a:buFont typeface="Arial" panose="020B0604020202020204" pitchFamily="34" charset="0"/>
              <a:buChar char="•"/>
            </a:pPr>
            <a:r>
              <a:rPr lang="en-US" dirty="0">
                <a:solidFill>
                  <a:srgbClr val="222222"/>
                </a:solidFill>
                <a:latin typeface="Source Sans Pro" panose="020B0503030403020204" pitchFamily="34" charset="0"/>
              </a:rPr>
              <a:t>Sematic analyzer: Type error, undeclared variables, multiple declared variables.</a:t>
            </a:r>
            <a:endParaRPr lang="en-US" b="0" i="0" dirty="0">
              <a:solidFill>
                <a:srgbClr val="222222"/>
              </a:solidFill>
              <a:effectLst/>
              <a:latin typeface="Source Sans Pro" panose="020B0503030403020204" pitchFamily="34" charset="0"/>
            </a:endParaRP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Intermediate code generator: Mismatched operands for an operator.</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Code Optimizer: When the statement is not reachable.</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Code Generator: When the memory is full or proper registers are not allocated</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Most common errors are invalid character sequence in scanning, invalid token sequences in type, scope error, and parsing in semantic analysis.</a:t>
            </a:r>
          </a:p>
          <a:p>
            <a:pPr algn="just">
              <a:buFont typeface="Arial" panose="020B0604020202020204" pitchFamily="34" charset="0"/>
              <a:buChar char="•"/>
            </a:pPr>
            <a:r>
              <a:rPr lang="en-US" b="0" i="0" dirty="0">
                <a:solidFill>
                  <a:srgbClr val="222222"/>
                </a:solidFill>
                <a:effectLst/>
                <a:latin typeface="Source Sans Pro" panose="020B0503030403020204" pitchFamily="34" charset="0"/>
              </a:rPr>
              <a:t>The error may be encountered in any of the above phases. </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After finding errors, the phase needs to deal with the errors to continue with the compilation process. These errors need to be reported to the error handler which handles the error to perform the compilation process. Generally, the errors are reported in the form of message.</a:t>
            </a:r>
          </a:p>
          <a:p>
            <a:pPr algn="just"/>
            <a:endParaRPr lang="en-AU" dirty="0"/>
          </a:p>
        </p:txBody>
      </p:sp>
      <p:sp>
        <p:nvSpPr>
          <p:cNvPr id="4" name="Footer Placeholder 3">
            <a:extLst>
              <a:ext uri="{FF2B5EF4-FFF2-40B4-BE49-F238E27FC236}">
                <a16:creationId xmlns:a16="http://schemas.microsoft.com/office/drawing/2014/main" id="{EA9D9FA1-57CB-48AE-AAAE-BC970D05867E}"/>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7CAA4593-6858-4541-A6DD-6D36C8E6F46A}"/>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2772290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3B0CB-9F72-4A34-B4F8-A5986E2F992C}"/>
              </a:ext>
            </a:extLst>
          </p:cNvPr>
          <p:cNvSpPr>
            <a:spLocks noGrp="1"/>
          </p:cNvSpPr>
          <p:nvPr>
            <p:ph type="title"/>
          </p:nvPr>
        </p:nvSpPr>
        <p:spPr/>
        <p:txBody>
          <a:bodyPr/>
          <a:lstStyle/>
          <a:p>
            <a:r>
              <a:rPr lang="en-AU" dirty="0"/>
              <a:t>Compiler pass</a:t>
            </a:r>
          </a:p>
        </p:txBody>
      </p:sp>
      <p:sp>
        <p:nvSpPr>
          <p:cNvPr id="3" name="Content Placeholder 2">
            <a:extLst>
              <a:ext uri="{FF2B5EF4-FFF2-40B4-BE49-F238E27FC236}">
                <a16:creationId xmlns:a16="http://schemas.microsoft.com/office/drawing/2014/main" id="{31A7B4F1-2EE3-4254-B1E2-5188230FE09B}"/>
              </a:ext>
            </a:extLst>
          </p:cNvPr>
          <p:cNvSpPr>
            <a:spLocks noGrp="1"/>
          </p:cNvSpPr>
          <p:nvPr>
            <p:ph idx="1"/>
          </p:nvPr>
        </p:nvSpPr>
        <p:spPr/>
        <p:txBody>
          <a:bodyPr/>
          <a:lstStyle/>
          <a:p>
            <a:r>
              <a:rPr lang="en-US" b="0" i="0" dirty="0">
                <a:solidFill>
                  <a:srgbClr val="273239"/>
                </a:solidFill>
                <a:effectLst/>
                <a:latin typeface="urw-din"/>
              </a:rPr>
              <a:t>A </a:t>
            </a:r>
            <a:r>
              <a:rPr lang="en-US" b="1" i="0" dirty="0">
                <a:solidFill>
                  <a:srgbClr val="273239"/>
                </a:solidFill>
                <a:effectLst/>
                <a:latin typeface="urw-din"/>
              </a:rPr>
              <a:t>Compiler pass</a:t>
            </a:r>
            <a:r>
              <a:rPr lang="en-US" b="0" i="0" dirty="0">
                <a:solidFill>
                  <a:srgbClr val="273239"/>
                </a:solidFill>
                <a:effectLst/>
                <a:latin typeface="urw-din"/>
              </a:rPr>
              <a:t> refers to the traversal of a compiler through the entire program. </a:t>
            </a:r>
          </a:p>
          <a:p>
            <a:r>
              <a:rPr lang="en-US" b="0" i="0" dirty="0">
                <a:solidFill>
                  <a:srgbClr val="273239"/>
                </a:solidFill>
                <a:effectLst/>
                <a:latin typeface="urw-din"/>
              </a:rPr>
              <a:t>Compiler pass are two types: </a:t>
            </a:r>
          </a:p>
          <a:p>
            <a:pPr lvl="1"/>
            <a:r>
              <a:rPr lang="en-US" b="0" i="0" dirty="0">
                <a:solidFill>
                  <a:srgbClr val="273239"/>
                </a:solidFill>
                <a:effectLst/>
                <a:latin typeface="urw-din"/>
              </a:rPr>
              <a:t>Single Pass Compiler, and </a:t>
            </a:r>
          </a:p>
          <a:p>
            <a:pPr lvl="1"/>
            <a:r>
              <a:rPr lang="en-US" b="0" i="0" dirty="0">
                <a:solidFill>
                  <a:srgbClr val="273239"/>
                </a:solidFill>
                <a:effectLst/>
                <a:latin typeface="urw-din"/>
              </a:rPr>
              <a:t>Two Pass Compiler </a:t>
            </a:r>
            <a:r>
              <a:rPr lang="en-US" b="0" i="1" dirty="0">
                <a:solidFill>
                  <a:srgbClr val="273239"/>
                </a:solidFill>
                <a:effectLst/>
                <a:latin typeface="urw-din"/>
              </a:rPr>
              <a:t>or</a:t>
            </a:r>
            <a:r>
              <a:rPr lang="en-US" b="0" i="0" dirty="0">
                <a:solidFill>
                  <a:srgbClr val="273239"/>
                </a:solidFill>
                <a:effectLst/>
                <a:latin typeface="urw-din"/>
              </a:rPr>
              <a:t> Multi Pass Compiler. </a:t>
            </a:r>
            <a:endParaRPr lang="en-AU" dirty="0"/>
          </a:p>
        </p:txBody>
      </p:sp>
      <p:sp>
        <p:nvSpPr>
          <p:cNvPr id="4" name="Footer Placeholder 3">
            <a:extLst>
              <a:ext uri="{FF2B5EF4-FFF2-40B4-BE49-F238E27FC236}">
                <a16:creationId xmlns:a16="http://schemas.microsoft.com/office/drawing/2014/main" id="{ADD25106-5928-47B2-8C08-EFB769610B05}"/>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3C93855B-252F-4BE6-AB90-0042616DE364}"/>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322573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ACCB9-1449-4560-B5DB-0A17B8E187E1}"/>
              </a:ext>
            </a:extLst>
          </p:cNvPr>
          <p:cNvSpPr>
            <a:spLocks noGrp="1"/>
          </p:cNvSpPr>
          <p:nvPr>
            <p:ph type="title"/>
          </p:nvPr>
        </p:nvSpPr>
        <p:spPr/>
        <p:txBody>
          <a:bodyPr/>
          <a:lstStyle/>
          <a:p>
            <a:r>
              <a:rPr lang="en-AU" dirty="0"/>
              <a:t>One/single pass compiler</a:t>
            </a:r>
          </a:p>
        </p:txBody>
      </p:sp>
      <p:sp>
        <p:nvSpPr>
          <p:cNvPr id="3" name="Content Placeholder 2">
            <a:extLst>
              <a:ext uri="{FF2B5EF4-FFF2-40B4-BE49-F238E27FC236}">
                <a16:creationId xmlns:a16="http://schemas.microsoft.com/office/drawing/2014/main" id="{E462D246-1BB0-4E3E-AF5B-37CE88A2CB29}"/>
              </a:ext>
            </a:extLst>
          </p:cNvPr>
          <p:cNvSpPr>
            <a:spLocks noGrp="1"/>
          </p:cNvSpPr>
          <p:nvPr>
            <p:ph idx="1"/>
          </p:nvPr>
        </p:nvSpPr>
        <p:spPr>
          <a:xfrm>
            <a:off x="1069847" y="2121408"/>
            <a:ext cx="7408327" cy="4050792"/>
          </a:xfrm>
        </p:spPr>
        <p:txBody>
          <a:bodyPr>
            <a:normAutofit/>
          </a:bodyPr>
          <a:lstStyle/>
          <a:p>
            <a:pPr algn="just" fontAlgn="base"/>
            <a:r>
              <a:rPr lang="en-US" b="0" i="0" dirty="0">
                <a:solidFill>
                  <a:srgbClr val="273239"/>
                </a:solidFill>
                <a:effectLst/>
                <a:latin typeface="urw-din"/>
              </a:rPr>
              <a:t>If we combine or group all the phases of compiler design in a </a:t>
            </a:r>
            <a:r>
              <a:rPr lang="en-US" b="1" i="0" dirty="0">
                <a:solidFill>
                  <a:srgbClr val="273239"/>
                </a:solidFill>
                <a:effectLst/>
                <a:latin typeface="urw-din"/>
              </a:rPr>
              <a:t>single</a:t>
            </a:r>
            <a:r>
              <a:rPr lang="en-US" b="0" i="0" dirty="0">
                <a:solidFill>
                  <a:srgbClr val="273239"/>
                </a:solidFill>
                <a:effectLst/>
                <a:latin typeface="urw-din"/>
              </a:rPr>
              <a:t> module known as single pass compiler.</a:t>
            </a:r>
          </a:p>
          <a:p>
            <a:pPr algn="just" fontAlgn="base"/>
            <a:r>
              <a:rPr lang="en-US" b="0" i="0" dirty="0">
                <a:solidFill>
                  <a:srgbClr val="273239"/>
                </a:solidFill>
                <a:effectLst/>
                <a:latin typeface="urw-din"/>
              </a:rPr>
              <a:t>In the diagram there are all 6 phases are grouped in a single module, some points of single pass compiler is as:</a:t>
            </a:r>
          </a:p>
          <a:p>
            <a:pPr lvl="1" algn="just" fontAlgn="base"/>
            <a:r>
              <a:rPr lang="en-US" b="0" i="0" dirty="0">
                <a:solidFill>
                  <a:srgbClr val="273239"/>
                </a:solidFill>
                <a:effectLst/>
                <a:latin typeface="urw-din"/>
              </a:rPr>
              <a:t>A one pass/single pass compiler is that type of compiler that passes through the part of each compilation unit exactly once.</a:t>
            </a:r>
          </a:p>
          <a:p>
            <a:pPr lvl="1" algn="just" fontAlgn="base"/>
            <a:r>
              <a:rPr lang="en-US" b="0" i="0" dirty="0">
                <a:solidFill>
                  <a:srgbClr val="273239"/>
                </a:solidFill>
                <a:effectLst/>
                <a:latin typeface="urw-din"/>
              </a:rPr>
              <a:t>Single pass compiler is faster and smaller than the multi pass compiler.</a:t>
            </a:r>
          </a:p>
          <a:p>
            <a:pPr lvl="1" algn="just" fontAlgn="base"/>
            <a:r>
              <a:rPr lang="en-US" b="0" i="0" dirty="0">
                <a:solidFill>
                  <a:srgbClr val="273239"/>
                </a:solidFill>
                <a:effectLst/>
                <a:latin typeface="urw-din"/>
              </a:rPr>
              <a:t>As a disadvantage of single pass compiler is that it is less efficient in comparison with multi-pass compiler.</a:t>
            </a:r>
          </a:p>
          <a:p>
            <a:pPr lvl="1" algn="just" fontAlgn="base"/>
            <a:r>
              <a:rPr lang="en-US" b="0" i="0" dirty="0">
                <a:solidFill>
                  <a:srgbClr val="273239"/>
                </a:solidFill>
                <a:effectLst/>
                <a:latin typeface="urw-din"/>
              </a:rPr>
              <a:t>Single pass compiler is one that processes the input </a:t>
            </a:r>
            <a:r>
              <a:rPr lang="en-US" b="0" i="1" dirty="0">
                <a:solidFill>
                  <a:srgbClr val="273239"/>
                </a:solidFill>
                <a:effectLst/>
                <a:latin typeface="urw-din"/>
              </a:rPr>
              <a:t>exactly once</a:t>
            </a:r>
            <a:r>
              <a:rPr lang="en-US" b="0" i="0" dirty="0">
                <a:solidFill>
                  <a:srgbClr val="273239"/>
                </a:solidFill>
                <a:effectLst/>
                <a:latin typeface="urw-din"/>
              </a:rPr>
              <a:t>, so going directly from lexical analysis to code generator, and then going back for the next read.</a:t>
            </a:r>
            <a:br>
              <a:rPr lang="en-US" b="0" i="0" dirty="0">
                <a:solidFill>
                  <a:srgbClr val="273239"/>
                </a:solidFill>
                <a:effectLst/>
                <a:latin typeface="urw-din"/>
              </a:rPr>
            </a:br>
            <a:endParaRPr lang="en-AU" dirty="0"/>
          </a:p>
        </p:txBody>
      </p:sp>
      <p:pic>
        <p:nvPicPr>
          <p:cNvPr id="2050" name="Picture 2">
            <a:extLst>
              <a:ext uri="{FF2B5EF4-FFF2-40B4-BE49-F238E27FC236}">
                <a16:creationId xmlns:a16="http://schemas.microsoft.com/office/drawing/2014/main" id="{CA49E878-DEE7-4853-BA2C-08F270D31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303" y="1736972"/>
            <a:ext cx="3581697" cy="366065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97FD62D7-6780-480C-A588-745BD749F9EB}"/>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6E3494C4-BC0B-464B-A0DE-3880E96B4FA9}"/>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1942181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9CB3-FA5D-43D3-B78E-EC1EF9B645D8}"/>
              </a:ext>
            </a:extLst>
          </p:cNvPr>
          <p:cNvSpPr>
            <a:spLocks noGrp="1"/>
          </p:cNvSpPr>
          <p:nvPr>
            <p:ph type="title"/>
          </p:nvPr>
        </p:nvSpPr>
        <p:spPr/>
        <p:txBody>
          <a:bodyPr/>
          <a:lstStyle/>
          <a:p>
            <a:r>
              <a:rPr lang="en-AU" dirty="0"/>
              <a:t>Two pass or Multi-pass compiler</a:t>
            </a:r>
          </a:p>
        </p:txBody>
      </p:sp>
      <p:sp>
        <p:nvSpPr>
          <p:cNvPr id="3" name="Content Placeholder 2">
            <a:extLst>
              <a:ext uri="{FF2B5EF4-FFF2-40B4-BE49-F238E27FC236}">
                <a16:creationId xmlns:a16="http://schemas.microsoft.com/office/drawing/2014/main" id="{DE35C904-439D-4E3E-ABFA-062F364ECD96}"/>
              </a:ext>
            </a:extLst>
          </p:cNvPr>
          <p:cNvSpPr>
            <a:spLocks noGrp="1"/>
          </p:cNvSpPr>
          <p:nvPr>
            <p:ph idx="1"/>
          </p:nvPr>
        </p:nvSpPr>
        <p:spPr>
          <a:xfrm>
            <a:off x="1069848" y="2121408"/>
            <a:ext cx="6360762" cy="4050792"/>
          </a:xfrm>
        </p:spPr>
        <p:txBody>
          <a:bodyPr/>
          <a:lstStyle/>
          <a:p>
            <a:r>
              <a:rPr lang="en-US" b="0" i="0" dirty="0">
                <a:solidFill>
                  <a:srgbClr val="273239"/>
                </a:solidFill>
                <a:effectLst/>
                <a:latin typeface="urw-din"/>
              </a:rPr>
              <a:t>A Two pass/multi-pass Compiler is a type of compiler that processes the </a:t>
            </a:r>
            <a:r>
              <a:rPr lang="en-US" b="0" i="1" dirty="0">
                <a:solidFill>
                  <a:srgbClr val="273239"/>
                </a:solidFill>
                <a:effectLst/>
                <a:latin typeface="urw-din"/>
              </a:rPr>
              <a:t>source code</a:t>
            </a:r>
            <a:r>
              <a:rPr lang="en-US" b="0" i="0" dirty="0">
                <a:solidFill>
                  <a:srgbClr val="273239"/>
                </a:solidFill>
                <a:effectLst/>
                <a:latin typeface="urw-din"/>
              </a:rPr>
              <a:t> or abstract syntax tree of a program multiple times. </a:t>
            </a:r>
          </a:p>
          <a:p>
            <a:r>
              <a:rPr lang="en-US" b="0" i="0" dirty="0">
                <a:solidFill>
                  <a:srgbClr val="273239"/>
                </a:solidFill>
                <a:effectLst/>
                <a:latin typeface="urw-din"/>
              </a:rPr>
              <a:t>In multi-pass Compiler we divide phases in two pass as:</a:t>
            </a:r>
          </a:p>
          <a:p>
            <a:pPr lvl="1"/>
            <a:r>
              <a:rPr lang="en-US" dirty="0">
                <a:solidFill>
                  <a:srgbClr val="273239"/>
                </a:solidFill>
                <a:latin typeface="urw-din"/>
              </a:rPr>
              <a:t>First pass</a:t>
            </a:r>
          </a:p>
          <a:p>
            <a:pPr lvl="1"/>
            <a:r>
              <a:rPr lang="en-US" dirty="0">
                <a:solidFill>
                  <a:srgbClr val="273239"/>
                </a:solidFill>
                <a:latin typeface="urw-din"/>
              </a:rPr>
              <a:t>Second pass</a:t>
            </a:r>
            <a:endParaRPr lang="en-AU" dirty="0"/>
          </a:p>
        </p:txBody>
      </p:sp>
      <p:pic>
        <p:nvPicPr>
          <p:cNvPr id="3074" name="Picture 2">
            <a:extLst>
              <a:ext uri="{FF2B5EF4-FFF2-40B4-BE49-F238E27FC236}">
                <a16:creationId xmlns:a16="http://schemas.microsoft.com/office/drawing/2014/main" id="{A5702AAF-7CA6-45AB-935E-D70F84BE4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0840" y="2191452"/>
            <a:ext cx="3938289" cy="376866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C8DCA9D9-4953-4FF1-BE46-C48B5FF2C22A}"/>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881C07BA-7623-47D4-B9ED-15831B481460}"/>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768294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2C827-AFCC-4CC5-8A81-23E34D05436D}"/>
              </a:ext>
            </a:extLst>
          </p:cNvPr>
          <p:cNvSpPr>
            <a:spLocks noGrp="1"/>
          </p:cNvSpPr>
          <p:nvPr>
            <p:ph type="title"/>
          </p:nvPr>
        </p:nvSpPr>
        <p:spPr/>
        <p:txBody>
          <a:bodyPr/>
          <a:lstStyle/>
          <a:p>
            <a:r>
              <a:rPr lang="en-AU" dirty="0"/>
              <a:t>Phases of a compiler</a:t>
            </a:r>
          </a:p>
        </p:txBody>
      </p:sp>
      <p:sp>
        <p:nvSpPr>
          <p:cNvPr id="3" name="Content Placeholder 2">
            <a:extLst>
              <a:ext uri="{FF2B5EF4-FFF2-40B4-BE49-F238E27FC236}">
                <a16:creationId xmlns:a16="http://schemas.microsoft.com/office/drawing/2014/main" id="{39408B90-D2E6-4D33-AA52-A17F74D584A8}"/>
              </a:ext>
            </a:extLst>
          </p:cNvPr>
          <p:cNvSpPr>
            <a:spLocks noGrp="1"/>
          </p:cNvSpPr>
          <p:nvPr>
            <p:ph idx="1"/>
          </p:nvPr>
        </p:nvSpPr>
        <p:spPr/>
        <p:txBody>
          <a:bodyPr/>
          <a:lstStyle/>
          <a:p>
            <a:r>
              <a:rPr lang="en-US" dirty="0"/>
              <a:t>A compiler operates in phases. </a:t>
            </a:r>
          </a:p>
          <a:p>
            <a:r>
              <a:rPr lang="en-US" dirty="0"/>
              <a:t>A phase is a logically interrelated operation that takes source program in one representation and produces output in another representation. </a:t>
            </a:r>
          </a:p>
          <a:p>
            <a:r>
              <a:rPr lang="en-US" dirty="0"/>
              <a:t>There are </a:t>
            </a:r>
            <a:r>
              <a:rPr lang="en-US" i="1" dirty="0">
                <a:solidFill>
                  <a:srgbClr val="0070C0"/>
                </a:solidFill>
              </a:rPr>
              <a:t>two</a:t>
            </a:r>
            <a:r>
              <a:rPr lang="en-US" dirty="0"/>
              <a:t> phases of compilation. </a:t>
            </a:r>
          </a:p>
          <a:p>
            <a:pPr lvl="1"/>
            <a:r>
              <a:rPr lang="en-US" i="1" dirty="0"/>
              <a:t>Analysis</a:t>
            </a:r>
            <a:r>
              <a:rPr lang="en-US" dirty="0"/>
              <a:t> (Machine Independent/Language Dependent) </a:t>
            </a:r>
          </a:p>
          <a:p>
            <a:pPr lvl="1"/>
            <a:r>
              <a:rPr lang="en-US" i="1" dirty="0"/>
              <a:t>Synthesis</a:t>
            </a:r>
            <a:r>
              <a:rPr lang="en-US" dirty="0"/>
              <a:t>(Machine Dependent/Language Independent)</a:t>
            </a:r>
            <a:endParaRPr lang="en-AU" dirty="0"/>
          </a:p>
        </p:txBody>
      </p:sp>
      <p:sp>
        <p:nvSpPr>
          <p:cNvPr id="4" name="Footer Placeholder 3">
            <a:extLst>
              <a:ext uri="{FF2B5EF4-FFF2-40B4-BE49-F238E27FC236}">
                <a16:creationId xmlns:a16="http://schemas.microsoft.com/office/drawing/2014/main" id="{DAB9DBDA-9963-4DA7-89D2-4D26D00C5B39}"/>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74991C59-6E08-4C21-9235-584E5AEEC0E2}"/>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3298231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A297-B22B-43D4-BF1E-45AD0E506583}"/>
              </a:ext>
            </a:extLst>
          </p:cNvPr>
          <p:cNvSpPr>
            <a:spLocks noGrp="1"/>
          </p:cNvSpPr>
          <p:nvPr>
            <p:ph type="title"/>
          </p:nvPr>
        </p:nvSpPr>
        <p:spPr/>
        <p:txBody>
          <a:bodyPr/>
          <a:lstStyle/>
          <a:p>
            <a:r>
              <a:rPr lang="en-AU" dirty="0"/>
              <a:t>First pass</a:t>
            </a:r>
          </a:p>
        </p:txBody>
      </p:sp>
      <p:sp>
        <p:nvSpPr>
          <p:cNvPr id="3" name="Content Placeholder 2">
            <a:extLst>
              <a:ext uri="{FF2B5EF4-FFF2-40B4-BE49-F238E27FC236}">
                <a16:creationId xmlns:a16="http://schemas.microsoft.com/office/drawing/2014/main" id="{85E30329-A7D9-42F7-8049-8EE51668E25A}"/>
              </a:ext>
            </a:extLst>
          </p:cNvPr>
          <p:cNvSpPr>
            <a:spLocks noGrp="1"/>
          </p:cNvSpPr>
          <p:nvPr>
            <p:ph idx="1"/>
          </p:nvPr>
        </p:nvSpPr>
        <p:spPr/>
        <p:txBody>
          <a:bodyPr>
            <a:normAutofit/>
          </a:bodyPr>
          <a:lstStyle/>
          <a:p>
            <a:pPr fontAlgn="base"/>
            <a:r>
              <a:rPr lang="en-US" b="1" dirty="0">
                <a:solidFill>
                  <a:srgbClr val="273239"/>
                </a:solidFill>
                <a:latin typeface="urw-din"/>
              </a:rPr>
              <a:t>It is</a:t>
            </a:r>
            <a:r>
              <a:rPr lang="en-US" b="0" i="0" dirty="0">
                <a:solidFill>
                  <a:srgbClr val="273239"/>
                </a:solidFill>
                <a:effectLst/>
                <a:latin typeface="urw-din"/>
              </a:rPr>
              <a:t> referred as</a:t>
            </a:r>
          </a:p>
          <a:p>
            <a:pPr lvl="1" fontAlgn="base"/>
            <a:r>
              <a:rPr lang="en-US" b="0" i="0" dirty="0">
                <a:solidFill>
                  <a:srgbClr val="273239"/>
                </a:solidFill>
                <a:effectLst/>
                <a:latin typeface="urw-din"/>
              </a:rPr>
              <a:t>Front end</a:t>
            </a:r>
          </a:p>
          <a:p>
            <a:pPr lvl="1" fontAlgn="base"/>
            <a:r>
              <a:rPr lang="en-US" b="0" i="0" dirty="0">
                <a:solidFill>
                  <a:srgbClr val="273239"/>
                </a:solidFill>
                <a:effectLst/>
                <a:latin typeface="urw-din"/>
              </a:rPr>
              <a:t>Analytic part</a:t>
            </a:r>
          </a:p>
          <a:p>
            <a:pPr lvl="1" fontAlgn="base"/>
            <a:r>
              <a:rPr lang="en-US" b="0" i="0" dirty="0">
                <a:solidFill>
                  <a:srgbClr val="273239"/>
                </a:solidFill>
                <a:effectLst/>
                <a:latin typeface="urw-din"/>
              </a:rPr>
              <a:t>Platform independent</a:t>
            </a:r>
          </a:p>
          <a:p>
            <a:pPr fontAlgn="base"/>
            <a:r>
              <a:rPr lang="en-US" b="0" i="0" dirty="0">
                <a:solidFill>
                  <a:srgbClr val="273239"/>
                </a:solidFill>
                <a:effectLst/>
                <a:latin typeface="urw-din"/>
              </a:rPr>
              <a:t>In first pass,</a:t>
            </a:r>
          </a:p>
          <a:p>
            <a:pPr lvl="1" fontAlgn="base"/>
            <a:r>
              <a:rPr lang="en-US" b="0" i="0" dirty="0">
                <a:solidFill>
                  <a:srgbClr val="273239"/>
                </a:solidFill>
                <a:effectLst/>
                <a:latin typeface="urw-din"/>
              </a:rPr>
              <a:t>The includes phases are as Lexical analyzer, syntax analyzer, semantic analyzer, intermediate code generator are work as front end,</a:t>
            </a:r>
          </a:p>
          <a:p>
            <a:pPr lvl="1" fontAlgn="base"/>
            <a:r>
              <a:rPr lang="en-US" b="0" i="0" dirty="0">
                <a:solidFill>
                  <a:srgbClr val="273239"/>
                </a:solidFill>
                <a:effectLst/>
                <a:latin typeface="urw-din"/>
              </a:rPr>
              <a:t>analytic part means all phases analyze the High level language and convert them </a:t>
            </a:r>
            <a:r>
              <a:rPr lang="en-US" b="1" i="0" dirty="0">
                <a:solidFill>
                  <a:srgbClr val="273239"/>
                </a:solidFill>
                <a:effectLst/>
                <a:latin typeface="urw-din"/>
              </a:rPr>
              <a:t>three address code</a:t>
            </a:r>
            <a:r>
              <a:rPr lang="en-US" dirty="0">
                <a:solidFill>
                  <a:srgbClr val="273239"/>
                </a:solidFill>
                <a:latin typeface="urw-din"/>
              </a:rPr>
              <a:t>.</a:t>
            </a:r>
          </a:p>
          <a:p>
            <a:pPr lvl="1" fontAlgn="base"/>
            <a:r>
              <a:rPr lang="en-US" b="0" i="0" dirty="0">
                <a:solidFill>
                  <a:srgbClr val="273239"/>
                </a:solidFill>
                <a:effectLst/>
                <a:latin typeface="urw-din"/>
              </a:rPr>
              <a:t>first pass is platform independent because the output of first pass is as three address code which is useful for every system and the requirement is to change the </a:t>
            </a:r>
            <a:r>
              <a:rPr lang="en-US" b="1" i="0" dirty="0">
                <a:solidFill>
                  <a:srgbClr val="273239"/>
                </a:solidFill>
                <a:effectLst/>
                <a:latin typeface="urw-din"/>
              </a:rPr>
              <a:t>code optimization and code generator phase</a:t>
            </a:r>
            <a:r>
              <a:rPr lang="en-US" b="0" i="0" dirty="0">
                <a:solidFill>
                  <a:srgbClr val="273239"/>
                </a:solidFill>
                <a:effectLst/>
                <a:latin typeface="urw-din"/>
              </a:rPr>
              <a:t> which are comes to the second pass.</a:t>
            </a:r>
            <a:endParaRPr lang="en-AU" dirty="0"/>
          </a:p>
        </p:txBody>
      </p:sp>
      <p:sp>
        <p:nvSpPr>
          <p:cNvPr id="4" name="Footer Placeholder 3">
            <a:extLst>
              <a:ext uri="{FF2B5EF4-FFF2-40B4-BE49-F238E27FC236}">
                <a16:creationId xmlns:a16="http://schemas.microsoft.com/office/drawing/2014/main" id="{CF4E6905-0D19-4153-A50F-41D016148E40}"/>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68891514-CBE6-48A1-A684-E1ADE803E0DE}"/>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759533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B06D-9287-4316-80BA-3B174513CCD3}"/>
              </a:ext>
            </a:extLst>
          </p:cNvPr>
          <p:cNvSpPr>
            <a:spLocks noGrp="1"/>
          </p:cNvSpPr>
          <p:nvPr>
            <p:ph type="title"/>
          </p:nvPr>
        </p:nvSpPr>
        <p:spPr/>
        <p:txBody>
          <a:bodyPr/>
          <a:lstStyle/>
          <a:p>
            <a:r>
              <a:rPr lang="en-AU" dirty="0"/>
              <a:t>Second pass</a:t>
            </a:r>
          </a:p>
        </p:txBody>
      </p:sp>
      <p:sp>
        <p:nvSpPr>
          <p:cNvPr id="3" name="Content Placeholder 2">
            <a:extLst>
              <a:ext uri="{FF2B5EF4-FFF2-40B4-BE49-F238E27FC236}">
                <a16:creationId xmlns:a16="http://schemas.microsoft.com/office/drawing/2014/main" id="{D4C35D6B-EF7D-4282-ADAB-C1C735DBC448}"/>
              </a:ext>
            </a:extLst>
          </p:cNvPr>
          <p:cNvSpPr>
            <a:spLocks noGrp="1"/>
          </p:cNvSpPr>
          <p:nvPr>
            <p:ph idx="1"/>
          </p:nvPr>
        </p:nvSpPr>
        <p:spPr/>
        <p:txBody>
          <a:bodyPr/>
          <a:lstStyle/>
          <a:p>
            <a:pPr algn="just" fontAlgn="base">
              <a:buFont typeface="Arial" panose="020B0604020202020204" pitchFamily="34" charset="0"/>
              <a:buChar char="•"/>
            </a:pPr>
            <a:r>
              <a:rPr lang="en-US" b="1" dirty="0">
                <a:solidFill>
                  <a:srgbClr val="273239"/>
                </a:solidFill>
                <a:latin typeface="urw-din"/>
              </a:rPr>
              <a:t>It </a:t>
            </a:r>
            <a:r>
              <a:rPr lang="en-US" b="0" i="0" dirty="0">
                <a:solidFill>
                  <a:srgbClr val="273239"/>
                </a:solidFill>
                <a:effectLst/>
                <a:latin typeface="urw-din"/>
              </a:rPr>
              <a:t>is referred as</a:t>
            </a:r>
            <a:endParaRPr lang="en-US" b="1" dirty="0">
              <a:solidFill>
                <a:srgbClr val="273239"/>
              </a:solidFill>
              <a:latin typeface="urw-din"/>
            </a:endParaRPr>
          </a:p>
          <a:p>
            <a:pPr lvl="1" algn="just" fontAlgn="base">
              <a:buFont typeface="Arial" panose="020B0604020202020204" pitchFamily="34" charset="0"/>
              <a:buChar char="•"/>
            </a:pPr>
            <a:r>
              <a:rPr lang="en-US" b="0" i="0" dirty="0">
                <a:solidFill>
                  <a:srgbClr val="273239"/>
                </a:solidFill>
                <a:effectLst/>
                <a:latin typeface="urw-din"/>
              </a:rPr>
              <a:t>Back end</a:t>
            </a:r>
          </a:p>
          <a:p>
            <a:pPr lvl="1" algn="just" fontAlgn="base">
              <a:buFont typeface="Arial" panose="020B0604020202020204" pitchFamily="34" charset="0"/>
              <a:buChar char="•"/>
            </a:pPr>
            <a:r>
              <a:rPr lang="en-US" b="0" i="0" dirty="0">
                <a:solidFill>
                  <a:srgbClr val="273239"/>
                </a:solidFill>
                <a:effectLst/>
                <a:latin typeface="urw-din"/>
              </a:rPr>
              <a:t>Synthesis Part</a:t>
            </a:r>
          </a:p>
          <a:p>
            <a:pPr lvl="1" algn="just" fontAlgn="base">
              <a:buFont typeface="Arial" panose="020B0604020202020204" pitchFamily="34" charset="0"/>
              <a:buChar char="•"/>
            </a:pPr>
            <a:r>
              <a:rPr lang="en-US" b="0" i="0" dirty="0">
                <a:solidFill>
                  <a:srgbClr val="273239"/>
                </a:solidFill>
                <a:effectLst/>
                <a:latin typeface="urw-din"/>
              </a:rPr>
              <a:t>Platform Dependent</a:t>
            </a:r>
          </a:p>
          <a:p>
            <a:pPr algn="just" fontAlgn="base"/>
            <a:r>
              <a:rPr lang="en-US" b="0" i="0" dirty="0">
                <a:solidFill>
                  <a:srgbClr val="273239"/>
                </a:solidFill>
                <a:effectLst/>
                <a:latin typeface="urw-din"/>
              </a:rPr>
              <a:t>In second Pass,</a:t>
            </a:r>
          </a:p>
          <a:p>
            <a:pPr lvl="1" algn="just" fontAlgn="base"/>
            <a:r>
              <a:rPr lang="en-US" b="0" i="0" dirty="0">
                <a:solidFill>
                  <a:srgbClr val="273239"/>
                </a:solidFill>
                <a:effectLst/>
                <a:latin typeface="urw-din"/>
              </a:rPr>
              <a:t>the included phases are as Code optimization and Code generator are work as back end and the synthesis part refers to taking input as three address code,</a:t>
            </a:r>
          </a:p>
          <a:p>
            <a:pPr lvl="1" algn="just" fontAlgn="base"/>
            <a:r>
              <a:rPr lang="en-US" b="0" i="0" dirty="0">
                <a:solidFill>
                  <a:srgbClr val="273239"/>
                </a:solidFill>
                <a:effectLst/>
                <a:latin typeface="urw-din"/>
              </a:rPr>
              <a:t>convert them into Low level language/assembly language, and </a:t>
            </a:r>
          </a:p>
          <a:p>
            <a:pPr lvl="1" algn="just" fontAlgn="base"/>
            <a:r>
              <a:rPr lang="en-US" b="0" i="0" dirty="0">
                <a:solidFill>
                  <a:srgbClr val="273239"/>
                </a:solidFill>
                <a:effectLst/>
                <a:latin typeface="urw-din"/>
              </a:rPr>
              <a:t>second pass is platform dependent because final stage of a typical compiler converts the intermediate representation of program into an executable set of instructions which is dependent on the system</a:t>
            </a:r>
          </a:p>
          <a:p>
            <a:endParaRPr lang="en-AU" dirty="0"/>
          </a:p>
        </p:txBody>
      </p:sp>
      <p:sp>
        <p:nvSpPr>
          <p:cNvPr id="4" name="Footer Placeholder 3">
            <a:extLst>
              <a:ext uri="{FF2B5EF4-FFF2-40B4-BE49-F238E27FC236}">
                <a16:creationId xmlns:a16="http://schemas.microsoft.com/office/drawing/2014/main" id="{26CF3C4D-D127-4053-B39A-934BC551B56A}"/>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434ACA1F-9AEC-4ED2-9C4E-D601536DA0DB}"/>
              </a:ext>
            </a:extLst>
          </p:cNvPr>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780646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7582E-F61C-418B-8E24-4D9F830D76AB}"/>
              </a:ext>
            </a:extLst>
          </p:cNvPr>
          <p:cNvSpPr>
            <a:spLocks noGrp="1"/>
          </p:cNvSpPr>
          <p:nvPr>
            <p:ph type="title"/>
          </p:nvPr>
        </p:nvSpPr>
        <p:spPr/>
        <p:txBody>
          <a:bodyPr/>
          <a:lstStyle/>
          <a:p>
            <a:r>
              <a:rPr lang="en-AU" dirty="0"/>
              <a:t>Problem solvable with multi-pass compiler</a:t>
            </a:r>
          </a:p>
        </p:txBody>
      </p:sp>
      <p:sp>
        <p:nvSpPr>
          <p:cNvPr id="3" name="Content Placeholder 2">
            <a:extLst>
              <a:ext uri="{FF2B5EF4-FFF2-40B4-BE49-F238E27FC236}">
                <a16:creationId xmlns:a16="http://schemas.microsoft.com/office/drawing/2014/main" id="{67204E26-4829-4B76-8851-CDEF751438D7}"/>
              </a:ext>
            </a:extLst>
          </p:cNvPr>
          <p:cNvSpPr>
            <a:spLocks noGrp="1"/>
          </p:cNvSpPr>
          <p:nvPr>
            <p:ph idx="1"/>
          </p:nvPr>
        </p:nvSpPr>
        <p:spPr/>
        <p:txBody>
          <a:bodyPr/>
          <a:lstStyle/>
          <a:p>
            <a:pPr algn="l" fontAlgn="base"/>
            <a:r>
              <a:rPr lang="en-US" b="1" i="0" dirty="0">
                <a:solidFill>
                  <a:srgbClr val="273239"/>
                </a:solidFill>
                <a:effectLst/>
                <a:latin typeface="urw-din"/>
              </a:rPr>
              <a:t>With multi-pass Compiler we can solve these 2 basic problems:</a:t>
            </a:r>
            <a:endParaRPr lang="en-US" dirty="0">
              <a:solidFill>
                <a:srgbClr val="273239"/>
              </a:solidFill>
              <a:latin typeface="urw-din"/>
            </a:endParaRPr>
          </a:p>
          <a:p>
            <a:pPr algn="l" fontAlgn="base"/>
            <a:r>
              <a:rPr lang="en-US" b="0" i="0" dirty="0">
                <a:solidFill>
                  <a:srgbClr val="273239"/>
                </a:solidFill>
                <a:effectLst/>
                <a:latin typeface="urw-din"/>
              </a:rPr>
              <a:t>If we want to design a compiler for different programming language for same machine. In this case for each programming language there is requirement of making Front end/first pass for each of them and only one Back end/second pass as:</a:t>
            </a:r>
          </a:p>
          <a:p>
            <a:endParaRPr lang="en-AU" dirty="0"/>
          </a:p>
        </p:txBody>
      </p:sp>
      <p:pic>
        <p:nvPicPr>
          <p:cNvPr id="4100" name="Picture 4">
            <a:extLst>
              <a:ext uri="{FF2B5EF4-FFF2-40B4-BE49-F238E27FC236}">
                <a16:creationId xmlns:a16="http://schemas.microsoft.com/office/drawing/2014/main" id="{950EB6C3-AA9A-49CC-95B2-D76D58739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526" y="3552487"/>
            <a:ext cx="5468043" cy="2820881"/>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468B4F34-4212-4E88-91A9-F9A809B41D3A}"/>
              </a:ext>
            </a:extLst>
          </p:cNvPr>
          <p:cNvSpPr>
            <a:spLocks noGrp="1"/>
          </p:cNvSpPr>
          <p:nvPr>
            <p:ph type="ftr" sz="quarter" idx="11"/>
          </p:nvPr>
        </p:nvSpPr>
        <p:spPr/>
        <p:txBody>
          <a:bodyPr/>
          <a:lstStyle/>
          <a:p>
            <a:r>
              <a:rPr lang="en-US"/>
              <a:t>Dr. Nazia Majadi</a:t>
            </a:r>
            <a:endParaRPr lang="en-US" dirty="0"/>
          </a:p>
        </p:txBody>
      </p:sp>
      <p:sp>
        <p:nvSpPr>
          <p:cNvPr id="6" name="Slide Number Placeholder 5">
            <a:extLst>
              <a:ext uri="{FF2B5EF4-FFF2-40B4-BE49-F238E27FC236}">
                <a16:creationId xmlns:a16="http://schemas.microsoft.com/office/drawing/2014/main" id="{A48B99A3-77EA-4042-99CA-0D3C37E88520}"/>
              </a:ext>
            </a:extLst>
          </p:cNvPr>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81062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5B16-12A9-44FF-92DC-E58A9D0EA47E}"/>
              </a:ext>
            </a:extLst>
          </p:cNvPr>
          <p:cNvSpPr>
            <a:spLocks noGrp="1"/>
          </p:cNvSpPr>
          <p:nvPr>
            <p:ph type="title"/>
          </p:nvPr>
        </p:nvSpPr>
        <p:spPr/>
        <p:txBody>
          <a:bodyPr/>
          <a:lstStyle/>
          <a:p>
            <a:r>
              <a:rPr lang="en-AU" dirty="0"/>
              <a:t>Problem solvable with multi-pass compiler</a:t>
            </a:r>
          </a:p>
        </p:txBody>
      </p:sp>
      <p:sp>
        <p:nvSpPr>
          <p:cNvPr id="3" name="Content Placeholder 2">
            <a:extLst>
              <a:ext uri="{FF2B5EF4-FFF2-40B4-BE49-F238E27FC236}">
                <a16:creationId xmlns:a16="http://schemas.microsoft.com/office/drawing/2014/main" id="{5FBC0C23-9300-47E3-81FC-98377347BA6A}"/>
              </a:ext>
            </a:extLst>
          </p:cNvPr>
          <p:cNvSpPr>
            <a:spLocks noGrp="1"/>
          </p:cNvSpPr>
          <p:nvPr>
            <p:ph idx="1"/>
          </p:nvPr>
        </p:nvSpPr>
        <p:spPr/>
        <p:txBody>
          <a:bodyPr/>
          <a:lstStyle/>
          <a:p>
            <a:r>
              <a:rPr lang="en-US" b="0" i="0" dirty="0">
                <a:solidFill>
                  <a:srgbClr val="273239"/>
                </a:solidFill>
                <a:effectLst/>
                <a:latin typeface="urw-din"/>
              </a:rPr>
              <a:t>If we want to design a compiler for same programming language for different machine/system. In this case we make different Back end for different Machine/system and make only one </a:t>
            </a:r>
            <a:r>
              <a:rPr lang="en-US" b="1" i="0" dirty="0">
                <a:solidFill>
                  <a:srgbClr val="273239"/>
                </a:solidFill>
                <a:effectLst/>
                <a:latin typeface="urw-din"/>
              </a:rPr>
              <a:t>Front end</a:t>
            </a:r>
            <a:r>
              <a:rPr lang="en-US" b="0" i="0" dirty="0">
                <a:solidFill>
                  <a:srgbClr val="273239"/>
                </a:solidFill>
                <a:effectLst/>
                <a:latin typeface="urw-din"/>
              </a:rPr>
              <a:t> for same programming language as:</a:t>
            </a:r>
            <a:endParaRPr lang="en-AU" dirty="0"/>
          </a:p>
        </p:txBody>
      </p:sp>
      <p:pic>
        <p:nvPicPr>
          <p:cNvPr id="5122" name="Picture 2">
            <a:extLst>
              <a:ext uri="{FF2B5EF4-FFF2-40B4-BE49-F238E27FC236}">
                <a16:creationId xmlns:a16="http://schemas.microsoft.com/office/drawing/2014/main" id="{4EEF9FAF-43C4-46AD-BB90-9D7B0A4B2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4394" y="3135983"/>
            <a:ext cx="3723211" cy="3351421"/>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5D3634F-9E0D-4FE2-AC83-EDF05CD01138}"/>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E8DA89C4-6449-4537-88B3-537C803D2FED}"/>
              </a:ext>
            </a:extLst>
          </p:cNvPr>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872262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2C231-AEED-63F0-CFA5-FC4A1490E721}"/>
              </a:ext>
            </a:extLst>
          </p:cNvPr>
          <p:cNvSpPr>
            <a:spLocks noGrp="1"/>
          </p:cNvSpPr>
          <p:nvPr>
            <p:ph type="title"/>
          </p:nvPr>
        </p:nvSpPr>
        <p:spPr/>
        <p:txBody>
          <a:bodyPr/>
          <a:lstStyle/>
          <a:p>
            <a:r>
              <a:rPr lang="en-US" dirty="0"/>
              <a:t>Single PASS VS MULTI-PASS Compiler</a:t>
            </a:r>
            <a:endParaRPr lang="en-AU" dirty="0"/>
          </a:p>
        </p:txBody>
      </p:sp>
      <p:graphicFrame>
        <p:nvGraphicFramePr>
          <p:cNvPr id="6" name="Content Placeholder 5">
            <a:extLst>
              <a:ext uri="{FF2B5EF4-FFF2-40B4-BE49-F238E27FC236}">
                <a16:creationId xmlns:a16="http://schemas.microsoft.com/office/drawing/2014/main" id="{72E7BA3B-B204-AF64-E6F8-7BB4E5F8F895}"/>
              </a:ext>
            </a:extLst>
          </p:cNvPr>
          <p:cNvGraphicFramePr>
            <a:graphicFrameLocks noGrp="1"/>
          </p:cNvGraphicFramePr>
          <p:nvPr>
            <p:ph idx="1"/>
            <p:extLst>
              <p:ext uri="{D42A27DB-BD31-4B8C-83A1-F6EECF244321}">
                <p14:modId xmlns:p14="http://schemas.microsoft.com/office/powerpoint/2010/main" val="2565301879"/>
              </p:ext>
            </p:extLst>
          </p:nvPr>
        </p:nvGraphicFramePr>
        <p:xfrm>
          <a:off x="1726922" y="2329180"/>
          <a:ext cx="7905349" cy="1854200"/>
        </p:xfrm>
        <a:graphic>
          <a:graphicData uri="http://schemas.openxmlformats.org/drawingml/2006/table">
            <a:tbl>
              <a:tblPr firstRow="1" bandRow="1">
                <a:tableStyleId>{5C22544A-7EE6-4342-B048-85BDC9FD1C3A}</a:tableStyleId>
              </a:tblPr>
              <a:tblGrid>
                <a:gridCol w="1482520">
                  <a:extLst>
                    <a:ext uri="{9D8B030D-6E8A-4147-A177-3AD203B41FA5}">
                      <a16:colId xmlns:a16="http://schemas.microsoft.com/office/drawing/2014/main" val="1185472126"/>
                    </a:ext>
                  </a:extLst>
                </a:gridCol>
                <a:gridCol w="3040437">
                  <a:extLst>
                    <a:ext uri="{9D8B030D-6E8A-4147-A177-3AD203B41FA5}">
                      <a16:colId xmlns:a16="http://schemas.microsoft.com/office/drawing/2014/main" val="4232159752"/>
                    </a:ext>
                  </a:extLst>
                </a:gridCol>
                <a:gridCol w="3382392">
                  <a:extLst>
                    <a:ext uri="{9D8B030D-6E8A-4147-A177-3AD203B41FA5}">
                      <a16:colId xmlns:a16="http://schemas.microsoft.com/office/drawing/2014/main" val="3505876644"/>
                    </a:ext>
                  </a:extLst>
                </a:gridCol>
              </a:tblGrid>
              <a:tr h="370840">
                <a:tc>
                  <a:txBody>
                    <a:bodyPr/>
                    <a:lstStyle/>
                    <a:p>
                      <a:endParaRPr lang="en-AU" dirty="0"/>
                    </a:p>
                  </a:txBody>
                  <a:tcPr/>
                </a:tc>
                <a:tc>
                  <a:txBody>
                    <a:bodyPr/>
                    <a:lstStyle/>
                    <a:p>
                      <a:r>
                        <a:rPr lang="en-US" dirty="0"/>
                        <a:t>Single Pass Compiler</a:t>
                      </a:r>
                      <a:endParaRPr lang="en-AU" dirty="0"/>
                    </a:p>
                  </a:txBody>
                  <a:tcPr/>
                </a:tc>
                <a:tc>
                  <a:txBody>
                    <a:bodyPr/>
                    <a:lstStyle/>
                    <a:p>
                      <a:r>
                        <a:rPr lang="en-US" dirty="0"/>
                        <a:t>Multi-Pass Compiler</a:t>
                      </a:r>
                      <a:endParaRPr lang="en-AU" dirty="0"/>
                    </a:p>
                  </a:txBody>
                  <a:tcPr/>
                </a:tc>
                <a:extLst>
                  <a:ext uri="{0D108BD9-81ED-4DB2-BD59-A6C34878D82A}">
                    <a16:rowId xmlns:a16="http://schemas.microsoft.com/office/drawing/2014/main" val="953339212"/>
                  </a:ext>
                </a:extLst>
              </a:tr>
              <a:tr h="370840">
                <a:tc>
                  <a:txBody>
                    <a:bodyPr/>
                    <a:lstStyle/>
                    <a:p>
                      <a:r>
                        <a:rPr lang="en-US" dirty="0"/>
                        <a:t>Speed</a:t>
                      </a:r>
                      <a:endParaRPr lang="en-AU" dirty="0"/>
                    </a:p>
                  </a:txBody>
                  <a:tcPr/>
                </a:tc>
                <a:tc>
                  <a:txBody>
                    <a:bodyPr/>
                    <a:lstStyle/>
                    <a:p>
                      <a:pPr algn="ctr"/>
                      <a:r>
                        <a:rPr lang="en-US" dirty="0"/>
                        <a:t>Fast</a:t>
                      </a:r>
                      <a:endParaRPr lang="en-AU" dirty="0"/>
                    </a:p>
                  </a:txBody>
                  <a:tcPr/>
                </a:tc>
                <a:tc>
                  <a:txBody>
                    <a:bodyPr/>
                    <a:lstStyle/>
                    <a:p>
                      <a:pPr algn="ctr"/>
                      <a:r>
                        <a:rPr lang="en-US" dirty="0"/>
                        <a:t>Slow</a:t>
                      </a:r>
                      <a:endParaRPr lang="en-AU" dirty="0"/>
                    </a:p>
                  </a:txBody>
                  <a:tcPr/>
                </a:tc>
                <a:extLst>
                  <a:ext uri="{0D108BD9-81ED-4DB2-BD59-A6C34878D82A}">
                    <a16:rowId xmlns:a16="http://schemas.microsoft.com/office/drawing/2014/main" val="4141178534"/>
                  </a:ext>
                </a:extLst>
              </a:tr>
              <a:tr h="370840">
                <a:tc>
                  <a:txBody>
                    <a:bodyPr/>
                    <a:lstStyle/>
                    <a:p>
                      <a:r>
                        <a:rPr lang="en-US" dirty="0"/>
                        <a:t>Memory</a:t>
                      </a:r>
                      <a:endParaRPr lang="en-AU" dirty="0"/>
                    </a:p>
                  </a:txBody>
                  <a:tcPr/>
                </a:tc>
                <a:tc>
                  <a:txBody>
                    <a:bodyPr/>
                    <a:lstStyle/>
                    <a:p>
                      <a:pPr algn="ctr"/>
                      <a:r>
                        <a:rPr lang="en-US" dirty="0"/>
                        <a:t>More</a:t>
                      </a:r>
                      <a:endParaRPr lang="en-AU" dirty="0"/>
                    </a:p>
                  </a:txBody>
                  <a:tcPr/>
                </a:tc>
                <a:tc>
                  <a:txBody>
                    <a:bodyPr/>
                    <a:lstStyle/>
                    <a:p>
                      <a:pPr algn="ctr"/>
                      <a:r>
                        <a:rPr lang="en-US" dirty="0"/>
                        <a:t>Less</a:t>
                      </a:r>
                      <a:endParaRPr lang="en-AU" dirty="0"/>
                    </a:p>
                  </a:txBody>
                  <a:tcPr/>
                </a:tc>
                <a:extLst>
                  <a:ext uri="{0D108BD9-81ED-4DB2-BD59-A6C34878D82A}">
                    <a16:rowId xmlns:a16="http://schemas.microsoft.com/office/drawing/2014/main" val="3018954905"/>
                  </a:ext>
                </a:extLst>
              </a:tr>
              <a:tr h="370840">
                <a:tc>
                  <a:txBody>
                    <a:bodyPr/>
                    <a:lstStyle/>
                    <a:p>
                      <a:r>
                        <a:rPr lang="en-US" dirty="0"/>
                        <a:t>Time</a:t>
                      </a:r>
                      <a:endParaRPr lang="en-AU" dirty="0"/>
                    </a:p>
                  </a:txBody>
                  <a:tcPr/>
                </a:tc>
                <a:tc>
                  <a:txBody>
                    <a:bodyPr/>
                    <a:lstStyle/>
                    <a:p>
                      <a:pPr algn="ctr"/>
                      <a:r>
                        <a:rPr lang="en-US" dirty="0"/>
                        <a:t>Less</a:t>
                      </a:r>
                      <a:endParaRPr lang="en-AU" dirty="0"/>
                    </a:p>
                  </a:txBody>
                  <a:tcPr/>
                </a:tc>
                <a:tc>
                  <a:txBody>
                    <a:bodyPr/>
                    <a:lstStyle/>
                    <a:p>
                      <a:pPr algn="ctr"/>
                      <a:r>
                        <a:rPr lang="en-US" dirty="0"/>
                        <a:t>More</a:t>
                      </a:r>
                      <a:endParaRPr lang="en-AU" dirty="0"/>
                    </a:p>
                  </a:txBody>
                  <a:tcPr/>
                </a:tc>
                <a:extLst>
                  <a:ext uri="{0D108BD9-81ED-4DB2-BD59-A6C34878D82A}">
                    <a16:rowId xmlns:a16="http://schemas.microsoft.com/office/drawing/2014/main" val="2437897414"/>
                  </a:ext>
                </a:extLst>
              </a:tr>
              <a:tr h="370840">
                <a:tc>
                  <a:txBody>
                    <a:bodyPr/>
                    <a:lstStyle/>
                    <a:p>
                      <a:r>
                        <a:rPr lang="en-US" dirty="0"/>
                        <a:t>Portability</a:t>
                      </a:r>
                      <a:endParaRPr lang="en-AU" dirty="0"/>
                    </a:p>
                  </a:txBody>
                  <a:tcPr/>
                </a:tc>
                <a:tc>
                  <a:txBody>
                    <a:bodyPr/>
                    <a:lstStyle/>
                    <a:p>
                      <a:pPr algn="ctr"/>
                      <a:r>
                        <a:rPr lang="en-US" dirty="0"/>
                        <a:t>No</a:t>
                      </a:r>
                      <a:endParaRPr lang="en-AU" dirty="0"/>
                    </a:p>
                  </a:txBody>
                  <a:tcPr/>
                </a:tc>
                <a:tc>
                  <a:txBody>
                    <a:bodyPr/>
                    <a:lstStyle/>
                    <a:p>
                      <a:pPr algn="ctr"/>
                      <a:r>
                        <a:rPr lang="en-US" dirty="0"/>
                        <a:t>Yes</a:t>
                      </a:r>
                      <a:endParaRPr lang="en-AU" dirty="0"/>
                    </a:p>
                  </a:txBody>
                  <a:tcPr/>
                </a:tc>
                <a:extLst>
                  <a:ext uri="{0D108BD9-81ED-4DB2-BD59-A6C34878D82A}">
                    <a16:rowId xmlns:a16="http://schemas.microsoft.com/office/drawing/2014/main" val="3793908381"/>
                  </a:ext>
                </a:extLst>
              </a:tr>
            </a:tbl>
          </a:graphicData>
        </a:graphic>
      </p:graphicFrame>
      <p:sp>
        <p:nvSpPr>
          <p:cNvPr id="4" name="Footer Placeholder 3">
            <a:extLst>
              <a:ext uri="{FF2B5EF4-FFF2-40B4-BE49-F238E27FC236}">
                <a16:creationId xmlns:a16="http://schemas.microsoft.com/office/drawing/2014/main" id="{FF1B0BD0-2C1F-5C01-258F-A4E8E580587E}"/>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D7E7228C-E3C4-7FA6-1ADF-3FBDA1358655}"/>
              </a:ext>
            </a:extLst>
          </p:cNvPr>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071091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EF52-494E-4380-B311-BEE0B516E679}"/>
              </a:ext>
            </a:extLst>
          </p:cNvPr>
          <p:cNvSpPr>
            <a:spLocks noGrp="1"/>
          </p:cNvSpPr>
          <p:nvPr>
            <p:ph type="ctrTitle"/>
          </p:nvPr>
        </p:nvSpPr>
        <p:spPr/>
        <p:txBody>
          <a:bodyPr/>
          <a:lstStyle/>
          <a:p>
            <a:r>
              <a:rPr lang="en-AU" dirty="0"/>
              <a:t>Lexical analysis</a:t>
            </a:r>
          </a:p>
        </p:txBody>
      </p:sp>
      <p:sp>
        <p:nvSpPr>
          <p:cNvPr id="3" name="Subtitle 2">
            <a:extLst>
              <a:ext uri="{FF2B5EF4-FFF2-40B4-BE49-F238E27FC236}">
                <a16:creationId xmlns:a16="http://schemas.microsoft.com/office/drawing/2014/main" id="{7426386A-A679-426D-9F69-C7DA68DAA047}"/>
              </a:ext>
            </a:extLst>
          </p:cNvPr>
          <p:cNvSpPr>
            <a:spLocks noGrp="1"/>
          </p:cNvSpPr>
          <p:nvPr>
            <p:ph type="subTitle" idx="1"/>
          </p:nvPr>
        </p:nvSpPr>
        <p:spPr/>
        <p:txBody>
          <a:bodyPr/>
          <a:lstStyle/>
          <a:p>
            <a:r>
              <a:rPr lang="en-AU" dirty="0"/>
              <a:t>Chapter-3 (Part 1)</a:t>
            </a:r>
          </a:p>
        </p:txBody>
      </p:sp>
    </p:spTree>
    <p:extLst>
      <p:ext uri="{BB962C8B-B14F-4D97-AF65-F5344CB8AC3E}">
        <p14:creationId xmlns:p14="http://schemas.microsoft.com/office/powerpoint/2010/main" val="1941263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29A73-B963-478A-B081-8B1E1727040E}"/>
              </a:ext>
            </a:extLst>
          </p:cNvPr>
          <p:cNvSpPr>
            <a:spLocks noGrp="1"/>
          </p:cNvSpPr>
          <p:nvPr>
            <p:ph type="title"/>
          </p:nvPr>
        </p:nvSpPr>
        <p:spPr/>
        <p:txBody>
          <a:bodyPr/>
          <a:lstStyle/>
          <a:p>
            <a:r>
              <a:rPr lang="en-AU" dirty="0"/>
              <a:t>Lexical analysis</a:t>
            </a:r>
          </a:p>
        </p:txBody>
      </p:sp>
      <p:sp>
        <p:nvSpPr>
          <p:cNvPr id="3" name="Content Placeholder 2">
            <a:extLst>
              <a:ext uri="{FF2B5EF4-FFF2-40B4-BE49-F238E27FC236}">
                <a16:creationId xmlns:a16="http://schemas.microsoft.com/office/drawing/2014/main" id="{000D4D36-463A-43F3-8C76-C2A24D3B9758}"/>
              </a:ext>
            </a:extLst>
          </p:cNvPr>
          <p:cNvSpPr>
            <a:spLocks noGrp="1"/>
          </p:cNvSpPr>
          <p:nvPr>
            <p:ph idx="1"/>
          </p:nvPr>
        </p:nvSpPr>
        <p:spPr/>
        <p:txBody>
          <a:bodyPr/>
          <a:lstStyle/>
          <a:p>
            <a:pPr algn="just"/>
            <a:r>
              <a:rPr lang="en-US" b="1" i="0" dirty="0">
                <a:solidFill>
                  <a:srgbClr val="222222"/>
                </a:solidFill>
                <a:effectLst/>
                <a:latin typeface="Source Sans Pro" panose="020B0503030403020204" pitchFamily="34" charset="0"/>
              </a:rPr>
              <a:t>Lexical Analysis</a:t>
            </a:r>
            <a:r>
              <a:rPr lang="en-US" b="0" i="0" dirty="0">
                <a:solidFill>
                  <a:srgbClr val="222222"/>
                </a:solidFill>
                <a:effectLst/>
                <a:latin typeface="Source Sans Pro" panose="020B0503030403020204" pitchFamily="34" charset="0"/>
              </a:rPr>
              <a:t> is the very first phase in the compiler designing. </a:t>
            </a:r>
          </a:p>
          <a:p>
            <a:pPr lvl="1" algn="just"/>
            <a:r>
              <a:rPr lang="en-US" b="0" i="0" dirty="0">
                <a:solidFill>
                  <a:srgbClr val="222222"/>
                </a:solidFill>
                <a:effectLst/>
                <a:latin typeface="Source Sans Pro" panose="020B0503030403020204" pitchFamily="34" charset="0"/>
              </a:rPr>
              <a:t>A </a:t>
            </a:r>
            <a:r>
              <a:rPr lang="en-US" b="0" i="0" dirty="0" err="1">
                <a:solidFill>
                  <a:srgbClr val="222222"/>
                </a:solidFill>
                <a:effectLst/>
                <a:latin typeface="Source Sans Pro" panose="020B0503030403020204" pitchFamily="34" charset="0"/>
              </a:rPr>
              <a:t>Lexer</a:t>
            </a:r>
            <a:r>
              <a:rPr lang="en-US" b="0" i="0" dirty="0">
                <a:solidFill>
                  <a:srgbClr val="222222"/>
                </a:solidFill>
                <a:effectLst/>
                <a:latin typeface="Source Sans Pro" panose="020B0503030403020204" pitchFamily="34" charset="0"/>
              </a:rPr>
              <a:t> takes the modified source code which is written in the form of sentences . </a:t>
            </a:r>
          </a:p>
          <a:p>
            <a:pPr lvl="1" algn="just"/>
            <a:r>
              <a:rPr lang="en-US" b="0" i="0" dirty="0">
                <a:solidFill>
                  <a:srgbClr val="222222"/>
                </a:solidFill>
                <a:effectLst/>
                <a:latin typeface="Source Sans Pro" panose="020B0503030403020204" pitchFamily="34" charset="0"/>
              </a:rPr>
              <a:t>In other words, it helps you to convert a sequence of characters into a sequence of tokens. </a:t>
            </a:r>
          </a:p>
          <a:p>
            <a:pPr lvl="1" algn="just"/>
            <a:r>
              <a:rPr lang="en-US" b="0" i="0" dirty="0">
                <a:solidFill>
                  <a:srgbClr val="222222"/>
                </a:solidFill>
                <a:effectLst/>
                <a:latin typeface="Source Sans Pro" panose="020B0503030403020204" pitchFamily="34" charset="0"/>
              </a:rPr>
              <a:t>The lexical analyzer breaks this syntax into a series of tokens. It removes any extra space or comment written in the source code.</a:t>
            </a:r>
          </a:p>
          <a:p>
            <a:pPr algn="just"/>
            <a:r>
              <a:rPr lang="en-US" b="0" i="0" dirty="0">
                <a:solidFill>
                  <a:srgbClr val="222222"/>
                </a:solidFill>
                <a:effectLst/>
                <a:latin typeface="Source Sans Pro" panose="020B0503030403020204" pitchFamily="34" charset="0"/>
              </a:rPr>
              <a:t>Programs that perform Lexical Analysis in compiler design are called lexical analyzers or </a:t>
            </a:r>
            <a:r>
              <a:rPr lang="en-US" b="0" i="0" dirty="0" err="1">
                <a:solidFill>
                  <a:srgbClr val="222222"/>
                </a:solidFill>
                <a:effectLst/>
                <a:latin typeface="Source Sans Pro" panose="020B0503030403020204" pitchFamily="34" charset="0"/>
              </a:rPr>
              <a:t>lexers</a:t>
            </a:r>
            <a:r>
              <a:rPr lang="en-US" b="0" i="0" dirty="0">
                <a:solidFill>
                  <a:srgbClr val="222222"/>
                </a:solidFill>
                <a:effectLst/>
                <a:latin typeface="Source Sans Pro" panose="020B0503030403020204" pitchFamily="34" charset="0"/>
              </a:rPr>
              <a:t>. </a:t>
            </a:r>
          </a:p>
          <a:p>
            <a:pPr lvl="1" algn="just"/>
            <a:r>
              <a:rPr lang="en-US" b="0" i="0" dirty="0">
                <a:solidFill>
                  <a:srgbClr val="222222"/>
                </a:solidFill>
                <a:effectLst/>
                <a:latin typeface="Source Sans Pro" panose="020B0503030403020204" pitchFamily="34" charset="0"/>
              </a:rPr>
              <a:t>A </a:t>
            </a:r>
            <a:r>
              <a:rPr lang="en-US" b="0" i="0" dirty="0" err="1">
                <a:solidFill>
                  <a:srgbClr val="222222"/>
                </a:solidFill>
                <a:effectLst/>
                <a:latin typeface="Source Sans Pro" panose="020B0503030403020204" pitchFamily="34" charset="0"/>
              </a:rPr>
              <a:t>lexer</a:t>
            </a:r>
            <a:r>
              <a:rPr lang="en-US" b="0" i="0" dirty="0">
                <a:solidFill>
                  <a:srgbClr val="222222"/>
                </a:solidFill>
                <a:effectLst/>
                <a:latin typeface="Source Sans Pro" panose="020B0503030403020204" pitchFamily="34" charset="0"/>
              </a:rPr>
              <a:t> contains tokenizer or scanner. </a:t>
            </a:r>
          </a:p>
          <a:p>
            <a:pPr lvl="1" algn="just"/>
            <a:r>
              <a:rPr lang="en-US" b="0" i="0" dirty="0">
                <a:solidFill>
                  <a:srgbClr val="222222"/>
                </a:solidFill>
                <a:effectLst/>
                <a:latin typeface="Source Sans Pro" panose="020B0503030403020204" pitchFamily="34" charset="0"/>
              </a:rPr>
              <a:t>If the lexical analyzer detects that the token is invalid, it generates an error. </a:t>
            </a:r>
          </a:p>
          <a:p>
            <a:pPr lvl="1" algn="just"/>
            <a:r>
              <a:rPr lang="en-US" b="0" i="0" dirty="0">
                <a:solidFill>
                  <a:srgbClr val="222222"/>
                </a:solidFill>
                <a:effectLst/>
                <a:latin typeface="Source Sans Pro" panose="020B0503030403020204" pitchFamily="34" charset="0"/>
              </a:rPr>
              <a:t>The role of Lexical Analyzer in compiler design is to read character streams from the source code, check for legal tokens, and pass the data to the syntax analyzer when it demands.</a:t>
            </a:r>
          </a:p>
          <a:p>
            <a:pPr algn="just"/>
            <a:endParaRPr lang="en-AU" dirty="0"/>
          </a:p>
        </p:txBody>
      </p:sp>
    </p:spTree>
    <p:extLst>
      <p:ext uri="{BB962C8B-B14F-4D97-AF65-F5344CB8AC3E}">
        <p14:creationId xmlns:p14="http://schemas.microsoft.com/office/powerpoint/2010/main" val="3143654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DC764-78E3-4AEF-AA42-F3E6E1EE3733}"/>
              </a:ext>
            </a:extLst>
          </p:cNvPr>
          <p:cNvSpPr>
            <a:spLocks noGrp="1"/>
          </p:cNvSpPr>
          <p:nvPr>
            <p:ph type="title"/>
          </p:nvPr>
        </p:nvSpPr>
        <p:spPr/>
        <p:txBody>
          <a:bodyPr/>
          <a:lstStyle/>
          <a:p>
            <a:r>
              <a:rPr lang="en-AU" dirty="0"/>
              <a:t>BASIC TERMINOLOGIES</a:t>
            </a:r>
          </a:p>
        </p:txBody>
      </p:sp>
      <p:sp>
        <p:nvSpPr>
          <p:cNvPr id="3" name="Content Placeholder 2">
            <a:extLst>
              <a:ext uri="{FF2B5EF4-FFF2-40B4-BE49-F238E27FC236}">
                <a16:creationId xmlns:a16="http://schemas.microsoft.com/office/drawing/2014/main" id="{2D9923AB-A92A-44DF-81FB-459E861754B4}"/>
              </a:ext>
            </a:extLst>
          </p:cNvPr>
          <p:cNvSpPr>
            <a:spLocks noGrp="1"/>
          </p:cNvSpPr>
          <p:nvPr>
            <p:ph idx="1"/>
          </p:nvPr>
        </p:nvSpPr>
        <p:spPr/>
        <p:txBody>
          <a:bodyPr/>
          <a:lstStyle/>
          <a:p>
            <a:pPr algn="just"/>
            <a:r>
              <a:rPr lang="en-US" dirty="0"/>
              <a:t>A token is a pair consisting of a token name and an optional attribute value. </a:t>
            </a:r>
          </a:p>
          <a:p>
            <a:pPr lvl="1" algn="just"/>
            <a:r>
              <a:rPr lang="en-US" dirty="0"/>
              <a:t>The token name is an abstract symbol representing a kind of lexical unit, e.g., a particular keyword, or a sequence of input characters denoting an identifier. </a:t>
            </a:r>
          </a:p>
          <a:p>
            <a:pPr lvl="1" algn="just"/>
            <a:r>
              <a:rPr lang="en-US" dirty="0"/>
              <a:t>The token names are the input symbols that the parser processes. </a:t>
            </a:r>
          </a:p>
          <a:p>
            <a:pPr lvl="1" algn="just"/>
            <a:r>
              <a:rPr lang="en-US" dirty="0"/>
              <a:t>In what follows, we shall generally write the name of a token in boldface. We will often refer to a token by its token name. </a:t>
            </a:r>
          </a:p>
          <a:p>
            <a:pPr algn="just"/>
            <a:r>
              <a:rPr lang="en-US" dirty="0"/>
              <a:t>A pattern is a description of the form that the lexemes of a token may take [ or match]. </a:t>
            </a:r>
          </a:p>
          <a:p>
            <a:pPr lvl="1" algn="just"/>
            <a:r>
              <a:rPr lang="en-US" dirty="0"/>
              <a:t>In the case of a keyword as a token, the pattern is just the sequence of characters that form the keyword. </a:t>
            </a:r>
          </a:p>
          <a:p>
            <a:pPr lvl="1" algn="just"/>
            <a:r>
              <a:rPr lang="en-US" dirty="0"/>
              <a:t>For identifiers and some other tokens, the pattern is a more complex structure that is matched by many strings</a:t>
            </a:r>
            <a:endParaRPr lang="en-AU" dirty="0"/>
          </a:p>
        </p:txBody>
      </p:sp>
    </p:spTree>
    <p:extLst>
      <p:ext uri="{BB962C8B-B14F-4D97-AF65-F5344CB8AC3E}">
        <p14:creationId xmlns:p14="http://schemas.microsoft.com/office/powerpoint/2010/main" val="3690170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4B5D-1B26-41BC-BB5C-42A859DB2285}"/>
              </a:ext>
            </a:extLst>
          </p:cNvPr>
          <p:cNvSpPr>
            <a:spLocks noGrp="1"/>
          </p:cNvSpPr>
          <p:nvPr>
            <p:ph type="title"/>
          </p:nvPr>
        </p:nvSpPr>
        <p:spPr/>
        <p:txBody>
          <a:bodyPr/>
          <a:lstStyle/>
          <a:p>
            <a:r>
              <a:rPr lang="en-AU" dirty="0"/>
              <a:t>Examples of tokens</a:t>
            </a:r>
          </a:p>
        </p:txBody>
      </p:sp>
      <p:sp>
        <p:nvSpPr>
          <p:cNvPr id="10" name="Rectangle 4">
            <a:extLst>
              <a:ext uri="{FF2B5EF4-FFF2-40B4-BE49-F238E27FC236}">
                <a16:creationId xmlns:a16="http://schemas.microsoft.com/office/drawing/2014/main" id="{E6E78F09-0E4A-406B-9C4A-4321997A0913}"/>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27F3E5B9-5161-4196-9611-F39FBF5B3A06}"/>
              </a:ext>
            </a:extLst>
          </p:cNvPr>
          <p:cNvPicPr>
            <a:picLocks noChangeAspect="1"/>
          </p:cNvPicPr>
          <p:nvPr/>
        </p:nvPicPr>
        <p:blipFill>
          <a:blip r:embed="rId2"/>
          <a:stretch>
            <a:fillRect/>
          </a:stretch>
        </p:blipFill>
        <p:spPr>
          <a:xfrm>
            <a:off x="2324100" y="2066925"/>
            <a:ext cx="7543800" cy="2724150"/>
          </a:xfrm>
          <a:prstGeom prst="rect">
            <a:avLst/>
          </a:prstGeom>
        </p:spPr>
      </p:pic>
    </p:spTree>
    <p:extLst>
      <p:ext uri="{BB962C8B-B14F-4D97-AF65-F5344CB8AC3E}">
        <p14:creationId xmlns:p14="http://schemas.microsoft.com/office/powerpoint/2010/main" val="4202507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8D6A1-E0B4-44B1-963F-94D9354A54D8}"/>
              </a:ext>
            </a:extLst>
          </p:cNvPr>
          <p:cNvSpPr>
            <a:spLocks noGrp="1"/>
          </p:cNvSpPr>
          <p:nvPr>
            <p:ph type="title"/>
          </p:nvPr>
        </p:nvSpPr>
        <p:spPr/>
        <p:txBody>
          <a:bodyPr/>
          <a:lstStyle/>
          <a:p>
            <a:r>
              <a:rPr lang="en-AU" dirty="0"/>
              <a:t>Basic terminologies (contd.)</a:t>
            </a:r>
          </a:p>
        </p:txBody>
      </p:sp>
      <p:sp>
        <p:nvSpPr>
          <p:cNvPr id="3" name="Content Placeholder 2">
            <a:extLst>
              <a:ext uri="{FF2B5EF4-FFF2-40B4-BE49-F238E27FC236}">
                <a16:creationId xmlns:a16="http://schemas.microsoft.com/office/drawing/2014/main" id="{42813EE1-8770-4A8E-9844-15B41074BD64}"/>
              </a:ext>
            </a:extLst>
          </p:cNvPr>
          <p:cNvSpPr>
            <a:spLocks noGrp="1"/>
          </p:cNvSpPr>
          <p:nvPr>
            <p:ph idx="1"/>
          </p:nvPr>
        </p:nvSpPr>
        <p:spPr/>
        <p:txBody>
          <a:bodyPr/>
          <a:lstStyle/>
          <a:p>
            <a:r>
              <a:rPr lang="en-US" dirty="0"/>
              <a:t>A lexeme is a sequence of characters in the source program that matches the pattern for a token and is identified by the lexical analyzer as an instance of that token.</a:t>
            </a:r>
          </a:p>
          <a:p>
            <a:r>
              <a:rPr lang="en-US" dirty="0"/>
              <a:t>In the following C language statement ,</a:t>
            </a:r>
          </a:p>
          <a:p>
            <a:pPr marL="0" indent="0" algn="ctr">
              <a:buNone/>
            </a:pPr>
            <a:r>
              <a:rPr lang="pt-BR" b="1" dirty="0"/>
              <a:t>printf (“Total = %d\n”, score) ;</a:t>
            </a:r>
          </a:p>
          <a:p>
            <a:pPr marL="0" indent="0">
              <a:buNone/>
            </a:pPr>
            <a:r>
              <a:rPr lang="en-US" dirty="0"/>
              <a:t>both </a:t>
            </a:r>
            <a:r>
              <a:rPr lang="en-US" dirty="0" err="1"/>
              <a:t>printf</a:t>
            </a:r>
            <a:r>
              <a:rPr lang="en-US" dirty="0"/>
              <a:t> and score are lexemes matching the pattern for token id, and “Total = %d\n” is a lexeme matching literal [or string].</a:t>
            </a:r>
            <a:endParaRPr lang="en-AU" dirty="0"/>
          </a:p>
        </p:txBody>
      </p:sp>
    </p:spTree>
    <p:extLst>
      <p:ext uri="{BB962C8B-B14F-4D97-AF65-F5344CB8AC3E}">
        <p14:creationId xmlns:p14="http://schemas.microsoft.com/office/powerpoint/2010/main" val="256556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50EE-FC7D-460F-CFD2-BB85CD60114F}"/>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FBDEF309-6B14-CB41-3BA1-1D89C9C36F52}"/>
              </a:ext>
            </a:extLst>
          </p:cNvPr>
          <p:cNvSpPr>
            <a:spLocks noGrp="1"/>
          </p:cNvSpPr>
          <p:nvPr>
            <p:ph idx="1"/>
          </p:nvPr>
        </p:nvSpPr>
        <p:spPr/>
        <p:txBody>
          <a:bodyPr/>
          <a:lstStyle/>
          <a:p>
            <a:endParaRPr lang="en-AU" dirty="0"/>
          </a:p>
        </p:txBody>
      </p:sp>
      <p:sp>
        <p:nvSpPr>
          <p:cNvPr id="4" name="Footer Placeholder 3">
            <a:extLst>
              <a:ext uri="{FF2B5EF4-FFF2-40B4-BE49-F238E27FC236}">
                <a16:creationId xmlns:a16="http://schemas.microsoft.com/office/drawing/2014/main" id="{F71C8008-88EF-2EDE-CFF1-AE644E320884}"/>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69D2306C-3435-2964-620D-CD236F4AC1C2}"/>
              </a:ext>
            </a:extLst>
          </p:cNvPr>
          <p:cNvSpPr>
            <a:spLocks noGrp="1"/>
          </p:cNvSpPr>
          <p:nvPr>
            <p:ph type="sldNum" sz="quarter" idx="12"/>
          </p:nvPr>
        </p:nvSpPr>
        <p:spPr/>
        <p:txBody>
          <a:bodyPr/>
          <a:lstStyle/>
          <a:p>
            <a:fld id="{4FAB73BC-B049-4115-A692-8D63A059BFB8}" type="slidenum">
              <a:rPr lang="en-US" smtClean="0"/>
              <a:t>3</a:t>
            </a:fld>
            <a:endParaRPr lang="en-US" dirty="0"/>
          </a:p>
        </p:txBody>
      </p:sp>
      <p:pic>
        <p:nvPicPr>
          <p:cNvPr id="1026" name="Picture 2" descr="The Structure of a Compiler">
            <a:extLst>
              <a:ext uri="{FF2B5EF4-FFF2-40B4-BE49-F238E27FC236}">
                <a16:creationId xmlns:a16="http://schemas.microsoft.com/office/drawing/2014/main" id="{D58BDD20-CA3E-44CD-1AF0-5F683D2991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1239" y="275459"/>
            <a:ext cx="4731526" cy="6582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781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D5A6-3890-4476-B4F0-2237CF08099C}"/>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33A58707-C9ED-4E73-AF01-1A65426CD994}"/>
              </a:ext>
            </a:extLst>
          </p:cNvPr>
          <p:cNvSpPr>
            <a:spLocks noGrp="1"/>
          </p:cNvSpPr>
          <p:nvPr>
            <p:ph idx="1"/>
          </p:nvPr>
        </p:nvSpPr>
        <p:spPr/>
        <p:txBody>
          <a:bodyPr>
            <a:noAutofit/>
          </a:bodyPr>
          <a:lstStyle/>
          <a:p>
            <a:pPr algn="just"/>
            <a:r>
              <a:rPr lang="en-US" b="0" i="0" u="none" strike="noStrike" baseline="0" dirty="0">
                <a:latin typeface="Arial" panose="020B0604020202020204" pitchFamily="34" charset="0"/>
              </a:rPr>
              <a:t>When more than one pattern matches a lexeme, the lexical analyzer must provide additional information about the particular lexeme.</a:t>
            </a:r>
          </a:p>
          <a:p>
            <a:pPr algn="just"/>
            <a:r>
              <a:rPr lang="en-US" b="0" i="0" u="none" strike="noStrike" baseline="0" dirty="0">
                <a:latin typeface="Arial" panose="020B0604020202020204" pitchFamily="34" charset="0"/>
              </a:rPr>
              <a:t>Example: pattern </a:t>
            </a:r>
            <a:r>
              <a:rPr lang="en-US" b="1" i="0" u="none" strike="noStrike" baseline="0" dirty="0">
                <a:latin typeface="Arial" panose="020B0604020202020204" pitchFamily="34" charset="0"/>
              </a:rPr>
              <a:t>num </a:t>
            </a:r>
            <a:r>
              <a:rPr lang="en-US" b="0" i="0" u="none" strike="noStrike" baseline="0" dirty="0">
                <a:latin typeface="Arial" panose="020B0604020202020204" pitchFamily="34" charset="0"/>
              </a:rPr>
              <a:t>matches </a:t>
            </a:r>
            <a:r>
              <a:rPr lang="en-US" b="0" i="0" u="none" strike="noStrike" baseline="0" dirty="0">
                <a:latin typeface="CMR8"/>
              </a:rPr>
              <a:t>0 </a:t>
            </a:r>
            <a:r>
              <a:rPr lang="en-US" b="0" i="0" u="none" strike="noStrike" baseline="0" dirty="0">
                <a:latin typeface="Arial" panose="020B0604020202020204" pitchFamily="34" charset="0"/>
              </a:rPr>
              <a:t>and </a:t>
            </a:r>
            <a:r>
              <a:rPr lang="en-US" b="0" i="0" u="none" strike="noStrike" baseline="0" dirty="0">
                <a:latin typeface="CMR8"/>
              </a:rPr>
              <a:t>1</a:t>
            </a:r>
            <a:r>
              <a:rPr lang="en-US" b="0" i="0" u="none" strike="noStrike" baseline="0" dirty="0">
                <a:latin typeface="Arial" panose="020B0604020202020204" pitchFamily="34" charset="0"/>
              </a:rPr>
              <a:t>. It is essential for the code generator to know what string was actually matched.</a:t>
            </a:r>
          </a:p>
          <a:p>
            <a:pPr algn="just"/>
            <a:r>
              <a:rPr lang="en-US" b="0" i="0" u="none" strike="noStrike" baseline="0" dirty="0">
                <a:latin typeface="Arial" panose="020B0604020202020204" pitchFamily="34" charset="0"/>
              </a:rPr>
              <a:t>The lexical analyzer collects information about tokens into their associated </a:t>
            </a:r>
            <a:r>
              <a:rPr lang="en-AU" b="0" i="0" u="none" strike="noStrike" baseline="0" dirty="0">
                <a:latin typeface="Arial" panose="020B0604020202020204" pitchFamily="34" charset="0"/>
              </a:rPr>
              <a:t>attributes.</a:t>
            </a:r>
          </a:p>
          <a:p>
            <a:pPr algn="just"/>
            <a:r>
              <a:rPr lang="en-US" b="0" i="0" u="none" strike="noStrike" baseline="0" dirty="0">
                <a:latin typeface="Arial" panose="020B0604020202020204" pitchFamily="34" charset="0"/>
              </a:rPr>
              <a:t>In practice: A token has usually only a single attribute - a pointer to the symbol-table entry in which the information about the token is kept such as: the lexeme, the line number on which it was first seen, etc.</a:t>
            </a:r>
          </a:p>
        </p:txBody>
      </p:sp>
    </p:spTree>
    <p:extLst>
      <p:ext uri="{BB962C8B-B14F-4D97-AF65-F5344CB8AC3E}">
        <p14:creationId xmlns:p14="http://schemas.microsoft.com/office/powerpoint/2010/main" val="2489896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38C0-06AC-4CE5-B00D-477EDD4B3CB4}"/>
              </a:ext>
            </a:extLst>
          </p:cNvPr>
          <p:cNvSpPr>
            <a:spLocks noGrp="1"/>
          </p:cNvSpPr>
          <p:nvPr>
            <p:ph type="title"/>
          </p:nvPr>
        </p:nvSpPr>
        <p:spPr/>
        <p:txBody>
          <a:bodyPr/>
          <a:lstStyle/>
          <a:p>
            <a:r>
              <a:rPr lang="en-AU" dirty="0"/>
              <a:t>Lexical analyser architecture</a:t>
            </a:r>
          </a:p>
        </p:txBody>
      </p:sp>
      <p:sp>
        <p:nvSpPr>
          <p:cNvPr id="3" name="Content Placeholder 2">
            <a:extLst>
              <a:ext uri="{FF2B5EF4-FFF2-40B4-BE49-F238E27FC236}">
                <a16:creationId xmlns:a16="http://schemas.microsoft.com/office/drawing/2014/main" id="{94F06B16-B441-47FA-9827-AB273350E02A}"/>
              </a:ext>
            </a:extLst>
          </p:cNvPr>
          <p:cNvSpPr>
            <a:spLocks noGrp="1"/>
          </p:cNvSpPr>
          <p:nvPr>
            <p:ph idx="1"/>
          </p:nvPr>
        </p:nvSpPr>
        <p:spPr>
          <a:xfrm>
            <a:off x="1069848" y="4027404"/>
            <a:ext cx="10058400" cy="2472746"/>
          </a:xfrm>
        </p:spPr>
        <p:txBody>
          <a:bodyPr>
            <a:normAutofit/>
          </a:bodyPr>
          <a:lstStyle/>
          <a:p>
            <a:pPr marL="457200" indent="-457200" algn="just">
              <a:buFont typeface="+mj-lt"/>
              <a:buAutoNum type="arabicPeriod"/>
            </a:pPr>
            <a:r>
              <a:rPr lang="en-US" b="0" i="0" dirty="0">
                <a:solidFill>
                  <a:srgbClr val="222222"/>
                </a:solidFill>
                <a:effectLst/>
                <a:latin typeface="Source Sans Pro" panose="020B0503030403020204" pitchFamily="34" charset="0"/>
              </a:rPr>
              <a:t>“Get next token” is a command which is sent from the parser to the lexical analyzer.</a:t>
            </a:r>
          </a:p>
          <a:p>
            <a:pPr marL="457200" indent="-457200" algn="just">
              <a:buFont typeface="+mj-lt"/>
              <a:buAutoNum type="arabicPeriod"/>
            </a:pPr>
            <a:r>
              <a:rPr lang="en-US" b="0" i="0" dirty="0">
                <a:solidFill>
                  <a:srgbClr val="222222"/>
                </a:solidFill>
                <a:effectLst/>
                <a:latin typeface="Source Sans Pro" panose="020B0503030403020204" pitchFamily="34" charset="0"/>
              </a:rPr>
              <a:t>On receiving this command, the lexical analyzer scans the input until it finds the next token.</a:t>
            </a:r>
          </a:p>
          <a:p>
            <a:pPr marL="457200" indent="-457200" algn="just">
              <a:buFont typeface="+mj-lt"/>
              <a:buAutoNum type="arabicPeriod"/>
            </a:pPr>
            <a:r>
              <a:rPr lang="en-US" b="0" i="0" dirty="0">
                <a:solidFill>
                  <a:srgbClr val="222222"/>
                </a:solidFill>
                <a:effectLst/>
                <a:latin typeface="Source Sans Pro" panose="020B0503030403020204" pitchFamily="34" charset="0"/>
              </a:rPr>
              <a:t>It returns the token to Parser.</a:t>
            </a:r>
          </a:p>
          <a:p>
            <a:pPr algn="just"/>
            <a:r>
              <a:rPr lang="en-US" b="0" i="0" dirty="0">
                <a:solidFill>
                  <a:srgbClr val="222222"/>
                </a:solidFill>
                <a:effectLst/>
                <a:latin typeface="Source Sans Pro" panose="020B0503030403020204" pitchFamily="34" charset="0"/>
              </a:rPr>
              <a:t>Lexical Analyzer skips whitespaces and comments while creating these tokens. If any error is present, then Lexical analyzer will correlate that error with the source file and line number.</a:t>
            </a:r>
          </a:p>
          <a:p>
            <a:pPr marL="457200" indent="-457200" algn="just">
              <a:buFont typeface="+mj-lt"/>
              <a:buAutoNum type="arabicPeriod"/>
            </a:pPr>
            <a:endParaRPr lang="en-AU" dirty="0"/>
          </a:p>
        </p:txBody>
      </p:sp>
      <p:pic>
        <p:nvPicPr>
          <p:cNvPr id="5" name="Picture 4">
            <a:extLst>
              <a:ext uri="{FF2B5EF4-FFF2-40B4-BE49-F238E27FC236}">
                <a16:creationId xmlns:a16="http://schemas.microsoft.com/office/drawing/2014/main" id="{704B74CA-0A46-4EB0-8D04-AB8FE7680DCB}"/>
              </a:ext>
            </a:extLst>
          </p:cNvPr>
          <p:cNvPicPr>
            <a:picLocks noChangeAspect="1"/>
          </p:cNvPicPr>
          <p:nvPr/>
        </p:nvPicPr>
        <p:blipFill>
          <a:blip r:embed="rId2"/>
          <a:stretch>
            <a:fillRect/>
          </a:stretch>
        </p:blipFill>
        <p:spPr>
          <a:xfrm>
            <a:off x="2641711" y="1554657"/>
            <a:ext cx="7150359" cy="2472746"/>
          </a:xfrm>
          <a:prstGeom prst="rect">
            <a:avLst/>
          </a:prstGeom>
        </p:spPr>
      </p:pic>
    </p:spTree>
    <p:extLst>
      <p:ext uri="{BB962C8B-B14F-4D97-AF65-F5344CB8AC3E}">
        <p14:creationId xmlns:p14="http://schemas.microsoft.com/office/powerpoint/2010/main" val="2969910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71E9-F543-41E0-A20A-8A3B98F87D4C}"/>
              </a:ext>
            </a:extLst>
          </p:cNvPr>
          <p:cNvSpPr>
            <a:spLocks noGrp="1"/>
          </p:cNvSpPr>
          <p:nvPr>
            <p:ph type="title"/>
          </p:nvPr>
        </p:nvSpPr>
        <p:spPr/>
        <p:txBody>
          <a:bodyPr/>
          <a:lstStyle/>
          <a:p>
            <a:r>
              <a:rPr lang="en-AU" dirty="0"/>
              <a:t>Roles of lexical </a:t>
            </a:r>
            <a:r>
              <a:rPr lang="en-AU" dirty="0" err="1"/>
              <a:t>analyzer</a:t>
            </a:r>
            <a:endParaRPr lang="en-AU" dirty="0"/>
          </a:p>
        </p:txBody>
      </p:sp>
      <p:sp>
        <p:nvSpPr>
          <p:cNvPr id="3" name="Content Placeholder 2">
            <a:extLst>
              <a:ext uri="{FF2B5EF4-FFF2-40B4-BE49-F238E27FC236}">
                <a16:creationId xmlns:a16="http://schemas.microsoft.com/office/drawing/2014/main" id="{DFEBA689-B99D-48E0-89B6-ACE4F6301732}"/>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Lexical analyzer performs below given tasks:</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Helps to identify token into the symbol table</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Removes white spaces and comments from the source program</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Correlates error messages with the source program</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Helps you to expands the macros if it is found in the source program</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Read input characters from the source program</a:t>
            </a:r>
          </a:p>
          <a:p>
            <a:endParaRPr lang="en-AU" dirty="0"/>
          </a:p>
        </p:txBody>
      </p:sp>
    </p:spTree>
    <p:extLst>
      <p:ext uri="{BB962C8B-B14F-4D97-AF65-F5344CB8AC3E}">
        <p14:creationId xmlns:p14="http://schemas.microsoft.com/office/powerpoint/2010/main" val="3721325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194A-D925-40DC-BC48-817F2880F6E3}"/>
              </a:ext>
            </a:extLst>
          </p:cNvPr>
          <p:cNvSpPr>
            <a:spLocks noGrp="1"/>
          </p:cNvSpPr>
          <p:nvPr>
            <p:ph type="title"/>
          </p:nvPr>
        </p:nvSpPr>
        <p:spPr/>
        <p:txBody>
          <a:bodyPr/>
          <a:lstStyle/>
          <a:p>
            <a:r>
              <a:rPr lang="en-AU" dirty="0"/>
              <a:t>Example of LA, tokens &amp; non-tokens</a:t>
            </a:r>
          </a:p>
        </p:txBody>
      </p:sp>
      <p:pic>
        <p:nvPicPr>
          <p:cNvPr id="11" name="Content Placeholder 10">
            <a:extLst>
              <a:ext uri="{FF2B5EF4-FFF2-40B4-BE49-F238E27FC236}">
                <a16:creationId xmlns:a16="http://schemas.microsoft.com/office/drawing/2014/main" id="{53530B91-F83F-4D96-82BB-BEFC75855B81}"/>
              </a:ext>
            </a:extLst>
          </p:cNvPr>
          <p:cNvPicPr>
            <a:picLocks noGrp="1" noChangeAspect="1"/>
          </p:cNvPicPr>
          <p:nvPr>
            <p:ph idx="1"/>
          </p:nvPr>
        </p:nvPicPr>
        <p:blipFill>
          <a:blip r:embed="rId2"/>
          <a:stretch>
            <a:fillRect/>
          </a:stretch>
        </p:blipFill>
        <p:spPr>
          <a:xfrm>
            <a:off x="8151868" y="3142065"/>
            <a:ext cx="3975228" cy="1954614"/>
          </a:xfrm>
        </p:spPr>
      </p:pic>
      <p:pic>
        <p:nvPicPr>
          <p:cNvPr id="5" name="Picture 4">
            <a:extLst>
              <a:ext uri="{FF2B5EF4-FFF2-40B4-BE49-F238E27FC236}">
                <a16:creationId xmlns:a16="http://schemas.microsoft.com/office/drawing/2014/main" id="{B3940566-188D-4659-AE54-9EE56DFAFCAC}"/>
              </a:ext>
            </a:extLst>
          </p:cNvPr>
          <p:cNvPicPr>
            <a:picLocks noChangeAspect="1"/>
          </p:cNvPicPr>
          <p:nvPr/>
        </p:nvPicPr>
        <p:blipFill>
          <a:blip r:embed="rId3"/>
          <a:stretch>
            <a:fillRect/>
          </a:stretch>
        </p:blipFill>
        <p:spPr>
          <a:xfrm>
            <a:off x="391379" y="2433359"/>
            <a:ext cx="3955372" cy="2907869"/>
          </a:xfrm>
          <a:prstGeom prst="rect">
            <a:avLst/>
          </a:prstGeom>
        </p:spPr>
      </p:pic>
      <p:pic>
        <p:nvPicPr>
          <p:cNvPr id="9" name="Picture 8">
            <a:extLst>
              <a:ext uri="{FF2B5EF4-FFF2-40B4-BE49-F238E27FC236}">
                <a16:creationId xmlns:a16="http://schemas.microsoft.com/office/drawing/2014/main" id="{6A49DA9F-AED8-43A2-8ED6-119AF55457D2}"/>
              </a:ext>
            </a:extLst>
          </p:cNvPr>
          <p:cNvPicPr>
            <a:picLocks noChangeAspect="1"/>
          </p:cNvPicPr>
          <p:nvPr/>
        </p:nvPicPr>
        <p:blipFill>
          <a:blip r:embed="rId4"/>
          <a:stretch>
            <a:fillRect/>
          </a:stretch>
        </p:blipFill>
        <p:spPr>
          <a:xfrm>
            <a:off x="4346751" y="2093976"/>
            <a:ext cx="3805117" cy="4050792"/>
          </a:xfrm>
          <a:prstGeom prst="rect">
            <a:avLst/>
          </a:prstGeom>
        </p:spPr>
      </p:pic>
    </p:spTree>
    <p:extLst>
      <p:ext uri="{BB962C8B-B14F-4D97-AF65-F5344CB8AC3E}">
        <p14:creationId xmlns:p14="http://schemas.microsoft.com/office/powerpoint/2010/main" val="2921962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3777-94F1-4D1C-B5ED-5D96E85ED2D0}"/>
              </a:ext>
            </a:extLst>
          </p:cNvPr>
          <p:cNvSpPr>
            <a:spLocks noGrp="1"/>
          </p:cNvSpPr>
          <p:nvPr>
            <p:ph type="title"/>
          </p:nvPr>
        </p:nvSpPr>
        <p:spPr/>
        <p:txBody>
          <a:bodyPr/>
          <a:lstStyle/>
          <a:p>
            <a:r>
              <a:rPr lang="en-AU" dirty="0"/>
              <a:t>Lexical errors</a:t>
            </a:r>
          </a:p>
        </p:txBody>
      </p:sp>
      <p:sp>
        <p:nvSpPr>
          <p:cNvPr id="3" name="Content Placeholder 2">
            <a:extLst>
              <a:ext uri="{FF2B5EF4-FFF2-40B4-BE49-F238E27FC236}">
                <a16:creationId xmlns:a16="http://schemas.microsoft.com/office/drawing/2014/main" id="{F575C8A7-128F-46A4-A020-5EC100A81632}"/>
              </a:ext>
            </a:extLst>
          </p:cNvPr>
          <p:cNvSpPr>
            <a:spLocks noGrp="1"/>
          </p:cNvSpPr>
          <p:nvPr>
            <p:ph idx="1"/>
          </p:nvPr>
        </p:nvSpPr>
        <p:spPr/>
        <p:txBody>
          <a:bodyPr/>
          <a:lstStyle/>
          <a:p>
            <a:pPr algn="just"/>
            <a:r>
              <a:rPr lang="en-US" b="0" i="0" dirty="0">
                <a:solidFill>
                  <a:srgbClr val="222222"/>
                </a:solidFill>
                <a:effectLst/>
                <a:latin typeface="Source Sans Pro" panose="020B0503030403020204" pitchFamily="34" charset="0"/>
              </a:rPr>
              <a:t> A character sequence which is not possible to scan into any valid token is a lexical error.</a:t>
            </a:r>
          </a:p>
          <a:p>
            <a:pPr algn="just"/>
            <a:r>
              <a:rPr lang="en-US" b="0" i="0" dirty="0">
                <a:solidFill>
                  <a:srgbClr val="222222"/>
                </a:solidFill>
                <a:effectLst/>
                <a:latin typeface="Source Sans Pro" panose="020B0503030403020204" pitchFamily="34" charset="0"/>
              </a:rPr>
              <a:t>Important facts about the lexical error:</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Lexical errors are not very common, but it should be managed by a scanner</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Misspelling of identifiers, operators, keyword are considered as lexical errors</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Generally, a lexical error is caused by the appearance of some illegal character, mostly at the beginning of a token.</a:t>
            </a:r>
          </a:p>
          <a:p>
            <a:pPr algn="just"/>
            <a:endParaRPr lang="en-AU" dirty="0"/>
          </a:p>
        </p:txBody>
      </p:sp>
    </p:spTree>
    <p:extLst>
      <p:ext uri="{BB962C8B-B14F-4D97-AF65-F5344CB8AC3E}">
        <p14:creationId xmlns:p14="http://schemas.microsoft.com/office/powerpoint/2010/main" val="50425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41845-7D34-41BB-AC3A-7715B9A931F4}"/>
              </a:ext>
            </a:extLst>
          </p:cNvPr>
          <p:cNvSpPr>
            <a:spLocks noGrp="1"/>
          </p:cNvSpPr>
          <p:nvPr>
            <p:ph type="title"/>
          </p:nvPr>
        </p:nvSpPr>
        <p:spPr/>
        <p:txBody>
          <a:bodyPr/>
          <a:lstStyle/>
          <a:p>
            <a:r>
              <a:rPr lang="en-AU" dirty="0"/>
              <a:t>Lexical errors (examples)</a:t>
            </a:r>
          </a:p>
        </p:txBody>
      </p:sp>
      <p:pic>
        <p:nvPicPr>
          <p:cNvPr id="7" name="Content Placeholder 6">
            <a:extLst>
              <a:ext uri="{FF2B5EF4-FFF2-40B4-BE49-F238E27FC236}">
                <a16:creationId xmlns:a16="http://schemas.microsoft.com/office/drawing/2014/main" id="{30623043-668E-4D8D-9E11-52816361EC20}"/>
              </a:ext>
            </a:extLst>
          </p:cNvPr>
          <p:cNvPicPr>
            <a:picLocks noGrp="1" noChangeAspect="1"/>
          </p:cNvPicPr>
          <p:nvPr>
            <p:ph idx="1"/>
          </p:nvPr>
        </p:nvPicPr>
        <p:blipFill>
          <a:blip r:embed="rId2"/>
          <a:stretch>
            <a:fillRect/>
          </a:stretch>
        </p:blipFill>
        <p:spPr>
          <a:xfrm>
            <a:off x="6536470" y="2354155"/>
            <a:ext cx="5655530" cy="3193526"/>
          </a:xfrm>
        </p:spPr>
      </p:pic>
      <p:pic>
        <p:nvPicPr>
          <p:cNvPr id="5" name="Picture 4">
            <a:extLst>
              <a:ext uri="{FF2B5EF4-FFF2-40B4-BE49-F238E27FC236}">
                <a16:creationId xmlns:a16="http://schemas.microsoft.com/office/drawing/2014/main" id="{6B03BA30-3F0E-4143-B13E-3515788A9CA1}"/>
              </a:ext>
            </a:extLst>
          </p:cNvPr>
          <p:cNvPicPr>
            <a:picLocks noChangeAspect="1"/>
          </p:cNvPicPr>
          <p:nvPr/>
        </p:nvPicPr>
        <p:blipFill>
          <a:blip r:embed="rId3"/>
          <a:stretch>
            <a:fillRect/>
          </a:stretch>
        </p:blipFill>
        <p:spPr>
          <a:xfrm>
            <a:off x="185784" y="2121408"/>
            <a:ext cx="6002354" cy="3426273"/>
          </a:xfrm>
          <a:prstGeom prst="rect">
            <a:avLst/>
          </a:prstGeom>
        </p:spPr>
      </p:pic>
    </p:spTree>
    <p:extLst>
      <p:ext uri="{BB962C8B-B14F-4D97-AF65-F5344CB8AC3E}">
        <p14:creationId xmlns:p14="http://schemas.microsoft.com/office/powerpoint/2010/main" val="1412872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D52B-33BE-400B-8C3B-407EB251E22B}"/>
              </a:ext>
            </a:extLst>
          </p:cNvPr>
          <p:cNvSpPr>
            <a:spLocks noGrp="1"/>
          </p:cNvSpPr>
          <p:nvPr>
            <p:ph type="title"/>
          </p:nvPr>
        </p:nvSpPr>
        <p:spPr/>
        <p:txBody>
          <a:bodyPr/>
          <a:lstStyle/>
          <a:p>
            <a:endParaRPr lang="en-AU"/>
          </a:p>
        </p:txBody>
      </p:sp>
      <p:pic>
        <p:nvPicPr>
          <p:cNvPr id="7" name="Content Placeholder 6">
            <a:extLst>
              <a:ext uri="{FF2B5EF4-FFF2-40B4-BE49-F238E27FC236}">
                <a16:creationId xmlns:a16="http://schemas.microsoft.com/office/drawing/2014/main" id="{14214B8A-9435-4B5B-BA76-244E3AF9C5D9}"/>
              </a:ext>
            </a:extLst>
          </p:cNvPr>
          <p:cNvPicPr>
            <a:picLocks noGrp="1" noChangeAspect="1"/>
          </p:cNvPicPr>
          <p:nvPr>
            <p:ph idx="1"/>
          </p:nvPr>
        </p:nvPicPr>
        <p:blipFill>
          <a:blip r:embed="rId2"/>
          <a:stretch>
            <a:fillRect/>
          </a:stretch>
        </p:blipFill>
        <p:spPr>
          <a:xfrm>
            <a:off x="6096000" y="2308194"/>
            <a:ext cx="5917185" cy="2982897"/>
          </a:xfrm>
        </p:spPr>
      </p:pic>
      <p:pic>
        <p:nvPicPr>
          <p:cNvPr id="5" name="Picture 4">
            <a:extLst>
              <a:ext uri="{FF2B5EF4-FFF2-40B4-BE49-F238E27FC236}">
                <a16:creationId xmlns:a16="http://schemas.microsoft.com/office/drawing/2014/main" id="{014781E5-C99D-4E1B-88FB-D2759144A99F}"/>
              </a:ext>
            </a:extLst>
          </p:cNvPr>
          <p:cNvPicPr>
            <a:picLocks noChangeAspect="1"/>
          </p:cNvPicPr>
          <p:nvPr/>
        </p:nvPicPr>
        <p:blipFill>
          <a:blip r:embed="rId3"/>
          <a:stretch>
            <a:fillRect/>
          </a:stretch>
        </p:blipFill>
        <p:spPr>
          <a:xfrm>
            <a:off x="178814" y="2093976"/>
            <a:ext cx="5436560" cy="3197115"/>
          </a:xfrm>
          <a:prstGeom prst="rect">
            <a:avLst/>
          </a:prstGeom>
        </p:spPr>
      </p:pic>
    </p:spTree>
    <p:extLst>
      <p:ext uri="{BB962C8B-B14F-4D97-AF65-F5344CB8AC3E}">
        <p14:creationId xmlns:p14="http://schemas.microsoft.com/office/powerpoint/2010/main" val="162645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6644-BC7E-4357-81F0-C42779159864}"/>
              </a:ext>
            </a:extLst>
          </p:cNvPr>
          <p:cNvSpPr>
            <a:spLocks noGrp="1"/>
          </p:cNvSpPr>
          <p:nvPr>
            <p:ph type="title"/>
          </p:nvPr>
        </p:nvSpPr>
        <p:spPr/>
        <p:txBody>
          <a:bodyPr/>
          <a:lstStyle/>
          <a:p>
            <a:endParaRPr lang="en-AU"/>
          </a:p>
        </p:txBody>
      </p:sp>
      <p:pic>
        <p:nvPicPr>
          <p:cNvPr id="7" name="Content Placeholder 6">
            <a:extLst>
              <a:ext uri="{FF2B5EF4-FFF2-40B4-BE49-F238E27FC236}">
                <a16:creationId xmlns:a16="http://schemas.microsoft.com/office/drawing/2014/main" id="{16615764-674C-4B94-B3D4-60DEBBCAC0FA}"/>
              </a:ext>
            </a:extLst>
          </p:cNvPr>
          <p:cNvPicPr>
            <a:picLocks noGrp="1" noChangeAspect="1"/>
          </p:cNvPicPr>
          <p:nvPr>
            <p:ph idx="1"/>
          </p:nvPr>
        </p:nvPicPr>
        <p:blipFill>
          <a:blip r:embed="rId2"/>
          <a:stretch>
            <a:fillRect/>
          </a:stretch>
        </p:blipFill>
        <p:spPr>
          <a:xfrm>
            <a:off x="6797290" y="1420749"/>
            <a:ext cx="4424233" cy="2590354"/>
          </a:xfrm>
        </p:spPr>
      </p:pic>
      <p:pic>
        <p:nvPicPr>
          <p:cNvPr id="5" name="Picture 4">
            <a:extLst>
              <a:ext uri="{FF2B5EF4-FFF2-40B4-BE49-F238E27FC236}">
                <a16:creationId xmlns:a16="http://schemas.microsoft.com/office/drawing/2014/main" id="{4D21BC9C-4542-4C4F-900A-97FD024827A8}"/>
              </a:ext>
            </a:extLst>
          </p:cNvPr>
          <p:cNvPicPr>
            <a:picLocks noChangeAspect="1"/>
          </p:cNvPicPr>
          <p:nvPr/>
        </p:nvPicPr>
        <p:blipFill>
          <a:blip r:embed="rId3"/>
          <a:stretch>
            <a:fillRect/>
          </a:stretch>
        </p:blipFill>
        <p:spPr>
          <a:xfrm>
            <a:off x="920365" y="2093976"/>
            <a:ext cx="5876925" cy="3343275"/>
          </a:xfrm>
          <a:prstGeom prst="rect">
            <a:avLst/>
          </a:prstGeom>
        </p:spPr>
      </p:pic>
      <p:pic>
        <p:nvPicPr>
          <p:cNvPr id="9" name="Picture 8">
            <a:extLst>
              <a:ext uri="{FF2B5EF4-FFF2-40B4-BE49-F238E27FC236}">
                <a16:creationId xmlns:a16="http://schemas.microsoft.com/office/drawing/2014/main" id="{F97BCC12-C031-4578-B2C1-B19DC32671D9}"/>
              </a:ext>
            </a:extLst>
          </p:cNvPr>
          <p:cNvPicPr>
            <a:picLocks noChangeAspect="1"/>
          </p:cNvPicPr>
          <p:nvPr/>
        </p:nvPicPr>
        <p:blipFill>
          <a:blip r:embed="rId4"/>
          <a:stretch>
            <a:fillRect/>
          </a:stretch>
        </p:blipFill>
        <p:spPr>
          <a:xfrm>
            <a:off x="6797290" y="3765613"/>
            <a:ext cx="4474345" cy="2766702"/>
          </a:xfrm>
          <a:prstGeom prst="rect">
            <a:avLst/>
          </a:prstGeom>
        </p:spPr>
      </p:pic>
    </p:spTree>
    <p:extLst>
      <p:ext uri="{BB962C8B-B14F-4D97-AF65-F5344CB8AC3E}">
        <p14:creationId xmlns:p14="http://schemas.microsoft.com/office/powerpoint/2010/main" val="6774728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F7A7-8FE7-4ACF-B40B-58E9A4131150}"/>
              </a:ext>
            </a:extLst>
          </p:cNvPr>
          <p:cNvSpPr>
            <a:spLocks noGrp="1"/>
          </p:cNvSpPr>
          <p:nvPr>
            <p:ph type="title"/>
          </p:nvPr>
        </p:nvSpPr>
        <p:spPr/>
        <p:txBody>
          <a:bodyPr/>
          <a:lstStyle/>
          <a:p>
            <a:r>
              <a:rPr lang="en-AU" dirty="0"/>
              <a:t>Error recovery in lexical </a:t>
            </a:r>
            <a:r>
              <a:rPr lang="en-AU" dirty="0" err="1"/>
              <a:t>analyzer</a:t>
            </a:r>
            <a:endParaRPr lang="en-AU" dirty="0"/>
          </a:p>
        </p:txBody>
      </p:sp>
      <p:sp>
        <p:nvSpPr>
          <p:cNvPr id="3" name="Content Placeholder 2">
            <a:extLst>
              <a:ext uri="{FF2B5EF4-FFF2-40B4-BE49-F238E27FC236}">
                <a16:creationId xmlns:a16="http://schemas.microsoft.com/office/drawing/2014/main" id="{FBDB598F-BBF2-40EA-AD8E-E1514905DFD8}"/>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Here, are a few most common error recovery techniques:</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Removes one character from the remaining input</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In the panic mode, the successive characters are always ignored until we reach a well-formed token</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By inserting the missing character into the remaining input</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Replace a character with another character</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Transpose two serial characters</a:t>
            </a:r>
          </a:p>
          <a:p>
            <a:endParaRPr lang="en-AU" dirty="0"/>
          </a:p>
        </p:txBody>
      </p:sp>
    </p:spTree>
    <p:extLst>
      <p:ext uri="{BB962C8B-B14F-4D97-AF65-F5344CB8AC3E}">
        <p14:creationId xmlns:p14="http://schemas.microsoft.com/office/powerpoint/2010/main" val="7769497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5572-2D6F-4E77-8249-D3AA53C14A36}"/>
              </a:ext>
            </a:extLst>
          </p:cNvPr>
          <p:cNvSpPr>
            <a:spLocks noGrp="1"/>
          </p:cNvSpPr>
          <p:nvPr>
            <p:ph type="title"/>
          </p:nvPr>
        </p:nvSpPr>
        <p:spPr/>
        <p:txBody>
          <a:bodyPr/>
          <a:lstStyle/>
          <a:p>
            <a:r>
              <a:rPr lang="en-AU" dirty="0"/>
              <a:t>Lexical </a:t>
            </a:r>
            <a:r>
              <a:rPr lang="en-AU" dirty="0" err="1"/>
              <a:t>analyzer</a:t>
            </a:r>
            <a:r>
              <a:rPr lang="en-AU" dirty="0"/>
              <a:t> vs parser</a:t>
            </a:r>
          </a:p>
        </p:txBody>
      </p:sp>
      <p:sp>
        <p:nvSpPr>
          <p:cNvPr id="3" name="Content Placeholder 2">
            <a:extLst>
              <a:ext uri="{FF2B5EF4-FFF2-40B4-BE49-F238E27FC236}">
                <a16:creationId xmlns:a16="http://schemas.microsoft.com/office/drawing/2014/main" id="{8D931A95-2BE5-4F1A-BCEA-9D52324ED170}"/>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4BAFD21C-6FC4-46D2-B884-E87FBC2F13BC}"/>
              </a:ext>
            </a:extLst>
          </p:cNvPr>
          <p:cNvPicPr>
            <a:picLocks noChangeAspect="1"/>
          </p:cNvPicPr>
          <p:nvPr/>
        </p:nvPicPr>
        <p:blipFill>
          <a:blip r:embed="rId2"/>
          <a:stretch>
            <a:fillRect/>
          </a:stretch>
        </p:blipFill>
        <p:spPr>
          <a:xfrm>
            <a:off x="1481775" y="2093976"/>
            <a:ext cx="9228450" cy="2975916"/>
          </a:xfrm>
          <a:prstGeom prst="rect">
            <a:avLst/>
          </a:prstGeom>
        </p:spPr>
      </p:pic>
    </p:spTree>
    <p:extLst>
      <p:ext uri="{BB962C8B-B14F-4D97-AF65-F5344CB8AC3E}">
        <p14:creationId xmlns:p14="http://schemas.microsoft.com/office/powerpoint/2010/main" val="6675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0EAA-FBC5-4C0D-87EF-869C44F6AD81}"/>
              </a:ext>
            </a:extLst>
          </p:cNvPr>
          <p:cNvSpPr>
            <a:spLocks noGrp="1"/>
          </p:cNvSpPr>
          <p:nvPr>
            <p:ph type="title"/>
          </p:nvPr>
        </p:nvSpPr>
        <p:spPr/>
        <p:txBody>
          <a:bodyPr/>
          <a:lstStyle/>
          <a:p>
            <a:r>
              <a:rPr lang="en-AU" dirty="0"/>
              <a:t>PHASE 1: Lexical Analyzer (SCANNER)</a:t>
            </a:r>
          </a:p>
        </p:txBody>
      </p:sp>
      <p:sp>
        <p:nvSpPr>
          <p:cNvPr id="3" name="Content Placeholder 2">
            <a:extLst>
              <a:ext uri="{FF2B5EF4-FFF2-40B4-BE49-F238E27FC236}">
                <a16:creationId xmlns:a16="http://schemas.microsoft.com/office/drawing/2014/main" id="{EEBE4732-39A6-4B70-B199-AC0A84437B4B}"/>
              </a:ext>
            </a:extLst>
          </p:cNvPr>
          <p:cNvSpPr>
            <a:spLocks noGrp="1"/>
          </p:cNvSpPr>
          <p:nvPr>
            <p:ph idx="1"/>
          </p:nvPr>
        </p:nvSpPr>
        <p:spPr>
          <a:xfrm>
            <a:off x="1069848" y="2121408"/>
            <a:ext cx="6103309" cy="4050792"/>
          </a:xfrm>
        </p:spPr>
        <p:txBody>
          <a:bodyPr>
            <a:normAutofit lnSpcReduction="10000"/>
          </a:bodyPr>
          <a:lstStyle/>
          <a:p>
            <a:pPr algn="just"/>
            <a:r>
              <a:rPr lang="en-US" b="0" i="0" dirty="0">
                <a:solidFill>
                  <a:srgbClr val="222222"/>
                </a:solidFill>
                <a:effectLst/>
                <a:latin typeface="Source Sans Pro" panose="020B0503030403020204" pitchFamily="34" charset="0"/>
              </a:rPr>
              <a:t>Lexical Analysis is the first phase when compiler scans the source code. This process can be left to right, character by character, and group these characters into tokens.</a:t>
            </a:r>
          </a:p>
          <a:p>
            <a:pPr lvl="1" algn="just"/>
            <a:r>
              <a:rPr lang="en-US" b="0" i="0" dirty="0">
                <a:solidFill>
                  <a:srgbClr val="222222"/>
                </a:solidFill>
                <a:effectLst/>
                <a:latin typeface="Source Sans Pro" panose="020B0503030403020204" pitchFamily="34" charset="0"/>
              </a:rPr>
              <a:t>Here, the character stream from the source program is grouped in meaningful sequences by identifying the tokens. It makes the entry of the corresponding tickets into the symbol table and passes that token to next phase.</a:t>
            </a:r>
          </a:p>
          <a:p>
            <a:pPr algn="just"/>
            <a:r>
              <a:rPr lang="en-US" b="0" i="0" dirty="0">
                <a:solidFill>
                  <a:srgbClr val="222222"/>
                </a:solidFill>
                <a:effectLst/>
                <a:latin typeface="Source Sans Pro" panose="020B0503030403020204" pitchFamily="34" charset="0"/>
              </a:rPr>
              <a:t>The primary functions of this phase are:</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Identify the lexical units in a source code</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Classify lexical units into classes like constants, reserved words, and enter them in different tables. It will Ignore comments in the source program</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Identify token which is not a part of the language</a:t>
            </a:r>
          </a:p>
          <a:p>
            <a:pPr algn="just"/>
            <a:endParaRPr lang="en-AU" sz="2000" b="1" dirty="0"/>
          </a:p>
        </p:txBody>
      </p:sp>
      <p:pic>
        <p:nvPicPr>
          <p:cNvPr id="4" name="Content Placeholder 4">
            <a:extLst>
              <a:ext uri="{FF2B5EF4-FFF2-40B4-BE49-F238E27FC236}">
                <a16:creationId xmlns:a16="http://schemas.microsoft.com/office/drawing/2014/main" id="{0D5CFF95-E28E-489F-AE7C-4E9DDBE81894}"/>
              </a:ext>
            </a:extLst>
          </p:cNvPr>
          <p:cNvPicPr>
            <a:picLocks noChangeAspect="1"/>
          </p:cNvPicPr>
          <p:nvPr/>
        </p:nvPicPr>
        <p:blipFill>
          <a:blip r:embed="rId2"/>
          <a:stretch>
            <a:fillRect/>
          </a:stretch>
        </p:blipFill>
        <p:spPr>
          <a:xfrm>
            <a:off x="7530082" y="2093976"/>
            <a:ext cx="3707662" cy="4051300"/>
          </a:xfrm>
          <a:prstGeom prst="rect">
            <a:avLst/>
          </a:prstGeom>
        </p:spPr>
      </p:pic>
      <p:sp>
        <p:nvSpPr>
          <p:cNvPr id="5" name="Footer Placeholder 4">
            <a:extLst>
              <a:ext uri="{FF2B5EF4-FFF2-40B4-BE49-F238E27FC236}">
                <a16:creationId xmlns:a16="http://schemas.microsoft.com/office/drawing/2014/main" id="{1586E5FC-BC79-4E1F-BE8E-208D4700D902}"/>
              </a:ext>
            </a:extLst>
          </p:cNvPr>
          <p:cNvSpPr>
            <a:spLocks noGrp="1"/>
          </p:cNvSpPr>
          <p:nvPr>
            <p:ph type="ftr" sz="quarter" idx="11"/>
          </p:nvPr>
        </p:nvSpPr>
        <p:spPr/>
        <p:txBody>
          <a:bodyPr/>
          <a:lstStyle/>
          <a:p>
            <a:r>
              <a:rPr lang="en-US"/>
              <a:t>Dr. Nazia Majadi</a:t>
            </a:r>
            <a:endParaRPr lang="en-US" dirty="0"/>
          </a:p>
        </p:txBody>
      </p:sp>
      <p:sp>
        <p:nvSpPr>
          <p:cNvPr id="6" name="Slide Number Placeholder 5">
            <a:extLst>
              <a:ext uri="{FF2B5EF4-FFF2-40B4-BE49-F238E27FC236}">
                <a16:creationId xmlns:a16="http://schemas.microsoft.com/office/drawing/2014/main" id="{128E2CD5-A17A-4502-A700-B88BF29438D1}"/>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454621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F4F3-8571-4E68-A9EA-D7FF901396CC}"/>
              </a:ext>
            </a:extLst>
          </p:cNvPr>
          <p:cNvSpPr>
            <a:spLocks noGrp="1"/>
          </p:cNvSpPr>
          <p:nvPr>
            <p:ph type="title"/>
          </p:nvPr>
        </p:nvSpPr>
        <p:spPr/>
        <p:txBody>
          <a:bodyPr/>
          <a:lstStyle/>
          <a:p>
            <a:r>
              <a:rPr lang="en-AU" dirty="0"/>
              <a:t>Stages of lexical </a:t>
            </a:r>
            <a:r>
              <a:rPr lang="en-AU" dirty="0" err="1"/>
              <a:t>analyzer</a:t>
            </a:r>
            <a:endParaRPr lang="en-AU" dirty="0"/>
          </a:p>
        </p:txBody>
      </p:sp>
      <p:sp>
        <p:nvSpPr>
          <p:cNvPr id="3" name="Content Placeholder 2">
            <a:extLst>
              <a:ext uri="{FF2B5EF4-FFF2-40B4-BE49-F238E27FC236}">
                <a16:creationId xmlns:a16="http://schemas.microsoft.com/office/drawing/2014/main" id="{F8ADA1E2-63C8-45A7-92D1-45833E3A8C3A}"/>
              </a:ext>
            </a:extLst>
          </p:cNvPr>
          <p:cNvSpPr>
            <a:spLocks noGrp="1"/>
          </p:cNvSpPr>
          <p:nvPr>
            <p:ph idx="1"/>
          </p:nvPr>
        </p:nvSpPr>
        <p:spPr/>
        <p:txBody>
          <a:bodyPr/>
          <a:lstStyle/>
          <a:p>
            <a:pPr algn="l"/>
            <a:r>
              <a:rPr lang="en-AU" sz="1800" b="1" i="0" u="none" strike="noStrike" baseline="0" dirty="0">
                <a:solidFill>
                  <a:srgbClr val="FF0000"/>
                </a:solidFill>
                <a:latin typeface="Arial" panose="020B0604020202020204" pitchFamily="34" charset="0"/>
              </a:rPr>
              <a:t>Scanner: </a:t>
            </a:r>
            <a:r>
              <a:rPr lang="en-AU" sz="1800" i="0" u="none" strike="noStrike" baseline="0" dirty="0">
                <a:solidFill>
                  <a:srgbClr val="002060"/>
                </a:solidFill>
                <a:latin typeface="Arial" panose="020B0604020202020204" pitchFamily="34" charset="0"/>
              </a:rPr>
              <a:t>It </a:t>
            </a:r>
            <a:r>
              <a:rPr lang="en-US" sz="1800" i="0" dirty="0">
                <a:solidFill>
                  <a:srgbClr val="002060"/>
                </a:solidFill>
                <a:effectLst/>
                <a:latin typeface="Arial" panose="020B0604020202020204" pitchFamily="34" charset="0"/>
              </a:rPr>
              <a:t>segments the input string into syntactic units called </a:t>
            </a:r>
            <a:r>
              <a:rPr lang="en-US" sz="1800" i="1" dirty="0">
                <a:solidFill>
                  <a:srgbClr val="002060"/>
                </a:solidFill>
                <a:effectLst/>
                <a:latin typeface="Arial" panose="020B0604020202020204" pitchFamily="34" charset="0"/>
              </a:rPr>
              <a:t>lexemes</a:t>
            </a:r>
            <a:r>
              <a:rPr lang="en-US" sz="1800" i="0" dirty="0">
                <a:solidFill>
                  <a:srgbClr val="002060"/>
                </a:solidFill>
                <a:effectLst/>
                <a:latin typeface="Arial" panose="020B0604020202020204" pitchFamily="34" charset="0"/>
              </a:rPr>
              <a:t> and categorizes these into token classes.</a:t>
            </a:r>
            <a:endParaRPr lang="en-AU" sz="1800" i="0" u="none" strike="noStrike" baseline="0" dirty="0">
              <a:solidFill>
                <a:srgbClr val="002060"/>
              </a:solidFill>
              <a:latin typeface="Arial" panose="020B0604020202020204" pitchFamily="34" charset="0"/>
            </a:endParaRPr>
          </a:p>
          <a:p>
            <a:pPr lvl="1"/>
            <a:r>
              <a:rPr lang="en-US" b="0" i="0" u="none" strike="noStrike" baseline="0" dirty="0">
                <a:solidFill>
                  <a:srgbClr val="000000"/>
                </a:solidFill>
                <a:latin typeface="Arial" panose="020B0604020202020204" pitchFamily="34" charset="0"/>
              </a:rPr>
              <a:t>Based on a </a:t>
            </a:r>
            <a:r>
              <a:rPr lang="en-US" b="1" i="0" u="none" strike="noStrike" baseline="0" dirty="0">
                <a:solidFill>
                  <a:srgbClr val="000000"/>
                </a:solidFill>
                <a:latin typeface="Arial" panose="020B0604020202020204" pitchFamily="34" charset="0"/>
              </a:rPr>
              <a:t>finite state machine</a:t>
            </a:r>
            <a:r>
              <a:rPr lang="en-US" b="0" i="0" u="none" strike="noStrike" baseline="0" dirty="0">
                <a:solidFill>
                  <a:srgbClr val="000000"/>
                </a:solidFill>
                <a:latin typeface="Arial" panose="020B0604020202020204" pitchFamily="34" charset="0"/>
              </a:rPr>
              <a:t>.</a:t>
            </a:r>
          </a:p>
          <a:p>
            <a:pPr lvl="1"/>
            <a:r>
              <a:rPr lang="en-US" b="0" i="0" u="none" strike="noStrike" baseline="0" dirty="0">
                <a:solidFill>
                  <a:srgbClr val="000000"/>
                </a:solidFill>
                <a:latin typeface="Arial" panose="020B0604020202020204" pitchFamily="34" charset="0"/>
              </a:rPr>
              <a:t>If it lands on an accepting state, it takes note of the type and position of the </a:t>
            </a:r>
            <a:r>
              <a:rPr lang="en-AU" b="0" i="0" u="none" strike="noStrike" baseline="0" dirty="0">
                <a:solidFill>
                  <a:srgbClr val="000000"/>
                </a:solidFill>
                <a:latin typeface="Arial" panose="020B0604020202020204" pitchFamily="34" charset="0"/>
              </a:rPr>
              <a:t>acceptance, and continues.</a:t>
            </a:r>
          </a:p>
          <a:p>
            <a:pPr lvl="1"/>
            <a:r>
              <a:rPr lang="en-US" b="0" i="0" u="none" strike="noStrike" baseline="0" dirty="0">
                <a:solidFill>
                  <a:srgbClr val="000000"/>
                </a:solidFill>
                <a:latin typeface="Arial" panose="020B0604020202020204" pitchFamily="34" charset="0"/>
              </a:rPr>
              <a:t>Sometimes it lands on a "dead state," which is a non-accepting state.</a:t>
            </a:r>
          </a:p>
          <a:p>
            <a:pPr lvl="1"/>
            <a:r>
              <a:rPr lang="en-US" b="0" i="0" u="none" strike="noStrike" baseline="0" dirty="0">
                <a:solidFill>
                  <a:srgbClr val="000000"/>
                </a:solidFill>
                <a:latin typeface="Arial" panose="020B0604020202020204" pitchFamily="34" charset="0"/>
              </a:rPr>
              <a:t>When the lexical analyzer lands on the dead state, it is done. </a:t>
            </a:r>
          </a:p>
          <a:p>
            <a:pPr lvl="1"/>
            <a:r>
              <a:rPr lang="en-US" b="0" i="0" u="none" strike="noStrike" baseline="0" dirty="0">
                <a:solidFill>
                  <a:srgbClr val="000000"/>
                </a:solidFill>
                <a:latin typeface="Arial" panose="020B0604020202020204" pitchFamily="34" charset="0"/>
              </a:rPr>
              <a:t>The last accepting state is the one that represent the type and length of the longest valid lexeme.</a:t>
            </a:r>
          </a:p>
          <a:p>
            <a:pPr lvl="1"/>
            <a:r>
              <a:rPr lang="en-US" b="0" i="0" u="none" strike="noStrike" baseline="0" dirty="0">
                <a:solidFill>
                  <a:srgbClr val="000000"/>
                </a:solidFill>
                <a:latin typeface="Arial" panose="020B0604020202020204" pitchFamily="34" charset="0"/>
              </a:rPr>
              <a:t>The "extra" non valid character should be "returned" to the input buffer.</a:t>
            </a:r>
            <a:endParaRPr lang="en-AU" dirty="0"/>
          </a:p>
        </p:txBody>
      </p:sp>
    </p:spTree>
    <p:extLst>
      <p:ext uri="{BB962C8B-B14F-4D97-AF65-F5344CB8AC3E}">
        <p14:creationId xmlns:p14="http://schemas.microsoft.com/office/powerpoint/2010/main" val="32095934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7B9B-B50F-4AC3-A3CB-0428250108CF}"/>
              </a:ext>
            </a:extLst>
          </p:cNvPr>
          <p:cNvSpPr>
            <a:spLocks noGrp="1"/>
          </p:cNvSpPr>
          <p:nvPr>
            <p:ph type="title"/>
          </p:nvPr>
        </p:nvSpPr>
        <p:spPr/>
        <p:txBody>
          <a:bodyPr/>
          <a:lstStyle/>
          <a:p>
            <a:r>
              <a:rPr lang="en-AU" dirty="0"/>
              <a:t>Stages of lexical </a:t>
            </a:r>
            <a:r>
              <a:rPr lang="en-AU" dirty="0" err="1"/>
              <a:t>analyzer</a:t>
            </a:r>
            <a:r>
              <a:rPr lang="en-AU" dirty="0"/>
              <a:t> (contd.)</a:t>
            </a:r>
          </a:p>
        </p:txBody>
      </p:sp>
      <p:sp>
        <p:nvSpPr>
          <p:cNvPr id="3" name="Content Placeholder 2">
            <a:extLst>
              <a:ext uri="{FF2B5EF4-FFF2-40B4-BE49-F238E27FC236}">
                <a16:creationId xmlns:a16="http://schemas.microsoft.com/office/drawing/2014/main" id="{504121CE-D83B-414D-8CB2-C81BD6F239B6}"/>
              </a:ext>
            </a:extLst>
          </p:cNvPr>
          <p:cNvSpPr>
            <a:spLocks noGrp="1"/>
          </p:cNvSpPr>
          <p:nvPr>
            <p:ph idx="1"/>
          </p:nvPr>
        </p:nvSpPr>
        <p:spPr/>
        <p:txBody>
          <a:bodyPr/>
          <a:lstStyle/>
          <a:p>
            <a:pPr algn="l"/>
            <a:r>
              <a:rPr lang="en-AU" sz="1800" b="1" i="0" u="none" strike="noStrike" baseline="0" dirty="0">
                <a:solidFill>
                  <a:srgbClr val="FF0000"/>
                </a:solidFill>
                <a:latin typeface="Arial" panose="020B0604020202020204" pitchFamily="34" charset="0"/>
              </a:rPr>
              <a:t>Evaluator: </a:t>
            </a:r>
            <a:r>
              <a:rPr lang="en-US" sz="1800" dirty="0">
                <a:solidFill>
                  <a:srgbClr val="002060"/>
                </a:solidFill>
                <a:latin typeface="Arial" panose="020B0604020202020204" pitchFamily="34" charset="0"/>
              </a:rPr>
              <a:t>It converts lexemes into processed values. </a:t>
            </a:r>
            <a:endParaRPr lang="en-AU" sz="1800" dirty="0">
              <a:solidFill>
                <a:srgbClr val="002060"/>
              </a:solidFill>
              <a:latin typeface="Arial" panose="020B0604020202020204" pitchFamily="34" charset="0"/>
            </a:endParaRPr>
          </a:p>
          <a:p>
            <a:pPr lvl="1" algn="just"/>
            <a:r>
              <a:rPr lang="en-US" b="0" i="0" u="none" strike="noStrike" baseline="0" dirty="0">
                <a:solidFill>
                  <a:srgbClr val="000000"/>
                </a:solidFill>
                <a:latin typeface="Arial" panose="020B0604020202020204" pitchFamily="34" charset="0"/>
              </a:rPr>
              <a:t>Goes over the characters of the lexeme to produce a value.</a:t>
            </a:r>
          </a:p>
          <a:p>
            <a:pPr lvl="1" algn="just"/>
            <a:r>
              <a:rPr lang="en-US" b="0" i="0" u="none" strike="noStrike" baseline="0" dirty="0">
                <a:solidFill>
                  <a:srgbClr val="000000"/>
                </a:solidFill>
                <a:latin typeface="Arial" panose="020B0604020202020204" pitchFamily="34" charset="0"/>
              </a:rPr>
              <a:t>The lexeme’s type combined with its value is what properly constitutes a token, which can be given to a parser.</a:t>
            </a:r>
          </a:p>
          <a:p>
            <a:pPr lvl="1" algn="just"/>
            <a:r>
              <a:rPr lang="en-US" b="0" i="0" u="none" strike="noStrike" baseline="0" dirty="0">
                <a:solidFill>
                  <a:srgbClr val="000000"/>
                </a:solidFill>
                <a:latin typeface="Arial" panose="020B0604020202020204" pitchFamily="34" charset="0"/>
              </a:rPr>
              <a:t>Some tokens such as parentheses do not really have values, and so the evaluator function for these can return nothing.</a:t>
            </a:r>
          </a:p>
          <a:p>
            <a:pPr lvl="1" algn="just"/>
            <a:r>
              <a:rPr lang="en-US" b="0" i="0" u="none" strike="noStrike" baseline="0" dirty="0">
                <a:solidFill>
                  <a:srgbClr val="000000"/>
                </a:solidFill>
                <a:latin typeface="Arial" panose="020B0604020202020204" pitchFamily="34" charset="0"/>
              </a:rPr>
              <a:t>The evaluators for integers, identifiers, and strings can be considerably more </a:t>
            </a:r>
            <a:r>
              <a:rPr lang="en-AU" b="0" i="0" u="none" strike="noStrike" baseline="0" dirty="0">
                <a:solidFill>
                  <a:srgbClr val="000000"/>
                </a:solidFill>
                <a:latin typeface="Arial" panose="020B0604020202020204" pitchFamily="34" charset="0"/>
              </a:rPr>
              <a:t>complex.</a:t>
            </a:r>
          </a:p>
          <a:p>
            <a:pPr lvl="1" algn="just"/>
            <a:r>
              <a:rPr lang="en-US" b="0" i="0" u="none" strike="noStrike" baseline="0" dirty="0">
                <a:solidFill>
                  <a:srgbClr val="000000"/>
                </a:solidFill>
                <a:latin typeface="Arial" panose="020B0604020202020204" pitchFamily="34" charset="0"/>
              </a:rPr>
              <a:t>Sometimes evaluators can suppress a lexeme entirely, concealing it from the parser, which is useful for whitespace and comments.</a:t>
            </a:r>
            <a:endParaRPr lang="en-AU" dirty="0"/>
          </a:p>
        </p:txBody>
      </p:sp>
    </p:spTree>
    <p:extLst>
      <p:ext uri="{BB962C8B-B14F-4D97-AF65-F5344CB8AC3E}">
        <p14:creationId xmlns:p14="http://schemas.microsoft.com/office/powerpoint/2010/main" val="1888759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13563-D4A4-4E57-94AE-B6EA37D5FBD8}"/>
              </a:ext>
            </a:extLst>
          </p:cNvPr>
          <p:cNvSpPr>
            <a:spLocks noGrp="1"/>
          </p:cNvSpPr>
          <p:nvPr>
            <p:ph type="title"/>
          </p:nvPr>
        </p:nvSpPr>
        <p:spPr>
          <a:xfrm>
            <a:off x="1069848" y="512064"/>
            <a:ext cx="10058400" cy="1609344"/>
          </a:xfrm>
        </p:spPr>
        <p:txBody>
          <a:bodyPr/>
          <a:lstStyle/>
          <a:p>
            <a:endParaRPr lang="en-AU"/>
          </a:p>
        </p:txBody>
      </p:sp>
      <p:sp>
        <p:nvSpPr>
          <p:cNvPr id="3" name="Content Placeholder 2">
            <a:extLst>
              <a:ext uri="{FF2B5EF4-FFF2-40B4-BE49-F238E27FC236}">
                <a16:creationId xmlns:a16="http://schemas.microsoft.com/office/drawing/2014/main" id="{D97A8479-4C01-40DC-B818-1BA02382D9AA}"/>
              </a:ext>
            </a:extLst>
          </p:cNvPr>
          <p:cNvSpPr>
            <a:spLocks noGrp="1"/>
          </p:cNvSpPr>
          <p:nvPr>
            <p:ph idx="1"/>
          </p:nvPr>
        </p:nvSpPr>
        <p:spPr/>
        <p:txBody>
          <a:bodyPr/>
          <a:lstStyle/>
          <a:p>
            <a:pPr marL="0" indent="0" algn="ctr">
              <a:buNone/>
            </a:pPr>
            <a:endParaRPr lang="en-AU" dirty="0"/>
          </a:p>
          <a:p>
            <a:pPr marL="0" indent="0" algn="ctr">
              <a:buNone/>
            </a:pPr>
            <a:endParaRPr lang="en-AU" dirty="0"/>
          </a:p>
          <a:p>
            <a:pPr marL="0" indent="0" algn="ctr">
              <a:buNone/>
            </a:pPr>
            <a:endParaRPr lang="en-AU" dirty="0"/>
          </a:p>
          <a:p>
            <a:pPr marL="0" indent="0" algn="ctr">
              <a:buNone/>
            </a:pPr>
            <a:endParaRPr lang="en-AU" dirty="0"/>
          </a:p>
          <a:p>
            <a:pPr marL="0" indent="0" algn="ctr">
              <a:buNone/>
            </a:pPr>
            <a:r>
              <a:rPr lang="en-AU" sz="4800" dirty="0"/>
              <a:t>THANK YOU</a:t>
            </a:r>
          </a:p>
        </p:txBody>
      </p:sp>
      <p:sp>
        <p:nvSpPr>
          <p:cNvPr id="4" name="Footer Placeholder 3">
            <a:extLst>
              <a:ext uri="{FF2B5EF4-FFF2-40B4-BE49-F238E27FC236}">
                <a16:creationId xmlns:a16="http://schemas.microsoft.com/office/drawing/2014/main" id="{92FDBF5F-F083-4C4D-BB1F-EBFB580D32C1}"/>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359E8DB5-B9DF-454C-8257-ADEA44B19A5B}"/>
              </a:ext>
            </a:extLst>
          </p:cNvPr>
          <p:cNvSpPr>
            <a:spLocks noGrp="1"/>
          </p:cNvSpPr>
          <p:nvPr>
            <p:ph type="sldNum" sz="quarter" idx="12"/>
          </p:nvPr>
        </p:nvSpPr>
        <p:spPr/>
        <p:txBody>
          <a:bodyPr/>
          <a:lstStyle/>
          <a:p>
            <a:fld id="{4FAB73BC-B049-4115-A692-8D63A059BFB8}" type="slidenum">
              <a:rPr lang="en-US" smtClean="0"/>
              <a:t>42</a:t>
            </a:fld>
            <a:endParaRPr lang="en-US" dirty="0"/>
          </a:p>
        </p:txBody>
      </p:sp>
    </p:spTree>
    <p:extLst>
      <p:ext uri="{BB962C8B-B14F-4D97-AF65-F5344CB8AC3E}">
        <p14:creationId xmlns:p14="http://schemas.microsoft.com/office/powerpoint/2010/main" val="2231662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EE02-4378-4113-A9AA-2A6D80E47314}"/>
              </a:ext>
            </a:extLst>
          </p:cNvPr>
          <p:cNvSpPr>
            <a:spLocks noGrp="1"/>
          </p:cNvSpPr>
          <p:nvPr>
            <p:ph type="title"/>
          </p:nvPr>
        </p:nvSpPr>
        <p:spPr/>
        <p:txBody>
          <a:bodyPr/>
          <a:lstStyle/>
          <a:p>
            <a:r>
              <a:rPr lang="en-AU" dirty="0"/>
              <a:t>Phase 2: Syntax analysis</a:t>
            </a:r>
          </a:p>
        </p:txBody>
      </p:sp>
      <p:sp>
        <p:nvSpPr>
          <p:cNvPr id="7" name="Content Placeholder 6">
            <a:extLst>
              <a:ext uri="{FF2B5EF4-FFF2-40B4-BE49-F238E27FC236}">
                <a16:creationId xmlns:a16="http://schemas.microsoft.com/office/drawing/2014/main" id="{54604A57-5030-4A6C-B78D-2C267B3E1802}"/>
              </a:ext>
            </a:extLst>
          </p:cNvPr>
          <p:cNvSpPr>
            <a:spLocks noGrp="1"/>
          </p:cNvSpPr>
          <p:nvPr>
            <p:ph idx="1"/>
          </p:nvPr>
        </p:nvSpPr>
        <p:spPr/>
        <p:txBody>
          <a:bodyPr>
            <a:normAutofit lnSpcReduction="10000"/>
          </a:bodyPr>
          <a:lstStyle/>
          <a:p>
            <a:pPr algn="l"/>
            <a:r>
              <a:rPr lang="en-US" b="0" i="0" dirty="0">
                <a:solidFill>
                  <a:srgbClr val="222222"/>
                </a:solidFill>
                <a:effectLst/>
                <a:latin typeface="Source Sans Pro" panose="020B0503030403020204" pitchFamily="34" charset="0"/>
              </a:rPr>
              <a:t>Syntax analysis is all about discovering structure in code. It determines whether or not a text follows the expected format. </a:t>
            </a:r>
          </a:p>
          <a:p>
            <a:pPr lvl="1"/>
            <a:r>
              <a:rPr lang="en-US" b="0" i="0" dirty="0">
                <a:solidFill>
                  <a:srgbClr val="222222"/>
                </a:solidFill>
                <a:effectLst/>
                <a:latin typeface="Source Sans Pro" panose="020B0503030403020204" pitchFamily="34" charset="0"/>
              </a:rPr>
              <a:t>The main aim of this phase is to make sure that the source code was written by the programmer is correct or not.</a:t>
            </a:r>
          </a:p>
          <a:p>
            <a:pPr algn="l"/>
            <a:r>
              <a:rPr lang="en-US" b="0" i="0" dirty="0">
                <a:solidFill>
                  <a:srgbClr val="222222"/>
                </a:solidFill>
                <a:effectLst/>
                <a:latin typeface="Source Sans Pro" panose="020B0503030403020204" pitchFamily="34" charset="0"/>
              </a:rPr>
              <a:t>Syntax analysis is based on the rules based on the specific programing language by constructing the parse tree with the help of tokens.</a:t>
            </a:r>
          </a:p>
          <a:p>
            <a:pPr algn="l"/>
            <a:r>
              <a:rPr lang="en-US" b="0" i="0" dirty="0">
                <a:solidFill>
                  <a:srgbClr val="222222"/>
                </a:solidFill>
                <a:effectLst/>
                <a:latin typeface="Source Sans Pro" panose="020B0503030403020204" pitchFamily="34" charset="0"/>
              </a:rPr>
              <a:t>It also determines the structure of source language and grammar or syntax of the language.</a:t>
            </a:r>
          </a:p>
          <a:p>
            <a:pPr algn="l"/>
            <a:r>
              <a:rPr lang="en-US" b="0" i="0" dirty="0">
                <a:solidFill>
                  <a:srgbClr val="222222"/>
                </a:solidFill>
                <a:effectLst/>
                <a:latin typeface="Source Sans Pro" panose="020B0503030403020204" pitchFamily="34" charset="0"/>
              </a:rPr>
              <a:t>Here, is a list of tasks performed in this phase:</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Obtain tokens from the lexical analyzer</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Checks if the expression is syntactically correct or not</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Report all syntax errors</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Construct a hierarchical structure which is known as a parse tree</a:t>
            </a:r>
          </a:p>
          <a:p>
            <a:endParaRPr lang="en-AU" dirty="0"/>
          </a:p>
        </p:txBody>
      </p:sp>
      <p:sp>
        <p:nvSpPr>
          <p:cNvPr id="8" name="Footer Placeholder 7">
            <a:extLst>
              <a:ext uri="{FF2B5EF4-FFF2-40B4-BE49-F238E27FC236}">
                <a16:creationId xmlns:a16="http://schemas.microsoft.com/office/drawing/2014/main" id="{F2A8B12C-A39A-4935-95A0-3C9A611A2270}"/>
              </a:ext>
            </a:extLst>
          </p:cNvPr>
          <p:cNvSpPr>
            <a:spLocks noGrp="1"/>
          </p:cNvSpPr>
          <p:nvPr>
            <p:ph type="ftr" sz="quarter" idx="11"/>
          </p:nvPr>
        </p:nvSpPr>
        <p:spPr/>
        <p:txBody>
          <a:bodyPr/>
          <a:lstStyle/>
          <a:p>
            <a:r>
              <a:rPr lang="en-US"/>
              <a:t>Dr. Nazia Majadi</a:t>
            </a:r>
            <a:endParaRPr lang="en-US" dirty="0"/>
          </a:p>
        </p:txBody>
      </p:sp>
      <p:sp>
        <p:nvSpPr>
          <p:cNvPr id="9" name="Slide Number Placeholder 8">
            <a:extLst>
              <a:ext uri="{FF2B5EF4-FFF2-40B4-BE49-F238E27FC236}">
                <a16:creationId xmlns:a16="http://schemas.microsoft.com/office/drawing/2014/main" id="{00158DBD-B7CB-46FC-8958-B00A6A0B4083}"/>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25781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2994-3DD3-4694-BE4E-D3B1C1520916}"/>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C5795E3E-F926-4B5F-A860-5345DDC08BB3}"/>
              </a:ext>
            </a:extLst>
          </p:cNvPr>
          <p:cNvSpPr>
            <a:spLocks noGrp="1"/>
          </p:cNvSpPr>
          <p:nvPr>
            <p:ph idx="1"/>
          </p:nvPr>
        </p:nvSpPr>
        <p:spPr>
          <a:xfrm>
            <a:off x="1069848" y="2121408"/>
            <a:ext cx="5517383" cy="4050792"/>
          </a:xfrm>
        </p:spPr>
        <p:txBody>
          <a:bodyPr/>
          <a:lstStyle/>
          <a:p>
            <a:r>
              <a:rPr lang="en-US" b="0" i="0" dirty="0">
                <a:solidFill>
                  <a:srgbClr val="222222"/>
                </a:solidFill>
                <a:effectLst/>
                <a:latin typeface="Source Sans Pro" panose="020B0503030403020204" pitchFamily="34" charset="0"/>
              </a:rPr>
              <a:t>Any identifier/number is an expression</a:t>
            </a:r>
            <a:br>
              <a:rPr lang="en-US" dirty="0"/>
            </a:br>
            <a:r>
              <a:rPr lang="en-US" b="0" i="0" dirty="0">
                <a:solidFill>
                  <a:srgbClr val="222222"/>
                </a:solidFill>
                <a:effectLst/>
                <a:latin typeface="Source Sans Pro" panose="020B0503030403020204" pitchFamily="34" charset="0"/>
              </a:rPr>
              <a:t>If x is an identifier and y+10 is an expression, then x= y+10 is a statement.</a:t>
            </a:r>
            <a:br>
              <a:rPr lang="en-US" dirty="0"/>
            </a:br>
            <a:r>
              <a:rPr lang="en-US" b="0" i="0" dirty="0">
                <a:solidFill>
                  <a:srgbClr val="222222"/>
                </a:solidFill>
                <a:effectLst/>
                <a:latin typeface="Source Sans Pro" panose="020B0503030403020204" pitchFamily="34" charset="0"/>
              </a:rPr>
              <a:t>Consider parse tree for the following example:</a:t>
            </a:r>
          </a:p>
          <a:p>
            <a:pPr marL="0" indent="0">
              <a:buNone/>
            </a:pPr>
            <a:r>
              <a:rPr lang="en-US" dirty="0">
                <a:solidFill>
                  <a:srgbClr val="222222"/>
                </a:solidFill>
                <a:latin typeface="Source Sans Pro" panose="020B0503030403020204" pitchFamily="34" charset="0"/>
              </a:rPr>
              <a:t>                               </a:t>
            </a:r>
            <a:r>
              <a:rPr lang="en-US" b="1" dirty="0">
                <a:solidFill>
                  <a:srgbClr val="222222"/>
                </a:solidFill>
                <a:latin typeface="Source Sans Pro" panose="020B0503030403020204" pitchFamily="34" charset="0"/>
              </a:rPr>
              <a:t> (</a:t>
            </a:r>
            <a:r>
              <a:rPr lang="en-US" b="1" dirty="0" err="1">
                <a:solidFill>
                  <a:srgbClr val="222222"/>
                </a:solidFill>
                <a:latin typeface="Source Sans Pro" panose="020B0503030403020204" pitchFamily="34" charset="0"/>
              </a:rPr>
              <a:t>a+b</a:t>
            </a:r>
            <a:r>
              <a:rPr lang="en-US" b="1" dirty="0">
                <a:solidFill>
                  <a:srgbClr val="222222"/>
                </a:solidFill>
                <a:latin typeface="Source Sans Pro" panose="020B0503030403020204" pitchFamily="34" charset="0"/>
              </a:rPr>
              <a:t>)*c</a:t>
            </a:r>
            <a:endParaRPr lang="en-AU" b="1" dirty="0"/>
          </a:p>
        </p:txBody>
      </p:sp>
      <p:sp>
        <p:nvSpPr>
          <p:cNvPr id="6" name="Content Placeholder 2">
            <a:extLst>
              <a:ext uri="{FF2B5EF4-FFF2-40B4-BE49-F238E27FC236}">
                <a16:creationId xmlns:a16="http://schemas.microsoft.com/office/drawing/2014/main" id="{CBD9A7E7-77D3-4F91-98F3-04E839EA564A}"/>
              </a:ext>
            </a:extLst>
          </p:cNvPr>
          <p:cNvSpPr txBox="1">
            <a:spLocks/>
          </p:cNvSpPr>
          <p:nvPr/>
        </p:nvSpPr>
        <p:spPr>
          <a:xfrm>
            <a:off x="6587231" y="2141087"/>
            <a:ext cx="5517383"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l"/>
            <a:r>
              <a:rPr lang="en-US" b="0" i="0" dirty="0">
                <a:solidFill>
                  <a:srgbClr val="222222"/>
                </a:solidFill>
                <a:effectLst/>
                <a:latin typeface="Source Sans Pro" panose="020B0503030403020204" pitchFamily="34" charset="0"/>
              </a:rPr>
              <a:t>In Parse Tree</a:t>
            </a:r>
          </a:p>
          <a:p>
            <a:pPr lvl="1">
              <a:buFont typeface="Arial" panose="020B0604020202020204" pitchFamily="34" charset="0"/>
              <a:buChar char="•"/>
            </a:pPr>
            <a:r>
              <a:rPr lang="en-US" b="1" i="0" dirty="0">
                <a:solidFill>
                  <a:srgbClr val="222222"/>
                </a:solidFill>
                <a:effectLst/>
                <a:latin typeface="Source Sans Pro" panose="020B0503030403020204" pitchFamily="34" charset="0"/>
              </a:rPr>
              <a:t>Interior node: </a:t>
            </a:r>
            <a:r>
              <a:rPr lang="en-US" b="0" i="0" dirty="0">
                <a:solidFill>
                  <a:srgbClr val="222222"/>
                </a:solidFill>
                <a:effectLst/>
                <a:latin typeface="Source Sans Pro" panose="020B0503030403020204" pitchFamily="34" charset="0"/>
              </a:rPr>
              <a:t>record with an operator field and two fields for children</a:t>
            </a:r>
          </a:p>
          <a:p>
            <a:pPr lvl="1">
              <a:buFont typeface="Arial" panose="020B0604020202020204" pitchFamily="34" charset="0"/>
              <a:buChar char="•"/>
            </a:pPr>
            <a:r>
              <a:rPr lang="en-US" b="1" i="0" dirty="0">
                <a:solidFill>
                  <a:srgbClr val="222222"/>
                </a:solidFill>
                <a:effectLst/>
                <a:latin typeface="Source Sans Pro" panose="020B0503030403020204" pitchFamily="34" charset="0"/>
              </a:rPr>
              <a:t>Leaf: </a:t>
            </a:r>
            <a:r>
              <a:rPr lang="en-US" b="0" i="0" dirty="0">
                <a:solidFill>
                  <a:srgbClr val="222222"/>
                </a:solidFill>
                <a:effectLst/>
                <a:latin typeface="Source Sans Pro" panose="020B0503030403020204" pitchFamily="34" charset="0"/>
              </a:rPr>
              <a:t>records with 2/more fields; one for token and other information about the token</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Ensure that the components of the program fit together meaningfully</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Gathers type information and checks for type compatibility</a:t>
            </a:r>
          </a:p>
          <a:p>
            <a:pPr lvl="1">
              <a:buFont typeface="Arial" panose="020B0604020202020204" pitchFamily="34" charset="0"/>
              <a:buChar char="•"/>
            </a:pPr>
            <a:r>
              <a:rPr lang="en-US" b="0" i="0" dirty="0">
                <a:solidFill>
                  <a:srgbClr val="222222"/>
                </a:solidFill>
                <a:effectLst/>
                <a:latin typeface="Source Sans Pro" panose="020B0503030403020204" pitchFamily="34" charset="0"/>
              </a:rPr>
              <a:t>Checks operands are permitted by the source language</a:t>
            </a:r>
          </a:p>
          <a:p>
            <a:endParaRPr lang="en-AU" dirty="0"/>
          </a:p>
        </p:txBody>
      </p:sp>
      <p:pic>
        <p:nvPicPr>
          <p:cNvPr id="10" name="Picture 9">
            <a:extLst>
              <a:ext uri="{FF2B5EF4-FFF2-40B4-BE49-F238E27FC236}">
                <a16:creationId xmlns:a16="http://schemas.microsoft.com/office/drawing/2014/main" id="{7E5E2D01-6CAF-4267-A0DC-5FB82CE9C4FC}"/>
              </a:ext>
            </a:extLst>
          </p:cNvPr>
          <p:cNvPicPr>
            <a:picLocks noChangeAspect="1"/>
          </p:cNvPicPr>
          <p:nvPr/>
        </p:nvPicPr>
        <p:blipFill>
          <a:blip r:embed="rId2"/>
          <a:stretch>
            <a:fillRect/>
          </a:stretch>
        </p:blipFill>
        <p:spPr>
          <a:xfrm>
            <a:off x="2019671" y="3798403"/>
            <a:ext cx="2871926" cy="2766705"/>
          </a:xfrm>
          <a:prstGeom prst="rect">
            <a:avLst/>
          </a:prstGeom>
        </p:spPr>
      </p:pic>
      <p:sp>
        <p:nvSpPr>
          <p:cNvPr id="11" name="Footer Placeholder 10">
            <a:extLst>
              <a:ext uri="{FF2B5EF4-FFF2-40B4-BE49-F238E27FC236}">
                <a16:creationId xmlns:a16="http://schemas.microsoft.com/office/drawing/2014/main" id="{2C6D3DEB-7DD6-42FD-A472-1462342EEC7B}"/>
              </a:ext>
            </a:extLst>
          </p:cNvPr>
          <p:cNvSpPr>
            <a:spLocks noGrp="1"/>
          </p:cNvSpPr>
          <p:nvPr>
            <p:ph type="ftr" sz="quarter" idx="11"/>
          </p:nvPr>
        </p:nvSpPr>
        <p:spPr/>
        <p:txBody>
          <a:bodyPr/>
          <a:lstStyle/>
          <a:p>
            <a:r>
              <a:rPr lang="en-US"/>
              <a:t>Dr. Nazia Majadi</a:t>
            </a:r>
            <a:endParaRPr lang="en-US" dirty="0"/>
          </a:p>
        </p:txBody>
      </p:sp>
      <p:sp>
        <p:nvSpPr>
          <p:cNvPr id="12" name="Slide Number Placeholder 11">
            <a:extLst>
              <a:ext uri="{FF2B5EF4-FFF2-40B4-BE49-F238E27FC236}">
                <a16:creationId xmlns:a16="http://schemas.microsoft.com/office/drawing/2014/main" id="{60A23C38-C0B2-4155-8F04-E1FDD5E50CD3}"/>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1234003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7D35-190E-44F6-942E-68C376B6C6A5}"/>
              </a:ext>
            </a:extLst>
          </p:cNvPr>
          <p:cNvSpPr>
            <a:spLocks noGrp="1"/>
          </p:cNvSpPr>
          <p:nvPr>
            <p:ph type="title"/>
          </p:nvPr>
        </p:nvSpPr>
        <p:spPr/>
        <p:txBody>
          <a:bodyPr/>
          <a:lstStyle/>
          <a:p>
            <a:r>
              <a:rPr lang="en-AU" dirty="0"/>
              <a:t>Phase 3: semantic analysis</a:t>
            </a:r>
          </a:p>
        </p:txBody>
      </p:sp>
      <p:sp>
        <p:nvSpPr>
          <p:cNvPr id="3" name="Content Placeholder 2">
            <a:extLst>
              <a:ext uri="{FF2B5EF4-FFF2-40B4-BE49-F238E27FC236}">
                <a16:creationId xmlns:a16="http://schemas.microsoft.com/office/drawing/2014/main" id="{7F82A31A-1B8C-40C4-A471-251FBB333C42}"/>
              </a:ext>
            </a:extLst>
          </p:cNvPr>
          <p:cNvSpPr>
            <a:spLocks noGrp="1"/>
          </p:cNvSpPr>
          <p:nvPr>
            <p:ph idx="1"/>
          </p:nvPr>
        </p:nvSpPr>
        <p:spPr/>
        <p:txBody>
          <a:bodyPr>
            <a:normAutofit lnSpcReduction="10000"/>
          </a:bodyPr>
          <a:lstStyle/>
          <a:p>
            <a:pPr algn="just"/>
            <a:r>
              <a:rPr lang="en-US" b="0" i="0" dirty="0">
                <a:solidFill>
                  <a:srgbClr val="222222"/>
                </a:solidFill>
                <a:effectLst/>
                <a:latin typeface="Source Sans Pro" panose="020B0503030403020204" pitchFamily="34" charset="0"/>
              </a:rPr>
              <a:t>Semantic analysis checks the semantic consistency of the code. It uses the syntax tree of the previous phase along with the symbol table to verify that the given source code is semantically consistent. It also checks whether the code is conveying an appropriate meaning.</a:t>
            </a:r>
          </a:p>
          <a:p>
            <a:pPr algn="just"/>
            <a:r>
              <a:rPr lang="en-US" b="0" i="0" dirty="0">
                <a:solidFill>
                  <a:srgbClr val="222222"/>
                </a:solidFill>
                <a:effectLst/>
                <a:latin typeface="Source Sans Pro" panose="020B0503030403020204" pitchFamily="34" charset="0"/>
              </a:rPr>
              <a:t>Semantic Analyzer will check for Type mismatches, incompatible operands, a function called with improper arguments, an undeclared variable, etc.</a:t>
            </a:r>
          </a:p>
          <a:p>
            <a:pPr algn="just"/>
            <a:r>
              <a:rPr lang="en-US" b="0" i="0" dirty="0">
                <a:solidFill>
                  <a:srgbClr val="222222"/>
                </a:solidFill>
                <a:effectLst/>
                <a:latin typeface="Source Sans Pro" panose="020B0503030403020204" pitchFamily="34" charset="0"/>
              </a:rPr>
              <a:t>Functions of Semantic analyses phase are:</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Helps you to store type information gathered and save it in symbol table or syntax tree</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Allows you to perform type checking</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In the case of type mismatch, where there are no exact type correction rules which satisfy the desired operation a semantic error is shown</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Collects type information and checks for type compatibility</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Checks if the source language permits the operands or not</a:t>
            </a:r>
          </a:p>
          <a:p>
            <a:pPr algn="just"/>
            <a:endParaRPr lang="en-AU" dirty="0"/>
          </a:p>
        </p:txBody>
      </p:sp>
      <p:sp>
        <p:nvSpPr>
          <p:cNvPr id="4" name="Footer Placeholder 3">
            <a:extLst>
              <a:ext uri="{FF2B5EF4-FFF2-40B4-BE49-F238E27FC236}">
                <a16:creationId xmlns:a16="http://schemas.microsoft.com/office/drawing/2014/main" id="{B7C476D1-B7ED-42AE-9F2A-84407FAFE325}"/>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1AC8E128-0588-4FB3-B64B-8996D84A5AD3}"/>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33587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5243-B1FE-4D5D-8762-75280EADA5F3}"/>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CDF2E52-5838-4A85-B5BD-E46F995A15B3}"/>
              </a:ext>
            </a:extLst>
          </p:cNvPr>
          <p:cNvSpPr>
            <a:spLocks noGrp="1"/>
          </p:cNvSpPr>
          <p:nvPr>
            <p:ph idx="1"/>
          </p:nvPr>
        </p:nvSpPr>
        <p:spPr/>
        <p:txBody>
          <a:bodyPr/>
          <a:lstStyle/>
          <a:p>
            <a:endParaRPr lang="en-AU" dirty="0"/>
          </a:p>
        </p:txBody>
      </p:sp>
      <p:pic>
        <p:nvPicPr>
          <p:cNvPr id="5" name="Picture 4">
            <a:extLst>
              <a:ext uri="{FF2B5EF4-FFF2-40B4-BE49-F238E27FC236}">
                <a16:creationId xmlns:a16="http://schemas.microsoft.com/office/drawing/2014/main" id="{BA258A35-1F8D-4977-A3C8-C646245319D4}"/>
              </a:ext>
            </a:extLst>
          </p:cNvPr>
          <p:cNvPicPr>
            <a:picLocks noChangeAspect="1"/>
          </p:cNvPicPr>
          <p:nvPr/>
        </p:nvPicPr>
        <p:blipFill>
          <a:blip r:embed="rId2"/>
          <a:stretch>
            <a:fillRect/>
          </a:stretch>
        </p:blipFill>
        <p:spPr>
          <a:xfrm>
            <a:off x="1371600" y="2471737"/>
            <a:ext cx="9448800" cy="1914525"/>
          </a:xfrm>
          <a:prstGeom prst="rect">
            <a:avLst/>
          </a:prstGeom>
        </p:spPr>
      </p:pic>
      <p:sp>
        <p:nvSpPr>
          <p:cNvPr id="6" name="Footer Placeholder 5">
            <a:extLst>
              <a:ext uri="{FF2B5EF4-FFF2-40B4-BE49-F238E27FC236}">
                <a16:creationId xmlns:a16="http://schemas.microsoft.com/office/drawing/2014/main" id="{9559F47D-764F-45F2-8208-DB23DC9B7B60}"/>
              </a:ext>
            </a:extLst>
          </p:cNvPr>
          <p:cNvSpPr>
            <a:spLocks noGrp="1"/>
          </p:cNvSpPr>
          <p:nvPr>
            <p:ph type="ftr" sz="quarter" idx="11"/>
          </p:nvPr>
        </p:nvSpPr>
        <p:spPr/>
        <p:txBody>
          <a:bodyPr/>
          <a:lstStyle/>
          <a:p>
            <a:r>
              <a:rPr lang="en-US"/>
              <a:t>Dr. Nazia Majadi</a:t>
            </a:r>
            <a:endParaRPr lang="en-US" dirty="0"/>
          </a:p>
        </p:txBody>
      </p:sp>
      <p:sp>
        <p:nvSpPr>
          <p:cNvPr id="7" name="Slide Number Placeholder 6">
            <a:extLst>
              <a:ext uri="{FF2B5EF4-FFF2-40B4-BE49-F238E27FC236}">
                <a16:creationId xmlns:a16="http://schemas.microsoft.com/office/drawing/2014/main" id="{EF726494-C8BF-46C2-A90F-BEB09D04427A}"/>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11514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AC926-2DB7-4E8C-8CC3-D0B58CB56C60}"/>
              </a:ext>
            </a:extLst>
          </p:cNvPr>
          <p:cNvSpPr>
            <a:spLocks noGrp="1"/>
          </p:cNvSpPr>
          <p:nvPr>
            <p:ph type="title"/>
          </p:nvPr>
        </p:nvSpPr>
        <p:spPr>
          <a:xfrm>
            <a:off x="1069847" y="484632"/>
            <a:ext cx="10950517" cy="1609344"/>
          </a:xfrm>
        </p:spPr>
        <p:txBody>
          <a:bodyPr/>
          <a:lstStyle/>
          <a:p>
            <a:r>
              <a:rPr lang="en-AU" dirty="0"/>
              <a:t>Phase 4: Intermediate code generation</a:t>
            </a:r>
          </a:p>
        </p:txBody>
      </p:sp>
      <p:sp>
        <p:nvSpPr>
          <p:cNvPr id="3" name="Content Placeholder 2">
            <a:extLst>
              <a:ext uri="{FF2B5EF4-FFF2-40B4-BE49-F238E27FC236}">
                <a16:creationId xmlns:a16="http://schemas.microsoft.com/office/drawing/2014/main" id="{D95F4827-8D18-464E-9597-7C1BB658CEEA}"/>
              </a:ext>
            </a:extLst>
          </p:cNvPr>
          <p:cNvSpPr>
            <a:spLocks noGrp="1"/>
          </p:cNvSpPr>
          <p:nvPr>
            <p:ph idx="1"/>
          </p:nvPr>
        </p:nvSpPr>
        <p:spPr/>
        <p:txBody>
          <a:bodyPr>
            <a:normAutofit/>
          </a:bodyPr>
          <a:lstStyle/>
          <a:p>
            <a:pPr algn="just"/>
            <a:r>
              <a:rPr lang="en-US" b="0" i="0" dirty="0">
                <a:solidFill>
                  <a:srgbClr val="222222"/>
                </a:solidFill>
                <a:effectLst/>
                <a:latin typeface="Source Sans Pro" panose="020B0503030403020204" pitchFamily="34" charset="0"/>
              </a:rPr>
              <a:t>Once the semantic analysis phase is over the compiler, generates intermediate code for the target machine. It represents a program for some abstract machine.</a:t>
            </a:r>
          </a:p>
          <a:p>
            <a:pPr algn="just"/>
            <a:r>
              <a:rPr lang="en-US" b="0" i="0" dirty="0">
                <a:solidFill>
                  <a:srgbClr val="222222"/>
                </a:solidFill>
                <a:effectLst/>
                <a:latin typeface="Source Sans Pro" panose="020B0503030403020204" pitchFamily="34" charset="0"/>
              </a:rPr>
              <a:t>Intermediate code is between the high-level and machine level language. </a:t>
            </a:r>
          </a:p>
          <a:p>
            <a:pPr lvl="1" algn="just"/>
            <a:r>
              <a:rPr lang="en-US" b="0" i="0" dirty="0">
                <a:solidFill>
                  <a:srgbClr val="222222"/>
                </a:solidFill>
                <a:effectLst/>
                <a:latin typeface="Source Sans Pro" panose="020B0503030403020204" pitchFamily="34" charset="0"/>
              </a:rPr>
              <a:t>This intermediate code needs to be generated in such a manner that makes it easy to translate it into the target machine code.</a:t>
            </a:r>
          </a:p>
          <a:p>
            <a:pPr algn="just"/>
            <a:r>
              <a:rPr lang="en-US" b="1" i="0" dirty="0">
                <a:solidFill>
                  <a:srgbClr val="222222"/>
                </a:solidFill>
                <a:effectLst/>
                <a:latin typeface="Source Sans Pro" panose="020B0503030403020204" pitchFamily="34" charset="0"/>
              </a:rPr>
              <a:t>Functions on Intermediate Code generation:</a:t>
            </a:r>
            <a:endParaRPr lang="en-US" b="0" i="0" dirty="0">
              <a:solidFill>
                <a:srgbClr val="222222"/>
              </a:solidFill>
              <a:effectLst/>
              <a:latin typeface="Source Sans Pro" panose="020B0503030403020204" pitchFamily="34" charset="0"/>
            </a:endParaRP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It should be generated from the semantic representation of the source program</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Holds the values computed during the process of translation</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Helps you to translate the intermediate code into target language</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Allows you to maintain precedence ordering of the source language</a:t>
            </a:r>
          </a:p>
          <a:p>
            <a:pPr lvl="1" algn="just">
              <a:buFont typeface="Arial" panose="020B0604020202020204" pitchFamily="34" charset="0"/>
              <a:buChar char="•"/>
            </a:pPr>
            <a:r>
              <a:rPr lang="en-US" b="0" i="0" dirty="0">
                <a:solidFill>
                  <a:srgbClr val="222222"/>
                </a:solidFill>
                <a:effectLst/>
                <a:latin typeface="Source Sans Pro" panose="020B0503030403020204" pitchFamily="34" charset="0"/>
              </a:rPr>
              <a:t>It holds the correct number of operands of the instruction</a:t>
            </a:r>
          </a:p>
          <a:p>
            <a:endParaRPr lang="en-AU" dirty="0"/>
          </a:p>
        </p:txBody>
      </p:sp>
      <p:sp>
        <p:nvSpPr>
          <p:cNvPr id="4" name="Footer Placeholder 3">
            <a:extLst>
              <a:ext uri="{FF2B5EF4-FFF2-40B4-BE49-F238E27FC236}">
                <a16:creationId xmlns:a16="http://schemas.microsoft.com/office/drawing/2014/main" id="{06C8BFE1-BB8A-4F8F-801B-2796C685DF7C}"/>
              </a:ext>
            </a:extLst>
          </p:cNvPr>
          <p:cNvSpPr>
            <a:spLocks noGrp="1"/>
          </p:cNvSpPr>
          <p:nvPr>
            <p:ph type="ftr" sz="quarter" idx="11"/>
          </p:nvPr>
        </p:nvSpPr>
        <p:spPr/>
        <p:txBody>
          <a:bodyPr/>
          <a:lstStyle/>
          <a:p>
            <a:r>
              <a:rPr lang="en-US"/>
              <a:t>Dr. Nazia Majadi</a:t>
            </a:r>
            <a:endParaRPr lang="en-US" dirty="0"/>
          </a:p>
        </p:txBody>
      </p:sp>
      <p:sp>
        <p:nvSpPr>
          <p:cNvPr id="5" name="Slide Number Placeholder 4">
            <a:extLst>
              <a:ext uri="{FF2B5EF4-FFF2-40B4-BE49-F238E27FC236}">
                <a16:creationId xmlns:a16="http://schemas.microsoft.com/office/drawing/2014/main" id="{C6A07D71-A7AA-4957-B072-80EFD6136A10}"/>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605832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19806</TotalTime>
  <Words>2864</Words>
  <Application>Microsoft Office PowerPoint</Application>
  <PresentationFormat>Widescreen</PresentationFormat>
  <Paragraphs>269</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CMR8</vt:lpstr>
      <vt:lpstr>Rockwell</vt:lpstr>
      <vt:lpstr>Rockwell Condensed</vt:lpstr>
      <vt:lpstr>Source Sans Pro</vt:lpstr>
      <vt:lpstr>urw-din</vt:lpstr>
      <vt:lpstr>Wingdings</vt:lpstr>
      <vt:lpstr>Wood Type</vt:lpstr>
      <vt:lpstr>Introduction to compiling</vt:lpstr>
      <vt:lpstr>Phases of a compiler</vt:lpstr>
      <vt:lpstr>PowerPoint Presentation</vt:lpstr>
      <vt:lpstr>PHASE 1: Lexical Analyzer (SCANNER)</vt:lpstr>
      <vt:lpstr>Phase 2: Syntax analysis</vt:lpstr>
      <vt:lpstr>PowerPoint Presentation</vt:lpstr>
      <vt:lpstr>Phase 3: semantic analysis</vt:lpstr>
      <vt:lpstr>PowerPoint Presentation</vt:lpstr>
      <vt:lpstr>Phase 4: Intermediate code generation</vt:lpstr>
      <vt:lpstr>PowerPoint Presentation</vt:lpstr>
      <vt:lpstr>Phase 5: code optimization</vt:lpstr>
      <vt:lpstr>PowerPoint Presentation</vt:lpstr>
      <vt:lpstr>Phase 6: code generation</vt:lpstr>
      <vt:lpstr>PowerPoint Presentation</vt:lpstr>
      <vt:lpstr>Symbol table management</vt:lpstr>
      <vt:lpstr>Error handler</vt:lpstr>
      <vt:lpstr>Compiler pass</vt:lpstr>
      <vt:lpstr>One/single pass compiler</vt:lpstr>
      <vt:lpstr>Two pass or Multi-pass compiler</vt:lpstr>
      <vt:lpstr>First pass</vt:lpstr>
      <vt:lpstr>Second pass</vt:lpstr>
      <vt:lpstr>Problem solvable with multi-pass compiler</vt:lpstr>
      <vt:lpstr>Problem solvable with multi-pass compiler</vt:lpstr>
      <vt:lpstr>Single PASS VS MULTI-PASS Compiler</vt:lpstr>
      <vt:lpstr>Lexical analysis</vt:lpstr>
      <vt:lpstr>Lexical analysis</vt:lpstr>
      <vt:lpstr>BASIC TERMINOLOGIES</vt:lpstr>
      <vt:lpstr>Examples of tokens</vt:lpstr>
      <vt:lpstr>Basic terminologies (contd.)</vt:lpstr>
      <vt:lpstr>PowerPoint Presentation</vt:lpstr>
      <vt:lpstr>Lexical analyser architecture</vt:lpstr>
      <vt:lpstr>Roles of lexical analyzer</vt:lpstr>
      <vt:lpstr>Example of LA, tokens &amp; non-tokens</vt:lpstr>
      <vt:lpstr>Lexical errors</vt:lpstr>
      <vt:lpstr>Lexical errors (examples)</vt:lpstr>
      <vt:lpstr>PowerPoint Presentation</vt:lpstr>
      <vt:lpstr>PowerPoint Presentation</vt:lpstr>
      <vt:lpstr>Error recovery in lexical analyzer</vt:lpstr>
      <vt:lpstr>Lexical analyzer vs parser</vt:lpstr>
      <vt:lpstr>Stages of lexical analyzer</vt:lpstr>
      <vt:lpstr>Stages of lexical analyzer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Nazia Majadi</dc:creator>
  <cp:lastModifiedBy>Nazia Majadi</cp:lastModifiedBy>
  <cp:revision>9</cp:revision>
  <dcterms:created xsi:type="dcterms:W3CDTF">2022-03-15T06:35:35Z</dcterms:created>
  <dcterms:modified xsi:type="dcterms:W3CDTF">2024-04-28T19:25:26Z</dcterms:modified>
</cp:coreProperties>
</file>