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32"/>
  </p:notesMasterIdLst>
  <p:sldIdLst>
    <p:sldId id="256" r:id="rId2"/>
    <p:sldId id="301" r:id="rId3"/>
    <p:sldId id="324" r:id="rId4"/>
    <p:sldId id="258" r:id="rId5"/>
    <p:sldId id="257" r:id="rId6"/>
    <p:sldId id="259" r:id="rId7"/>
    <p:sldId id="260" r:id="rId8"/>
    <p:sldId id="261" r:id="rId9"/>
    <p:sldId id="262" r:id="rId10"/>
    <p:sldId id="316" r:id="rId11"/>
    <p:sldId id="317" r:id="rId12"/>
    <p:sldId id="318" r:id="rId13"/>
    <p:sldId id="338" r:id="rId14"/>
    <p:sldId id="339" r:id="rId15"/>
    <p:sldId id="321" r:id="rId16"/>
    <p:sldId id="322" r:id="rId17"/>
    <p:sldId id="263" r:id="rId18"/>
    <p:sldId id="264" r:id="rId19"/>
    <p:sldId id="334" r:id="rId20"/>
    <p:sldId id="265" r:id="rId21"/>
    <p:sldId id="266" r:id="rId22"/>
    <p:sldId id="335" r:id="rId23"/>
    <p:sldId id="267" r:id="rId24"/>
    <p:sldId id="268" r:id="rId25"/>
    <p:sldId id="269" r:id="rId26"/>
    <p:sldId id="270" r:id="rId27"/>
    <p:sldId id="271" r:id="rId28"/>
    <p:sldId id="337" r:id="rId29"/>
    <p:sldId id="272" r:id="rId30"/>
    <p:sldId id="323" r:id="rId3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56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A3E0019-D5A1-47F9-92FC-B22B93094FEB}" type="datetimeFigureOut">
              <a:rPr lang="en-AU" smtClean="0"/>
              <a:t>30/04/2024</a:t>
            </a:fld>
            <a:endParaRPr lang="en-A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A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A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09037F6-77A5-404C-8F06-F18C38155001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0084558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19F94B-C8A3-46B6-9C91-8C7280D679E4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30192B-DCFA-487C-B21F-A9C8E862D401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1547B6-9474-4431-8CAB-1AD315E37432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1E86F-0795-4E9F-86C3-D5C2FCD09B7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23A2B194-D3B5-4E37-9120-B9E627A386DB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D0B1CE-72EC-4693-88D1-A33DF5CD3E4C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F9D6AD-5B6A-47EB-AE01-799EF0CC8E30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E8D1A3-63E0-47C8-873B-6FFD4E4199A5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297E8F-9DEB-4EDD-8714-65216361FA9D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98E-62E5-4D25-8688-F507AF67699E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B58536-E90A-4132-9BC7-4195E6E840F8}" type="datetime1">
              <a:rPr lang="en-US" smtClean="0"/>
              <a:t>4/30/2024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D3B30992-1737-4135-AF47-D4A75F6DC5D6}" type="datetime1">
              <a:rPr lang="en-US" smtClean="0"/>
              <a:t>4/30/2024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6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C1527-FAFA-4E17-B67D-34CE7CFD5E3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AU" dirty="0"/>
              <a:t>Lexical Analyzer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73290-218A-46B9-9721-05EAF2E66FE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AU" dirty="0"/>
              <a:t>(Part 2)</a:t>
            </a:r>
          </a:p>
        </p:txBody>
      </p:sp>
    </p:spTree>
    <p:extLst>
      <p:ext uri="{BB962C8B-B14F-4D97-AF65-F5344CB8AC3E}">
        <p14:creationId xmlns:p14="http://schemas.microsoft.com/office/powerpoint/2010/main" val="28963824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ACA568-16AB-44D5-A785-394E8E9477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997993-0BCD-4DF9-907B-7ACCAA9A9B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C0B3D9-DD63-429C-8991-3ADAE2120F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1025" y="2188068"/>
            <a:ext cx="11029950" cy="3600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38754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43144-CD5C-4115-8896-3A3CD9DC67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B41967-7706-4126-A51F-12B574BA4E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FF50D86-EFDB-499F-B499-683A01E8E9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99590" y="484632"/>
            <a:ext cx="6074355" cy="220915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B743782-3054-417E-A625-43277CE3C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2293" y="2900674"/>
            <a:ext cx="7445618" cy="2527084"/>
          </a:xfrm>
          <a:prstGeom prst="rect">
            <a:avLst/>
          </a:prstGeom>
        </p:spPr>
      </p:pic>
      <p:sp>
        <p:nvSpPr>
          <p:cNvPr id="10" name="Left Brace 9">
            <a:extLst>
              <a:ext uri="{FF2B5EF4-FFF2-40B4-BE49-F238E27FC236}">
                <a16:creationId xmlns:a16="http://schemas.microsoft.com/office/drawing/2014/main" id="{7C982A81-4292-4861-BEDA-92BA985A57B7}"/>
              </a:ext>
            </a:extLst>
          </p:cNvPr>
          <p:cNvSpPr/>
          <p:nvPr/>
        </p:nvSpPr>
        <p:spPr>
          <a:xfrm rot="16200000">
            <a:off x="5977362" y="4195811"/>
            <a:ext cx="331976" cy="2876359"/>
          </a:xfrm>
          <a:prstGeom prst="lef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AU">
              <a:ln>
                <a:solidFill>
                  <a:schemeClr val="tx1"/>
                </a:solidFill>
              </a:ln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0B914CF-8B2C-419D-B642-AB411E1E1DCB}"/>
              </a:ext>
            </a:extLst>
          </p:cNvPr>
          <p:cNvSpPr txBox="1"/>
          <p:nvPr/>
        </p:nvSpPr>
        <p:spPr>
          <a:xfrm>
            <a:off x="5535102" y="5725298"/>
            <a:ext cx="1321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Separators</a:t>
            </a:r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50014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FE8D3E-B049-49D7-8153-687F044BAC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 (contd.)</a:t>
            </a:r>
            <a:endParaRPr lang="en-AU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B3B6181-FCCF-4945-9BAB-E77005EE63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913123" y="1869548"/>
            <a:ext cx="8145278" cy="2413126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2032D201-9D54-4088-ADEE-3906A21425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13123" y="4359768"/>
            <a:ext cx="8145278" cy="2316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256608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3C2DC-79C8-48A9-9179-7C8D4CBF6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1434ED9-DD98-4582-B0A9-F24EFE86056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95346" y="227860"/>
            <a:ext cx="8601307" cy="2983975"/>
          </a:xfrm>
          <a:prstGeom prst="rect">
            <a:avLst/>
          </a:prstGeom>
        </p:spPr>
      </p:pic>
      <p:pic>
        <p:nvPicPr>
          <p:cNvPr id="11" name="Content Placeholder 10">
            <a:extLst>
              <a:ext uri="{FF2B5EF4-FFF2-40B4-BE49-F238E27FC236}">
                <a16:creationId xmlns:a16="http://schemas.microsoft.com/office/drawing/2014/main" id="{3D1C4244-865E-46CE-8D20-581102AFFEA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354060" y="3211835"/>
            <a:ext cx="10058400" cy="3571029"/>
          </a:xfrm>
        </p:spPr>
      </p:pic>
    </p:spTree>
    <p:extLst>
      <p:ext uri="{BB962C8B-B14F-4D97-AF65-F5344CB8AC3E}">
        <p14:creationId xmlns:p14="http://schemas.microsoft.com/office/powerpoint/2010/main" val="15531495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EACB67-5C40-437C-9160-F0C94141A4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Program Code (buffer pairs)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1239EE-9C04-468B-9EED-BA93F0892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F959B87-311E-45B2-B8AF-C442982D697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48712" y="2520948"/>
            <a:ext cx="6135996" cy="3313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359786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5D1C1D-6749-4DF6-B150-149FEE98DD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Buffer pairs with sentinels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969A09-5681-4815-BE10-2445D0E687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101A11C-B71E-4207-A7FA-57EB540C69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63752" y="2030490"/>
            <a:ext cx="10422147" cy="3811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44633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6991F-FD01-41CC-867E-B4F1D095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Program code (buffer pairs with sentinels)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FE7F05-DA99-4DC3-9C3E-38F792064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A51392D-2B9F-4355-B04A-1D03C110F7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01960" y="2121408"/>
            <a:ext cx="4462440" cy="35817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117102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>
            <a:extLst>
              <a:ext uri="{FF2B5EF4-FFF2-40B4-BE49-F238E27FC236}">
                <a16:creationId xmlns:a16="http://schemas.microsoft.com/office/drawing/2014/main" id="{3104CCAE-B40F-489E-9422-046214344E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Terminology</a:t>
            </a:r>
          </a:p>
        </p:txBody>
      </p:sp>
      <p:sp>
        <p:nvSpPr>
          <p:cNvPr id="6147" name="Rectangle 3">
            <a:extLst>
              <a:ext uri="{FF2B5EF4-FFF2-40B4-BE49-F238E27FC236}">
                <a16:creationId xmlns:a16="http://schemas.microsoft.com/office/drawing/2014/main" id="{A07519C8-9E6A-4FB9-A671-6E37479786E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An </a:t>
            </a:r>
            <a:r>
              <a:rPr lang="en-US" altLang="en-US" i="1"/>
              <a:t>alphabet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</a:t>
            </a:r>
            <a:r>
              <a:rPr lang="en-US" altLang="en-US"/>
              <a:t> is a finite set of symbols (characters)</a:t>
            </a:r>
            <a:endParaRPr lang="en-US" altLang="en-US" i="1"/>
          </a:p>
          <a:p>
            <a:pPr>
              <a:lnSpc>
                <a:spcPct val="90000"/>
              </a:lnSpc>
            </a:pPr>
            <a:r>
              <a:rPr lang="en-US" altLang="en-US"/>
              <a:t>A </a:t>
            </a:r>
            <a:r>
              <a:rPr lang="en-US" altLang="en-US" i="1"/>
              <a:t>string s</a:t>
            </a:r>
            <a:r>
              <a:rPr lang="en-US" altLang="en-US"/>
              <a:t> is a finite sequence of symbols from </a:t>
            </a:r>
            <a:r>
              <a:rPr lang="en-US" altLang="en-US">
                <a:sym typeface="Symbol" panose="05050102010706020507" pitchFamily="18" charset="2"/>
              </a:rPr>
              <a:t>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|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| denotes the length of string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</a:p>
          <a:p>
            <a:pPr lvl="1"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 denotes the empty string, thus || = 0</a:t>
            </a:r>
          </a:p>
          <a:p>
            <a:pPr>
              <a:lnSpc>
                <a:spcPct val="90000"/>
              </a:lnSpc>
            </a:pPr>
            <a:r>
              <a:rPr lang="en-US" altLang="en-US">
                <a:sym typeface="Symbol" panose="05050102010706020507" pitchFamily="18" charset="2"/>
              </a:rPr>
              <a:t>A </a:t>
            </a:r>
            <a:r>
              <a:rPr lang="en-US" altLang="en-US" i="1">
                <a:sym typeface="Symbol" panose="05050102010706020507" pitchFamily="18" charset="2"/>
              </a:rPr>
              <a:t>language</a:t>
            </a:r>
            <a:r>
              <a:rPr lang="en-US" altLang="en-US">
                <a:sym typeface="Symbol" panose="05050102010706020507" pitchFamily="18" charset="2"/>
              </a:rPr>
              <a:t> is a specific set of strings over some fixed alphabet 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>
            <a:extLst>
              <a:ext uri="{FF2B5EF4-FFF2-40B4-BE49-F238E27FC236}">
                <a16:creationId xmlns:a16="http://schemas.microsoft.com/office/drawing/2014/main" id="{F441DFD4-BC8D-4DCD-86FA-6BC305BEB3F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String Operations</a:t>
            </a:r>
          </a:p>
        </p:txBody>
      </p:sp>
      <p:sp>
        <p:nvSpPr>
          <p:cNvPr id="7171" name="Rectangle 3">
            <a:extLst>
              <a:ext uri="{FF2B5EF4-FFF2-40B4-BE49-F238E27FC236}">
                <a16:creationId xmlns:a16="http://schemas.microsoft.com/office/drawing/2014/main" id="{0BA480C5-29CA-4F13-9890-9025057321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The </a:t>
            </a:r>
            <a:r>
              <a:rPr lang="en-US" altLang="en-US" i="1"/>
              <a:t>concatenation</a:t>
            </a:r>
            <a:r>
              <a:rPr lang="en-US" altLang="en-US"/>
              <a:t> of two strings </a:t>
            </a:r>
            <a:r>
              <a:rPr lang="en-US" altLang="en-US" i="1"/>
              <a:t>x</a:t>
            </a:r>
            <a:r>
              <a:rPr lang="en-US" altLang="en-US"/>
              <a:t> and </a:t>
            </a:r>
            <a:r>
              <a:rPr lang="en-US" altLang="en-US" i="1"/>
              <a:t>y</a:t>
            </a:r>
            <a:r>
              <a:rPr lang="en-US" altLang="en-US"/>
              <a:t> is denoted by </a:t>
            </a:r>
            <a:r>
              <a:rPr lang="en-US" altLang="en-US" i="1"/>
              <a:t>xy</a:t>
            </a:r>
          </a:p>
          <a:p>
            <a:r>
              <a:rPr lang="en-US" altLang="en-US"/>
              <a:t>The </a:t>
            </a:r>
            <a:r>
              <a:rPr lang="en-US" altLang="en-US" i="1"/>
              <a:t>exponentation</a:t>
            </a:r>
            <a:r>
              <a:rPr lang="en-US" altLang="en-US"/>
              <a:t> of a string </a:t>
            </a:r>
            <a:r>
              <a:rPr lang="en-US" altLang="en-US" i="1"/>
              <a:t>s</a:t>
            </a:r>
            <a:r>
              <a:rPr lang="en-US" altLang="en-US"/>
              <a:t> is defined by</a:t>
            </a:r>
            <a:br>
              <a:rPr lang="en-US" altLang="en-US" i="1"/>
            </a:br>
            <a:r>
              <a:rPr lang="en-US" altLang="en-US" i="1"/>
              <a:t>	s</a:t>
            </a:r>
            <a:r>
              <a:rPr lang="en-US" altLang="en-US" baseline="30000"/>
              <a:t>0</a:t>
            </a:r>
            <a:r>
              <a:rPr lang="en-US" altLang="en-US"/>
              <a:t> = </a:t>
            </a:r>
            <a:r>
              <a:rPr lang="en-US" altLang="en-US">
                <a:sym typeface="Symbol" panose="05050102010706020507" pitchFamily="18" charset="2"/>
              </a:rPr>
              <a:t>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	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i="1" baseline="30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 i="1" baseline="30000">
                <a:sym typeface="Symbol" panose="05050102010706020507" pitchFamily="18" charset="2"/>
              </a:rPr>
              <a:t>i-</a:t>
            </a:r>
            <a:r>
              <a:rPr lang="en-US" altLang="en-US" baseline="30000">
                <a:sym typeface="Symbol" panose="05050102010706020507" pitchFamily="18" charset="2"/>
              </a:rPr>
              <a:t>1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for </a:t>
            </a:r>
            <a:r>
              <a:rPr lang="en-US" altLang="en-US" i="1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&gt; 0</a:t>
            </a:r>
            <a:br>
              <a:rPr lang="en-US" altLang="en-US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(note that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 = 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 = </a:t>
            </a:r>
            <a:r>
              <a:rPr lang="en-US" altLang="en-US" i="1">
                <a:sym typeface="Symbol" panose="05050102010706020507" pitchFamily="18" charset="2"/>
              </a:rPr>
              <a:t>s</a:t>
            </a:r>
            <a:r>
              <a:rPr lang="en-US" altLang="en-US">
                <a:sym typeface="Symbol" panose="05050102010706020507" pitchFamily="18" charset="2"/>
              </a:rPr>
              <a:t>)</a:t>
            </a:r>
            <a:endParaRPr lang="en-US" altLang="en-US" i="1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E9EBBB-D677-43DE-B69F-C20ECD5E59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Terms of parts of strings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0D55C0-D25A-483D-8EAA-3DD2672F67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7B192CE-7C06-42E1-93DE-2F83C1D1E4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6119" y="2121408"/>
            <a:ext cx="7861362" cy="413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3605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>
            <a:extLst>
              <a:ext uri="{FF2B5EF4-FFF2-40B4-BE49-F238E27FC236}">
                <a16:creationId xmlns:a16="http://schemas.microsoft.com/office/drawing/2014/main" id="{14872C7B-F071-43C4-9574-A7B2486E815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Attributes of Tokens</a:t>
            </a:r>
          </a:p>
        </p:txBody>
      </p:sp>
      <p:sp>
        <p:nvSpPr>
          <p:cNvPr id="54275" name="Rectangle 3">
            <a:extLst>
              <a:ext uri="{FF2B5EF4-FFF2-40B4-BE49-F238E27FC236}">
                <a16:creationId xmlns:a16="http://schemas.microsoft.com/office/drawing/2014/main" id="{D809DDD4-F56B-464C-993B-28D8D2A39B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1905000"/>
            <a:ext cx="2590800" cy="1066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Lexical analyzer</a:t>
            </a:r>
            <a:endParaRPr lang="en-US" altLang="en-US" b="1">
              <a:latin typeface="Courier New" panose="02070309020205020404" pitchFamily="49" charset="0"/>
            </a:endParaRPr>
          </a:p>
        </p:txBody>
      </p:sp>
      <p:sp>
        <p:nvSpPr>
          <p:cNvPr id="54276" name="Text Box 4">
            <a:extLst>
              <a:ext uri="{FF2B5EF4-FFF2-40B4-BE49-F238E27FC236}">
                <a16:creationId xmlns:a16="http://schemas.microsoft.com/office/drawing/2014/main" id="{A3CDB38B-3FC4-456D-BA64-037142616A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5000" y="4114800"/>
            <a:ext cx="7164654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&lt;</a:t>
            </a:r>
            <a:r>
              <a:rPr lang="en-US" altLang="en-US" b="1"/>
              <a:t>id</a:t>
            </a:r>
            <a:r>
              <a:rPr lang="en-US" altLang="en-US"/>
              <a:t>, “</a:t>
            </a:r>
            <a:r>
              <a:rPr lang="en-US" altLang="en-US" b="1">
                <a:latin typeface="Courier New" panose="02070309020205020404" pitchFamily="49" charset="0"/>
              </a:rPr>
              <a:t>y</a:t>
            </a:r>
            <a:r>
              <a:rPr lang="en-US" altLang="en-US"/>
              <a:t>”&gt; &lt;</a:t>
            </a:r>
            <a:r>
              <a:rPr lang="en-US" altLang="en-US" b="1"/>
              <a:t>assign</a:t>
            </a:r>
            <a:r>
              <a:rPr lang="en-US" altLang="en-US"/>
              <a:t>, &gt; &lt;</a:t>
            </a:r>
            <a:r>
              <a:rPr lang="en-US" altLang="en-US" b="1"/>
              <a:t>num</a:t>
            </a:r>
            <a:r>
              <a:rPr lang="en-US" altLang="en-US"/>
              <a:t>, 31&gt; &lt;</a:t>
            </a:r>
            <a:r>
              <a:rPr lang="en-US" altLang="en-US" b="1"/>
              <a:t>+</a:t>
            </a:r>
            <a:r>
              <a:rPr lang="en-US" altLang="en-US"/>
              <a:t>, &gt; &lt;</a:t>
            </a:r>
            <a:r>
              <a:rPr lang="en-US" altLang="en-US" b="1"/>
              <a:t>num</a:t>
            </a:r>
            <a:r>
              <a:rPr lang="en-US" altLang="en-US"/>
              <a:t>, 28&gt; &lt;</a:t>
            </a:r>
            <a:r>
              <a:rPr lang="en-US" altLang="en-US" b="1"/>
              <a:t>*</a:t>
            </a:r>
            <a:r>
              <a:rPr lang="en-US" altLang="en-US"/>
              <a:t>, &gt; &lt;</a:t>
            </a:r>
            <a:r>
              <a:rPr lang="en-US" altLang="en-US" b="1"/>
              <a:t>id</a:t>
            </a:r>
            <a:r>
              <a:rPr lang="en-US" altLang="en-US"/>
              <a:t>, “</a:t>
            </a:r>
            <a:r>
              <a:rPr lang="en-US" altLang="en-US" b="1">
                <a:latin typeface="Courier New" panose="02070309020205020404" pitchFamily="49" charset="0"/>
              </a:rPr>
              <a:t>x</a:t>
            </a:r>
            <a:r>
              <a:rPr lang="en-US" altLang="en-US"/>
              <a:t>”&gt;</a:t>
            </a:r>
          </a:p>
        </p:txBody>
      </p:sp>
      <p:sp>
        <p:nvSpPr>
          <p:cNvPr id="54277" name="Text Box 5">
            <a:extLst>
              <a:ext uri="{FF2B5EF4-FFF2-40B4-BE49-F238E27FC236}">
                <a16:creationId xmlns:a16="http://schemas.microsoft.com/office/drawing/2014/main" id="{A537E998-BB85-4CD9-9E85-46AF52E21D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1" y="2209800"/>
            <a:ext cx="21146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y := 31 + 28*x</a:t>
            </a:r>
          </a:p>
        </p:txBody>
      </p:sp>
      <p:sp>
        <p:nvSpPr>
          <p:cNvPr id="54278" name="Rectangle 6">
            <a:extLst>
              <a:ext uri="{FF2B5EF4-FFF2-40B4-BE49-F238E27FC236}">
                <a16:creationId xmlns:a16="http://schemas.microsoft.com/office/drawing/2014/main" id="{E8CE981B-8425-473E-A5E0-29F19A4C05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00600" y="5492751"/>
            <a:ext cx="2590800" cy="1066800"/>
          </a:xfrm>
          <a:prstGeom prst="rect">
            <a:avLst/>
          </a:prstGeom>
          <a:solidFill>
            <a:srgbClr val="92D05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/>
            <a:r>
              <a:rPr lang="en-US" altLang="en-US"/>
              <a:t>Parser</a:t>
            </a:r>
          </a:p>
        </p:txBody>
      </p:sp>
      <p:sp>
        <p:nvSpPr>
          <p:cNvPr id="54279" name="Line 7">
            <a:extLst>
              <a:ext uri="{FF2B5EF4-FFF2-40B4-BE49-F238E27FC236}">
                <a16:creationId xmlns:a16="http://schemas.microsoft.com/office/drawing/2014/main" id="{6520D7F7-D2B1-4E2F-BB6F-0564A715D179}"/>
              </a:ext>
            </a:extLst>
          </p:cNvPr>
          <p:cNvSpPr>
            <a:spLocks noChangeShapeType="1"/>
          </p:cNvSpPr>
          <p:nvPr/>
        </p:nvSpPr>
        <p:spPr bwMode="auto">
          <a:xfrm>
            <a:off x="5334000" y="2438400"/>
            <a:ext cx="7620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280" name="Freeform 8">
            <a:extLst>
              <a:ext uri="{FF2B5EF4-FFF2-40B4-BE49-F238E27FC236}">
                <a16:creationId xmlns:a16="http://schemas.microsoft.com/office/drawing/2014/main" id="{6FEAF329-F399-42AB-AEB4-1F112D1B02BF}"/>
              </a:ext>
            </a:extLst>
          </p:cNvPr>
          <p:cNvSpPr>
            <a:spLocks/>
          </p:cNvSpPr>
          <p:nvPr/>
        </p:nvSpPr>
        <p:spPr bwMode="auto">
          <a:xfrm>
            <a:off x="1624013" y="2432051"/>
            <a:ext cx="7561262" cy="1878013"/>
          </a:xfrm>
          <a:custGeom>
            <a:avLst/>
            <a:gdLst>
              <a:gd name="T0" fmla="*/ 4465 w 4763"/>
              <a:gd name="T1" fmla="*/ 0 h 1183"/>
              <a:gd name="T2" fmla="*/ 4712 w 4763"/>
              <a:gd name="T3" fmla="*/ 68 h 1183"/>
              <a:gd name="T4" fmla="*/ 4576 w 4763"/>
              <a:gd name="T5" fmla="*/ 391 h 1183"/>
              <a:gd name="T6" fmla="*/ 3588 w 4763"/>
              <a:gd name="T7" fmla="*/ 638 h 1183"/>
              <a:gd name="T8" fmla="*/ 1784 w 4763"/>
              <a:gd name="T9" fmla="*/ 732 h 1183"/>
              <a:gd name="T10" fmla="*/ 294 w 4763"/>
              <a:gd name="T11" fmla="*/ 842 h 1183"/>
              <a:gd name="T12" fmla="*/ 22 w 4763"/>
              <a:gd name="T13" fmla="*/ 1064 h 1183"/>
              <a:gd name="T14" fmla="*/ 201 w 4763"/>
              <a:gd name="T15" fmla="*/ 1183 h 1183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4763" h="1183">
                <a:moveTo>
                  <a:pt x="4465" y="0"/>
                </a:moveTo>
                <a:cubicBezTo>
                  <a:pt x="4506" y="11"/>
                  <a:pt x="4693" y="3"/>
                  <a:pt x="4712" y="68"/>
                </a:cubicBezTo>
                <a:cubicBezTo>
                  <a:pt x="4731" y="133"/>
                  <a:pt x="4763" y="296"/>
                  <a:pt x="4576" y="391"/>
                </a:cubicBezTo>
                <a:cubicBezTo>
                  <a:pt x="4389" y="486"/>
                  <a:pt x="4053" y="581"/>
                  <a:pt x="3588" y="638"/>
                </a:cubicBezTo>
                <a:cubicBezTo>
                  <a:pt x="3123" y="695"/>
                  <a:pt x="2333" y="698"/>
                  <a:pt x="1784" y="732"/>
                </a:cubicBezTo>
                <a:cubicBezTo>
                  <a:pt x="1235" y="766"/>
                  <a:pt x="588" y="787"/>
                  <a:pt x="294" y="842"/>
                </a:cubicBezTo>
                <a:cubicBezTo>
                  <a:pt x="0" y="897"/>
                  <a:pt x="37" y="1007"/>
                  <a:pt x="22" y="1064"/>
                </a:cubicBezTo>
                <a:cubicBezTo>
                  <a:pt x="7" y="1121"/>
                  <a:pt x="164" y="1158"/>
                  <a:pt x="201" y="118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281" name="Freeform 9">
            <a:extLst>
              <a:ext uri="{FF2B5EF4-FFF2-40B4-BE49-F238E27FC236}">
                <a16:creationId xmlns:a16="http://schemas.microsoft.com/office/drawing/2014/main" id="{BEF4387A-7A9F-442E-A144-F0D5B1F12AA0}"/>
              </a:ext>
            </a:extLst>
          </p:cNvPr>
          <p:cNvSpPr>
            <a:spLocks/>
          </p:cNvSpPr>
          <p:nvPr/>
        </p:nvSpPr>
        <p:spPr bwMode="auto">
          <a:xfrm>
            <a:off x="3838575" y="4430714"/>
            <a:ext cx="6718300" cy="1595437"/>
          </a:xfrm>
          <a:custGeom>
            <a:avLst/>
            <a:gdLst>
              <a:gd name="T0" fmla="*/ 4066 w 4232"/>
              <a:gd name="T1" fmla="*/ 0 h 1005"/>
              <a:gd name="T2" fmla="*/ 4125 w 4232"/>
              <a:gd name="T3" fmla="*/ 179 h 1005"/>
              <a:gd name="T4" fmla="*/ 3427 w 4232"/>
              <a:gd name="T5" fmla="*/ 290 h 1005"/>
              <a:gd name="T6" fmla="*/ 559 w 4232"/>
              <a:gd name="T7" fmla="*/ 502 h 1005"/>
              <a:gd name="T8" fmla="*/ 74 w 4232"/>
              <a:gd name="T9" fmla="*/ 800 h 1005"/>
              <a:gd name="T10" fmla="*/ 576 w 4232"/>
              <a:gd name="T11" fmla="*/ 1005 h 100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</a:cxnLst>
            <a:rect l="0" t="0" r="r" b="b"/>
            <a:pathLst>
              <a:path w="4232" h="1005">
                <a:moveTo>
                  <a:pt x="4066" y="0"/>
                </a:moveTo>
                <a:cubicBezTo>
                  <a:pt x="4076" y="30"/>
                  <a:pt x="4232" y="131"/>
                  <a:pt x="4125" y="179"/>
                </a:cubicBezTo>
                <a:cubicBezTo>
                  <a:pt x="4018" y="227"/>
                  <a:pt x="4021" y="236"/>
                  <a:pt x="3427" y="290"/>
                </a:cubicBezTo>
                <a:cubicBezTo>
                  <a:pt x="2833" y="344"/>
                  <a:pt x="1118" y="417"/>
                  <a:pt x="559" y="502"/>
                </a:cubicBezTo>
                <a:cubicBezTo>
                  <a:pt x="0" y="587"/>
                  <a:pt x="71" y="716"/>
                  <a:pt x="74" y="800"/>
                </a:cubicBezTo>
                <a:cubicBezTo>
                  <a:pt x="77" y="884"/>
                  <a:pt x="472" y="962"/>
                  <a:pt x="576" y="100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282" name="Text Box 10">
            <a:extLst>
              <a:ext uri="{FF2B5EF4-FFF2-40B4-BE49-F238E27FC236}">
                <a16:creationId xmlns:a16="http://schemas.microsoft.com/office/drawing/2014/main" id="{FE8ECE67-E345-4E49-8FA1-EF8C7A47C0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4953000"/>
            <a:ext cx="7789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token</a:t>
            </a:r>
          </a:p>
        </p:txBody>
      </p:sp>
      <p:sp>
        <p:nvSpPr>
          <p:cNvPr id="54283" name="Text Box 11">
            <a:extLst>
              <a:ext uri="{FF2B5EF4-FFF2-40B4-BE49-F238E27FC236}">
                <a16:creationId xmlns:a16="http://schemas.microsoft.com/office/drawing/2014/main" id="{6B388E9B-7A0C-424B-8485-AE3B935D27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94611" y="5492751"/>
            <a:ext cx="1916229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 b="1">
                <a:latin typeface="Courier New" panose="02070309020205020404" pitchFamily="49" charset="0"/>
              </a:rPr>
              <a:t>tokenval</a:t>
            </a:r>
            <a:br>
              <a:rPr lang="en-US" altLang="en-US"/>
            </a:br>
            <a:r>
              <a:rPr lang="en-US" altLang="en-US"/>
              <a:t>(token attribute)</a:t>
            </a:r>
          </a:p>
        </p:txBody>
      </p:sp>
      <p:sp>
        <p:nvSpPr>
          <p:cNvPr id="54284" name="Line 12">
            <a:extLst>
              <a:ext uri="{FF2B5EF4-FFF2-40B4-BE49-F238E27FC236}">
                <a16:creationId xmlns:a16="http://schemas.microsoft.com/office/drawing/2014/main" id="{FD1BDFF1-F69F-48F8-94F6-0BD1E0F3354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2057400" y="4495800"/>
            <a:ext cx="228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54285" name="Line 13">
            <a:extLst>
              <a:ext uri="{FF2B5EF4-FFF2-40B4-BE49-F238E27FC236}">
                <a16:creationId xmlns:a16="http://schemas.microsoft.com/office/drawing/2014/main" id="{C1C22917-73F0-4632-9D52-76FAF3EC661C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2743200" y="4572000"/>
            <a:ext cx="76200" cy="9906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>
            <a:extLst>
              <a:ext uri="{FF2B5EF4-FFF2-40B4-BE49-F238E27FC236}">
                <a16:creationId xmlns:a16="http://schemas.microsoft.com/office/drawing/2014/main" id="{1567B652-BCBA-4600-AC26-F13D142D1D6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Language Operations</a:t>
            </a:r>
          </a:p>
        </p:txBody>
      </p:sp>
      <p:sp>
        <p:nvSpPr>
          <p:cNvPr id="8195" name="Rectangle 3">
            <a:extLst>
              <a:ext uri="{FF2B5EF4-FFF2-40B4-BE49-F238E27FC236}">
                <a16:creationId xmlns:a16="http://schemas.microsoft.com/office/drawing/2014/main" id="{814174D7-814E-46AB-9144-4AAF71D05E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 i="1"/>
              <a:t>Union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 </a:t>
            </a:r>
            <a:r>
              <a:rPr lang="en-US" altLang="en-US" sz="2800" i="1"/>
              <a:t>M</a:t>
            </a:r>
            <a:r>
              <a:rPr lang="en-US" altLang="en-US" sz="2800"/>
              <a:t> = {</a:t>
            </a:r>
            <a:r>
              <a:rPr lang="en-US" altLang="en-US" sz="2800" i="1"/>
              <a:t>s</a:t>
            </a:r>
            <a:r>
              <a:rPr lang="en-US" altLang="en-US" sz="2800"/>
              <a:t> | </a:t>
            </a:r>
            <a:r>
              <a:rPr lang="en-US" altLang="en-US" sz="2800" i="1"/>
              <a:t>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L</a:t>
            </a:r>
            <a:r>
              <a:rPr lang="en-US" altLang="en-US" sz="2800"/>
              <a:t> or </a:t>
            </a:r>
            <a:r>
              <a:rPr lang="en-US" altLang="en-US" sz="2800" i="1"/>
              <a:t>s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M</a:t>
            </a:r>
            <a:r>
              <a:rPr lang="en-US" altLang="en-US" sz="28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Concatenation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LM</a:t>
            </a:r>
            <a:r>
              <a:rPr lang="en-US" altLang="en-US" sz="2800"/>
              <a:t> = {</a:t>
            </a:r>
            <a:r>
              <a:rPr lang="en-US" altLang="en-US" sz="2800" i="1"/>
              <a:t>xy</a:t>
            </a:r>
            <a:r>
              <a:rPr lang="en-US" altLang="en-US" sz="2800"/>
              <a:t> | </a:t>
            </a:r>
            <a:r>
              <a:rPr lang="en-US" altLang="en-US" sz="2800" i="1"/>
              <a:t>x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/>
              <a:t> and </a:t>
            </a:r>
            <a:r>
              <a:rPr lang="en-US" altLang="en-US" sz="2800" i="1"/>
              <a:t>y</a:t>
            </a:r>
            <a:r>
              <a:rPr lang="en-US" altLang="en-US" sz="2800"/>
              <a:t> </a:t>
            </a:r>
            <a:r>
              <a:rPr lang="en-US" altLang="en-US" sz="2800">
                <a:sym typeface="Symbol" panose="05050102010706020507" pitchFamily="18" charset="2"/>
              </a:rPr>
              <a:t></a:t>
            </a:r>
            <a:r>
              <a:rPr lang="en-US" altLang="en-US" sz="2800"/>
              <a:t> </a:t>
            </a:r>
            <a:r>
              <a:rPr lang="en-US" altLang="en-US" sz="2800" i="1"/>
              <a:t>M</a:t>
            </a:r>
            <a:r>
              <a:rPr lang="en-US" altLang="en-US" sz="2800"/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 i="1"/>
              <a:t>Exponentiation</a:t>
            </a:r>
            <a:br>
              <a:rPr lang="en-US" altLang="en-US" sz="2800"/>
            </a:br>
            <a:r>
              <a:rPr lang="en-US" altLang="en-US" sz="2800"/>
              <a:t>	</a:t>
            </a:r>
            <a:r>
              <a:rPr lang="en-US" altLang="en-US" sz="2800" i="1"/>
              <a:t>L</a:t>
            </a:r>
            <a:r>
              <a:rPr lang="en-US" altLang="en-US" sz="2800" baseline="30000"/>
              <a:t>0</a:t>
            </a:r>
            <a:r>
              <a:rPr lang="en-US" altLang="en-US" sz="2800"/>
              <a:t> = {</a:t>
            </a:r>
            <a:r>
              <a:rPr lang="en-US" altLang="en-US" sz="2800">
                <a:sym typeface="Symbol" panose="05050102010706020507" pitchFamily="18" charset="2"/>
              </a:rPr>
              <a:t>};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r>
              <a:rPr lang="en-US" altLang="en-US" sz="2800">
                <a:sym typeface="Symbol" panose="05050102010706020507" pitchFamily="18" charset="2"/>
              </a:rPr>
              <a:t> =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r>
              <a:rPr lang="en-US" altLang="en-US" sz="2800" baseline="30000">
                <a:sym typeface="Symbol" panose="05050102010706020507" pitchFamily="18" charset="2"/>
              </a:rPr>
              <a:t>-1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 i="1"/>
              <a:t>Kleene closure</a:t>
            </a:r>
            <a:br>
              <a:rPr lang="en-US" altLang="en-US" sz="2800" i="1"/>
            </a:br>
            <a:r>
              <a:rPr lang="en-US" altLang="en-US" sz="2800" i="1"/>
              <a:t>	L</a:t>
            </a:r>
            <a:r>
              <a:rPr lang="en-US" altLang="en-US" sz="2800" baseline="30000"/>
              <a:t>*</a:t>
            </a:r>
            <a:r>
              <a:rPr lang="en-US" altLang="en-US" sz="2800"/>
              <a:t> =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ym typeface="Symbol" panose="05050102010706020507" pitchFamily="18" charset="2"/>
              </a:rPr>
              <a:t>=0,…,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  <a:endParaRPr lang="en-US" altLang="en-US" sz="28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 i="1">
                <a:sym typeface="Symbol" panose="05050102010706020507" pitchFamily="18" charset="2"/>
              </a:rPr>
              <a:t>Positive closure</a:t>
            </a:r>
            <a:br>
              <a:rPr lang="en-US" altLang="en-US" sz="2800">
                <a:sym typeface="Symbol" panose="05050102010706020507" pitchFamily="18" charset="2"/>
              </a:rPr>
            </a:br>
            <a:r>
              <a:rPr lang="en-US" altLang="en-US" sz="2800">
                <a:sym typeface="Symbol" panose="05050102010706020507" pitchFamily="18" charset="2"/>
              </a:rPr>
              <a:t>	</a:t>
            </a:r>
            <a:r>
              <a:rPr lang="en-US" altLang="en-US" sz="2800" i="1"/>
              <a:t>L</a:t>
            </a:r>
            <a:r>
              <a:rPr lang="en-US" altLang="en-US" sz="2800" baseline="30000"/>
              <a:t>+</a:t>
            </a:r>
            <a:r>
              <a:rPr lang="en-US" altLang="en-US" sz="2800"/>
              <a:t> = </a:t>
            </a:r>
            <a:r>
              <a:rPr lang="en-US" altLang="en-US" sz="2800">
                <a:sym typeface="Symbol" panose="05050102010706020507" pitchFamily="18" charset="2"/>
              </a:rPr>
              <a:t></a:t>
            </a:r>
            <a:r>
              <a:rPr lang="en-US" altLang="en-US" sz="2800" i="1" baseline="-25000">
                <a:sym typeface="Symbol" panose="05050102010706020507" pitchFamily="18" charset="2"/>
              </a:rPr>
              <a:t>i</a:t>
            </a:r>
            <a:r>
              <a:rPr lang="en-US" altLang="en-US" sz="2800" baseline="-25000">
                <a:sym typeface="Symbol" panose="05050102010706020507" pitchFamily="18" charset="2"/>
              </a:rPr>
              <a:t>=1,…,</a:t>
            </a:r>
            <a:r>
              <a:rPr lang="en-US" altLang="en-US" sz="2800">
                <a:sym typeface="Symbol" panose="05050102010706020507" pitchFamily="18" charset="2"/>
              </a:rPr>
              <a:t> </a:t>
            </a:r>
            <a:r>
              <a:rPr lang="en-US" altLang="en-US" sz="2800" i="1">
                <a:sym typeface="Symbol" panose="05050102010706020507" pitchFamily="18" charset="2"/>
              </a:rPr>
              <a:t>L</a:t>
            </a:r>
            <a:r>
              <a:rPr lang="en-US" altLang="en-US" sz="2800" i="1" baseline="30000">
                <a:sym typeface="Symbol" panose="05050102010706020507" pitchFamily="18" charset="2"/>
              </a:rPr>
              <a:t>i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>
            <a:extLst>
              <a:ext uri="{FF2B5EF4-FFF2-40B4-BE49-F238E27FC236}">
                <a16:creationId xmlns:a16="http://schemas.microsoft.com/office/drawing/2014/main" id="{CF92A6B8-5179-4AFD-A188-B4F88CDEC7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Regular Expressions</a:t>
            </a:r>
          </a:p>
        </p:txBody>
      </p:sp>
      <p:sp>
        <p:nvSpPr>
          <p:cNvPr id="9219" name="Rectangle 3">
            <a:extLst>
              <a:ext uri="{FF2B5EF4-FFF2-40B4-BE49-F238E27FC236}">
                <a16:creationId xmlns:a16="http://schemas.microsoft.com/office/drawing/2014/main" id="{ED70547C-1899-4039-BB4B-2B12BD5B8DC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Basis symbols: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 is a regular expression denoting language {}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   is a regular expression denoting {</a:t>
            </a:r>
            <a:r>
              <a:rPr lang="en-US" altLang="en-US" sz="2400" i="1">
                <a:sym typeface="Symbol" panose="05050102010706020507" pitchFamily="18" charset="2"/>
              </a:rPr>
              <a:t>a</a:t>
            </a:r>
            <a:r>
              <a:rPr lang="en-US" altLang="en-US" sz="2400">
                <a:sym typeface="Symbol" panose="05050102010706020507" pitchFamily="18" charset="2"/>
              </a:rPr>
              <a:t>}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If </a:t>
            </a:r>
            <a:r>
              <a:rPr lang="en-US" altLang="en-US" sz="2800" i="1">
                <a:sym typeface="Symbol" panose="05050102010706020507" pitchFamily="18" charset="2"/>
              </a:rPr>
              <a:t>r</a:t>
            </a:r>
            <a:r>
              <a:rPr lang="en-US" altLang="en-US" sz="2800">
                <a:sym typeface="Symbol" panose="05050102010706020507" pitchFamily="18" charset="2"/>
              </a:rPr>
              <a:t> and </a:t>
            </a:r>
            <a:r>
              <a:rPr lang="en-US" altLang="en-US" sz="2800" i="1">
                <a:sym typeface="Symbol" panose="05050102010706020507" pitchFamily="18" charset="2"/>
              </a:rPr>
              <a:t>s</a:t>
            </a:r>
            <a:r>
              <a:rPr lang="en-US" altLang="en-US" sz="2800">
                <a:sym typeface="Symbol" panose="05050102010706020507" pitchFamily="18" charset="2"/>
              </a:rPr>
              <a:t> are regular expressions denoting languages </a:t>
            </a:r>
            <a:r>
              <a:rPr lang="en-US" altLang="en-US" sz="2800" i="1">
                <a:sym typeface="Symbol" panose="05050102010706020507" pitchFamily="18" charset="2"/>
              </a:rPr>
              <a:t>L(r)</a:t>
            </a:r>
            <a:r>
              <a:rPr lang="en-US" altLang="en-US" sz="2800">
                <a:sym typeface="Symbol" panose="05050102010706020507" pitchFamily="18" charset="2"/>
              </a:rPr>
              <a:t> and </a:t>
            </a:r>
            <a:r>
              <a:rPr lang="en-US" altLang="en-US" sz="2800" i="1">
                <a:sym typeface="Symbol" panose="05050102010706020507" pitchFamily="18" charset="2"/>
              </a:rPr>
              <a:t>M(s)</a:t>
            </a:r>
            <a:r>
              <a:rPr lang="en-US" altLang="en-US" sz="2800">
                <a:sym typeface="Symbol" panose="05050102010706020507" pitchFamily="18" charset="2"/>
              </a:rPr>
              <a:t> respectively, then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 | </a:t>
            </a:r>
            <a:r>
              <a:rPr lang="en-US" altLang="en-US" sz="2400" i="1">
                <a:sym typeface="Symbol" panose="05050102010706020507" pitchFamily="18" charset="2"/>
              </a:rPr>
              <a:t>s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L(r)</a:t>
            </a:r>
            <a:r>
              <a:rPr lang="en-US" altLang="en-US" sz="2400">
                <a:sym typeface="Symbol" panose="05050102010706020507" pitchFamily="18" charset="2"/>
              </a:rPr>
              <a:t>  </a:t>
            </a:r>
            <a:r>
              <a:rPr lang="en-US" altLang="en-US" sz="2400" i="1">
                <a:sym typeface="Symbol" panose="05050102010706020507" pitchFamily="18" charset="2"/>
              </a:rPr>
              <a:t>M(s)</a:t>
            </a:r>
            <a:endParaRPr lang="en-US" altLang="en-US" sz="2400">
              <a:sym typeface="Symbol" panose="05050102010706020507" pitchFamily="18" charset="2"/>
            </a:endParaRPr>
          </a:p>
          <a:p>
            <a:pPr lvl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rs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L(r)M(s)</a:t>
            </a:r>
          </a:p>
          <a:p>
            <a:pPr lvl="1">
              <a:lnSpc>
                <a:spcPct val="90000"/>
              </a:lnSpc>
            </a:pP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  <a:r>
              <a:rPr lang="en-US" altLang="en-US" sz="2400">
                <a:sym typeface="Symbol" panose="05050102010706020507" pitchFamily="18" charset="2"/>
              </a:rPr>
              <a:t>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L(r)</a:t>
            </a:r>
            <a:r>
              <a:rPr lang="en-US" altLang="en-US" sz="2400" baseline="30000">
                <a:sym typeface="Symbol" panose="05050102010706020507" pitchFamily="18" charset="2"/>
              </a:rPr>
              <a:t>*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anose="05050102010706020507" pitchFamily="18" charset="2"/>
              </a:rPr>
              <a:t>(</a:t>
            </a:r>
            <a:r>
              <a:rPr lang="en-US" altLang="en-US" sz="2400" i="1">
                <a:sym typeface="Symbol" panose="05050102010706020507" pitchFamily="18" charset="2"/>
              </a:rPr>
              <a:t>r</a:t>
            </a:r>
            <a:r>
              <a:rPr lang="en-US" altLang="en-US" sz="2400">
                <a:sym typeface="Symbol" panose="05050102010706020507" pitchFamily="18" charset="2"/>
              </a:rPr>
              <a:t>) is a regular expression denoting </a:t>
            </a:r>
            <a:r>
              <a:rPr lang="en-US" altLang="en-US" sz="2400" i="1">
                <a:sym typeface="Symbol" panose="05050102010706020507" pitchFamily="18" charset="2"/>
              </a:rPr>
              <a:t>L(r)</a:t>
            </a:r>
            <a:endParaRPr lang="en-US" altLang="en-US" sz="2400" baseline="3000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r>
              <a:rPr lang="en-US" altLang="en-US" sz="2800">
                <a:sym typeface="Symbol" panose="05050102010706020507" pitchFamily="18" charset="2"/>
              </a:rPr>
              <a:t>A language defined by a regular expression is called a </a:t>
            </a:r>
            <a:r>
              <a:rPr lang="en-US" altLang="en-US" sz="2800" i="1">
                <a:sym typeface="Symbol" panose="05050102010706020507" pitchFamily="18" charset="2"/>
              </a:rPr>
              <a:t>regular set</a:t>
            </a:r>
            <a:endParaRPr lang="en-US" altLang="en-US" sz="2800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D5D4D-398A-4EF9-9E66-2620A62B65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92434E-FA55-49CB-BB9A-2E81D2DD572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AU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E663D72A-72F2-4232-8F6B-06792202B6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7817" y="1833070"/>
            <a:ext cx="7176486" cy="4435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10877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>
            <a:extLst>
              <a:ext uri="{FF2B5EF4-FFF2-40B4-BE49-F238E27FC236}">
                <a16:creationId xmlns:a16="http://schemas.microsoft.com/office/drawing/2014/main" id="{6F5D3D1A-C339-444B-A385-7CA9CB1A650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Regular Definitions</a:t>
            </a:r>
          </a:p>
        </p:txBody>
      </p:sp>
      <p:sp>
        <p:nvSpPr>
          <p:cNvPr id="10243" name="Rectangle 3">
            <a:extLst>
              <a:ext uri="{FF2B5EF4-FFF2-40B4-BE49-F238E27FC236}">
                <a16:creationId xmlns:a16="http://schemas.microsoft.com/office/drawing/2014/main" id="{2E23ED84-1362-4137-8AD4-A4FFE3F1303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Naming convention for regular expressions: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 i="1"/>
              <a:t>d</a:t>
            </a:r>
            <a:r>
              <a:rPr lang="en-US" altLang="en-US" baseline="-25000"/>
              <a:t>1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br>
              <a:rPr lang="en-US" altLang="en-US" baseline="-25000">
                <a:sym typeface="Symbol" panose="05050102010706020507" pitchFamily="18" charset="2"/>
              </a:rPr>
            </a:br>
            <a:r>
              <a:rPr lang="en-US" altLang="en-US" baseline="-25000">
                <a:sym typeface="Symbol" panose="05050102010706020507" pitchFamily="18" charset="2"/>
              </a:rPr>
              <a:t>	</a:t>
            </a:r>
            <a:r>
              <a:rPr lang="en-US" altLang="en-US" i="1"/>
              <a:t>d</a:t>
            </a:r>
            <a:r>
              <a:rPr lang="en-US" altLang="en-US" baseline="-25000"/>
              <a:t>2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br>
              <a:rPr lang="en-US" altLang="en-US" baseline="-25000">
                <a:sym typeface="Symbol" panose="05050102010706020507" pitchFamily="18" charset="2"/>
              </a:rPr>
            </a:br>
            <a:r>
              <a:rPr lang="en-US" altLang="en-US" baseline="-25000">
                <a:sym typeface="Symbol" panose="05050102010706020507" pitchFamily="18" charset="2"/>
              </a:rPr>
              <a:t>	</a:t>
            </a:r>
            <a:r>
              <a:rPr lang="en-US" altLang="en-US">
                <a:sym typeface="Symbol" panose="05050102010706020507" pitchFamily="18" charset="2"/>
              </a:rPr>
              <a:t>…</a:t>
            </a:r>
            <a:br>
              <a:rPr lang="en-US" altLang="en-US" baseline="-25000">
                <a:sym typeface="Symbol" panose="05050102010706020507" pitchFamily="18" charset="2"/>
              </a:rPr>
            </a:br>
            <a:r>
              <a:rPr lang="en-US" altLang="en-US" baseline="-25000">
                <a:sym typeface="Symbol" panose="05050102010706020507" pitchFamily="18" charset="2"/>
              </a:rPr>
              <a:t>	</a:t>
            </a:r>
            <a:r>
              <a:rPr lang="en-US" altLang="en-US" i="1"/>
              <a:t>d</a:t>
            </a:r>
            <a:r>
              <a:rPr lang="en-US" altLang="en-US" i="1" baseline="-25000"/>
              <a:t>n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n</a:t>
            </a:r>
            <a:r>
              <a:rPr lang="en-US" altLang="en-US"/>
              <a:t> </a:t>
            </a:r>
            <a:br>
              <a:rPr lang="en-US" altLang="en-US"/>
            </a:br>
            <a:r>
              <a:rPr lang="en-US" altLang="en-US"/>
              <a:t>where </a:t>
            </a:r>
            <a:r>
              <a:rPr lang="en-US" altLang="en-US" i="1"/>
              <a:t>r</a:t>
            </a:r>
            <a:r>
              <a:rPr lang="en-US" altLang="en-US" i="1" baseline="-25000"/>
              <a:t>i</a:t>
            </a:r>
            <a:r>
              <a:rPr lang="en-US" altLang="en-US"/>
              <a:t> is a regular expression over</a:t>
            </a:r>
            <a:br>
              <a:rPr lang="en-US" altLang="en-US"/>
            </a:br>
            <a:r>
              <a:rPr lang="en-US" altLang="en-US"/>
              <a:t>	</a:t>
            </a:r>
            <a:r>
              <a:rPr lang="en-US" altLang="en-US">
                <a:sym typeface="Symbol" panose="05050102010706020507" pitchFamily="18" charset="2"/>
              </a:rPr>
              <a:t>  {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baseline="-25000">
                <a:sym typeface="Symbol" panose="05050102010706020507" pitchFamily="18" charset="2"/>
              </a:rPr>
              <a:t>1</a:t>
            </a:r>
            <a:r>
              <a:rPr lang="en-US" altLang="en-US">
                <a:sym typeface="Symbol" panose="05050102010706020507" pitchFamily="18" charset="2"/>
              </a:rPr>
              <a:t>,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baseline="-25000">
                <a:sym typeface="Symbol" panose="05050102010706020507" pitchFamily="18" charset="2"/>
              </a:rPr>
              <a:t>2</a:t>
            </a:r>
            <a:r>
              <a:rPr lang="en-US" altLang="en-US">
                <a:sym typeface="Symbol" panose="05050102010706020507" pitchFamily="18" charset="2"/>
              </a:rPr>
              <a:t>, …,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 baseline="-25000">
                <a:sym typeface="Symbol" panose="05050102010706020507" pitchFamily="18" charset="2"/>
              </a:rPr>
              <a:t>-1</a:t>
            </a:r>
            <a:r>
              <a:rPr lang="en-US" altLang="en-US">
                <a:sym typeface="Symbol" panose="05050102010706020507" pitchFamily="18" charset="2"/>
              </a:rPr>
              <a:t> }</a:t>
            </a:r>
          </a:p>
          <a:p>
            <a:r>
              <a:rPr lang="en-US" altLang="en-US">
                <a:sym typeface="Symbol" panose="05050102010706020507" pitchFamily="18" charset="2"/>
              </a:rPr>
              <a:t>Each </a:t>
            </a:r>
            <a:r>
              <a:rPr lang="en-US" altLang="en-US" i="1">
                <a:sym typeface="Symbol" panose="05050102010706020507" pitchFamily="18" charset="2"/>
              </a:rPr>
              <a:t>d</a:t>
            </a:r>
            <a:r>
              <a:rPr lang="en-US" altLang="en-US" i="1" baseline="-25000">
                <a:sym typeface="Symbol" panose="05050102010706020507" pitchFamily="18" charset="2"/>
              </a:rPr>
              <a:t>j</a:t>
            </a:r>
            <a:r>
              <a:rPr lang="en-US" altLang="en-US">
                <a:sym typeface="Symbol" panose="05050102010706020507" pitchFamily="18" charset="2"/>
              </a:rPr>
              <a:t> in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  <a:r>
              <a:rPr lang="en-US" altLang="en-US">
                <a:sym typeface="Symbol" panose="05050102010706020507" pitchFamily="18" charset="2"/>
              </a:rPr>
              <a:t> is textually substituted in </a:t>
            </a:r>
            <a:r>
              <a:rPr lang="en-US" altLang="en-US" i="1">
                <a:sym typeface="Symbol" panose="05050102010706020507" pitchFamily="18" charset="2"/>
              </a:rPr>
              <a:t>r</a:t>
            </a:r>
            <a:r>
              <a:rPr lang="en-US" altLang="en-US" i="1" baseline="-25000">
                <a:sym typeface="Symbol" panose="05050102010706020507" pitchFamily="18" charset="2"/>
              </a:rPr>
              <a:t>i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>
            <a:extLst>
              <a:ext uri="{FF2B5EF4-FFF2-40B4-BE49-F238E27FC236}">
                <a16:creationId xmlns:a16="http://schemas.microsoft.com/office/drawing/2014/main" id="{DCB6595A-B632-487D-BDAF-FBB86996A5A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Regular Definitions</a:t>
            </a:r>
          </a:p>
        </p:txBody>
      </p:sp>
      <p:sp>
        <p:nvSpPr>
          <p:cNvPr id="11267" name="Rectangle 3">
            <a:extLst>
              <a:ext uri="{FF2B5EF4-FFF2-40B4-BE49-F238E27FC236}">
                <a16:creationId xmlns:a16="http://schemas.microsoft.com/office/drawing/2014/main" id="{6876FF66-B738-4DF0-B203-2CD8FD44F4C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69848" y="2121408"/>
            <a:ext cx="10058400" cy="4643376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 1: </a:t>
            </a:r>
            <a:r>
              <a:rPr lang="en-US" altLang="en-US" b="1" dirty="0">
                <a:sym typeface="Symbol" panose="05050102010706020507" pitchFamily="18" charset="2"/>
              </a:rPr>
              <a:t>For identifiers -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/>
              <a:t>letter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…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…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  digit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1</a:t>
            </a:r>
            <a:r>
              <a:rPr lang="en-US" altLang="en-US" dirty="0">
                <a:sym typeface="Symbol" panose="05050102010706020507" pitchFamily="18" charset="2"/>
              </a:rPr>
              <a:t> | …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b="1" dirty="0">
                <a:sym typeface="Symbol" panose="05050102010706020507" pitchFamily="18" charset="2"/>
              </a:rPr>
              <a:t>id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letter</a:t>
            </a:r>
            <a:r>
              <a:rPr lang="en-US" altLang="en-US" dirty="0">
                <a:sym typeface="Symbol" panose="05050102010706020507" pitchFamily="18" charset="2"/>
              </a:rPr>
              <a:t> ( </a:t>
            </a:r>
            <a:r>
              <a:rPr lang="en-US" altLang="en-US" b="1" dirty="0">
                <a:sym typeface="Symbol" panose="05050102010706020507" pitchFamily="18" charset="2"/>
              </a:rPr>
              <a:t>letter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  <a:r>
              <a:rPr lang="en-US" altLang="en-US" baseline="30000" dirty="0">
                <a:sym typeface="Symbol" panose="05050102010706020507" pitchFamily="18" charset="2"/>
              </a:rPr>
              <a:t>*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ym typeface="Symbol" panose="05050102010706020507" pitchFamily="18" charset="2"/>
              </a:rPr>
              <a:t>Example 2: </a:t>
            </a:r>
            <a:r>
              <a:rPr lang="en-US" altLang="en-US" b="1" dirty="0">
                <a:sym typeface="Symbol" panose="05050102010706020507" pitchFamily="18" charset="2"/>
              </a:rPr>
              <a:t>For unsigned numbers-</a:t>
            </a: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 marL="0" indent="0">
              <a:lnSpc>
                <a:spcPct val="90000"/>
              </a:lnSpc>
              <a:buNone/>
            </a:pPr>
            <a:endParaRPr lang="en-US" altLang="en-US" b="1" dirty="0">
              <a:sym typeface="Symbol" panose="05050102010706020507" pitchFamily="18" charset="2"/>
            </a:endParaRPr>
          </a:p>
          <a:p>
            <a:pPr>
              <a:lnSpc>
                <a:spcPct val="90000"/>
              </a:lnSpc>
            </a:pP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Example 3: </a:t>
            </a:r>
            <a:r>
              <a:rPr lang="en-US" altLang="en-US" b="1" dirty="0">
                <a:sym typeface="Symbol" panose="05050102010706020507" pitchFamily="18" charset="2"/>
              </a:rPr>
              <a:t>For whitespace-</a:t>
            </a:r>
          </a:p>
          <a:p>
            <a:pPr marL="0" indent="0">
              <a:buNone/>
            </a:pPr>
            <a:r>
              <a:rPr lang="en-US" altLang="en-US" b="1" dirty="0">
                <a:sym typeface="Symbol" panose="05050102010706020507" pitchFamily="18" charset="2"/>
              </a:rPr>
              <a:t>      </a:t>
            </a:r>
            <a:r>
              <a:rPr lang="en-US" altLang="en-US" b="1" dirty="0" err="1">
                <a:sym typeface="Symbol" panose="05050102010706020507" pitchFamily="18" charset="2"/>
              </a:rPr>
              <a:t>delim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blank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tab</a:t>
            </a:r>
            <a:r>
              <a:rPr lang="en-US" altLang="en-US" dirty="0">
                <a:sym typeface="Symbol" panose="05050102010706020507" pitchFamily="18" charset="2"/>
              </a:rPr>
              <a:t> | newline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      </a:t>
            </a:r>
            <a:r>
              <a:rPr lang="en-US" altLang="en-US" b="1" dirty="0" err="1">
                <a:sym typeface="Symbol" panose="05050102010706020507" pitchFamily="18" charset="2"/>
              </a:rPr>
              <a:t>ws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 err="1">
                <a:sym typeface="Symbol" panose="05050102010706020507" pitchFamily="18" charset="2"/>
              </a:rPr>
              <a:t>delim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endParaRPr lang="en-US" altLang="en-US" dirty="0">
              <a:sym typeface="Symbol" panose="05050102010706020507" pitchFamily="18" charset="2"/>
            </a:endParaRPr>
          </a:p>
          <a:p>
            <a:r>
              <a:rPr lang="en-US" altLang="en-US" dirty="0">
                <a:sym typeface="Symbol" panose="05050102010706020507" pitchFamily="18" charset="2"/>
              </a:rPr>
              <a:t>Cannot use recursion, this is illegal:</a:t>
            </a:r>
            <a:br>
              <a:rPr lang="en-US" altLang="en-US" dirty="0">
                <a:sym typeface="Symbol" panose="05050102010706020507" pitchFamily="18" charset="2"/>
              </a:rPr>
            </a:b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digits </a:t>
            </a:r>
            <a:r>
              <a:rPr lang="en-US" altLang="en-US" dirty="0">
                <a:sym typeface="Symbol" panose="05050102010706020507" pitchFamily="18" charset="2"/>
              </a:rPr>
              <a:t></a:t>
            </a:r>
            <a:r>
              <a:rPr lang="en-US" altLang="en-US" b="1" dirty="0">
                <a:sym typeface="Symbol" panose="05050102010706020507" pitchFamily="18" charset="2"/>
              </a:rPr>
              <a:t> digit digits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endParaRPr lang="en-US" altLang="en-US" dirty="0">
              <a:sym typeface="Symbol" panose="05050102010706020507" pitchFamily="18" charset="2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DEFA788-AC7C-40FC-8737-70A572FE99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7014" y="3629078"/>
            <a:ext cx="4866952" cy="1390558"/>
          </a:xfrm>
          <a:prstGeom prst="rect">
            <a:avLst/>
          </a:prstGeom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>
            <a:extLst>
              <a:ext uri="{FF2B5EF4-FFF2-40B4-BE49-F238E27FC236}">
                <a16:creationId xmlns:a16="http://schemas.microsoft.com/office/drawing/2014/main" id="{2DD92226-0430-4BB0-9DE6-7706E338628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Specification of Patterns for Tokens: Notational Shorthands</a:t>
            </a:r>
          </a:p>
        </p:txBody>
      </p:sp>
      <p:sp>
        <p:nvSpPr>
          <p:cNvPr id="12291" name="Rectangle 3">
            <a:extLst>
              <a:ext uri="{FF2B5EF4-FFF2-40B4-BE49-F238E27FC236}">
                <a16:creationId xmlns:a16="http://schemas.microsoft.com/office/drawing/2014/main" id="{DE44097F-EC1C-497F-A854-A0D6CC8E0D0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/>
              <a:t>We frequently use the following </a:t>
            </a:r>
            <a:r>
              <a:rPr lang="en-US" altLang="en-US" dirty="0" err="1"/>
              <a:t>shorthands</a:t>
            </a:r>
            <a:r>
              <a:rPr lang="en-US" altLang="en-US" dirty="0"/>
              <a:t>: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r</a:t>
            </a:r>
            <a:r>
              <a:rPr lang="en-US" altLang="en-US" baseline="30000" dirty="0"/>
              <a:t>+</a:t>
            </a:r>
            <a:r>
              <a:rPr lang="en-US" altLang="en-US" dirty="0"/>
              <a:t> = </a:t>
            </a:r>
            <a:r>
              <a:rPr lang="en-US" altLang="en-US" i="1" dirty="0" err="1"/>
              <a:t>rr</a:t>
            </a:r>
            <a:r>
              <a:rPr lang="en-US" altLang="en-US" baseline="30000" dirty="0"/>
              <a:t>*</a:t>
            </a:r>
            <a:br>
              <a:rPr lang="en-US" altLang="en-US" dirty="0"/>
            </a:br>
            <a:r>
              <a:rPr lang="en-US" altLang="en-US" dirty="0"/>
              <a:t>	</a:t>
            </a:r>
            <a:r>
              <a:rPr lang="en-US" altLang="en-US" i="1" dirty="0"/>
              <a:t>r</a:t>
            </a:r>
            <a:r>
              <a:rPr lang="en-US" altLang="en-US" dirty="0"/>
              <a:t>? = </a:t>
            </a:r>
            <a:r>
              <a:rPr lang="en-US" altLang="en-US" i="1" dirty="0"/>
              <a:t>r</a:t>
            </a:r>
            <a:r>
              <a:rPr lang="en-US" altLang="en-US" dirty="0"/>
              <a:t> | </a:t>
            </a:r>
            <a:r>
              <a:rPr lang="en-US" altLang="en-US" dirty="0">
                <a:sym typeface="Symbol" panose="05050102010706020507" pitchFamily="18" charset="2"/>
              </a:rPr>
              <a:t>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dirty="0">
                <a:sym typeface="Symbol" panose="05050102010706020507" pitchFamily="18" charset="2"/>
              </a:rPr>
              <a:t>[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-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  <a:r>
              <a:rPr lang="en-US" altLang="en-US" dirty="0">
                <a:sym typeface="Symbol" panose="05050102010706020507" pitchFamily="18" charset="2"/>
              </a:rPr>
              <a:t>] =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a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b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c</a:t>
            </a:r>
            <a:r>
              <a:rPr lang="en-US" altLang="en-US" dirty="0">
                <a:sym typeface="Symbol" panose="05050102010706020507" pitchFamily="18" charset="2"/>
              </a:rPr>
              <a:t> | … |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z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For example: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dirty="0">
                <a:sym typeface="Symbol" panose="05050102010706020507" pitchFamily="18" charset="2"/>
              </a:rPr>
              <a:t>  [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0</a:t>
            </a:r>
            <a:r>
              <a:rPr lang="en-US" altLang="en-US" dirty="0">
                <a:sym typeface="Symbol" panose="05050102010706020507" pitchFamily="18" charset="2"/>
              </a:rPr>
              <a:t>-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9</a:t>
            </a:r>
            <a:r>
              <a:rPr lang="en-US" altLang="en-US" dirty="0">
                <a:sym typeface="Symbol" panose="05050102010706020507" pitchFamily="18" charset="2"/>
              </a:rPr>
              <a:t>]</a:t>
            </a:r>
            <a:br>
              <a:rPr lang="en-US" altLang="en-US" dirty="0">
                <a:sym typeface="Symbol" panose="05050102010706020507" pitchFamily="18" charset="2"/>
              </a:rPr>
            </a:br>
            <a:r>
              <a:rPr lang="en-US" altLang="en-US" b="1" dirty="0">
                <a:sym typeface="Symbol" panose="05050102010706020507" pitchFamily="18" charset="2"/>
              </a:rPr>
              <a:t>number</a:t>
            </a:r>
            <a:r>
              <a:rPr lang="en-US" altLang="en-US" dirty="0">
                <a:sym typeface="Symbol" panose="05050102010706020507" pitchFamily="18" charset="2"/>
              </a:rPr>
              <a:t> 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b="1" dirty="0">
                <a:sym typeface="Symbol" panose="05050102010706020507" pitchFamily="18" charset="2"/>
              </a:rPr>
              <a:t>. 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)? ( </a:t>
            </a:r>
            <a:r>
              <a:rPr lang="en-US" altLang="en-US" b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b="1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)?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)?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>
            <a:extLst>
              <a:ext uri="{FF2B5EF4-FFF2-40B4-BE49-F238E27FC236}">
                <a16:creationId xmlns:a16="http://schemas.microsoft.com/office/drawing/2014/main" id="{C75B7FD4-AACA-4922-A76E-3CD9DEE008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Regular Definitions and Grammars</a:t>
            </a:r>
          </a:p>
        </p:txBody>
      </p:sp>
      <p:sp>
        <p:nvSpPr>
          <p:cNvPr id="14339" name="Text Box 3">
            <a:extLst>
              <a:ext uri="{FF2B5EF4-FFF2-40B4-BE49-F238E27FC236}">
                <a16:creationId xmlns:a16="http://schemas.microsoft.com/office/drawing/2014/main" id="{38873E38-FC1E-492C-857E-907A6CF3272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2133601"/>
            <a:ext cx="3743525" cy="22467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i="1"/>
              <a:t>stmt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sym typeface="Symbol" panose="05050102010706020507" pitchFamily="18" charset="2"/>
              </a:rPr>
              <a:t>if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expr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then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stmt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     | </a:t>
            </a:r>
            <a:r>
              <a:rPr lang="en-US" altLang="en-US" b="1">
                <a:sym typeface="Symbol" panose="05050102010706020507" pitchFamily="18" charset="2"/>
              </a:rPr>
              <a:t>if </a:t>
            </a:r>
            <a:r>
              <a:rPr lang="en-US" altLang="en-US" i="1">
                <a:sym typeface="Symbol" panose="05050102010706020507" pitchFamily="18" charset="2"/>
              </a:rPr>
              <a:t>expr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then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stmt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b="1">
                <a:sym typeface="Symbol" panose="05050102010706020507" pitchFamily="18" charset="2"/>
              </a:rPr>
              <a:t>else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stmt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     | </a:t>
            </a:r>
            <a:r>
              <a:rPr lang="en-US" altLang="en-US" sz="3200">
                <a:sym typeface="Symbol" panose="05050102010706020507" pitchFamily="18" charset="2"/>
              </a:rPr>
              <a:t>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expr </a:t>
            </a:r>
            <a:r>
              <a:rPr lang="en-US" altLang="en-US">
                <a:sym typeface="Symbol" panose="05050102010706020507" pitchFamily="18" charset="2"/>
              </a:rPr>
              <a:t></a:t>
            </a:r>
            <a:r>
              <a:rPr lang="en-US" altLang="en-US" i="1">
                <a:sym typeface="Symbol" panose="05050102010706020507" pitchFamily="18" charset="2"/>
              </a:rPr>
              <a:t> term </a:t>
            </a:r>
            <a:r>
              <a:rPr lang="en-US" altLang="en-US" b="1">
                <a:sym typeface="Symbol" panose="05050102010706020507" pitchFamily="18" charset="2"/>
              </a:rPr>
              <a:t>relop</a:t>
            </a:r>
            <a:r>
              <a:rPr lang="en-US" altLang="en-US">
                <a:sym typeface="Symbol" panose="05050102010706020507" pitchFamily="18" charset="2"/>
              </a:rPr>
              <a:t> </a:t>
            </a:r>
            <a:r>
              <a:rPr lang="en-US" altLang="en-US" i="1">
                <a:sym typeface="Symbol" panose="05050102010706020507" pitchFamily="18" charset="2"/>
              </a:rPr>
              <a:t>term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     | </a:t>
            </a:r>
            <a:r>
              <a:rPr lang="en-US" altLang="en-US" i="1">
                <a:sym typeface="Symbol" panose="05050102010706020507" pitchFamily="18" charset="2"/>
              </a:rPr>
              <a:t>term</a:t>
            </a:r>
            <a:br>
              <a:rPr lang="en-US" altLang="en-US" i="1">
                <a:sym typeface="Symbol" panose="05050102010706020507" pitchFamily="18" charset="2"/>
              </a:rPr>
            </a:br>
            <a:r>
              <a:rPr lang="en-US" altLang="en-US" i="1">
                <a:sym typeface="Symbol" panose="05050102010706020507" pitchFamily="18" charset="2"/>
              </a:rPr>
              <a:t>term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sym typeface="Symbol" panose="05050102010706020507" pitchFamily="18" charset="2"/>
              </a:rPr>
              <a:t>id</a:t>
            </a:r>
            <a:br>
              <a:rPr lang="en-US" altLang="en-US" b="1">
                <a:sym typeface="Symbol" panose="05050102010706020507" pitchFamily="18" charset="2"/>
              </a:rPr>
            </a:br>
            <a:r>
              <a:rPr lang="en-US" altLang="en-US">
                <a:sym typeface="Symbol" panose="05050102010706020507" pitchFamily="18" charset="2"/>
              </a:rPr>
              <a:t>           | </a:t>
            </a:r>
            <a:r>
              <a:rPr lang="en-US" altLang="en-US" b="1">
                <a:sym typeface="Symbol" panose="05050102010706020507" pitchFamily="18" charset="2"/>
              </a:rPr>
              <a:t>num</a:t>
            </a:r>
          </a:p>
        </p:txBody>
      </p:sp>
      <p:sp>
        <p:nvSpPr>
          <p:cNvPr id="14340" name="Text Box 4">
            <a:extLst>
              <a:ext uri="{FF2B5EF4-FFF2-40B4-BE49-F238E27FC236}">
                <a16:creationId xmlns:a16="http://schemas.microsoft.com/office/drawing/2014/main" id="{B1BD3024-76E2-4F17-B885-E1651174D86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27600" y="4343400"/>
            <a:ext cx="5213543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 dirty="0"/>
              <a:t>       if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if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/>
              <a:t>  then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then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/>
              <a:t>   else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else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 err="1"/>
              <a:t>relop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altLang="en-US" dirty="0"/>
              <a:t> |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&lt;=</a:t>
            </a:r>
            <a:r>
              <a:rPr lang="en-US" altLang="en-US" dirty="0"/>
              <a:t> |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&lt;&gt;</a:t>
            </a:r>
            <a:r>
              <a:rPr lang="en-US" altLang="en-US" dirty="0"/>
              <a:t> |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&gt;</a:t>
            </a:r>
            <a:r>
              <a:rPr lang="en-US" altLang="en-US" dirty="0"/>
              <a:t> |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&gt;=</a:t>
            </a:r>
            <a:r>
              <a:rPr lang="en-US" altLang="en-US" dirty="0"/>
              <a:t> |</a:t>
            </a:r>
            <a:r>
              <a:rPr lang="en-US" altLang="en-US" b="1" dirty="0"/>
              <a:t> </a:t>
            </a:r>
            <a: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  <a:t>=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/>
              <a:t>      id</a:t>
            </a:r>
            <a:r>
              <a:rPr lang="en-US" altLang="en-US" dirty="0"/>
              <a:t>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ym typeface="Symbol" panose="05050102010706020507" pitchFamily="18" charset="2"/>
              </a:rPr>
              <a:t>letter ( letter</a:t>
            </a:r>
            <a:r>
              <a:rPr lang="en-US" altLang="en-US" dirty="0">
                <a:sym typeface="Symbol" panose="05050102010706020507" pitchFamily="18" charset="2"/>
              </a:rPr>
              <a:t> |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dirty="0">
                <a:sym typeface="Symbol" panose="05050102010706020507" pitchFamily="18" charset="2"/>
              </a:rPr>
              <a:t> )</a:t>
            </a:r>
            <a:r>
              <a:rPr lang="en-US" altLang="en-US" baseline="30000" dirty="0">
                <a:sym typeface="Symbol" panose="05050102010706020507" pitchFamily="18" charset="2"/>
              </a:rPr>
              <a:t>*</a:t>
            </a:r>
            <a:br>
              <a:rPr lang="en-US" altLang="en-US" b="1" dirty="0">
                <a:latin typeface="Courier New" panose="02070309020205020404" pitchFamily="49" charset="0"/>
                <a:sym typeface="Symbol" panose="05050102010706020507" pitchFamily="18" charset="2"/>
              </a:rPr>
            </a:br>
            <a:r>
              <a:rPr lang="en-US" altLang="en-US" b="1" dirty="0"/>
              <a:t> number </a:t>
            </a:r>
            <a:r>
              <a:rPr lang="en-US" altLang="en-US" dirty="0">
                <a:sym typeface="Symbol" panose="05050102010706020507" pitchFamily="18" charset="2"/>
              </a:rPr>
              <a:t>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b="1" dirty="0">
                <a:sym typeface="Symbol" panose="05050102010706020507" pitchFamily="18" charset="2"/>
              </a:rPr>
              <a:t>. 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)? ( </a:t>
            </a:r>
            <a:r>
              <a:rPr lang="en-US" altLang="en-US" b="1" dirty="0">
                <a:sym typeface="Symbol" panose="05050102010706020507" pitchFamily="18" charset="2"/>
              </a:rPr>
              <a:t>E</a:t>
            </a:r>
            <a:r>
              <a:rPr lang="en-US" altLang="en-US" dirty="0">
                <a:sym typeface="Symbol" panose="05050102010706020507" pitchFamily="18" charset="2"/>
              </a:rPr>
              <a:t> (</a:t>
            </a:r>
            <a:r>
              <a:rPr lang="en-US" altLang="en-US" b="1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|</a:t>
            </a:r>
            <a:r>
              <a:rPr lang="en-US" altLang="en-US" b="1" dirty="0">
                <a:sym typeface="Symbol" panose="05050102010706020507" pitchFamily="18" charset="2"/>
              </a:rPr>
              <a:t>-</a:t>
            </a:r>
            <a:r>
              <a:rPr lang="en-US" altLang="en-US" dirty="0">
                <a:sym typeface="Symbol" panose="05050102010706020507" pitchFamily="18" charset="2"/>
              </a:rPr>
              <a:t>)? </a:t>
            </a:r>
            <a:r>
              <a:rPr lang="en-US" altLang="en-US" b="1" dirty="0">
                <a:sym typeface="Symbol" panose="05050102010706020507" pitchFamily="18" charset="2"/>
              </a:rPr>
              <a:t>digit</a:t>
            </a:r>
            <a:r>
              <a:rPr lang="en-US" altLang="en-US" baseline="30000" dirty="0">
                <a:sym typeface="Symbol" panose="05050102010706020507" pitchFamily="18" charset="2"/>
              </a:rPr>
              <a:t>+</a:t>
            </a:r>
            <a:r>
              <a:rPr lang="en-US" altLang="en-US" dirty="0">
                <a:sym typeface="Symbol" panose="05050102010706020507" pitchFamily="18" charset="2"/>
              </a:rPr>
              <a:t> )?</a:t>
            </a:r>
          </a:p>
        </p:txBody>
      </p:sp>
      <p:sp>
        <p:nvSpPr>
          <p:cNvPr id="14341" name="Text Box 5">
            <a:extLst>
              <a:ext uri="{FF2B5EF4-FFF2-40B4-BE49-F238E27FC236}">
                <a16:creationId xmlns:a16="http://schemas.microsoft.com/office/drawing/2014/main" id="{1206DA2D-4BA9-4383-B87D-740235D402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0" y="1752600"/>
            <a:ext cx="1200008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Grammar</a:t>
            </a:r>
          </a:p>
        </p:txBody>
      </p:sp>
      <p:sp>
        <p:nvSpPr>
          <p:cNvPr id="14342" name="Text Box 6">
            <a:extLst>
              <a:ext uri="{FF2B5EF4-FFF2-40B4-BE49-F238E27FC236}">
                <a16:creationId xmlns:a16="http://schemas.microsoft.com/office/drawing/2014/main" id="{6C11C7C8-91C1-416F-A203-B966BA86200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9088" y="3962400"/>
            <a:ext cx="219707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Regular definitions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>
            <a:extLst>
              <a:ext uri="{FF2B5EF4-FFF2-40B4-BE49-F238E27FC236}">
                <a16:creationId xmlns:a16="http://schemas.microsoft.com/office/drawing/2014/main" id="{42E62457-9E0B-4C38-B3C2-48D5443510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a Scanner Using Transition Diagrams</a:t>
            </a:r>
          </a:p>
        </p:txBody>
      </p:sp>
      <p:sp>
        <p:nvSpPr>
          <p:cNvPr id="15363" name="Oval 3">
            <a:extLst>
              <a:ext uri="{FF2B5EF4-FFF2-40B4-BE49-F238E27FC236}">
                <a16:creationId xmlns:a16="http://schemas.microsoft.com/office/drawing/2014/main" id="{D7190B80-2300-4140-96D4-42872C928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26749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0</a:t>
            </a:r>
          </a:p>
        </p:txBody>
      </p:sp>
      <p:sp>
        <p:nvSpPr>
          <p:cNvPr id="15365" name="Oval 5">
            <a:extLst>
              <a:ext uri="{FF2B5EF4-FFF2-40B4-BE49-F238E27FC236}">
                <a16:creationId xmlns:a16="http://schemas.microsoft.com/office/drawing/2014/main" id="{1B13DB15-7D3B-43A9-AD0D-8DDDCBE6B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26749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2</a:t>
            </a:r>
          </a:p>
        </p:txBody>
      </p:sp>
      <p:sp>
        <p:nvSpPr>
          <p:cNvPr id="15366" name="Oval 6">
            <a:extLst>
              <a:ext uri="{FF2B5EF4-FFF2-40B4-BE49-F238E27FC236}">
                <a16:creationId xmlns:a16="http://schemas.microsoft.com/office/drawing/2014/main" id="{C0C0F37A-6FD8-4109-AD74-67943CBEB0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26749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</a:t>
            </a:r>
          </a:p>
        </p:txBody>
      </p:sp>
      <p:sp>
        <p:nvSpPr>
          <p:cNvPr id="15367" name="Oval 7">
            <a:extLst>
              <a:ext uri="{FF2B5EF4-FFF2-40B4-BE49-F238E27FC236}">
                <a16:creationId xmlns:a16="http://schemas.microsoft.com/office/drawing/2014/main" id="{098FE647-20B9-4497-83B6-9323226919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503738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6</a:t>
            </a:r>
          </a:p>
        </p:txBody>
      </p:sp>
      <p:sp>
        <p:nvSpPr>
          <p:cNvPr id="15370" name="Oval 10">
            <a:extLst>
              <a:ext uri="{FF2B5EF4-FFF2-40B4-BE49-F238E27FC236}">
                <a16:creationId xmlns:a16="http://schemas.microsoft.com/office/drawing/2014/main" id="{EF880531-1E1A-48F4-B2E4-03D11BE98A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1321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3</a:t>
            </a:r>
          </a:p>
        </p:txBody>
      </p:sp>
      <p:sp>
        <p:nvSpPr>
          <p:cNvPr id="15371" name="Oval 11">
            <a:extLst>
              <a:ext uri="{FF2B5EF4-FFF2-40B4-BE49-F238E27FC236}">
                <a16:creationId xmlns:a16="http://schemas.microsoft.com/office/drawing/2014/main" id="{9CA4B0E3-5828-4CFF-B024-0FC3F4E8AD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35893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4</a:t>
            </a:r>
          </a:p>
        </p:txBody>
      </p:sp>
      <p:sp>
        <p:nvSpPr>
          <p:cNvPr id="15372" name="Oval 12">
            <a:extLst>
              <a:ext uri="{FF2B5EF4-FFF2-40B4-BE49-F238E27FC236}">
                <a16:creationId xmlns:a16="http://schemas.microsoft.com/office/drawing/2014/main" id="{889FD7D4-8960-4AD6-8BA3-71FBCDDCD28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0465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5</a:t>
            </a:r>
          </a:p>
        </p:txBody>
      </p:sp>
      <p:sp>
        <p:nvSpPr>
          <p:cNvPr id="15373" name="Oval 13">
            <a:extLst>
              <a:ext uri="{FF2B5EF4-FFF2-40B4-BE49-F238E27FC236}">
                <a16:creationId xmlns:a16="http://schemas.microsoft.com/office/drawing/2014/main" id="{A624DA13-AE19-4C9E-A06F-BB45F0CBB7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5037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7</a:t>
            </a:r>
          </a:p>
        </p:txBody>
      </p:sp>
      <p:sp>
        <p:nvSpPr>
          <p:cNvPr id="15374" name="Oval 14">
            <a:extLst>
              <a:ext uri="{FF2B5EF4-FFF2-40B4-BE49-F238E27FC236}">
                <a16:creationId xmlns:a16="http://schemas.microsoft.com/office/drawing/2014/main" id="{071DA229-8A71-4884-B98E-7B15808CE9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72400" y="4960938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8</a:t>
            </a:r>
          </a:p>
        </p:txBody>
      </p:sp>
      <p:sp>
        <p:nvSpPr>
          <p:cNvPr id="15375" name="Text Box 15">
            <a:extLst>
              <a:ext uri="{FF2B5EF4-FFF2-40B4-BE49-F238E27FC236}">
                <a16:creationId xmlns:a16="http://schemas.microsoft.com/office/drawing/2014/main" id="{884A9DBB-2398-41D6-A411-578C27BBA2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1" y="2674938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LE</a:t>
            </a:r>
            <a:r>
              <a:rPr lang="en-US" altLang="en-US"/>
              <a:t>)</a:t>
            </a:r>
          </a:p>
        </p:txBody>
      </p:sp>
      <p:sp>
        <p:nvSpPr>
          <p:cNvPr id="15376" name="Text Box 16">
            <a:extLst>
              <a:ext uri="{FF2B5EF4-FFF2-40B4-BE49-F238E27FC236}">
                <a16:creationId xmlns:a16="http://schemas.microsoft.com/office/drawing/2014/main" id="{0878A1D5-D47E-43DE-B037-B5856167B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1" y="3132138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NE</a:t>
            </a:r>
            <a:r>
              <a:rPr lang="en-US" altLang="en-US"/>
              <a:t>)</a:t>
            </a:r>
          </a:p>
        </p:txBody>
      </p:sp>
      <p:sp>
        <p:nvSpPr>
          <p:cNvPr id="15377" name="Text Box 17">
            <a:extLst>
              <a:ext uri="{FF2B5EF4-FFF2-40B4-BE49-F238E27FC236}">
                <a16:creationId xmlns:a16="http://schemas.microsoft.com/office/drawing/2014/main" id="{67E6B18D-4122-4C8A-B321-110A4A6F0F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1" y="3589338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LT</a:t>
            </a:r>
            <a:r>
              <a:rPr lang="en-US" altLang="en-US"/>
              <a:t>)</a:t>
            </a:r>
          </a:p>
        </p:txBody>
      </p:sp>
      <p:sp>
        <p:nvSpPr>
          <p:cNvPr id="15378" name="Text Box 18">
            <a:extLst>
              <a:ext uri="{FF2B5EF4-FFF2-40B4-BE49-F238E27FC236}">
                <a16:creationId xmlns:a16="http://schemas.microsoft.com/office/drawing/2014/main" id="{21DC56B8-9B20-4BFB-B9E4-12F1207E91C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91301" y="4038600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EQ</a:t>
            </a:r>
            <a:r>
              <a:rPr lang="en-US" altLang="en-US"/>
              <a:t>)</a:t>
            </a:r>
          </a:p>
        </p:txBody>
      </p:sp>
      <p:sp>
        <p:nvSpPr>
          <p:cNvPr id="15379" name="Text Box 19">
            <a:extLst>
              <a:ext uri="{FF2B5EF4-FFF2-40B4-BE49-F238E27FC236}">
                <a16:creationId xmlns:a16="http://schemas.microsoft.com/office/drawing/2014/main" id="{CAD30C55-4698-4399-989B-F3BF4F3EEB0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1" y="4503738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GE</a:t>
            </a:r>
            <a:r>
              <a:rPr lang="en-US" altLang="en-US"/>
              <a:t>)</a:t>
            </a:r>
          </a:p>
        </p:txBody>
      </p:sp>
      <p:sp>
        <p:nvSpPr>
          <p:cNvPr id="15380" name="Text Box 20">
            <a:extLst>
              <a:ext uri="{FF2B5EF4-FFF2-40B4-BE49-F238E27FC236}">
                <a16:creationId xmlns:a16="http://schemas.microsoft.com/office/drawing/2014/main" id="{67B9CEBB-80F9-48C0-B60C-FECD3AA232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91501" y="4960938"/>
            <a:ext cx="2057999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b="1"/>
              <a:t>relop</a:t>
            </a:r>
            <a:r>
              <a:rPr lang="en-US" altLang="en-US"/>
              <a:t>, </a:t>
            </a:r>
            <a:r>
              <a:rPr lang="en-US" altLang="en-US" b="1">
                <a:latin typeface="Courier New" panose="02070309020205020404" pitchFamily="49" charset="0"/>
              </a:rPr>
              <a:t>GT</a:t>
            </a:r>
            <a:r>
              <a:rPr lang="en-US" altLang="en-US"/>
              <a:t>)</a:t>
            </a:r>
          </a:p>
        </p:txBody>
      </p:sp>
      <p:sp>
        <p:nvSpPr>
          <p:cNvPr id="15381" name="Line 21">
            <a:extLst>
              <a:ext uri="{FF2B5EF4-FFF2-40B4-BE49-F238E27FC236}">
                <a16:creationId xmlns:a16="http://schemas.microsoft.com/office/drawing/2014/main" id="{0DFDC697-4844-4046-877E-26F06E7745DC}"/>
              </a:ext>
            </a:extLst>
          </p:cNvPr>
          <p:cNvSpPr>
            <a:spLocks noChangeShapeType="1"/>
          </p:cNvSpPr>
          <p:nvPr/>
        </p:nvSpPr>
        <p:spPr bwMode="auto">
          <a:xfrm>
            <a:off x="48768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2" name="Line 22">
            <a:extLst>
              <a:ext uri="{FF2B5EF4-FFF2-40B4-BE49-F238E27FC236}">
                <a16:creationId xmlns:a16="http://schemas.microsoft.com/office/drawing/2014/main" id="{57357BA0-C42D-4F54-810A-28B0B2B8BA8C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3" name="Line 23">
            <a:extLst>
              <a:ext uri="{FF2B5EF4-FFF2-40B4-BE49-F238E27FC236}">
                <a16:creationId xmlns:a16="http://schemas.microsoft.com/office/drawing/2014/main" id="{E08018BD-8FAA-4CC3-B971-A07E7D7D6D16}"/>
              </a:ext>
            </a:extLst>
          </p:cNvPr>
          <p:cNvSpPr>
            <a:spLocks noChangeShapeType="1"/>
          </p:cNvSpPr>
          <p:nvPr/>
        </p:nvSpPr>
        <p:spPr bwMode="auto">
          <a:xfrm>
            <a:off x="6477000" y="46561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4" name="Freeform 24">
            <a:extLst>
              <a:ext uri="{FF2B5EF4-FFF2-40B4-BE49-F238E27FC236}">
                <a16:creationId xmlns:a16="http://schemas.microsoft.com/office/drawing/2014/main" id="{91770F89-E702-4933-8884-87E34070ABE1}"/>
              </a:ext>
            </a:extLst>
          </p:cNvPr>
          <p:cNvSpPr>
            <a:spLocks/>
          </p:cNvSpPr>
          <p:nvPr/>
        </p:nvSpPr>
        <p:spPr bwMode="auto">
          <a:xfrm>
            <a:off x="6319839" y="2979738"/>
            <a:ext cx="1425575" cy="315912"/>
          </a:xfrm>
          <a:custGeom>
            <a:avLst/>
            <a:gdLst>
              <a:gd name="T0" fmla="*/ 3 w 898"/>
              <a:gd name="T1" fmla="*/ 0 h 199"/>
              <a:gd name="T2" fmla="*/ 149 w 898"/>
              <a:gd name="T3" fmla="*/ 168 h 199"/>
              <a:gd name="T4" fmla="*/ 898 w 898"/>
              <a:gd name="T5" fmla="*/ 18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8" h="199">
                <a:moveTo>
                  <a:pt x="3" y="0"/>
                </a:moveTo>
                <a:cubicBezTo>
                  <a:pt x="27" y="28"/>
                  <a:pt x="0" y="137"/>
                  <a:pt x="149" y="168"/>
                </a:cubicBezTo>
                <a:cubicBezTo>
                  <a:pt x="298" y="199"/>
                  <a:pt x="742" y="182"/>
                  <a:pt x="898" y="18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5" name="Freeform 25">
            <a:extLst>
              <a:ext uri="{FF2B5EF4-FFF2-40B4-BE49-F238E27FC236}">
                <a16:creationId xmlns:a16="http://schemas.microsoft.com/office/drawing/2014/main" id="{0B3B2F53-9C97-48AF-87D1-89C38E1F055A}"/>
              </a:ext>
            </a:extLst>
          </p:cNvPr>
          <p:cNvSpPr>
            <a:spLocks/>
          </p:cNvSpPr>
          <p:nvPr/>
        </p:nvSpPr>
        <p:spPr bwMode="auto">
          <a:xfrm>
            <a:off x="6311900" y="2989263"/>
            <a:ext cx="1460500" cy="812800"/>
          </a:xfrm>
          <a:custGeom>
            <a:avLst/>
            <a:gdLst>
              <a:gd name="T0" fmla="*/ 0 w 920"/>
              <a:gd name="T1" fmla="*/ 0 h 512"/>
              <a:gd name="T2" fmla="*/ 162 w 920"/>
              <a:gd name="T3" fmla="*/ 434 h 512"/>
              <a:gd name="T4" fmla="*/ 920 w 920"/>
              <a:gd name="T5" fmla="*/ 468 h 512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20" h="512">
                <a:moveTo>
                  <a:pt x="0" y="0"/>
                </a:moveTo>
                <a:cubicBezTo>
                  <a:pt x="27" y="72"/>
                  <a:pt x="9" y="356"/>
                  <a:pt x="162" y="434"/>
                </a:cubicBezTo>
                <a:cubicBezTo>
                  <a:pt x="315" y="512"/>
                  <a:pt x="762" y="461"/>
                  <a:pt x="920" y="468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6" name="Freeform 26">
            <a:extLst>
              <a:ext uri="{FF2B5EF4-FFF2-40B4-BE49-F238E27FC236}">
                <a16:creationId xmlns:a16="http://schemas.microsoft.com/office/drawing/2014/main" id="{5C9DE66A-E55E-42F7-8807-B05BDE69A363}"/>
              </a:ext>
            </a:extLst>
          </p:cNvPr>
          <p:cNvSpPr>
            <a:spLocks/>
          </p:cNvSpPr>
          <p:nvPr/>
        </p:nvSpPr>
        <p:spPr bwMode="auto">
          <a:xfrm>
            <a:off x="6324601" y="4808538"/>
            <a:ext cx="1425575" cy="315912"/>
          </a:xfrm>
          <a:custGeom>
            <a:avLst/>
            <a:gdLst>
              <a:gd name="T0" fmla="*/ 3 w 898"/>
              <a:gd name="T1" fmla="*/ 0 h 199"/>
              <a:gd name="T2" fmla="*/ 149 w 898"/>
              <a:gd name="T3" fmla="*/ 168 h 199"/>
              <a:gd name="T4" fmla="*/ 898 w 898"/>
              <a:gd name="T5" fmla="*/ 185 h 19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8" h="199">
                <a:moveTo>
                  <a:pt x="3" y="0"/>
                </a:moveTo>
                <a:cubicBezTo>
                  <a:pt x="27" y="28"/>
                  <a:pt x="0" y="137"/>
                  <a:pt x="149" y="168"/>
                </a:cubicBezTo>
                <a:cubicBezTo>
                  <a:pt x="298" y="199"/>
                  <a:pt x="742" y="182"/>
                  <a:pt x="898" y="185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7" name="Freeform 27">
            <a:extLst>
              <a:ext uri="{FF2B5EF4-FFF2-40B4-BE49-F238E27FC236}">
                <a16:creationId xmlns:a16="http://schemas.microsoft.com/office/drawing/2014/main" id="{A163DF30-73F9-4DB6-A2D4-5DB9216300E5}"/>
              </a:ext>
            </a:extLst>
          </p:cNvPr>
          <p:cNvSpPr>
            <a:spLocks/>
          </p:cNvSpPr>
          <p:nvPr/>
        </p:nvSpPr>
        <p:spPr bwMode="auto">
          <a:xfrm>
            <a:off x="4724401" y="2976563"/>
            <a:ext cx="1425575" cy="1282700"/>
          </a:xfrm>
          <a:custGeom>
            <a:avLst/>
            <a:gdLst>
              <a:gd name="T0" fmla="*/ 5 w 898"/>
              <a:gd name="T1" fmla="*/ 0 h 808"/>
              <a:gd name="T2" fmla="*/ 149 w 898"/>
              <a:gd name="T3" fmla="*/ 681 h 808"/>
              <a:gd name="T4" fmla="*/ 898 w 898"/>
              <a:gd name="T5" fmla="*/ 763 h 8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898" h="808">
                <a:moveTo>
                  <a:pt x="5" y="0"/>
                </a:moveTo>
                <a:cubicBezTo>
                  <a:pt x="29" y="113"/>
                  <a:pt x="0" y="554"/>
                  <a:pt x="149" y="681"/>
                </a:cubicBezTo>
                <a:cubicBezTo>
                  <a:pt x="298" y="808"/>
                  <a:pt x="742" y="746"/>
                  <a:pt x="898" y="76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8" name="Freeform 28">
            <a:extLst>
              <a:ext uri="{FF2B5EF4-FFF2-40B4-BE49-F238E27FC236}">
                <a16:creationId xmlns:a16="http://schemas.microsoft.com/office/drawing/2014/main" id="{492BAAD3-177C-4D4D-B068-3797D292394B}"/>
              </a:ext>
            </a:extLst>
          </p:cNvPr>
          <p:cNvSpPr>
            <a:spLocks/>
          </p:cNvSpPr>
          <p:nvPr/>
        </p:nvSpPr>
        <p:spPr bwMode="auto">
          <a:xfrm>
            <a:off x="4710113" y="2989263"/>
            <a:ext cx="1439862" cy="1776412"/>
          </a:xfrm>
          <a:custGeom>
            <a:avLst/>
            <a:gdLst>
              <a:gd name="T0" fmla="*/ 5 w 907"/>
              <a:gd name="T1" fmla="*/ 0 h 1119"/>
              <a:gd name="T2" fmla="*/ 150 w 907"/>
              <a:gd name="T3" fmla="*/ 945 h 1119"/>
              <a:gd name="T4" fmla="*/ 907 w 907"/>
              <a:gd name="T5" fmla="*/ 1043 h 1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907" h="1119">
                <a:moveTo>
                  <a:pt x="5" y="0"/>
                </a:moveTo>
                <a:cubicBezTo>
                  <a:pt x="29" y="157"/>
                  <a:pt x="0" y="771"/>
                  <a:pt x="150" y="945"/>
                </a:cubicBezTo>
                <a:cubicBezTo>
                  <a:pt x="300" y="1119"/>
                  <a:pt x="749" y="1023"/>
                  <a:pt x="907" y="1043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89" name="Text Box 29">
            <a:extLst>
              <a:ext uri="{FF2B5EF4-FFF2-40B4-BE49-F238E27FC236}">
                <a16:creationId xmlns:a16="http://schemas.microsoft.com/office/drawing/2014/main" id="{27179273-E561-487A-9196-BA75992919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13151" y="2514600"/>
            <a:ext cx="6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start</a:t>
            </a:r>
          </a:p>
        </p:txBody>
      </p:sp>
      <p:sp>
        <p:nvSpPr>
          <p:cNvPr id="15390" name="Line 30">
            <a:extLst>
              <a:ext uri="{FF2B5EF4-FFF2-40B4-BE49-F238E27FC236}">
                <a16:creationId xmlns:a16="http://schemas.microsoft.com/office/drawing/2014/main" id="{A161FA81-2AF5-4A2C-AD65-E2032493E00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76600" y="2827338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391" name="Rectangle 31">
            <a:extLst>
              <a:ext uri="{FF2B5EF4-FFF2-40B4-BE49-F238E27FC236}">
                <a16:creationId xmlns:a16="http://schemas.microsoft.com/office/drawing/2014/main" id="{B50BA2C9-A2D2-41FD-A22C-81D7CF8A7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18126" y="25225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&lt;</a:t>
            </a:r>
          </a:p>
        </p:txBody>
      </p:sp>
      <p:sp>
        <p:nvSpPr>
          <p:cNvPr id="15392" name="Rectangle 32">
            <a:extLst>
              <a:ext uri="{FF2B5EF4-FFF2-40B4-BE49-F238E27FC236}">
                <a16:creationId xmlns:a16="http://schemas.microsoft.com/office/drawing/2014/main" id="{28901C28-046A-4036-9351-04F1EF8178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38941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15393" name="Rectangle 33">
            <a:extLst>
              <a:ext uri="{FF2B5EF4-FFF2-40B4-BE49-F238E27FC236}">
                <a16:creationId xmlns:a16="http://schemas.microsoft.com/office/drawing/2014/main" id="{D62831FC-8C49-4657-B3F5-44F5410633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1" y="43513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5395" name="Rectangle 35">
            <a:extLst>
              <a:ext uri="{FF2B5EF4-FFF2-40B4-BE49-F238E27FC236}">
                <a16:creationId xmlns:a16="http://schemas.microsoft.com/office/drawing/2014/main" id="{778BD927-58D2-4BD4-9AC5-339DAFD5A3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94526" y="25225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15396" name="Rectangle 36">
            <a:extLst>
              <a:ext uri="{FF2B5EF4-FFF2-40B4-BE49-F238E27FC236}">
                <a16:creationId xmlns:a16="http://schemas.microsoft.com/office/drawing/2014/main" id="{B5D3F2D4-6D1E-443A-B180-23C584ADA7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29797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&gt;</a:t>
            </a:r>
          </a:p>
        </p:txBody>
      </p:sp>
      <p:sp>
        <p:nvSpPr>
          <p:cNvPr id="15397" name="Rectangle 37">
            <a:extLst>
              <a:ext uri="{FF2B5EF4-FFF2-40B4-BE49-F238E27FC236}">
                <a16:creationId xmlns:a16="http://schemas.microsoft.com/office/drawing/2014/main" id="{D7718AD2-C9B2-40FA-90AC-53B28B276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10401" y="4351338"/>
            <a:ext cx="320675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>
                <a:latin typeface="Courier New" panose="02070309020205020404" pitchFamily="49" charset="0"/>
              </a:rPr>
              <a:t>=</a:t>
            </a:r>
          </a:p>
        </p:txBody>
      </p:sp>
      <p:sp>
        <p:nvSpPr>
          <p:cNvPr id="15398" name="Text Box 38">
            <a:extLst>
              <a:ext uri="{FF2B5EF4-FFF2-40B4-BE49-F238E27FC236}">
                <a16:creationId xmlns:a16="http://schemas.microsoft.com/office/drawing/2014/main" id="{4C64A9E0-4965-4DB8-B45E-3E722E4A79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4808538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other</a:t>
            </a:r>
            <a:endParaRPr lang="en-US" altLang="en-US"/>
          </a:p>
        </p:txBody>
      </p:sp>
      <p:sp>
        <p:nvSpPr>
          <p:cNvPr id="15399" name="Text Box 39">
            <a:extLst>
              <a:ext uri="{FF2B5EF4-FFF2-40B4-BE49-F238E27FC236}">
                <a16:creationId xmlns:a16="http://schemas.microsoft.com/office/drawing/2014/main" id="{A7209CA4-ADE6-49FB-8FC6-06DC4FAF20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81801" y="3436938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other</a:t>
            </a:r>
            <a:endParaRPr lang="en-US" altLang="en-US"/>
          </a:p>
        </p:txBody>
      </p:sp>
      <p:sp>
        <p:nvSpPr>
          <p:cNvPr id="15400" name="Text Box 40">
            <a:extLst>
              <a:ext uri="{FF2B5EF4-FFF2-40B4-BE49-F238E27FC236}">
                <a16:creationId xmlns:a16="http://schemas.microsoft.com/office/drawing/2014/main" id="{710ECF07-C494-41CC-9A3F-8A8616C9F6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4808538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</a:t>
            </a:r>
          </a:p>
        </p:txBody>
      </p:sp>
      <p:sp>
        <p:nvSpPr>
          <p:cNvPr id="15401" name="Text Box 41">
            <a:extLst>
              <a:ext uri="{FF2B5EF4-FFF2-40B4-BE49-F238E27FC236}">
                <a16:creationId xmlns:a16="http://schemas.microsoft.com/office/drawing/2014/main" id="{58D6183D-4849-44ED-A938-12CE189820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69250" y="3436938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</a:t>
            </a:r>
          </a:p>
        </p:txBody>
      </p:sp>
      <p:sp>
        <p:nvSpPr>
          <p:cNvPr id="15402" name="Oval 42">
            <a:extLst>
              <a:ext uri="{FF2B5EF4-FFF2-40B4-BE49-F238E27FC236}">
                <a16:creationId xmlns:a16="http://schemas.microsoft.com/office/drawing/2014/main" id="{5183974A-44D4-4880-A726-6528F73FC1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91050" y="617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9</a:t>
            </a:r>
          </a:p>
        </p:txBody>
      </p:sp>
      <p:sp>
        <p:nvSpPr>
          <p:cNvPr id="15403" name="Text Box 43">
            <a:extLst>
              <a:ext uri="{FF2B5EF4-FFF2-40B4-BE49-F238E27FC236}">
                <a16:creationId xmlns:a16="http://schemas.microsoft.com/office/drawing/2014/main" id="{5B198C40-C49D-4557-B329-2B43BC57F5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00451" y="6019800"/>
            <a:ext cx="64979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start</a:t>
            </a:r>
          </a:p>
        </p:txBody>
      </p:sp>
      <p:sp>
        <p:nvSpPr>
          <p:cNvPr id="15404" name="Line 44">
            <a:extLst>
              <a:ext uri="{FF2B5EF4-FFF2-40B4-BE49-F238E27FC236}">
                <a16:creationId xmlns:a16="http://schemas.microsoft.com/office/drawing/2014/main" id="{A0959E05-5444-4C6C-8E97-8EAE7420C5B6}"/>
              </a:ext>
            </a:extLst>
          </p:cNvPr>
          <p:cNvSpPr>
            <a:spLocks noChangeShapeType="1"/>
          </p:cNvSpPr>
          <p:nvPr/>
        </p:nvSpPr>
        <p:spPr bwMode="auto">
          <a:xfrm>
            <a:off x="32956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405" name="Line 45">
            <a:extLst>
              <a:ext uri="{FF2B5EF4-FFF2-40B4-BE49-F238E27FC236}">
                <a16:creationId xmlns:a16="http://schemas.microsoft.com/office/drawing/2014/main" id="{D1DDF86E-F047-4353-BA84-56DAC621F46B}"/>
              </a:ext>
            </a:extLst>
          </p:cNvPr>
          <p:cNvSpPr>
            <a:spLocks noChangeShapeType="1"/>
          </p:cNvSpPr>
          <p:nvPr/>
        </p:nvSpPr>
        <p:spPr bwMode="auto">
          <a:xfrm>
            <a:off x="48958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407" name="Text Box 47">
            <a:extLst>
              <a:ext uri="{FF2B5EF4-FFF2-40B4-BE49-F238E27FC236}">
                <a16:creationId xmlns:a16="http://schemas.microsoft.com/office/drawing/2014/main" id="{F5187C92-BF74-4D50-A8C8-2E0A08327F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200651" y="6019800"/>
            <a:ext cx="7970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letter</a:t>
            </a:r>
            <a:endParaRPr lang="en-US" altLang="en-US"/>
          </a:p>
        </p:txBody>
      </p:sp>
      <p:sp>
        <p:nvSpPr>
          <p:cNvPr id="15408" name="Oval 48">
            <a:extLst>
              <a:ext uri="{FF2B5EF4-FFF2-40B4-BE49-F238E27FC236}">
                <a16:creationId xmlns:a16="http://schemas.microsoft.com/office/drawing/2014/main" id="{E1F30CEF-0426-41F6-A99F-BA614BFCCD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0" y="6172200"/>
            <a:ext cx="304800" cy="304800"/>
          </a:xfrm>
          <a:prstGeom prst="ellipse">
            <a:avLst/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10</a:t>
            </a:r>
          </a:p>
        </p:txBody>
      </p:sp>
      <p:sp>
        <p:nvSpPr>
          <p:cNvPr id="15409" name="Oval 49">
            <a:extLst>
              <a:ext uri="{FF2B5EF4-FFF2-40B4-BE49-F238E27FC236}">
                <a16:creationId xmlns:a16="http://schemas.microsoft.com/office/drawing/2014/main" id="{B2DA7066-07A7-4E53-BCC4-3FB01ACB72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1450" y="6172200"/>
            <a:ext cx="304800" cy="304800"/>
          </a:xfrm>
          <a:prstGeom prst="ellipse">
            <a:avLst/>
          </a:prstGeom>
          <a:solidFill>
            <a:schemeClr val="accent1"/>
          </a:solidFill>
          <a:ln w="38100" cmpd="dbl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algn="ctr"/>
            <a:r>
              <a:rPr lang="en-US" altLang="en-US" sz="2000"/>
              <a:t>11</a:t>
            </a:r>
          </a:p>
        </p:txBody>
      </p:sp>
      <p:sp>
        <p:nvSpPr>
          <p:cNvPr id="15410" name="Text Box 50">
            <a:extLst>
              <a:ext uri="{FF2B5EF4-FFF2-40B4-BE49-F238E27FC236}">
                <a16:creationId xmlns:a16="http://schemas.microsoft.com/office/drawing/2014/main" id="{5F77BDBB-2366-4FC7-99E2-5CFBB584E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88300" y="6019800"/>
            <a:ext cx="30489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/>
              <a:t>*</a:t>
            </a:r>
          </a:p>
        </p:txBody>
      </p:sp>
      <p:sp>
        <p:nvSpPr>
          <p:cNvPr id="15411" name="Line 51">
            <a:extLst>
              <a:ext uri="{FF2B5EF4-FFF2-40B4-BE49-F238E27FC236}">
                <a16:creationId xmlns:a16="http://schemas.microsoft.com/office/drawing/2014/main" id="{48CAC7DA-6122-474B-A161-E7CE686A3D9B}"/>
              </a:ext>
            </a:extLst>
          </p:cNvPr>
          <p:cNvSpPr>
            <a:spLocks noChangeShapeType="1"/>
          </p:cNvSpPr>
          <p:nvPr/>
        </p:nvSpPr>
        <p:spPr bwMode="auto">
          <a:xfrm>
            <a:off x="6496050" y="6324600"/>
            <a:ext cx="12954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412" name="Text Box 52">
            <a:extLst>
              <a:ext uri="{FF2B5EF4-FFF2-40B4-BE49-F238E27FC236}">
                <a16:creationId xmlns:a16="http://schemas.microsoft.com/office/drawing/2014/main" id="{9317B062-2FFE-44A2-A5E6-D40A25D617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00851" y="6019800"/>
            <a:ext cx="7793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other</a:t>
            </a:r>
            <a:endParaRPr lang="en-US" altLang="en-US"/>
          </a:p>
        </p:txBody>
      </p:sp>
      <p:sp>
        <p:nvSpPr>
          <p:cNvPr id="15413" name="Text Box 53">
            <a:extLst>
              <a:ext uri="{FF2B5EF4-FFF2-40B4-BE49-F238E27FC236}">
                <a16:creationId xmlns:a16="http://schemas.microsoft.com/office/drawing/2014/main" id="{5B2CA3A8-2500-4AFC-B378-F656EAAD47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37250" y="5486400"/>
            <a:ext cx="167385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letter </a:t>
            </a:r>
            <a:r>
              <a:rPr lang="en-US" altLang="en-US"/>
              <a:t>or</a:t>
            </a:r>
            <a:r>
              <a:rPr lang="en-US" altLang="en-US" b="1"/>
              <a:t> digit</a:t>
            </a:r>
            <a:endParaRPr lang="en-US" altLang="en-US"/>
          </a:p>
        </p:txBody>
      </p:sp>
      <p:sp>
        <p:nvSpPr>
          <p:cNvPr id="15414" name="Freeform 54">
            <a:extLst>
              <a:ext uri="{FF2B5EF4-FFF2-40B4-BE49-F238E27FC236}">
                <a16:creationId xmlns:a16="http://schemas.microsoft.com/office/drawing/2014/main" id="{501747B7-FBA5-40D3-9C1E-9336F63D8BEF}"/>
              </a:ext>
            </a:extLst>
          </p:cNvPr>
          <p:cNvSpPr>
            <a:spLocks/>
          </p:cNvSpPr>
          <p:nvPr/>
        </p:nvSpPr>
        <p:spPr bwMode="auto">
          <a:xfrm>
            <a:off x="6345239" y="5783264"/>
            <a:ext cx="479425" cy="466725"/>
          </a:xfrm>
          <a:custGeom>
            <a:avLst/>
            <a:gdLst>
              <a:gd name="T0" fmla="*/ 93 w 302"/>
              <a:gd name="T1" fmla="*/ 294 h 294"/>
              <a:gd name="T2" fmla="*/ 272 w 302"/>
              <a:gd name="T3" fmla="*/ 184 h 294"/>
              <a:gd name="T4" fmla="*/ 272 w 302"/>
              <a:gd name="T5" fmla="*/ 33 h 294"/>
              <a:gd name="T6" fmla="*/ 119 w 302"/>
              <a:gd name="T7" fmla="*/ 33 h 294"/>
              <a:gd name="T8" fmla="*/ 0 w 302"/>
              <a:gd name="T9" fmla="*/ 229 h 29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302" h="294">
                <a:moveTo>
                  <a:pt x="93" y="294"/>
                </a:moveTo>
                <a:cubicBezTo>
                  <a:pt x="123" y="276"/>
                  <a:pt x="242" y="227"/>
                  <a:pt x="272" y="184"/>
                </a:cubicBezTo>
                <a:cubicBezTo>
                  <a:pt x="302" y="141"/>
                  <a:pt x="297" y="58"/>
                  <a:pt x="272" y="33"/>
                </a:cubicBezTo>
                <a:cubicBezTo>
                  <a:pt x="247" y="8"/>
                  <a:pt x="164" y="0"/>
                  <a:pt x="119" y="33"/>
                </a:cubicBezTo>
                <a:cubicBezTo>
                  <a:pt x="74" y="66"/>
                  <a:pt x="25" y="188"/>
                  <a:pt x="0" y="229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 type="arrow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  <p:sp>
        <p:nvSpPr>
          <p:cNvPr id="15415" name="Text Box 55">
            <a:extLst>
              <a:ext uri="{FF2B5EF4-FFF2-40B4-BE49-F238E27FC236}">
                <a16:creationId xmlns:a16="http://schemas.microsoft.com/office/drawing/2014/main" id="{BF3CDCAF-DB5C-452C-80A1-85D14B0542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172450" y="6172201"/>
            <a:ext cx="213738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return</a:t>
            </a:r>
            <a:r>
              <a:rPr lang="en-US" altLang="en-US"/>
              <a:t>(</a:t>
            </a:r>
            <a:r>
              <a:rPr lang="en-US" altLang="en-US" i="1"/>
              <a:t>gettoken</a:t>
            </a:r>
            <a:r>
              <a:rPr lang="en-US" altLang="en-US"/>
              <a:t>(),</a:t>
            </a:r>
            <a:br>
              <a:rPr lang="en-US" altLang="en-US"/>
            </a:br>
            <a:r>
              <a:rPr lang="en-US" altLang="en-US"/>
              <a:t>             </a:t>
            </a:r>
            <a:r>
              <a:rPr lang="en-US" altLang="en-US" i="1"/>
              <a:t>install_id</a:t>
            </a:r>
            <a:r>
              <a:rPr lang="en-US" altLang="en-US"/>
              <a:t>())</a:t>
            </a:r>
          </a:p>
        </p:txBody>
      </p:sp>
      <p:sp>
        <p:nvSpPr>
          <p:cNvPr id="15416" name="Text Box 56">
            <a:extLst>
              <a:ext uri="{FF2B5EF4-FFF2-40B4-BE49-F238E27FC236}">
                <a16:creationId xmlns:a16="http://schemas.microsoft.com/office/drawing/2014/main" id="{591B5638-5FD6-4DDA-A3A8-B112B4A690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0" y="2057400"/>
            <a:ext cx="3550972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relop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&lt;</a:t>
            </a:r>
            <a:r>
              <a:rPr lang="en-US" altLang="en-US"/>
              <a:t> |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&lt;=</a:t>
            </a:r>
            <a:r>
              <a:rPr lang="en-US" altLang="en-US"/>
              <a:t> |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&lt;&gt;</a:t>
            </a:r>
            <a:r>
              <a:rPr lang="en-US" altLang="en-US"/>
              <a:t> |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&gt;</a:t>
            </a:r>
            <a:r>
              <a:rPr lang="en-US" altLang="en-US"/>
              <a:t> |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&gt;=</a:t>
            </a:r>
            <a:r>
              <a:rPr lang="en-US" altLang="en-US"/>
              <a:t> |</a:t>
            </a:r>
            <a:r>
              <a:rPr lang="en-US" altLang="en-US" b="1"/>
              <a:t> </a:t>
            </a:r>
            <a:r>
              <a:rPr lang="en-US" altLang="en-US" b="1">
                <a:latin typeface="Courier New" panose="02070309020205020404" pitchFamily="49" charset="0"/>
                <a:sym typeface="Symbol" panose="05050102010706020507" pitchFamily="18" charset="2"/>
              </a:rPr>
              <a:t>=</a:t>
            </a:r>
          </a:p>
        </p:txBody>
      </p:sp>
      <p:sp>
        <p:nvSpPr>
          <p:cNvPr id="15417" name="Text Box 57">
            <a:extLst>
              <a:ext uri="{FF2B5EF4-FFF2-40B4-BE49-F238E27FC236}">
                <a16:creationId xmlns:a16="http://schemas.microsoft.com/office/drawing/2014/main" id="{7E3EE56F-8623-495F-B4FE-4B44D6772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76401" y="5334000"/>
            <a:ext cx="3167855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b="1"/>
              <a:t>id</a:t>
            </a:r>
            <a:r>
              <a:rPr lang="en-US" altLang="en-US"/>
              <a:t> </a:t>
            </a:r>
            <a:r>
              <a:rPr lang="en-US" altLang="en-US">
                <a:sym typeface="Symbol" panose="05050102010706020507" pitchFamily="18" charset="2"/>
              </a:rPr>
              <a:t> </a:t>
            </a:r>
            <a:r>
              <a:rPr lang="en-US" altLang="en-US" b="1">
                <a:sym typeface="Symbol" panose="05050102010706020507" pitchFamily="18" charset="2"/>
              </a:rPr>
              <a:t>letter ( letter</a:t>
            </a:r>
            <a:r>
              <a:rPr lang="en-US" altLang="en-US">
                <a:sym typeface="Symbol" panose="05050102010706020507" pitchFamily="18" charset="2"/>
              </a:rPr>
              <a:t> | </a:t>
            </a:r>
            <a:r>
              <a:rPr lang="en-US" altLang="en-US" b="1">
                <a:sym typeface="Symbol" panose="05050102010706020507" pitchFamily="18" charset="2"/>
              </a:rPr>
              <a:t>digit</a:t>
            </a:r>
            <a:r>
              <a:rPr lang="en-US" altLang="en-US">
                <a:sym typeface="Symbol" panose="05050102010706020507" pitchFamily="18" charset="2"/>
              </a:rPr>
              <a:t> )</a:t>
            </a:r>
            <a:r>
              <a:rPr lang="en-US" altLang="en-US" baseline="30000">
                <a:sym typeface="Symbol" panose="05050102010706020507" pitchFamily="18" charset="2"/>
              </a:rPr>
              <a:t>*</a:t>
            </a:r>
            <a:endParaRPr lang="en-US" altLang="en-US">
              <a:sym typeface="Symbol" panose="05050102010706020507" pitchFamily="18" charset="2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A1E72E-5CC9-4AAF-B0BF-46A9FD995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Implementing a Scanner Using Transition Diagrams (contd.)</a:t>
            </a:r>
            <a:endParaRPr lang="en-AU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72D4B73-B1F4-B0F2-936A-21785B8A64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0146" y="2093976"/>
            <a:ext cx="8573564" cy="4654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357968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2">
            <a:extLst>
              <a:ext uri="{FF2B5EF4-FFF2-40B4-BE49-F238E27FC236}">
                <a16:creationId xmlns:a16="http://schemas.microsoft.com/office/drawing/2014/main" id="{E196A811-00FA-471C-BC51-E087D063DD8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09800" y="76200"/>
            <a:ext cx="7772400" cy="1143000"/>
          </a:xfrm>
        </p:spPr>
        <p:txBody>
          <a:bodyPr>
            <a:normAutofit fontScale="90000"/>
          </a:bodyPr>
          <a:lstStyle/>
          <a:p>
            <a:r>
              <a:rPr lang="en-US" altLang="en-US"/>
              <a:t>Implementing a Scanner Using Transition Diagrams (Code)</a:t>
            </a:r>
          </a:p>
        </p:txBody>
      </p:sp>
      <p:sp>
        <p:nvSpPr>
          <p:cNvPr id="16387" name="Text Box 3">
            <a:extLst>
              <a:ext uri="{FF2B5EF4-FFF2-40B4-BE49-F238E27FC236}">
                <a16:creationId xmlns:a16="http://schemas.microsoft.com/office/drawing/2014/main" id="{39E6B826-BF60-4C43-BD21-78590A3AE7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52601" y="1371601"/>
            <a:ext cx="5125121" cy="54784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Courier New" panose="02070309020205020404" pitchFamily="49" charset="0"/>
              </a:rPr>
              <a:t>token nexttoken()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 while (1)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switch (state)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case 0: c = nextchar();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if (c==blank || c==tab || c==newline)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  state = 0;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  lexeme_beginning++;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}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if (c==‘&lt;‘) state = 1;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     else if (c==‘=‘) state = 5;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if (c==‘&gt;’) state = 6;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state = fail();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case 1: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…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case 9: c = nextchar();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if (isletter(c)) state = 10;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state = fail();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case 10: c = nextchar();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if (isletter(c)) state = 10;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if (isdigit(c)) state = 10;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else state = 11;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 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   …</a:t>
            </a:r>
          </a:p>
        </p:txBody>
      </p:sp>
      <p:sp>
        <p:nvSpPr>
          <p:cNvPr id="16388" name="Text Box 4">
            <a:extLst>
              <a:ext uri="{FF2B5EF4-FFF2-40B4-BE49-F238E27FC236}">
                <a16:creationId xmlns:a16="http://schemas.microsoft.com/office/drawing/2014/main" id="{E678BF8E-B008-4622-9268-0ECA9BED4FD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86601" y="3886200"/>
            <a:ext cx="3299301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en-US" sz="1400" b="1">
                <a:latin typeface="Courier New" panose="02070309020205020404" pitchFamily="49" charset="0"/>
              </a:rPr>
              <a:t>int fail()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{ forward = token_beginning;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swith (start) {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case  0: start =  9; break;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case  9: start = 12;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case 12: start = 20;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case 20: start = 25;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case 25: recover(); break;</a:t>
            </a:r>
            <a:br>
              <a:rPr lang="en-US" altLang="en-US" sz="1400" b="1">
                <a:latin typeface="Courier New" panose="02070309020205020404" pitchFamily="49" charset="0"/>
              </a:rPr>
            </a:br>
            <a:r>
              <a:rPr lang="en-US" altLang="en-US" sz="1400" b="1">
                <a:latin typeface="Courier New" panose="02070309020205020404" pitchFamily="49" charset="0"/>
              </a:rPr>
              <a:t>  default: /* error */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}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  return start;</a:t>
            </a:r>
          </a:p>
          <a:p>
            <a:r>
              <a:rPr lang="en-US" altLang="en-US" sz="1400" b="1">
                <a:latin typeface="Courier New" panose="02070309020205020404" pitchFamily="49" charset="0"/>
              </a:rPr>
              <a:t>}</a:t>
            </a:r>
          </a:p>
        </p:txBody>
      </p:sp>
      <p:sp>
        <p:nvSpPr>
          <p:cNvPr id="16389" name="Text Box 5">
            <a:extLst>
              <a:ext uri="{FF2B5EF4-FFF2-40B4-BE49-F238E27FC236}">
                <a16:creationId xmlns:a16="http://schemas.microsoft.com/office/drawing/2014/main" id="{16F7B933-13F3-41C0-BF0D-4A8A47AE54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879956" y="2133600"/>
            <a:ext cx="1828000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ctr"/>
            <a:r>
              <a:rPr lang="en-US" altLang="en-US"/>
              <a:t>Decides what</a:t>
            </a:r>
            <a:br>
              <a:rPr lang="en-US" altLang="en-US"/>
            </a:br>
            <a:r>
              <a:rPr lang="en-US" altLang="en-US"/>
              <a:t>other start state</a:t>
            </a:r>
            <a:br>
              <a:rPr lang="en-US" altLang="en-US"/>
            </a:br>
            <a:r>
              <a:rPr lang="en-US" altLang="en-US"/>
              <a:t>is applicable</a:t>
            </a:r>
          </a:p>
        </p:txBody>
      </p:sp>
      <p:sp>
        <p:nvSpPr>
          <p:cNvPr id="16390" name="Line 6">
            <a:extLst>
              <a:ext uri="{FF2B5EF4-FFF2-40B4-BE49-F238E27FC236}">
                <a16:creationId xmlns:a16="http://schemas.microsoft.com/office/drawing/2014/main" id="{53A2392F-E51D-442A-A783-39F75830783A}"/>
              </a:ext>
            </a:extLst>
          </p:cNvPr>
          <p:cNvSpPr>
            <a:spLocks noChangeShapeType="1"/>
          </p:cNvSpPr>
          <p:nvPr/>
        </p:nvSpPr>
        <p:spPr bwMode="auto">
          <a:xfrm>
            <a:off x="8839200" y="3352800"/>
            <a:ext cx="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A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>
            <a:extLst>
              <a:ext uri="{FF2B5EF4-FFF2-40B4-BE49-F238E27FC236}">
                <a16:creationId xmlns:a16="http://schemas.microsoft.com/office/drawing/2014/main" id="{94A268B0-EA03-462E-AB69-963DE4E37DC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Tokens, Patterns, and Lexemes</a:t>
            </a:r>
          </a:p>
        </p:txBody>
      </p:sp>
      <p:sp>
        <p:nvSpPr>
          <p:cNvPr id="5123" name="Rectangle 3">
            <a:extLst>
              <a:ext uri="{FF2B5EF4-FFF2-40B4-BE49-F238E27FC236}">
                <a16:creationId xmlns:a16="http://schemas.microsoft.com/office/drawing/2014/main" id="{7CCDE294-DE3C-49F7-A141-1434DC2EC60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A </a:t>
            </a:r>
            <a:r>
              <a:rPr lang="en-US" altLang="en-US" sz="2800" i="1"/>
              <a:t>token</a:t>
            </a:r>
            <a:r>
              <a:rPr lang="en-US" altLang="en-US" sz="2800"/>
              <a:t> is a classification of lexical units</a:t>
            </a:r>
          </a:p>
          <a:p>
            <a:pPr lvl="1"/>
            <a:r>
              <a:rPr lang="en-US" altLang="en-US" sz="2400"/>
              <a:t>For example: </a:t>
            </a:r>
            <a:r>
              <a:rPr lang="en-US" altLang="en-US" sz="2400" b="1"/>
              <a:t>id</a:t>
            </a:r>
            <a:r>
              <a:rPr lang="en-US" altLang="en-US" sz="2400"/>
              <a:t> and </a:t>
            </a:r>
            <a:r>
              <a:rPr lang="en-US" altLang="en-US" sz="2400" b="1"/>
              <a:t>num</a:t>
            </a:r>
          </a:p>
          <a:p>
            <a:r>
              <a:rPr lang="en-US" altLang="en-US" sz="2800" i="1"/>
              <a:t>Lexemes</a:t>
            </a:r>
            <a:r>
              <a:rPr lang="en-US" altLang="en-US" sz="2800"/>
              <a:t> are the specific character strings that make up a token</a:t>
            </a:r>
          </a:p>
          <a:p>
            <a:pPr lvl="1"/>
            <a:r>
              <a:rPr lang="en-US" altLang="en-US" sz="2400"/>
              <a:t>For example: </a:t>
            </a:r>
            <a:r>
              <a:rPr lang="en-US" altLang="en-US" sz="2400" b="1">
                <a:latin typeface="Courier New" panose="02070309020205020404" pitchFamily="49" charset="0"/>
              </a:rPr>
              <a:t>abc</a:t>
            </a:r>
            <a:r>
              <a:rPr lang="en-US" altLang="en-US" sz="2400"/>
              <a:t> and </a:t>
            </a:r>
            <a:r>
              <a:rPr lang="en-US" altLang="en-US" sz="2400" b="1">
                <a:latin typeface="Courier New" panose="02070309020205020404" pitchFamily="49" charset="0"/>
              </a:rPr>
              <a:t>123</a:t>
            </a:r>
          </a:p>
          <a:p>
            <a:r>
              <a:rPr lang="en-US" altLang="en-US" sz="2800" i="1"/>
              <a:t>Patterns</a:t>
            </a:r>
            <a:r>
              <a:rPr lang="en-US" altLang="en-US" sz="2800"/>
              <a:t> are rules describing the set of lexemes belonging to a token</a:t>
            </a:r>
          </a:p>
          <a:p>
            <a:pPr lvl="1"/>
            <a:r>
              <a:rPr lang="en-US" altLang="en-US" sz="2400"/>
              <a:t>For example: “</a:t>
            </a:r>
            <a:r>
              <a:rPr lang="en-US" altLang="en-US" sz="2400" i="1"/>
              <a:t>letter followed by letters and digits”</a:t>
            </a:r>
            <a:r>
              <a:rPr lang="en-US" altLang="en-US" sz="2400"/>
              <a:t> and “</a:t>
            </a:r>
            <a:r>
              <a:rPr lang="en-US" altLang="en-US" sz="2400" i="1"/>
              <a:t>non-empty sequence of digits</a:t>
            </a:r>
            <a:r>
              <a:rPr lang="en-US" altLang="en-US" sz="2400"/>
              <a:t>”</a:t>
            </a: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610B1E-AB76-41BB-97CE-D002BA5985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74685" y="2340064"/>
            <a:ext cx="3928281" cy="1609344"/>
          </a:xfrm>
        </p:spPr>
        <p:txBody>
          <a:bodyPr>
            <a:noAutofit/>
          </a:bodyPr>
          <a:lstStyle/>
          <a:p>
            <a:pPr algn="ctr"/>
            <a:r>
              <a:rPr lang="en-AU" sz="6600" dirty="0"/>
              <a:t>Thank you!!!</a:t>
            </a:r>
          </a:p>
        </p:txBody>
      </p:sp>
    </p:spTree>
    <p:extLst>
      <p:ext uri="{BB962C8B-B14F-4D97-AF65-F5344CB8AC3E}">
        <p14:creationId xmlns:p14="http://schemas.microsoft.com/office/powerpoint/2010/main" val="11376903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11FBC-1A28-42B7-82DD-CF3717C36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SCANNER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10A535-2B7B-4A8C-B267-8F6CDD32BF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093976"/>
            <a:ext cx="10364591" cy="4050792"/>
          </a:xfrm>
        </p:spPr>
        <p:txBody>
          <a:bodyPr/>
          <a:lstStyle/>
          <a:p>
            <a:r>
              <a:rPr lang="en-AU" dirty="0"/>
              <a:t>It is the only part of the compiler which reads a complete program.</a:t>
            </a:r>
          </a:p>
          <a:p>
            <a:r>
              <a:rPr lang="en-AU" dirty="0"/>
              <a:t>It takes about 25-30% of the compiler’s time.</a:t>
            </a:r>
          </a:p>
          <a:p>
            <a:r>
              <a:rPr lang="en-AU" dirty="0"/>
              <a:t>Usually it uses look ahead with double buffering technique to minimize the overhead.</a:t>
            </a:r>
          </a:p>
          <a:p>
            <a:r>
              <a:rPr lang="en-AU" dirty="0"/>
              <a:t>Lexical analysis needs to look ahead several characters before a pattern is matched.</a:t>
            </a:r>
          </a:p>
          <a:p>
            <a:r>
              <a:rPr lang="en-AU" dirty="0"/>
              <a:t>There are two buffer input schemes for look ahead:</a:t>
            </a:r>
          </a:p>
          <a:p>
            <a:pPr lvl="1"/>
            <a:r>
              <a:rPr lang="en-AU" dirty="0"/>
              <a:t>Buffer Pairs</a:t>
            </a:r>
          </a:p>
          <a:p>
            <a:pPr lvl="1"/>
            <a:r>
              <a:rPr lang="en-AU" dirty="0"/>
              <a:t>Sentinels</a:t>
            </a:r>
          </a:p>
        </p:txBody>
      </p:sp>
    </p:spTree>
    <p:extLst>
      <p:ext uri="{BB962C8B-B14F-4D97-AF65-F5344CB8AC3E}">
        <p14:creationId xmlns:p14="http://schemas.microsoft.com/office/powerpoint/2010/main" val="36640904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14500F-A32A-48FC-A01B-EC82C9C73A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Input buffering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EE7090-4AE6-4B6D-902F-C864D84C5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AU" dirty="0"/>
              <a:t>A buffer contains data that is stored for a short amount of time, typically in the computer’s memory (RAM).</a:t>
            </a:r>
          </a:p>
          <a:p>
            <a:pPr lvl="1"/>
            <a:r>
              <a:rPr lang="en-AU" dirty="0"/>
              <a:t>The purpose of a buffer is to hold data right before it is used.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83B19A-0EF4-4FEC-AF7A-A8676309A79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15667" y="3149217"/>
            <a:ext cx="5766694" cy="25669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8242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F22105-DF7E-45BF-9BCB-4C59C4EA0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Input buffering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A82AC3-E953-4C40-8328-CFC325982B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7" y="2121408"/>
            <a:ext cx="6893423" cy="4050792"/>
          </a:xfrm>
        </p:spPr>
        <p:txBody>
          <a:bodyPr>
            <a:normAutofit lnSpcReduction="10000"/>
          </a:bodyPr>
          <a:lstStyle/>
          <a:p>
            <a:pPr algn="l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Initially both the pointers point to the first character of the input string as shown below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forward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moves ahead to search for end of lexeme. As soon as the blank space is encountered, it indicates end of lexeme. In above example as soon as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 encounters a blank space the lexeme “int” is identified.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will be moved ahead at white space, when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 encounters white space, it ignore and moves ahead. then both the begin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(bp) and forward 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ptr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(</a:t>
            </a:r>
            <a:r>
              <a:rPr lang="en-US" b="0" i="0" dirty="0" err="1">
                <a:solidFill>
                  <a:srgbClr val="273239"/>
                </a:solidFill>
                <a:effectLst/>
                <a:latin typeface="urw-din"/>
              </a:rPr>
              <a:t>fp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) are set at next token.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Note: According to your textbook, </a:t>
            </a:r>
            <a:r>
              <a:rPr lang="en-US" b="1" i="1" dirty="0"/>
              <a:t>bp</a:t>
            </a:r>
            <a:r>
              <a:rPr lang="en-US" dirty="0"/>
              <a:t> and </a:t>
            </a:r>
            <a:r>
              <a:rPr lang="en-US" b="1" i="1" dirty="0" err="1"/>
              <a:t>fp</a:t>
            </a:r>
            <a:r>
              <a:rPr lang="en-US" dirty="0"/>
              <a:t> represent </a:t>
            </a:r>
            <a:r>
              <a:rPr lang="en-US" b="1" i="1" dirty="0" err="1"/>
              <a:t>lexemebeginning</a:t>
            </a:r>
            <a:r>
              <a:rPr lang="en-US" dirty="0"/>
              <a:t> and </a:t>
            </a:r>
            <a:r>
              <a:rPr lang="en-US" b="1" i="1" dirty="0"/>
              <a:t>forward</a:t>
            </a:r>
            <a:r>
              <a:rPr lang="en-US" dirty="0"/>
              <a:t> respectively.</a:t>
            </a:r>
            <a:br>
              <a:rPr lang="en-US" dirty="0"/>
            </a:b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60439BF0-4F2D-4526-A4DF-646F185EF5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5363" y="2585153"/>
            <a:ext cx="3924901" cy="31233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90675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E20DA-2CB4-4E01-9151-5BCC036425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Input buffering (contd.)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81A4C6-D086-4DE3-8DCF-973B7E17F7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input character is thus read from secondary storage, but reading in this way from secondary storage is costly. hence buffering technique is used.</a:t>
            </a:r>
          </a:p>
          <a:p>
            <a:pPr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A block of data is first read into a buffer, and then second by lexical analyzer. </a:t>
            </a:r>
          </a:p>
          <a:p>
            <a:pPr algn="just" fontAlgn="base"/>
            <a:r>
              <a:rPr lang="en-US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here are two methods used in this context: </a:t>
            </a:r>
          </a:p>
          <a:p>
            <a:pPr lvl="1"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One Buffer Scheme, and </a:t>
            </a:r>
          </a:p>
          <a:p>
            <a:pPr lvl="1" algn="just" fontAlgn="base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Two Buffer Scheme. </a:t>
            </a:r>
          </a:p>
          <a:p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272255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8F268-91C4-4A1B-870A-C987030E8C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One buffer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623A9B-49A8-45EB-A762-FA94A77731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5357585" cy="3151928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In this scheme, only one buffer is used to store the input string.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urw-din"/>
              </a:rPr>
              <a:t>However, 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problem with this scheme is :</a:t>
            </a:r>
          </a:p>
          <a:p>
            <a:pPr lvl="1"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lexeme is very long then it crosses the buffer boundary, to scan rest of the lexeme the buffer has to be refilled, that makes overwriting the first of lexeme.</a:t>
            </a:r>
            <a:endParaRPr lang="en-AU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DB23054-F44F-4692-96FF-E6F4F0DF7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52622" y="2121408"/>
            <a:ext cx="2631807" cy="25493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85330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D6887-BFEA-4B14-9067-2A0D5AC84D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AU" dirty="0"/>
              <a:t>Two Buffer scheme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378148-ED9D-4C5A-A7D7-D7EC46561D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9848" y="2121408"/>
            <a:ext cx="6840156" cy="4050792"/>
          </a:xfrm>
        </p:spPr>
        <p:txBody>
          <a:bodyPr/>
          <a:lstStyle/>
          <a:p>
            <a:pPr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To overcome the problem of one buffer scheme, in this method two buffers are used to store the input string. </a:t>
            </a:r>
          </a:p>
          <a:p>
            <a:pPr lvl="1"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the first buffer and second buffer are scanned alternately. </a:t>
            </a:r>
          </a:p>
          <a:p>
            <a:pPr lvl="1"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when end of current buffer is reached the other buffer is filled. </a:t>
            </a:r>
          </a:p>
          <a:p>
            <a:pPr algn="just"/>
            <a:r>
              <a:rPr lang="en-US" dirty="0">
                <a:solidFill>
                  <a:srgbClr val="273239"/>
                </a:solidFill>
                <a:latin typeface="urw-din"/>
              </a:rPr>
              <a:t>T</a:t>
            </a:r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he only problem with this method is:</a:t>
            </a:r>
          </a:p>
          <a:p>
            <a:pPr lvl="1" algn="just"/>
            <a:r>
              <a:rPr lang="en-US" b="0" i="0" dirty="0">
                <a:solidFill>
                  <a:srgbClr val="273239"/>
                </a:solidFill>
                <a:effectLst/>
                <a:latin typeface="urw-din"/>
              </a:rPr>
              <a:t>if length of the lexeme is longer than length of the buffer then scanning input cannot be scanned completely.</a:t>
            </a:r>
            <a:endParaRPr lang="en-AU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731ACEF-02D7-4156-A071-B3152C9BAD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57381" y="1911939"/>
            <a:ext cx="3081245" cy="3198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59625131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Wood Type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TM03090434[[fn=Wood Type]]</Template>
  <TotalTime>9975</TotalTime>
  <Words>1637</Words>
  <Application>Microsoft Office PowerPoint</Application>
  <PresentationFormat>Widescreen</PresentationFormat>
  <Paragraphs>153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Calibri</vt:lpstr>
      <vt:lpstr>Courier New</vt:lpstr>
      <vt:lpstr>Rockwell</vt:lpstr>
      <vt:lpstr>Rockwell Condensed</vt:lpstr>
      <vt:lpstr>Symbol</vt:lpstr>
      <vt:lpstr>urw-din</vt:lpstr>
      <vt:lpstr>Wingdings</vt:lpstr>
      <vt:lpstr>Wood Type</vt:lpstr>
      <vt:lpstr>Lexical Analyzer</vt:lpstr>
      <vt:lpstr>Attributes of Tokens</vt:lpstr>
      <vt:lpstr>Tokens, Patterns, and Lexemes</vt:lpstr>
      <vt:lpstr>SCANNER</vt:lpstr>
      <vt:lpstr>Input buffering</vt:lpstr>
      <vt:lpstr>Input buffering (contd.)</vt:lpstr>
      <vt:lpstr>Input buffering (contd.)</vt:lpstr>
      <vt:lpstr>One buffer scheme</vt:lpstr>
      <vt:lpstr>Two Buffer scheme</vt:lpstr>
      <vt:lpstr>Buffer pairs</vt:lpstr>
      <vt:lpstr>PowerPoint Presentation</vt:lpstr>
      <vt:lpstr>Buffer pairs (contd.)</vt:lpstr>
      <vt:lpstr>PowerPoint Presentation</vt:lpstr>
      <vt:lpstr>Program Code (buffer pairs)</vt:lpstr>
      <vt:lpstr>Buffer pairs with sentinels</vt:lpstr>
      <vt:lpstr>Program code (buffer pairs with sentinels)</vt:lpstr>
      <vt:lpstr>Specification of Patterns for Tokens: Terminology</vt:lpstr>
      <vt:lpstr>Specification of Patterns for Tokens: String Operations</vt:lpstr>
      <vt:lpstr>Terms of parts of strings</vt:lpstr>
      <vt:lpstr>Specification of Patterns for Tokens: Language Operations</vt:lpstr>
      <vt:lpstr>Specification of Patterns for Tokens: Regular Expressions</vt:lpstr>
      <vt:lpstr>Example</vt:lpstr>
      <vt:lpstr>Specification of Patterns for Tokens: Regular Definitions</vt:lpstr>
      <vt:lpstr>Specification of Patterns for Tokens: Regular Definitions</vt:lpstr>
      <vt:lpstr>Specification of Patterns for Tokens: Notational Shorthands</vt:lpstr>
      <vt:lpstr>Regular Definitions and Grammars</vt:lpstr>
      <vt:lpstr>Implementing a Scanner Using Transition Diagrams</vt:lpstr>
      <vt:lpstr>Implementing a Scanner Using Transition Diagrams (contd.)</vt:lpstr>
      <vt:lpstr>Implementing a Scanner Using Transition Diagrams (Code)</vt:lpstr>
      <vt:lpstr>Thank you!!!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Lexical Analyzer</dc:title>
  <dc:creator>Nazia Majadi</dc:creator>
  <cp:lastModifiedBy>Nazia Majadi</cp:lastModifiedBy>
  <cp:revision>13</cp:revision>
  <dcterms:created xsi:type="dcterms:W3CDTF">2022-04-06T06:32:21Z</dcterms:created>
  <dcterms:modified xsi:type="dcterms:W3CDTF">2024-04-30T15:07:31Z</dcterms:modified>
</cp:coreProperties>
</file>