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4"/>
  </p:notesMasterIdLst>
  <p:handoutMasterIdLst>
    <p:handoutMasterId r:id="rId45"/>
  </p:handoutMasterIdLst>
  <p:sldIdLst>
    <p:sldId id="256" r:id="rId3"/>
    <p:sldId id="306" r:id="rId4"/>
    <p:sldId id="281" r:id="rId5"/>
    <p:sldId id="282" r:id="rId6"/>
    <p:sldId id="283" r:id="rId7"/>
    <p:sldId id="284" r:id="rId8"/>
    <p:sldId id="307" r:id="rId9"/>
    <p:sldId id="303" r:id="rId10"/>
    <p:sldId id="304" r:id="rId11"/>
    <p:sldId id="305" r:id="rId12"/>
    <p:sldId id="311" r:id="rId13"/>
    <p:sldId id="285" r:id="rId14"/>
    <p:sldId id="286" r:id="rId15"/>
    <p:sldId id="316" r:id="rId16"/>
    <p:sldId id="287" r:id="rId17"/>
    <p:sldId id="308" r:id="rId18"/>
    <p:sldId id="309" r:id="rId19"/>
    <p:sldId id="288" r:id="rId20"/>
    <p:sldId id="289" r:id="rId21"/>
    <p:sldId id="312" r:id="rId22"/>
    <p:sldId id="310" r:id="rId23"/>
    <p:sldId id="323" r:id="rId24"/>
    <p:sldId id="324" r:id="rId25"/>
    <p:sldId id="293" r:id="rId26"/>
    <p:sldId id="294" r:id="rId27"/>
    <p:sldId id="317" r:id="rId28"/>
    <p:sldId id="295" r:id="rId29"/>
    <p:sldId id="297" r:id="rId30"/>
    <p:sldId id="298" r:id="rId31"/>
    <p:sldId id="318" r:id="rId32"/>
    <p:sldId id="319" r:id="rId33"/>
    <p:sldId id="296" r:id="rId34"/>
    <p:sldId id="299" r:id="rId35"/>
    <p:sldId id="320" r:id="rId36"/>
    <p:sldId id="315" r:id="rId37"/>
    <p:sldId id="321" r:id="rId38"/>
    <p:sldId id="300" r:id="rId39"/>
    <p:sldId id="322" r:id="rId40"/>
    <p:sldId id="292" r:id="rId41"/>
    <p:sldId id="325" r:id="rId42"/>
    <p:sldId id="32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98750-16DF-4301-B51F-4EC2577998AE}" type="datetimeFigureOut">
              <a:rPr lang="en-AU" smtClean="0"/>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AU"/>
              <a:t>Dr. Nazia Majadi</a:t>
            </a:r>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876D46-5A0E-4782-9014-2571B5D0140D}" type="slidenum">
              <a:rPr lang="en-AU" smtClean="0"/>
            </a:fld>
            <a:endParaRPr lang="en-AU"/>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E4280-2E3D-404B-988F-AFEEE9FF1273}"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Dr. Nazia Majadi</a:t>
            </a:r>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F2374-D49A-4FC2-A806-E1E29DF8D830}" type="slidenum">
              <a:rPr lang="en-AU" smtClean="0"/>
            </a:fld>
            <a:endParaRPr lang="en-AU"/>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FAD06-346F-4AFF-83A3-56B6711FF5A1}" type="datetime1">
              <a:rPr lang="en-US" smtClean="0"/>
            </a:fld>
            <a:endParaRPr lang="en-US" dirty="0"/>
          </a:p>
        </p:txBody>
      </p:sp>
      <p:sp>
        <p:nvSpPr>
          <p:cNvPr id="5" name="Footer Placeholder 4"/>
          <p:cNvSpPr>
            <a:spLocks noGrp="1"/>
          </p:cNvSpPr>
          <p:nvPr>
            <p:ph type="ftr" sz="quarter" idx="11"/>
          </p:nvPr>
        </p:nvSpPr>
        <p:spPr/>
        <p:txBody>
          <a:bodyPr/>
          <a:lstStyle/>
          <a:p>
            <a:r>
              <a:rPr lang="en-US"/>
              <a:t>Dr. Nazia Majadi                                              </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E0739E-BD44-4789-A088-C0BAAEDE8417}" type="datetime1">
              <a:rPr lang="en-US" smtClean="0"/>
            </a:fld>
            <a:endParaRPr lang="en-US" dirty="0"/>
          </a:p>
        </p:txBody>
      </p:sp>
      <p:sp>
        <p:nvSpPr>
          <p:cNvPr id="5" name="Footer Placeholder 4"/>
          <p:cNvSpPr>
            <a:spLocks noGrp="1"/>
          </p:cNvSpPr>
          <p:nvPr>
            <p:ph type="ftr" sz="quarter" idx="11"/>
          </p:nvPr>
        </p:nvSpPr>
        <p:spPr/>
        <p:txBody>
          <a:bodyPr/>
          <a:lstStyle/>
          <a:p>
            <a:r>
              <a:rPr lang="en-US"/>
              <a:t>Dr. Nazia Majadi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BA775B4-0F3C-4440-8967-433EF45888C9}" type="datetime1">
              <a:rPr lang="en-US" smtClean="0"/>
            </a:fld>
            <a:endParaRPr lang="en-US" dirty="0"/>
          </a:p>
        </p:txBody>
      </p:sp>
      <p:sp>
        <p:nvSpPr>
          <p:cNvPr id="5" name="Footer Placeholder 4"/>
          <p:cNvSpPr>
            <a:spLocks noGrp="1"/>
          </p:cNvSpPr>
          <p:nvPr>
            <p:ph type="ftr" sz="quarter" idx="11"/>
          </p:nvPr>
        </p:nvSpPr>
        <p:spPr/>
        <p:txBody>
          <a:bodyPr/>
          <a:lstStyle/>
          <a:p>
            <a:r>
              <a:rPr lang="en-US"/>
              <a:t>Dr. Nazia Majadi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067BFB0-A694-451C-B79B-9E1F58A893D8}" type="datetime1">
              <a:rPr lang="en-US" smtClean="0"/>
            </a:fld>
            <a:endParaRPr lang="en-US" dirty="0"/>
          </a:p>
        </p:txBody>
      </p:sp>
      <p:sp>
        <p:nvSpPr>
          <p:cNvPr id="5" name="Footer Placeholder 4"/>
          <p:cNvSpPr>
            <a:spLocks noGrp="1"/>
          </p:cNvSpPr>
          <p:nvPr>
            <p:ph type="ftr" sz="quarter" idx="11"/>
          </p:nvPr>
        </p:nvSpPr>
        <p:spPr/>
        <p:txBody>
          <a:bodyPr/>
          <a:lstStyle/>
          <a:p>
            <a:r>
              <a:rPr lang="en-US"/>
              <a:t>Dr. Nazia Majadi                                              </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2B9214B1-CC3A-46EA-8CA7-C5E6D9F19074}" type="datetime1">
              <a:rPr lang="en-US" smtClean="0"/>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Dr. Nazia Majadi                                              </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33020BF-5AD4-4BC0-8D27-F099F79E891D}" type="datetime1">
              <a:rPr lang="en-US" smtClean="0"/>
            </a:fld>
            <a:endParaRPr lang="en-US" dirty="0"/>
          </a:p>
        </p:txBody>
      </p:sp>
      <p:sp>
        <p:nvSpPr>
          <p:cNvPr id="6" name="Footer Placeholder 5"/>
          <p:cNvSpPr>
            <a:spLocks noGrp="1"/>
          </p:cNvSpPr>
          <p:nvPr>
            <p:ph type="ftr" sz="quarter" idx="11"/>
          </p:nvPr>
        </p:nvSpPr>
        <p:spPr/>
        <p:txBody>
          <a:bodyPr/>
          <a:lstStyle/>
          <a:p>
            <a:r>
              <a:rPr lang="en-US"/>
              <a:t>Dr. Nazia Majadi                                              </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52B0076-78F3-4EA2-AA6B-9D30F9B606BF}" type="datetime1">
              <a:rPr lang="en-US" smtClean="0"/>
            </a:fld>
            <a:endParaRPr lang="en-US" dirty="0"/>
          </a:p>
        </p:txBody>
      </p:sp>
      <p:sp>
        <p:nvSpPr>
          <p:cNvPr id="8" name="Footer Placeholder 7"/>
          <p:cNvSpPr>
            <a:spLocks noGrp="1"/>
          </p:cNvSpPr>
          <p:nvPr>
            <p:ph type="ftr" sz="quarter" idx="11"/>
          </p:nvPr>
        </p:nvSpPr>
        <p:spPr/>
        <p:txBody>
          <a:bodyPr/>
          <a:lstStyle/>
          <a:p>
            <a:r>
              <a:rPr lang="en-US"/>
              <a:t>Dr. Nazia Majadi                                              </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A05BAD-D707-45C5-8CAF-ACACC973258B}" type="datetime1">
              <a:rPr lang="en-US" smtClean="0"/>
            </a:fld>
            <a:endParaRPr lang="en-US" dirty="0"/>
          </a:p>
        </p:txBody>
      </p:sp>
      <p:sp>
        <p:nvSpPr>
          <p:cNvPr id="4" name="Footer Placeholder 3"/>
          <p:cNvSpPr>
            <a:spLocks noGrp="1"/>
          </p:cNvSpPr>
          <p:nvPr>
            <p:ph type="ftr" sz="quarter" idx="11"/>
          </p:nvPr>
        </p:nvSpPr>
        <p:spPr/>
        <p:txBody>
          <a:bodyPr/>
          <a:lstStyle/>
          <a:p>
            <a:r>
              <a:rPr lang="en-US"/>
              <a:t>Dr. Nazia Majadi                                              </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7F963-BFAA-4328-B160-3A414A9268C5}" type="datetime1">
              <a:rPr lang="en-US" smtClean="0"/>
            </a:fld>
            <a:endParaRPr lang="en-US" dirty="0"/>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7E7BC3-A064-4498-8FBC-7D4B879FB2E1}" type="datetime1">
              <a:rPr lang="en-US" smtClean="0"/>
            </a:fld>
            <a:endParaRPr lang="en-US" dirty="0"/>
          </a:p>
        </p:txBody>
      </p:sp>
      <p:sp>
        <p:nvSpPr>
          <p:cNvPr id="6" name="Footer Placeholder 5"/>
          <p:cNvSpPr>
            <a:spLocks noGrp="1"/>
          </p:cNvSpPr>
          <p:nvPr>
            <p:ph type="ftr" sz="quarter" idx="11"/>
          </p:nvPr>
        </p:nvSpPr>
        <p:spPr/>
        <p:txBody>
          <a:bodyPr/>
          <a:lstStyle/>
          <a:p>
            <a:r>
              <a:rPr lang="en-US"/>
              <a:t>Dr. Nazia Majadi                                              </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D52FE0-D7F0-4E65-9582-325E1B3B65E8}" type="datetime1">
              <a:rPr lang="en-US" smtClean="0"/>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FFFB00-71E4-422F-9675-265DC96E250E}" type="datetime1">
              <a:rPr lang="en-US" smtClean="0"/>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Dr. Nazia Majadi                                              </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Lexical Analyzer</a:t>
            </a:r>
            <a:endParaRPr lang="en-AU" dirty="0"/>
          </a:p>
        </p:txBody>
      </p:sp>
      <p:sp>
        <p:nvSpPr>
          <p:cNvPr id="3" name="Subtitle 2"/>
          <p:cNvSpPr>
            <a:spLocks noGrp="1"/>
          </p:cNvSpPr>
          <p:nvPr>
            <p:ph type="subTitle" idx="1"/>
          </p:nvPr>
        </p:nvSpPr>
        <p:spPr/>
        <p:txBody>
          <a:bodyPr/>
          <a:lstStyle/>
          <a:p>
            <a:r>
              <a:rPr lang="en-AU"/>
              <a:t>(Last Part)</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4"/>
          <p:cNvSpPr>
            <a:spLocks noGrp="1"/>
          </p:cNvSpPr>
          <p:nvPr>
            <p:ph type="sldNum" sz="quarter" idx="12"/>
          </p:nvPr>
        </p:nvSpPr>
        <p:spPr/>
        <p:txBody>
          <a:bodyPr/>
          <a:lstStyle/>
          <a:p>
            <a:fld id="{D84826F2-284B-48CC-ACD7-D438306F3466}" type="slidenum">
              <a:rPr lang="en-US" altLang="en-US"/>
            </a:fld>
            <a:endParaRPr lang="en-US" altLang="en-US"/>
          </a:p>
        </p:txBody>
      </p:sp>
      <p:sp>
        <p:nvSpPr>
          <p:cNvPr id="60418" name="Rectangle 2"/>
          <p:cNvSpPr>
            <a:spLocks noGrp="1" noChangeArrowheads="1"/>
          </p:cNvSpPr>
          <p:nvPr>
            <p:ph type="title"/>
          </p:nvPr>
        </p:nvSpPr>
        <p:spPr>
          <a:xfrm>
            <a:off x="328430" y="253918"/>
            <a:ext cx="10773141" cy="1609344"/>
          </a:xfrm>
        </p:spPr>
        <p:txBody>
          <a:bodyPr/>
          <a:lstStyle/>
          <a:p>
            <a:r>
              <a:rPr lang="en-US" altLang="en-US" dirty="0"/>
              <a:t>Simulating the Combined NFA Example 1</a:t>
            </a:r>
            <a:endParaRPr lang="en-US" altLang="en-US" dirty="0"/>
          </a:p>
        </p:txBody>
      </p:sp>
      <p:sp>
        <p:nvSpPr>
          <p:cNvPr id="60450" name="Oval 34"/>
          <p:cNvSpPr>
            <a:spLocks noChangeArrowheads="1"/>
          </p:cNvSpPr>
          <p:nvPr/>
        </p:nvSpPr>
        <p:spPr bwMode="auto">
          <a:xfrm>
            <a:off x="6248400" y="1981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60451" name="Text Box 35"/>
          <p:cNvSpPr txBox="1">
            <a:spLocks noChangeArrowheads="1"/>
          </p:cNvSpPr>
          <p:nvPr/>
        </p:nvSpPr>
        <p:spPr bwMode="auto">
          <a:xfrm>
            <a:off x="5715001" y="1828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0452" name="Oval 36"/>
          <p:cNvSpPr>
            <a:spLocks noChangeArrowheads="1"/>
          </p:cNvSpPr>
          <p:nvPr/>
        </p:nvSpPr>
        <p:spPr bwMode="auto">
          <a:xfrm>
            <a:off x="5334000" y="1981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60453" name="Line 37"/>
          <p:cNvSpPr>
            <a:spLocks noChangeShapeType="1"/>
          </p:cNvSpPr>
          <p:nvPr/>
        </p:nvSpPr>
        <p:spPr bwMode="auto">
          <a:xfrm>
            <a:off x="5638800" y="2133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54" name="Oval 38"/>
          <p:cNvSpPr>
            <a:spLocks noChangeArrowheads="1"/>
          </p:cNvSpPr>
          <p:nvPr/>
        </p:nvSpPr>
        <p:spPr bwMode="auto">
          <a:xfrm>
            <a:off x="8077200" y="28956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6</a:t>
            </a:r>
            <a:endParaRPr lang="en-US" altLang="en-US" sz="2000"/>
          </a:p>
        </p:txBody>
      </p:sp>
      <p:sp>
        <p:nvSpPr>
          <p:cNvPr id="60455" name="Text Box 39"/>
          <p:cNvSpPr txBox="1">
            <a:spLocks noChangeArrowheads="1"/>
          </p:cNvSpPr>
          <p:nvPr/>
        </p:nvSpPr>
        <p:spPr bwMode="auto">
          <a:xfrm>
            <a:off x="5715001" y="27289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0456" name="Oval 40"/>
          <p:cNvSpPr>
            <a:spLocks noChangeArrowheads="1"/>
          </p:cNvSpPr>
          <p:nvPr/>
        </p:nvSpPr>
        <p:spPr bwMode="auto">
          <a:xfrm>
            <a:off x="5334000" y="2881313"/>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60457" name="Line 41"/>
          <p:cNvSpPr>
            <a:spLocks noChangeShapeType="1"/>
          </p:cNvSpPr>
          <p:nvPr/>
        </p:nvSpPr>
        <p:spPr bwMode="auto">
          <a:xfrm>
            <a:off x="5638800" y="30337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58" name="Line 42"/>
          <p:cNvSpPr>
            <a:spLocks noChangeShapeType="1"/>
          </p:cNvSpPr>
          <p:nvPr/>
        </p:nvSpPr>
        <p:spPr bwMode="auto">
          <a:xfrm>
            <a:off x="4724400" y="30337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59" name="Oval 43"/>
          <p:cNvSpPr>
            <a:spLocks noChangeArrowheads="1"/>
          </p:cNvSpPr>
          <p:nvPr/>
        </p:nvSpPr>
        <p:spPr bwMode="auto">
          <a:xfrm>
            <a:off x="62484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endParaRPr lang="en-US" altLang="en-US" sz="2000"/>
          </a:p>
        </p:txBody>
      </p:sp>
      <p:sp>
        <p:nvSpPr>
          <p:cNvPr id="60460" name="Oval 44"/>
          <p:cNvSpPr>
            <a:spLocks noChangeArrowheads="1"/>
          </p:cNvSpPr>
          <p:nvPr/>
        </p:nvSpPr>
        <p:spPr bwMode="auto">
          <a:xfrm>
            <a:off x="71628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5</a:t>
            </a:r>
            <a:endParaRPr lang="en-US" altLang="en-US" sz="2000"/>
          </a:p>
        </p:txBody>
      </p:sp>
      <p:sp>
        <p:nvSpPr>
          <p:cNvPr id="60461" name="Text Box 45"/>
          <p:cNvSpPr txBox="1">
            <a:spLocks noChangeArrowheads="1"/>
          </p:cNvSpPr>
          <p:nvPr/>
        </p:nvSpPr>
        <p:spPr bwMode="auto">
          <a:xfrm>
            <a:off x="6629401" y="2743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0462" name="Line 46"/>
          <p:cNvSpPr>
            <a:spLocks noChangeShapeType="1"/>
          </p:cNvSpPr>
          <p:nvPr/>
        </p:nvSpPr>
        <p:spPr bwMode="auto">
          <a:xfrm>
            <a:off x="6553200" y="3048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63" name="Text Box 47"/>
          <p:cNvSpPr txBox="1">
            <a:spLocks noChangeArrowheads="1"/>
          </p:cNvSpPr>
          <p:nvPr/>
        </p:nvSpPr>
        <p:spPr bwMode="auto">
          <a:xfrm>
            <a:off x="7543801" y="2743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0464" name="Line 48"/>
          <p:cNvSpPr>
            <a:spLocks noChangeShapeType="1"/>
          </p:cNvSpPr>
          <p:nvPr/>
        </p:nvSpPr>
        <p:spPr bwMode="auto">
          <a:xfrm>
            <a:off x="7467600" y="3048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65" name="Oval 49"/>
          <p:cNvSpPr>
            <a:spLocks noChangeArrowheads="1"/>
          </p:cNvSpPr>
          <p:nvPr/>
        </p:nvSpPr>
        <p:spPr bwMode="auto">
          <a:xfrm>
            <a:off x="6248400" y="38100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8</a:t>
            </a:r>
            <a:endParaRPr lang="en-US" altLang="en-US" sz="2000"/>
          </a:p>
        </p:txBody>
      </p:sp>
      <p:sp>
        <p:nvSpPr>
          <p:cNvPr id="60466" name="Text Box 50"/>
          <p:cNvSpPr txBox="1">
            <a:spLocks noChangeArrowheads="1"/>
          </p:cNvSpPr>
          <p:nvPr/>
        </p:nvSpPr>
        <p:spPr bwMode="auto">
          <a:xfrm>
            <a:off x="5715001" y="39004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0467" name="Oval 51"/>
          <p:cNvSpPr>
            <a:spLocks noChangeArrowheads="1"/>
          </p:cNvSpPr>
          <p:nvPr/>
        </p:nvSpPr>
        <p:spPr bwMode="auto">
          <a:xfrm>
            <a:off x="5334000" y="38100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7</a:t>
            </a:r>
            <a:endParaRPr lang="en-US" altLang="en-US" sz="2000"/>
          </a:p>
        </p:txBody>
      </p:sp>
      <p:sp>
        <p:nvSpPr>
          <p:cNvPr id="60468" name="Line 52"/>
          <p:cNvSpPr>
            <a:spLocks noChangeShapeType="1"/>
          </p:cNvSpPr>
          <p:nvPr/>
        </p:nvSpPr>
        <p:spPr bwMode="auto">
          <a:xfrm>
            <a:off x="5638800" y="39624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69" name="Line 53"/>
          <p:cNvSpPr>
            <a:spLocks noChangeShapeType="1"/>
          </p:cNvSpPr>
          <p:nvPr/>
        </p:nvSpPr>
        <p:spPr bwMode="auto">
          <a:xfrm flipV="1">
            <a:off x="4648200" y="22098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70" name="Freeform 54"/>
          <p:cNvSpPr/>
          <p:nvPr/>
        </p:nvSpPr>
        <p:spPr bwMode="auto">
          <a:xfrm>
            <a:off x="5464176" y="3419476"/>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71" name="Freeform 55"/>
          <p:cNvSpPr/>
          <p:nvPr/>
        </p:nvSpPr>
        <p:spPr bwMode="auto">
          <a:xfrm>
            <a:off x="6400801" y="34290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72" name="Text Box 56"/>
          <p:cNvSpPr txBox="1">
            <a:spLocks noChangeArrowheads="1"/>
          </p:cNvSpPr>
          <p:nvPr/>
        </p:nvSpPr>
        <p:spPr bwMode="auto">
          <a:xfrm>
            <a:off x="5638801" y="3124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0473" name="Text Box 57"/>
          <p:cNvSpPr txBox="1">
            <a:spLocks noChangeArrowheads="1"/>
          </p:cNvSpPr>
          <p:nvPr/>
        </p:nvSpPr>
        <p:spPr bwMode="auto">
          <a:xfrm>
            <a:off x="6553201" y="31384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0474" name="Oval 58"/>
          <p:cNvSpPr>
            <a:spLocks noChangeArrowheads="1"/>
          </p:cNvSpPr>
          <p:nvPr/>
        </p:nvSpPr>
        <p:spPr bwMode="auto">
          <a:xfrm>
            <a:off x="44196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0</a:t>
            </a:r>
            <a:endParaRPr lang="en-US" altLang="en-US" sz="2000"/>
          </a:p>
        </p:txBody>
      </p:sp>
      <p:sp>
        <p:nvSpPr>
          <p:cNvPr id="60475" name="Line 59"/>
          <p:cNvSpPr>
            <a:spLocks noChangeShapeType="1"/>
          </p:cNvSpPr>
          <p:nvPr/>
        </p:nvSpPr>
        <p:spPr bwMode="auto">
          <a:xfrm>
            <a:off x="4648200" y="32004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76" name="Line 60"/>
          <p:cNvSpPr>
            <a:spLocks noChangeShapeType="1"/>
          </p:cNvSpPr>
          <p:nvPr/>
        </p:nvSpPr>
        <p:spPr bwMode="auto">
          <a:xfrm>
            <a:off x="3810000" y="30337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477" name="Text Box 61"/>
          <p:cNvSpPr txBox="1">
            <a:spLocks noChangeArrowheads="1"/>
          </p:cNvSpPr>
          <p:nvPr/>
        </p:nvSpPr>
        <p:spPr bwMode="auto">
          <a:xfrm>
            <a:off x="3733801" y="26670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60478" name="Rectangle 62"/>
          <p:cNvSpPr>
            <a:spLocks noChangeArrowheads="1"/>
          </p:cNvSpPr>
          <p:nvPr/>
        </p:nvSpPr>
        <p:spPr bwMode="auto">
          <a:xfrm>
            <a:off x="4724401" y="3352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0479" name="Rectangle 63"/>
          <p:cNvSpPr>
            <a:spLocks noChangeArrowheads="1"/>
          </p:cNvSpPr>
          <p:nvPr/>
        </p:nvSpPr>
        <p:spPr bwMode="auto">
          <a:xfrm>
            <a:off x="4800601" y="26670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0480" name="Rectangle 64"/>
          <p:cNvSpPr>
            <a:spLocks noChangeArrowheads="1"/>
          </p:cNvSpPr>
          <p:nvPr/>
        </p:nvSpPr>
        <p:spPr bwMode="auto">
          <a:xfrm>
            <a:off x="4689476" y="22240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graphicFrame>
        <p:nvGraphicFramePr>
          <p:cNvPr id="60496" name="Group 80"/>
          <p:cNvGraphicFramePr>
            <a:graphicFrameLocks noGrp="1"/>
          </p:cNvGraphicFramePr>
          <p:nvPr/>
        </p:nvGraphicFramePr>
        <p:xfrm>
          <a:off x="2286000" y="4800600"/>
          <a:ext cx="304800" cy="158496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0</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1</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3</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7</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9" name="Group 93"/>
          <p:cNvGraphicFramePr>
            <a:graphicFrameLocks noGrp="1"/>
          </p:cNvGraphicFramePr>
          <p:nvPr/>
        </p:nvGraphicFramePr>
        <p:xfrm>
          <a:off x="3352800" y="4800600"/>
          <a:ext cx="304800" cy="118872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2</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4</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7</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21" name="Group 105"/>
          <p:cNvGraphicFramePr>
            <a:graphicFrameLocks noGrp="1"/>
          </p:cNvGraphicFramePr>
          <p:nvPr/>
        </p:nvGraphicFramePr>
        <p:xfrm>
          <a:off x="4419600" y="4800600"/>
          <a:ext cx="304800" cy="39624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7</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22" name="Group 106"/>
          <p:cNvGraphicFramePr>
            <a:graphicFrameLocks noGrp="1"/>
          </p:cNvGraphicFramePr>
          <p:nvPr/>
        </p:nvGraphicFramePr>
        <p:xfrm>
          <a:off x="5486400" y="4800600"/>
          <a:ext cx="304800" cy="39624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8</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528" name="Text Box 112"/>
          <p:cNvSpPr txBox="1">
            <a:spLocks noChangeArrowheads="1"/>
          </p:cNvSpPr>
          <p:nvPr/>
        </p:nvSpPr>
        <p:spPr bwMode="auto">
          <a:xfrm>
            <a:off x="4876800" y="5486400"/>
            <a:ext cx="488524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Must find the </a:t>
            </a:r>
            <a:r>
              <a:rPr lang="en-US" altLang="en-US" i="1"/>
              <a:t>longest match</a:t>
            </a:r>
            <a:r>
              <a:rPr lang="en-US" altLang="en-US"/>
              <a:t>:</a:t>
            </a:r>
            <a:br>
              <a:rPr lang="en-US" altLang="en-US"/>
            </a:br>
            <a:r>
              <a:rPr lang="en-US" altLang="en-US"/>
              <a:t>Continue until no further moves are possible</a:t>
            </a:r>
            <a:br>
              <a:rPr lang="en-US" altLang="en-US"/>
            </a:br>
            <a:r>
              <a:rPr lang="en-US" altLang="en-US"/>
              <a:t>When last state is accepting: execute action</a:t>
            </a:r>
            <a:endParaRPr lang="en-US" altLang="en-US"/>
          </a:p>
        </p:txBody>
      </p:sp>
      <p:sp>
        <p:nvSpPr>
          <p:cNvPr id="60530" name="Text Box 114"/>
          <p:cNvSpPr txBox="1">
            <a:spLocks noChangeArrowheads="1"/>
          </p:cNvSpPr>
          <p:nvPr/>
        </p:nvSpPr>
        <p:spPr bwMode="auto">
          <a:xfrm>
            <a:off x="6705601" y="1905000"/>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1</a:t>
            </a:r>
            <a:endParaRPr lang="en-US" altLang="en-US" i="1"/>
          </a:p>
        </p:txBody>
      </p:sp>
      <p:sp>
        <p:nvSpPr>
          <p:cNvPr id="60531" name="Text Box 115"/>
          <p:cNvSpPr txBox="1">
            <a:spLocks noChangeArrowheads="1"/>
          </p:cNvSpPr>
          <p:nvPr/>
        </p:nvSpPr>
        <p:spPr bwMode="auto">
          <a:xfrm>
            <a:off x="8534401" y="2819400"/>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2</a:t>
            </a:r>
            <a:endParaRPr lang="en-US" altLang="en-US" i="1"/>
          </a:p>
        </p:txBody>
      </p:sp>
      <p:sp>
        <p:nvSpPr>
          <p:cNvPr id="60532" name="Text Box 116"/>
          <p:cNvSpPr txBox="1">
            <a:spLocks noChangeArrowheads="1"/>
          </p:cNvSpPr>
          <p:nvPr/>
        </p:nvSpPr>
        <p:spPr bwMode="auto">
          <a:xfrm>
            <a:off x="6705601" y="3733800"/>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3</a:t>
            </a:r>
            <a:endParaRPr lang="en-US" altLang="en-US" i="1"/>
          </a:p>
        </p:txBody>
      </p:sp>
      <p:sp>
        <p:nvSpPr>
          <p:cNvPr id="60533" name="Text Box 117"/>
          <p:cNvSpPr txBox="1">
            <a:spLocks noChangeArrowheads="1"/>
          </p:cNvSpPr>
          <p:nvPr/>
        </p:nvSpPr>
        <p:spPr bwMode="auto">
          <a:xfrm>
            <a:off x="2743201" y="4495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0534" name="Line 118"/>
          <p:cNvSpPr>
            <a:spLocks noChangeShapeType="1"/>
          </p:cNvSpPr>
          <p:nvPr/>
        </p:nvSpPr>
        <p:spPr bwMode="auto">
          <a:xfrm>
            <a:off x="2667000" y="4800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535" name="Text Box 119"/>
          <p:cNvSpPr txBox="1">
            <a:spLocks noChangeArrowheads="1"/>
          </p:cNvSpPr>
          <p:nvPr/>
        </p:nvSpPr>
        <p:spPr bwMode="auto">
          <a:xfrm>
            <a:off x="4876801" y="4495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0536" name="Line 120"/>
          <p:cNvSpPr>
            <a:spLocks noChangeShapeType="1"/>
          </p:cNvSpPr>
          <p:nvPr/>
        </p:nvSpPr>
        <p:spPr bwMode="auto">
          <a:xfrm>
            <a:off x="4800600" y="4800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537" name="Text Box 121"/>
          <p:cNvSpPr txBox="1">
            <a:spLocks noChangeArrowheads="1"/>
          </p:cNvSpPr>
          <p:nvPr/>
        </p:nvSpPr>
        <p:spPr bwMode="auto">
          <a:xfrm>
            <a:off x="3810001" y="4495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0538" name="Line 122"/>
          <p:cNvSpPr>
            <a:spLocks noChangeShapeType="1"/>
          </p:cNvSpPr>
          <p:nvPr/>
        </p:nvSpPr>
        <p:spPr bwMode="auto">
          <a:xfrm>
            <a:off x="3733800" y="4800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539" name="Text Box 123"/>
          <p:cNvSpPr txBox="1">
            <a:spLocks noChangeArrowheads="1"/>
          </p:cNvSpPr>
          <p:nvPr/>
        </p:nvSpPr>
        <p:spPr bwMode="auto">
          <a:xfrm>
            <a:off x="5943601" y="4495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0540" name="Line 124"/>
          <p:cNvSpPr>
            <a:spLocks noChangeShapeType="1"/>
          </p:cNvSpPr>
          <p:nvPr/>
        </p:nvSpPr>
        <p:spPr bwMode="auto">
          <a:xfrm>
            <a:off x="5867400" y="4800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0541" name="Text Box 125"/>
          <p:cNvSpPr txBox="1">
            <a:spLocks noChangeArrowheads="1"/>
          </p:cNvSpPr>
          <p:nvPr/>
        </p:nvSpPr>
        <p:spPr bwMode="auto">
          <a:xfrm>
            <a:off x="6477001" y="4572000"/>
            <a:ext cx="7168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none</a:t>
            </a:r>
            <a:endParaRPr lang="en-US" altLang="en-US"/>
          </a:p>
        </p:txBody>
      </p:sp>
      <p:sp>
        <p:nvSpPr>
          <p:cNvPr id="60542" name="Text Box 126"/>
          <p:cNvSpPr txBox="1">
            <a:spLocks noChangeArrowheads="1"/>
          </p:cNvSpPr>
          <p:nvPr/>
        </p:nvSpPr>
        <p:spPr bwMode="auto">
          <a:xfrm>
            <a:off x="6477001" y="4876800"/>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3</a:t>
            </a:r>
            <a:endParaRPr lang="en-US" altLang="en-US" i="1"/>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laceholder 4"/>
          <p:cNvSpPr>
            <a:spLocks noGrp="1"/>
          </p:cNvSpPr>
          <p:nvPr>
            <p:ph type="sldNum" sz="quarter" idx="12"/>
          </p:nvPr>
        </p:nvSpPr>
        <p:spPr/>
        <p:txBody>
          <a:bodyPr/>
          <a:lstStyle/>
          <a:p>
            <a:fld id="{73F407BE-19F8-4CF8-8BA8-12C38856D538}" type="slidenum">
              <a:rPr lang="en-US" altLang="en-US"/>
            </a:fld>
            <a:endParaRPr lang="en-US" altLang="en-US"/>
          </a:p>
        </p:txBody>
      </p:sp>
      <p:sp>
        <p:nvSpPr>
          <p:cNvPr id="67586" name="Rectangle 2"/>
          <p:cNvSpPr>
            <a:spLocks noGrp="1" noChangeArrowheads="1"/>
          </p:cNvSpPr>
          <p:nvPr>
            <p:ph type="title"/>
          </p:nvPr>
        </p:nvSpPr>
        <p:spPr>
          <a:xfrm>
            <a:off x="386874" y="271994"/>
            <a:ext cx="10808652" cy="1609344"/>
          </a:xfrm>
        </p:spPr>
        <p:txBody>
          <a:bodyPr/>
          <a:lstStyle/>
          <a:p>
            <a:r>
              <a:rPr lang="en-US" altLang="en-US" dirty="0"/>
              <a:t>Simulating the Combined NFA Example 2</a:t>
            </a:r>
            <a:endParaRPr lang="en-US" altLang="en-US" dirty="0"/>
          </a:p>
        </p:txBody>
      </p:sp>
      <p:sp>
        <p:nvSpPr>
          <p:cNvPr id="67587" name="Oval 3"/>
          <p:cNvSpPr>
            <a:spLocks noChangeArrowheads="1"/>
          </p:cNvSpPr>
          <p:nvPr/>
        </p:nvSpPr>
        <p:spPr bwMode="auto">
          <a:xfrm>
            <a:off x="6248400" y="1981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67588" name="Text Box 4"/>
          <p:cNvSpPr txBox="1">
            <a:spLocks noChangeArrowheads="1"/>
          </p:cNvSpPr>
          <p:nvPr/>
        </p:nvSpPr>
        <p:spPr bwMode="auto">
          <a:xfrm>
            <a:off x="5715001" y="1828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7589" name="Oval 5"/>
          <p:cNvSpPr>
            <a:spLocks noChangeArrowheads="1"/>
          </p:cNvSpPr>
          <p:nvPr/>
        </p:nvSpPr>
        <p:spPr bwMode="auto">
          <a:xfrm>
            <a:off x="5334000" y="1981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67590" name="Line 6"/>
          <p:cNvSpPr>
            <a:spLocks noChangeShapeType="1"/>
          </p:cNvSpPr>
          <p:nvPr/>
        </p:nvSpPr>
        <p:spPr bwMode="auto">
          <a:xfrm>
            <a:off x="5638800" y="2133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591" name="Oval 7"/>
          <p:cNvSpPr>
            <a:spLocks noChangeArrowheads="1"/>
          </p:cNvSpPr>
          <p:nvPr/>
        </p:nvSpPr>
        <p:spPr bwMode="auto">
          <a:xfrm>
            <a:off x="8077200" y="28956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6</a:t>
            </a:r>
            <a:endParaRPr lang="en-US" altLang="en-US" sz="2000"/>
          </a:p>
        </p:txBody>
      </p:sp>
      <p:sp>
        <p:nvSpPr>
          <p:cNvPr id="67592" name="Text Box 8"/>
          <p:cNvSpPr txBox="1">
            <a:spLocks noChangeArrowheads="1"/>
          </p:cNvSpPr>
          <p:nvPr/>
        </p:nvSpPr>
        <p:spPr bwMode="auto">
          <a:xfrm>
            <a:off x="5715001" y="27289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7593" name="Oval 9"/>
          <p:cNvSpPr>
            <a:spLocks noChangeArrowheads="1"/>
          </p:cNvSpPr>
          <p:nvPr/>
        </p:nvSpPr>
        <p:spPr bwMode="auto">
          <a:xfrm>
            <a:off x="5334000" y="2881313"/>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67594" name="Line 10"/>
          <p:cNvSpPr>
            <a:spLocks noChangeShapeType="1"/>
          </p:cNvSpPr>
          <p:nvPr/>
        </p:nvSpPr>
        <p:spPr bwMode="auto">
          <a:xfrm>
            <a:off x="5638800" y="30337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595" name="Line 11"/>
          <p:cNvSpPr>
            <a:spLocks noChangeShapeType="1"/>
          </p:cNvSpPr>
          <p:nvPr/>
        </p:nvSpPr>
        <p:spPr bwMode="auto">
          <a:xfrm>
            <a:off x="4724400" y="30337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596" name="Oval 12"/>
          <p:cNvSpPr>
            <a:spLocks noChangeArrowheads="1"/>
          </p:cNvSpPr>
          <p:nvPr/>
        </p:nvSpPr>
        <p:spPr bwMode="auto">
          <a:xfrm>
            <a:off x="62484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endParaRPr lang="en-US" altLang="en-US" sz="2000"/>
          </a:p>
        </p:txBody>
      </p:sp>
      <p:sp>
        <p:nvSpPr>
          <p:cNvPr id="67597" name="Oval 13"/>
          <p:cNvSpPr>
            <a:spLocks noChangeArrowheads="1"/>
          </p:cNvSpPr>
          <p:nvPr/>
        </p:nvSpPr>
        <p:spPr bwMode="auto">
          <a:xfrm>
            <a:off x="71628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5</a:t>
            </a:r>
            <a:endParaRPr lang="en-US" altLang="en-US" sz="2000"/>
          </a:p>
        </p:txBody>
      </p:sp>
      <p:sp>
        <p:nvSpPr>
          <p:cNvPr id="67598" name="Text Box 14"/>
          <p:cNvSpPr txBox="1">
            <a:spLocks noChangeArrowheads="1"/>
          </p:cNvSpPr>
          <p:nvPr/>
        </p:nvSpPr>
        <p:spPr bwMode="auto">
          <a:xfrm>
            <a:off x="6629401" y="2743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7599" name="Line 15"/>
          <p:cNvSpPr>
            <a:spLocks noChangeShapeType="1"/>
          </p:cNvSpPr>
          <p:nvPr/>
        </p:nvSpPr>
        <p:spPr bwMode="auto">
          <a:xfrm>
            <a:off x="6553200" y="3048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00" name="Text Box 16"/>
          <p:cNvSpPr txBox="1">
            <a:spLocks noChangeArrowheads="1"/>
          </p:cNvSpPr>
          <p:nvPr/>
        </p:nvSpPr>
        <p:spPr bwMode="auto">
          <a:xfrm>
            <a:off x="7543801" y="2743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7601" name="Line 17"/>
          <p:cNvSpPr>
            <a:spLocks noChangeShapeType="1"/>
          </p:cNvSpPr>
          <p:nvPr/>
        </p:nvSpPr>
        <p:spPr bwMode="auto">
          <a:xfrm>
            <a:off x="7467600" y="3048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02" name="Oval 18"/>
          <p:cNvSpPr>
            <a:spLocks noChangeArrowheads="1"/>
          </p:cNvSpPr>
          <p:nvPr/>
        </p:nvSpPr>
        <p:spPr bwMode="auto">
          <a:xfrm>
            <a:off x="6248400" y="38100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8</a:t>
            </a:r>
            <a:endParaRPr lang="en-US" altLang="en-US" sz="2000"/>
          </a:p>
        </p:txBody>
      </p:sp>
      <p:sp>
        <p:nvSpPr>
          <p:cNvPr id="67603" name="Text Box 19"/>
          <p:cNvSpPr txBox="1">
            <a:spLocks noChangeArrowheads="1"/>
          </p:cNvSpPr>
          <p:nvPr/>
        </p:nvSpPr>
        <p:spPr bwMode="auto">
          <a:xfrm>
            <a:off x="5715001" y="39004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7604" name="Oval 20"/>
          <p:cNvSpPr>
            <a:spLocks noChangeArrowheads="1"/>
          </p:cNvSpPr>
          <p:nvPr/>
        </p:nvSpPr>
        <p:spPr bwMode="auto">
          <a:xfrm>
            <a:off x="5334000" y="38100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7</a:t>
            </a:r>
            <a:endParaRPr lang="en-US" altLang="en-US" sz="2000"/>
          </a:p>
        </p:txBody>
      </p:sp>
      <p:sp>
        <p:nvSpPr>
          <p:cNvPr id="67605" name="Line 21"/>
          <p:cNvSpPr>
            <a:spLocks noChangeShapeType="1"/>
          </p:cNvSpPr>
          <p:nvPr/>
        </p:nvSpPr>
        <p:spPr bwMode="auto">
          <a:xfrm>
            <a:off x="5638800" y="39624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06" name="Line 22"/>
          <p:cNvSpPr>
            <a:spLocks noChangeShapeType="1"/>
          </p:cNvSpPr>
          <p:nvPr/>
        </p:nvSpPr>
        <p:spPr bwMode="auto">
          <a:xfrm flipV="1">
            <a:off x="4648200" y="22098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07" name="Freeform 23"/>
          <p:cNvSpPr/>
          <p:nvPr/>
        </p:nvSpPr>
        <p:spPr bwMode="auto">
          <a:xfrm>
            <a:off x="5464176" y="3419476"/>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08" name="Freeform 24"/>
          <p:cNvSpPr/>
          <p:nvPr/>
        </p:nvSpPr>
        <p:spPr bwMode="auto">
          <a:xfrm>
            <a:off x="6400801" y="34290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09" name="Text Box 25"/>
          <p:cNvSpPr txBox="1">
            <a:spLocks noChangeArrowheads="1"/>
          </p:cNvSpPr>
          <p:nvPr/>
        </p:nvSpPr>
        <p:spPr bwMode="auto">
          <a:xfrm>
            <a:off x="5638801" y="3124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7610" name="Text Box 26"/>
          <p:cNvSpPr txBox="1">
            <a:spLocks noChangeArrowheads="1"/>
          </p:cNvSpPr>
          <p:nvPr/>
        </p:nvSpPr>
        <p:spPr bwMode="auto">
          <a:xfrm>
            <a:off x="6553201" y="31384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7611" name="Oval 27"/>
          <p:cNvSpPr>
            <a:spLocks noChangeArrowheads="1"/>
          </p:cNvSpPr>
          <p:nvPr/>
        </p:nvSpPr>
        <p:spPr bwMode="auto">
          <a:xfrm>
            <a:off x="44196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0</a:t>
            </a:r>
            <a:endParaRPr lang="en-US" altLang="en-US" sz="2000"/>
          </a:p>
        </p:txBody>
      </p:sp>
      <p:sp>
        <p:nvSpPr>
          <p:cNvPr id="67612" name="Line 28"/>
          <p:cNvSpPr>
            <a:spLocks noChangeShapeType="1"/>
          </p:cNvSpPr>
          <p:nvPr/>
        </p:nvSpPr>
        <p:spPr bwMode="auto">
          <a:xfrm>
            <a:off x="4648200" y="32004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13" name="Line 29"/>
          <p:cNvSpPr>
            <a:spLocks noChangeShapeType="1"/>
          </p:cNvSpPr>
          <p:nvPr/>
        </p:nvSpPr>
        <p:spPr bwMode="auto">
          <a:xfrm>
            <a:off x="3810000" y="30337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14" name="Text Box 30"/>
          <p:cNvSpPr txBox="1">
            <a:spLocks noChangeArrowheads="1"/>
          </p:cNvSpPr>
          <p:nvPr/>
        </p:nvSpPr>
        <p:spPr bwMode="auto">
          <a:xfrm>
            <a:off x="3733801" y="26670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67615" name="Rectangle 31"/>
          <p:cNvSpPr>
            <a:spLocks noChangeArrowheads="1"/>
          </p:cNvSpPr>
          <p:nvPr/>
        </p:nvSpPr>
        <p:spPr bwMode="auto">
          <a:xfrm>
            <a:off x="4724401" y="3352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7616" name="Rectangle 32"/>
          <p:cNvSpPr>
            <a:spLocks noChangeArrowheads="1"/>
          </p:cNvSpPr>
          <p:nvPr/>
        </p:nvSpPr>
        <p:spPr bwMode="auto">
          <a:xfrm>
            <a:off x="4800601" y="26670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7617" name="Rectangle 33"/>
          <p:cNvSpPr>
            <a:spLocks noChangeArrowheads="1"/>
          </p:cNvSpPr>
          <p:nvPr/>
        </p:nvSpPr>
        <p:spPr bwMode="auto">
          <a:xfrm>
            <a:off x="4689476" y="22240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graphicFrame>
        <p:nvGraphicFramePr>
          <p:cNvPr id="67618" name="Group 34"/>
          <p:cNvGraphicFramePr>
            <a:graphicFrameLocks noGrp="1"/>
          </p:cNvGraphicFramePr>
          <p:nvPr/>
        </p:nvGraphicFramePr>
        <p:xfrm>
          <a:off x="2286000" y="4800600"/>
          <a:ext cx="304800" cy="158496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0</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1</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3</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7</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30" name="Group 46"/>
          <p:cNvGraphicFramePr>
            <a:graphicFrameLocks noGrp="1"/>
          </p:cNvGraphicFramePr>
          <p:nvPr/>
        </p:nvGraphicFramePr>
        <p:xfrm>
          <a:off x="3352800" y="4800600"/>
          <a:ext cx="304800" cy="118872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2</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4</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7</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68" name="Group 84"/>
          <p:cNvGraphicFramePr>
            <a:graphicFrameLocks noGrp="1"/>
          </p:cNvGraphicFramePr>
          <p:nvPr/>
        </p:nvGraphicFramePr>
        <p:xfrm>
          <a:off x="4419600" y="4800600"/>
          <a:ext cx="304800" cy="792480"/>
        </p:xfrm>
        <a:graphic>
          <a:graphicData uri="http://schemas.openxmlformats.org/drawingml/2006/table">
            <a:tbl>
              <a:tblPr/>
              <a:tblGrid>
                <a:gridCol w="304800"/>
              </a:tblGrid>
              <a:tr h="395288">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5</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8</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71" name="Group 87"/>
          <p:cNvGraphicFramePr>
            <a:graphicFrameLocks noGrp="1"/>
          </p:cNvGraphicFramePr>
          <p:nvPr/>
        </p:nvGraphicFramePr>
        <p:xfrm>
          <a:off x="5486400" y="4800600"/>
          <a:ext cx="304800" cy="792480"/>
        </p:xfrm>
        <a:graphic>
          <a:graphicData uri="http://schemas.openxmlformats.org/drawingml/2006/table">
            <a:tbl>
              <a:tblPr/>
              <a:tblGrid>
                <a:gridCol w="304800"/>
              </a:tblGrid>
              <a:tr h="395288">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6</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8</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52" name="Text Box 68"/>
          <p:cNvSpPr txBox="1">
            <a:spLocks noChangeArrowheads="1"/>
          </p:cNvSpPr>
          <p:nvPr/>
        </p:nvSpPr>
        <p:spPr bwMode="auto">
          <a:xfrm>
            <a:off x="3892551" y="5867401"/>
            <a:ext cx="57066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When two or more accepting states are reached, the</a:t>
            </a:r>
            <a:br>
              <a:rPr lang="en-US" altLang="en-US"/>
            </a:br>
            <a:r>
              <a:rPr lang="en-US" altLang="en-US"/>
              <a:t>first action given in the Lex specification is executed</a:t>
            </a:r>
            <a:endParaRPr lang="en-US" altLang="en-US"/>
          </a:p>
        </p:txBody>
      </p:sp>
      <p:sp>
        <p:nvSpPr>
          <p:cNvPr id="67653" name="Text Box 69"/>
          <p:cNvSpPr txBox="1">
            <a:spLocks noChangeArrowheads="1"/>
          </p:cNvSpPr>
          <p:nvPr/>
        </p:nvSpPr>
        <p:spPr bwMode="auto">
          <a:xfrm>
            <a:off x="6705601" y="1905000"/>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1</a:t>
            </a:r>
            <a:endParaRPr lang="en-US" altLang="en-US" i="1"/>
          </a:p>
        </p:txBody>
      </p:sp>
      <p:sp>
        <p:nvSpPr>
          <p:cNvPr id="67654" name="Text Box 70"/>
          <p:cNvSpPr txBox="1">
            <a:spLocks noChangeArrowheads="1"/>
          </p:cNvSpPr>
          <p:nvPr/>
        </p:nvSpPr>
        <p:spPr bwMode="auto">
          <a:xfrm>
            <a:off x="8534401" y="2819400"/>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2</a:t>
            </a:r>
            <a:endParaRPr lang="en-US" altLang="en-US" i="1"/>
          </a:p>
        </p:txBody>
      </p:sp>
      <p:sp>
        <p:nvSpPr>
          <p:cNvPr id="67655" name="Text Box 71"/>
          <p:cNvSpPr txBox="1">
            <a:spLocks noChangeArrowheads="1"/>
          </p:cNvSpPr>
          <p:nvPr/>
        </p:nvSpPr>
        <p:spPr bwMode="auto">
          <a:xfrm>
            <a:off x="6705601" y="3733800"/>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3</a:t>
            </a:r>
            <a:endParaRPr lang="en-US" altLang="en-US" i="1"/>
          </a:p>
        </p:txBody>
      </p:sp>
      <p:sp>
        <p:nvSpPr>
          <p:cNvPr id="67656" name="Text Box 72"/>
          <p:cNvSpPr txBox="1">
            <a:spLocks noChangeArrowheads="1"/>
          </p:cNvSpPr>
          <p:nvPr/>
        </p:nvSpPr>
        <p:spPr bwMode="auto">
          <a:xfrm>
            <a:off x="2743201" y="4495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7657" name="Line 73"/>
          <p:cNvSpPr>
            <a:spLocks noChangeShapeType="1"/>
          </p:cNvSpPr>
          <p:nvPr/>
        </p:nvSpPr>
        <p:spPr bwMode="auto">
          <a:xfrm>
            <a:off x="2667000" y="4800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58" name="Text Box 74"/>
          <p:cNvSpPr txBox="1">
            <a:spLocks noChangeArrowheads="1"/>
          </p:cNvSpPr>
          <p:nvPr/>
        </p:nvSpPr>
        <p:spPr bwMode="auto">
          <a:xfrm>
            <a:off x="4876801" y="4495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7659" name="Line 75"/>
          <p:cNvSpPr>
            <a:spLocks noChangeShapeType="1"/>
          </p:cNvSpPr>
          <p:nvPr/>
        </p:nvSpPr>
        <p:spPr bwMode="auto">
          <a:xfrm>
            <a:off x="4800600" y="4800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60" name="Text Box 76"/>
          <p:cNvSpPr txBox="1">
            <a:spLocks noChangeArrowheads="1"/>
          </p:cNvSpPr>
          <p:nvPr/>
        </p:nvSpPr>
        <p:spPr bwMode="auto">
          <a:xfrm>
            <a:off x="3810001" y="4495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7661" name="Line 77"/>
          <p:cNvSpPr>
            <a:spLocks noChangeShapeType="1"/>
          </p:cNvSpPr>
          <p:nvPr/>
        </p:nvSpPr>
        <p:spPr bwMode="auto">
          <a:xfrm>
            <a:off x="3733800" y="4800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62" name="Text Box 78"/>
          <p:cNvSpPr txBox="1">
            <a:spLocks noChangeArrowheads="1"/>
          </p:cNvSpPr>
          <p:nvPr/>
        </p:nvSpPr>
        <p:spPr bwMode="auto">
          <a:xfrm>
            <a:off x="5943601" y="4495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7663" name="Line 79"/>
          <p:cNvSpPr>
            <a:spLocks noChangeShapeType="1"/>
          </p:cNvSpPr>
          <p:nvPr/>
        </p:nvSpPr>
        <p:spPr bwMode="auto">
          <a:xfrm>
            <a:off x="5867400" y="4800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7664" name="Text Box 80"/>
          <p:cNvSpPr txBox="1">
            <a:spLocks noChangeArrowheads="1"/>
          </p:cNvSpPr>
          <p:nvPr/>
        </p:nvSpPr>
        <p:spPr bwMode="auto">
          <a:xfrm>
            <a:off x="6477001" y="4572000"/>
            <a:ext cx="7168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none</a:t>
            </a:r>
            <a:endParaRPr lang="en-US" altLang="en-US"/>
          </a:p>
        </p:txBody>
      </p:sp>
      <p:sp>
        <p:nvSpPr>
          <p:cNvPr id="67665" name="Text Box 81"/>
          <p:cNvSpPr txBox="1">
            <a:spLocks noChangeArrowheads="1"/>
          </p:cNvSpPr>
          <p:nvPr/>
        </p:nvSpPr>
        <p:spPr bwMode="auto">
          <a:xfrm>
            <a:off x="6477001" y="4876801"/>
            <a:ext cx="8931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2</a:t>
            </a:r>
            <a:br>
              <a:rPr lang="en-US" altLang="en-US" baseline="-25000"/>
            </a:br>
            <a:r>
              <a:rPr lang="en-US" altLang="en-US" i="1"/>
              <a:t>action</a:t>
            </a:r>
            <a:r>
              <a:rPr lang="en-US" altLang="en-US" baseline="-25000"/>
              <a:t>3</a:t>
            </a:r>
            <a:endParaRPr lang="en-US" altLang="en-US" i="1"/>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A742134-D846-4305-862F-0124A215C256}" type="slidenum">
              <a:rPr lang="en-US" altLang="en-US"/>
            </a:fld>
            <a:endParaRPr lang="en-US" altLang="en-US"/>
          </a:p>
        </p:txBody>
      </p:sp>
      <p:sp>
        <p:nvSpPr>
          <p:cNvPr id="32770" name="Rectangle 2"/>
          <p:cNvSpPr>
            <a:spLocks noGrp="1" noChangeArrowheads="1"/>
          </p:cNvSpPr>
          <p:nvPr>
            <p:ph type="title"/>
          </p:nvPr>
        </p:nvSpPr>
        <p:spPr/>
        <p:txBody>
          <a:bodyPr/>
          <a:lstStyle/>
          <a:p>
            <a:r>
              <a:rPr lang="en-US" altLang="en-US"/>
              <a:t>Deterministic Finite Automata</a:t>
            </a:r>
            <a:endParaRPr lang="en-US" altLang="en-US"/>
          </a:p>
        </p:txBody>
      </p:sp>
      <p:sp>
        <p:nvSpPr>
          <p:cNvPr id="32771" name="Rectangle 3"/>
          <p:cNvSpPr>
            <a:spLocks noGrp="1" noChangeArrowheads="1"/>
          </p:cNvSpPr>
          <p:nvPr>
            <p:ph type="body" idx="1"/>
          </p:nvPr>
        </p:nvSpPr>
        <p:spPr/>
        <p:txBody>
          <a:bodyPr/>
          <a:lstStyle/>
          <a:p>
            <a:r>
              <a:rPr lang="en-US" altLang="en-US" sz="2800"/>
              <a:t>A </a:t>
            </a:r>
            <a:r>
              <a:rPr lang="en-US" altLang="en-US" sz="2800" i="1"/>
              <a:t>deterministic finite automaton</a:t>
            </a:r>
            <a:r>
              <a:rPr lang="en-US" altLang="en-US" sz="2800"/>
              <a:t> is a special case of an NFA</a:t>
            </a:r>
            <a:endParaRPr lang="en-US" altLang="en-US" sz="2800"/>
          </a:p>
          <a:p>
            <a:pPr lvl="1"/>
            <a:r>
              <a:rPr lang="en-US" altLang="en-US" sz="2400"/>
              <a:t>No state has an </a:t>
            </a:r>
            <a:r>
              <a:rPr lang="en-US" altLang="en-US" sz="2400">
                <a:sym typeface="Symbol" panose="05050102010706020507" pitchFamily="18" charset="2"/>
              </a:rPr>
              <a:t>-transition</a:t>
            </a:r>
            <a:endParaRPr lang="en-US" altLang="en-US" sz="2400">
              <a:sym typeface="Symbol" panose="05050102010706020507" pitchFamily="18" charset="2"/>
            </a:endParaRPr>
          </a:p>
          <a:p>
            <a:pPr lvl="1"/>
            <a:r>
              <a:rPr lang="en-US" altLang="en-US" sz="2400">
                <a:sym typeface="Symbol" panose="05050102010706020507" pitchFamily="18" charset="2"/>
              </a:rPr>
              <a:t>For each state </a:t>
            </a:r>
            <a:r>
              <a:rPr lang="en-US" altLang="en-US" sz="2400" i="1">
                <a:sym typeface="Symbol" panose="05050102010706020507" pitchFamily="18" charset="2"/>
              </a:rPr>
              <a:t>s</a:t>
            </a:r>
            <a:r>
              <a:rPr lang="en-US" altLang="en-US" sz="2400">
                <a:sym typeface="Symbol" panose="05050102010706020507" pitchFamily="18" charset="2"/>
              </a:rPr>
              <a:t> and input symbol </a:t>
            </a:r>
            <a:r>
              <a:rPr lang="en-US" altLang="en-US" sz="2400" i="1">
                <a:sym typeface="Symbol" panose="05050102010706020507" pitchFamily="18" charset="2"/>
              </a:rPr>
              <a:t>a</a:t>
            </a:r>
            <a:r>
              <a:rPr lang="en-US" altLang="en-US" sz="2400">
                <a:sym typeface="Symbol" panose="05050102010706020507" pitchFamily="18" charset="2"/>
              </a:rPr>
              <a:t> there is at most one edge labeled </a:t>
            </a:r>
            <a:r>
              <a:rPr lang="en-US" altLang="en-US" sz="2400" i="1">
                <a:sym typeface="Symbol" panose="05050102010706020507" pitchFamily="18" charset="2"/>
              </a:rPr>
              <a:t>a</a:t>
            </a:r>
            <a:r>
              <a:rPr lang="en-US" altLang="en-US" sz="2400">
                <a:sym typeface="Symbol" panose="05050102010706020507" pitchFamily="18" charset="2"/>
              </a:rPr>
              <a:t> leaving </a:t>
            </a:r>
            <a:r>
              <a:rPr lang="en-US" altLang="en-US" sz="2400" i="1">
                <a:sym typeface="Symbol" panose="05050102010706020507" pitchFamily="18" charset="2"/>
              </a:rPr>
              <a:t>s</a:t>
            </a:r>
            <a:endParaRPr lang="en-US" altLang="en-US" sz="2400" i="1">
              <a:sym typeface="Symbol" panose="05050102010706020507" pitchFamily="18" charset="2"/>
            </a:endParaRPr>
          </a:p>
          <a:p>
            <a:r>
              <a:rPr lang="en-US" altLang="en-US" sz="2800">
                <a:sym typeface="Symbol" panose="05050102010706020507" pitchFamily="18" charset="2"/>
              </a:rPr>
              <a:t>Each entry in the transition table is a single state</a:t>
            </a:r>
            <a:endParaRPr lang="en-US" altLang="en-US" sz="2800">
              <a:sym typeface="Symbol" panose="05050102010706020507" pitchFamily="18" charset="2"/>
            </a:endParaRPr>
          </a:p>
          <a:p>
            <a:pPr lvl="1"/>
            <a:r>
              <a:rPr lang="en-US" altLang="en-US" sz="2400">
                <a:sym typeface="Symbol" panose="05050102010706020507" pitchFamily="18" charset="2"/>
              </a:rPr>
              <a:t>At most one path exists to accept a string</a:t>
            </a:r>
            <a:endParaRPr lang="en-US" altLang="en-US" sz="2400">
              <a:sym typeface="Symbol" panose="05050102010706020507" pitchFamily="18" charset="2"/>
            </a:endParaRPr>
          </a:p>
          <a:p>
            <a:pPr lvl="1"/>
            <a:r>
              <a:rPr lang="en-US" altLang="en-US" sz="2400">
                <a:sym typeface="Symbol" panose="05050102010706020507" pitchFamily="18" charset="2"/>
              </a:rPr>
              <a:t>Simulation algorithm is simple</a:t>
            </a:r>
            <a:endParaRPr lang="en-US" altLang="en-US" sz="2400">
              <a:sym typeface="Symbol" panose="05050102010706020507" pitchFamily="18" charset="2"/>
            </a:endParaRPr>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2"/>
          </p:nvPr>
        </p:nvSpPr>
        <p:spPr/>
        <p:txBody>
          <a:bodyPr/>
          <a:lstStyle/>
          <a:p>
            <a:fld id="{7A49C198-F586-4558-9EBD-7024880001E5}" type="slidenum">
              <a:rPr lang="en-US" altLang="en-US"/>
            </a:fld>
            <a:endParaRPr lang="en-US" altLang="en-US"/>
          </a:p>
        </p:txBody>
      </p:sp>
      <p:sp>
        <p:nvSpPr>
          <p:cNvPr id="33794" name="Rectangle 2"/>
          <p:cNvSpPr>
            <a:spLocks noGrp="1" noChangeArrowheads="1"/>
          </p:cNvSpPr>
          <p:nvPr>
            <p:ph type="title"/>
          </p:nvPr>
        </p:nvSpPr>
        <p:spPr/>
        <p:txBody>
          <a:bodyPr/>
          <a:lstStyle/>
          <a:p>
            <a:r>
              <a:rPr lang="en-US" altLang="en-US"/>
              <a:t>Example DFA</a:t>
            </a:r>
            <a:endParaRPr lang="en-US" altLang="en-US"/>
          </a:p>
        </p:txBody>
      </p:sp>
      <p:sp>
        <p:nvSpPr>
          <p:cNvPr id="33795" name="Oval 3"/>
          <p:cNvSpPr>
            <a:spLocks noChangeArrowheads="1"/>
          </p:cNvSpPr>
          <p:nvPr/>
        </p:nvSpPr>
        <p:spPr bwMode="auto">
          <a:xfrm>
            <a:off x="4114800" y="5029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0</a:t>
            </a:r>
            <a:endParaRPr lang="en-US" altLang="en-US" sz="2000"/>
          </a:p>
        </p:txBody>
      </p:sp>
      <p:sp>
        <p:nvSpPr>
          <p:cNvPr id="33796" name="Text Box 4"/>
          <p:cNvSpPr txBox="1">
            <a:spLocks noChangeArrowheads="1"/>
          </p:cNvSpPr>
          <p:nvPr/>
        </p:nvSpPr>
        <p:spPr bwMode="auto">
          <a:xfrm>
            <a:off x="3124201" y="48768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33797" name="Line 5"/>
          <p:cNvSpPr>
            <a:spLocks noChangeShapeType="1"/>
          </p:cNvSpPr>
          <p:nvPr/>
        </p:nvSpPr>
        <p:spPr bwMode="auto">
          <a:xfrm>
            <a:off x="2819400" y="5181600"/>
            <a:ext cx="12954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798" name="Line 6"/>
          <p:cNvSpPr>
            <a:spLocks noChangeShapeType="1"/>
          </p:cNvSpPr>
          <p:nvPr/>
        </p:nvSpPr>
        <p:spPr bwMode="auto">
          <a:xfrm>
            <a:off x="4419600" y="5181600"/>
            <a:ext cx="12954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799" name="Text Box 7"/>
          <p:cNvSpPr txBox="1">
            <a:spLocks noChangeArrowheads="1"/>
          </p:cNvSpPr>
          <p:nvPr/>
        </p:nvSpPr>
        <p:spPr bwMode="auto">
          <a:xfrm>
            <a:off x="4876801" y="488156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3800" name="Oval 8"/>
          <p:cNvSpPr>
            <a:spLocks noChangeArrowheads="1"/>
          </p:cNvSpPr>
          <p:nvPr/>
        </p:nvSpPr>
        <p:spPr bwMode="auto">
          <a:xfrm>
            <a:off x="5715000" y="5029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33801" name="Oval 9"/>
          <p:cNvSpPr>
            <a:spLocks noChangeArrowheads="1"/>
          </p:cNvSpPr>
          <p:nvPr/>
        </p:nvSpPr>
        <p:spPr bwMode="auto">
          <a:xfrm>
            <a:off x="8915400" y="5029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33802" name="Line 10"/>
          <p:cNvSpPr>
            <a:spLocks noChangeShapeType="1"/>
          </p:cNvSpPr>
          <p:nvPr/>
        </p:nvSpPr>
        <p:spPr bwMode="auto">
          <a:xfrm>
            <a:off x="6019800" y="5181600"/>
            <a:ext cx="12954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803" name="Freeform 11"/>
          <p:cNvSpPr/>
          <p:nvPr/>
        </p:nvSpPr>
        <p:spPr bwMode="auto">
          <a:xfrm>
            <a:off x="4267201" y="46482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804" name="Line 12"/>
          <p:cNvSpPr>
            <a:spLocks noChangeShapeType="1"/>
          </p:cNvSpPr>
          <p:nvPr/>
        </p:nvSpPr>
        <p:spPr bwMode="auto">
          <a:xfrm>
            <a:off x="7620000" y="5181600"/>
            <a:ext cx="12954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805" name="Oval 13"/>
          <p:cNvSpPr>
            <a:spLocks noChangeArrowheads="1"/>
          </p:cNvSpPr>
          <p:nvPr/>
        </p:nvSpPr>
        <p:spPr bwMode="auto">
          <a:xfrm>
            <a:off x="7315200" y="5029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33806" name="Text Box 14"/>
          <p:cNvSpPr txBox="1">
            <a:spLocks noChangeArrowheads="1"/>
          </p:cNvSpPr>
          <p:nvPr/>
        </p:nvSpPr>
        <p:spPr bwMode="auto">
          <a:xfrm>
            <a:off x="6477001" y="4876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3807" name="Text Box 15"/>
          <p:cNvSpPr txBox="1">
            <a:spLocks noChangeArrowheads="1"/>
          </p:cNvSpPr>
          <p:nvPr/>
        </p:nvSpPr>
        <p:spPr bwMode="auto">
          <a:xfrm>
            <a:off x="8077201" y="4876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3808" name="Text Box 16"/>
          <p:cNvSpPr txBox="1">
            <a:spLocks noChangeArrowheads="1"/>
          </p:cNvSpPr>
          <p:nvPr/>
        </p:nvSpPr>
        <p:spPr bwMode="auto">
          <a:xfrm>
            <a:off x="4343401" y="4343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3809" name="Freeform 17"/>
          <p:cNvSpPr/>
          <p:nvPr/>
        </p:nvSpPr>
        <p:spPr bwMode="auto">
          <a:xfrm>
            <a:off x="4402138" y="4486275"/>
            <a:ext cx="4552950" cy="692150"/>
          </a:xfrm>
          <a:custGeom>
            <a:avLst/>
            <a:gdLst>
              <a:gd name="T0" fmla="*/ 2868 w 2868"/>
              <a:gd name="T1" fmla="*/ 351 h 436"/>
              <a:gd name="T2" fmla="*/ 2341 w 2868"/>
              <a:gd name="T3" fmla="*/ 139 h 436"/>
              <a:gd name="T4" fmla="*/ 1413 w 2868"/>
              <a:gd name="T5" fmla="*/ 2 h 436"/>
              <a:gd name="T6" fmla="*/ 639 w 2868"/>
              <a:gd name="T7" fmla="*/ 130 h 436"/>
              <a:gd name="T8" fmla="*/ 0 w 2868"/>
              <a:gd name="T9" fmla="*/ 436 h 436"/>
            </a:gdLst>
            <a:ahLst/>
            <a:cxnLst>
              <a:cxn ang="0">
                <a:pos x="T0" y="T1"/>
              </a:cxn>
              <a:cxn ang="0">
                <a:pos x="T2" y="T3"/>
              </a:cxn>
              <a:cxn ang="0">
                <a:pos x="T4" y="T5"/>
              </a:cxn>
              <a:cxn ang="0">
                <a:pos x="T6" y="T7"/>
              </a:cxn>
              <a:cxn ang="0">
                <a:pos x="T8" y="T9"/>
              </a:cxn>
            </a:cxnLst>
            <a:rect l="0" t="0" r="r" b="b"/>
            <a:pathLst>
              <a:path w="2868" h="436">
                <a:moveTo>
                  <a:pt x="2868" y="351"/>
                </a:moveTo>
                <a:cubicBezTo>
                  <a:pt x="2780" y="317"/>
                  <a:pt x="2583" y="197"/>
                  <a:pt x="2341" y="139"/>
                </a:cubicBezTo>
                <a:cubicBezTo>
                  <a:pt x="2099" y="81"/>
                  <a:pt x="1697" y="4"/>
                  <a:pt x="1413" y="2"/>
                </a:cubicBezTo>
                <a:cubicBezTo>
                  <a:pt x="1129" y="0"/>
                  <a:pt x="874" y="58"/>
                  <a:pt x="639" y="130"/>
                </a:cubicBezTo>
                <a:cubicBezTo>
                  <a:pt x="404" y="202"/>
                  <a:pt x="133" y="372"/>
                  <a:pt x="0" y="436"/>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810" name="Text Box 18"/>
          <p:cNvSpPr txBox="1">
            <a:spLocks noChangeArrowheads="1"/>
          </p:cNvSpPr>
          <p:nvPr/>
        </p:nvSpPr>
        <p:spPr bwMode="auto">
          <a:xfrm>
            <a:off x="6477001" y="4191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3811" name="Freeform 19"/>
          <p:cNvSpPr/>
          <p:nvPr/>
        </p:nvSpPr>
        <p:spPr bwMode="auto">
          <a:xfrm rot="10800000" flipH="1">
            <a:off x="5867400" y="5257801"/>
            <a:ext cx="457200"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812" name="Text Box 20"/>
          <p:cNvSpPr txBox="1">
            <a:spLocks noChangeArrowheads="1"/>
          </p:cNvSpPr>
          <p:nvPr/>
        </p:nvSpPr>
        <p:spPr bwMode="auto">
          <a:xfrm>
            <a:off x="6019801" y="5638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3813" name="Text Box 21"/>
          <p:cNvSpPr txBox="1">
            <a:spLocks noChangeArrowheads="1"/>
          </p:cNvSpPr>
          <p:nvPr/>
        </p:nvSpPr>
        <p:spPr bwMode="auto">
          <a:xfrm>
            <a:off x="6477001" y="4572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3814" name="Freeform 22"/>
          <p:cNvSpPr/>
          <p:nvPr/>
        </p:nvSpPr>
        <p:spPr bwMode="auto">
          <a:xfrm>
            <a:off x="5983288" y="4892675"/>
            <a:ext cx="1365250" cy="177800"/>
          </a:xfrm>
          <a:custGeom>
            <a:avLst/>
            <a:gdLst>
              <a:gd name="T0" fmla="*/ 860 w 860"/>
              <a:gd name="T1" fmla="*/ 95 h 112"/>
              <a:gd name="T2" fmla="*/ 664 w 860"/>
              <a:gd name="T3" fmla="*/ 27 h 112"/>
              <a:gd name="T4" fmla="*/ 400 w 860"/>
              <a:gd name="T5" fmla="*/ 2 h 112"/>
              <a:gd name="T6" fmla="*/ 170 w 860"/>
              <a:gd name="T7" fmla="*/ 36 h 112"/>
              <a:gd name="T8" fmla="*/ 0 w 860"/>
              <a:gd name="T9" fmla="*/ 112 h 112"/>
            </a:gdLst>
            <a:ahLst/>
            <a:cxnLst>
              <a:cxn ang="0">
                <a:pos x="T0" y="T1"/>
              </a:cxn>
              <a:cxn ang="0">
                <a:pos x="T2" y="T3"/>
              </a:cxn>
              <a:cxn ang="0">
                <a:pos x="T4" y="T5"/>
              </a:cxn>
              <a:cxn ang="0">
                <a:pos x="T6" y="T7"/>
              </a:cxn>
              <a:cxn ang="0">
                <a:pos x="T8" y="T9"/>
              </a:cxn>
            </a:cxnLst>
            <a:rect l="0" t="0" r="r" b="b"/>
            <a:pathLst>
              <a:path w="860" h="112">
                <a:moveTo>
                  <a:pt x="860" y="95"/>
                </a:moveTo>
                <a:cubicBezTo>
                  <a:pt x="827" y="85"/>
                  <a:pt x="741" y="42"/>
                  <a:pt x="664" y="27"/>
                </a:cubicBezTo>
                <a:cubicBezTo>
                  <a:pt x="587" y="12"/>
                  <a:pt x="482" y="0"/>
                  <a:pt x="400" y="2"/>
                </a:cubicBezTo>
                <a:cubicBezTo>
                  <a:pt x="318" y="4"/>
                  <a:pt x="237" y="18"/>
                  <a:pt x="170" y="36"/>
                </a:cubicBezTo>
                <a:cubicBezTo>
                  <a:pt x="103" y="54"/>
                  <a:pt x="35" y="96"/>
                  <a:pt x="0" y="112"/>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815" name="Freeform 23"/>
          <p:cNvSpPr/>
          <p:nvPr/>
        </p:nvSpPr>
        <p:spPr bwMode="auto">
          <a:xfrm>
            <a:off x="6024564" y="5192714"/>
            <a:ext cx="2967037" cy="460375"/>
          </a:xfrm>
          <a:custGeom>
            <a:avLst/>
            <a:gdLst>
              <a:gd name="T0" fmla="*/ 1869 w 1869"/>
              <a:gd name="T1" fmla="*/ 77 h 290"/>
              <a:gd name="T2" fmla="*/ 1442 w 1869"/>
              <a:gd name="T3" fmla="*/ 223 h 290"/>
              <a:gd name="T4" fmla="*/ 851 w 1869"/>
              <a:gd name="T5" fmla="*/ 281 h 290"/>
              <a:gd name="T6" fmla="*/ 366 w 1869"/>
              <a:gd name="T7" fmla="*/ 170 h 290"/>
              <a:gd name="T8" fmla="*/ 0 w 1869"/>
              <a:gd name="T9" fmla="*/ 0 h 290"/>
            </a:gdLst>
            <a:ahLst/>
            <a:cxnLst>
              <a:cxn ang="0">
                <a:pos x="T0" y="T1"/>
              </a:cxn>
              <a:cxn ang="0">
                <a:pos x="T2" y="T3"/>
              </a:cxn>
              <a:cxn ang="0">
                <a:pos x="T4" y="T5"/>
              </a:cxn>
              <a:cxn ang="0">
                <a:pos x="T6" y="T7"/>
              </a:cxn>
              <a:cxn ang="0">
                <a:pos x="T8" y="T9"/>
              </a:cxn>
            </a:cxnLst>
            <a:rect l="0" t="0" r="r" b="b"/>
            <a:pathLst>
              <a:path w="1869" h="290">
                <a:moveTo>
                  <a:pt x="1869" y="77"/>
                </a:moveTo>
                <a:cubicBezTo>
                  <a:pt x="1797" y="99"/>
                  <a:pt x="1612" y="189"/>
                  <a:pt x="1442" y="223"/>
                </a:cubicBezTo>
                <a:cubicBezTo>
                  <a:pt x="1272" y="257"/>
                  <a:pt x="1030" y="290"/>
                  <a:pt x="851" y="281"/>
                </a:cubicBezTo>
                <a:cubicBezTo>
                  <a:pt x="672" y="272"/>
                  <a:pt x="508" y="217"/>
                  <a:pt x="366" y="170"/>
                </a:cubicBezTo>
                <a:cubicBezTo>
                  <a:pt x="224" y="123"/>
                  <a:pt x="76" y="35"/>
                  <a:pt x="0" y="0"/>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3816" name="Text Box 24"/>
          <p:cNvSpPr txBox="1">
            <a:spLocks noChangeArrowheads="1"/>
          </p:cNvSpPr>
          <p:nvPr/>
        </p:nvSpPr>
        <p:spPr bwMode="auto">
          <a:xfrm>
            <a:off x="7391401" y="55626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3817" name="Rectangle 25"/>
          <p:cNvSpPr>
            <a:spLocks noChangeArrowheads="1"/>
          </p:cNvSpPr>
          <p:nvPr/>
        </p:nvSpPr>
        <p:spPr bwMode="auto">
          <a:xfrm>
            <a:off x="3733800" y="2819400"/>
            <a:ext cx="50752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t>A DFA that accepts (</a:t>
            </a:r>
            <a:r>
              <a:rPr lang="en-US" altLang="en-US" sz="2800" b="1">
                <a:latin typeface="Courier New" panose="02070309020205020404" pitchFamily="49" charset="0"/>
              </a:rPr>
              <a:t>a</a:t>
            </a:r>
            <a:r>
              <a:rPr lang="en-US" altLang="en-US" sz="2800"/>
              <a:t>|</a:t>
            </a:r>
            <a:r>
              <a:rPr lang="en-US" altLang="en-US" sz="2800" b="1">
                <a:latin typeface="Courier New" panose="02070309020205020404" pitchFamily="49" charset="0"/>
              </a:rPr>
              <a:t>b</a:t>
            </a:r>
            <a:r>
              <a:rPr lang="en-US" altLang="en-US" sz="2800"/>
              <a:t>)*</a:t>
            </a:r>
            <a:r>
              <a:rPr lang="en-US" altLang="en-US" sz="2800" b="1">
                <a:latin typeface="Courier New" panose="02070309020205020404" pitchFamily="49" charset="0"/>
              </a:rPr>
              <a:t>abb</a:t>
            </a:r>
            <a:endParaRPr lang="en-US" altLang="en-US" sz="2800" b="1">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Conversion of </a:t>
            </a:r>
            <a:r>
              <a:rPr lang="en-AU" dirty="0" err="1"/>
              <a:t>nfa</a:t>
            </a:r>
            <a:r>
              <a:rPr lang="en-AU" dirty="0"/>
              <a:t> to </a:t>
            </a:r>
            <a:r>
              <a:rPr lang="en-AU" dirty="0" err="1"/>
              <a:t>dfa</a:t>
            </a:r>
            <a:endParaRPr lang="en-AU" dirty="0"/>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
        <p:nvSpPr>
          <p:cNvPr id="6" name="TextBox 5"/>
          <p:cNvSpPr txBox="1"/>
          <p:nvPr/>
        </p:nvSpPr>
        <p:spPr>
          <a:xfrm>
            <a:off x="1069849" y="2277057"/>
            <a:ext cx="9991728" cy="4093428"/>
          </a:xfrm>
          <a:prstGeom prst="rect">
            <a:avLst/>
          </a:prstGeom>
          <a:noFill/>
        </p:spPr>
        <p:txBody>
          <a:bodyPr wrap="square">
            <a:spAutoFit/>
          </a:bodyPr>
          <a:lstStyle/>
          <a:p>
            <a:pPr marL="457200" indent="-457200">
              <a:buFont typeface="Wingdings" panose="05000000000000000000" pitchFamily="2" charset="2"/>
              <a:buChar char="q"/>
            </a:pPr>
            <a:r>
              <a:rPr lang="en-US" sz="2600" b="1" dirty="0"/>
              <a:t>Why? </a:t>
            </a:r>
            <a:endParaRPr lang="en-US" sz="2600" b="1" dirty="0"/>
          </a:p>
          <a:p>
            <a:pPr marL="914400" lvl="1" indent="-457200">
              <a:buFont typeface="Wingdings" panose="05000000000000000000" pitchFamily="2" charset="2"/>
              <a:buChar char="q"/>
            </a:pPr>
            <a:r>
              <a:rPr lang="en-US" sz="2600" dirty="0"/>
              <a:t>DFA is difficult to construct directly from RE’s </a:t>
            </a:r>
            <a:endParaRPr lang="en-US" sz="2600" dirty="0"/>
          </a:p>
          <a:p>
            <a:pPr marL="914400" lvl="1" indent="-457200">
              <a:buFont typeface="Wingdings" panose="05000000000000000000" pitchFamily="2" charset="2"/>
              <a:buChar char="q"/>
            </a:pPr>
            <a:r>
              <a:rPr lang="en-US" sz="2600" dirty="0"/>
              <a:t>NFA is difficult to represent in a computer program and inefficient to compute </a:t>
            </a:r>
            <a:endParaRPr lang="en-US" sz="2600" dirty="0"/>
          </a:p>
          <a:p>
            <a:pPr marL="457200" indent="-457200">
              <a:buFont typeface="Wingdings" panose="05000000000000000000" pitchFamily="2" charset="2"/>
              <a:buChar char="q"/>
            </a:pPr>
            <a:r>
              <a:rPr lang="en-US" sz="2600" b="1" dirty="0"/>
              <a:t>Conversion algorithm: </a:t>
            </a:r>
            <a:r>
              <a:rPr lang="en-US" sz="2600" dirty="0"/>
              <a:t>subset construction </a:t>
            </a:r>
            <a:endParaRPr lang="en-US" sz="2600" dirty="0"/>
          </a:p>
          <a:p>
            <a:pPr marL="914400" lvl="1" indent="-457200">
              <a:buFont typeface="Wingdings" panose="05000000000000000000" pitchFamily="2" charset="2"/>
              <a:buChar char="q"/>
            </a:pPr>
            <a:r>
              <a:rPr lang="en-US" sz="2600" dirty="0"/>
              <a:t>The idea is that each DFA state corresponds to a set of NFA states. </a:t>
            </a:r>
            <a:endParaRPr lang="en-US" sz="2600" dirty="0"/>
          </a:p>
          <a:p>
            <a:pPr marL="914400" lvl="1" indent="-457200">
              <a:buFont typeface="Wingdings" panose="05000000000000000000" pitchFamily="2" charset="2"/>
              <a:buChar char="q"/>
            </a:pPr>
            <a:r>
              <a:rPr lang="en-US" sz="2600" dirty="0"/>
              <a:t>After reading input a1, a2, …, an, the DFA is in a state that represents the subset T of the states of the NFA that are reachable from the start state. </a:t>
            </a:r>
            <a:endParaRPr lang="en-AU" sz="2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6288AC7-5E0E-4035-B917-F5B53E5BB3D0}" type="slidenum">
              <a:rPr lang="en-US" altLang="en-US"/>
            </a:fld>
            <a:endParaRPr lang="en-US" altLang="en-US"/>
          </a:p>
        </p:txBody>
      </p:sp>
      <p:sp>
        <p:nvSpPr>
          <p:cNvPr id="34818" name="Rectangle 2"/>
          <p:cNvSpPr>
            <a:spLocks noGrp="1" noChangeArrowheads="1"/>
          </p:cNvSpPr>
          <p:nvPr>
            <p:ph type="title"/>
          </p:nvPr>
        </p:nvSpPr>
        <p:spPr/>
        <p:txBody>
          <a:bodyPr/>
          <a:lstStyle/>
          <a:p>
            <a:r>
              <a:rPr lang="en-US" altLang="en-US"/>
              <a:t>Conversion of an NFA into a DFA</a:t>
            </a:r>
            <a:endParaRPr lang="en-US" altLang="en-US"/>
          </a:p>
        </p:txBody>
      </p:sp>
      <p:sp>
        <p:nvSpPr>
          <p:cNvPr id="34819" name="Rectangle 3"/>
          <p:cNvSpPr>
            <a:spLocks noGrp="1" noChangeArrowheads="1"/>
          </p:cNvSpPr>
          <p:nvPr>
            <p:ph type="body" idx="1"/>
          </p:nvPr>
        </p:nvSpPr>
        <p:spPr/>
        <p:txBody>
          <a:bodyPr/>
          <a:lstStyle/>
          <a:p>
            <a:r>
              <a:rPr lang="en-US" altLang="en-US" sz="2800"/>
              <a:t>The </a:t>
            </a:r>
            <a:r>
              <a:rPr lang="en-US" altLang="en-US" sz="2800" i="1"/>
              <a:t>subset construction algorithm</a:t>
            </a:r>
            <a:r>
              <a:rPr lang="en-US" altLang="en-US" sz="2800"/>
              <a:t> converts an NFA into a DFA using:</a:t>
            </a:r>
            <a:br>
              <a:rPr lang="en-US" altLang="en-US" sz="2800" i="1"/>
            </a:br>
            <a:r>
              <a:rPr lang="en-US" altLang="en-US" sz="2800" i="1"/>
              <a:t>	</a:t>
            </a:r>
            <a:r>
              <a:rPr lang="en-US" altLang="en-US" sz="2800">
                <a:sym typeface="Symbol" panose="05050102010706020507" pitchFamily="18" charset="2"/>
              </a:rPr>
              <a:t></a:t>
            </a:r>
            <a:r>
              <a:rPr lang="en-US" altLang="en-US" sz="2800" i="1"/>
              <a:t>-closure</a:t>
            </a:r>
            <a:r>
              <a:rPr lang="en-US" altLang="en-US" sz="2800"/>
              <a:t>(</a:t>
            </a:r>
            <a:r>
              <a:rPr lang="en-US" altLang="en-US" sz="2800" i="1"/>
              <a:t>s</a:t>
            </a:r>
            <a:r>
              <a:rPr lang="en-US" altLang="en-US" sz="2800"/>
              <a:t>) = {</a:t>
            </a:r>
            <a:r>
              <a:rPr lang="en-US" altLang="en-US" sz="2800" i="1"/>
              <a:t>s</a:t>
            </a:r>
            <a:r>
              <a:rPr lang="en-US" altLang="en-US" sz="2800"/>
              <a:t>} </a:t>
            </a:r>
            <a:r>
              <a:rPr lang="en-US" altLang="en-US" sz="2800">
                <a:sym typeface="Symbol" panose="05050102010706020507" pitchFamily="18" charset="2"/>
              </a:rPr>
              <a:t></a:t>
            </a:r>
            <a:r>
              <a:rPr lang="en-US" altLang="en-US" sz="2800"/>
              <a:t> {</a:t>
            </a:r>
            <a:r>
              <a:rPr lang="en-US" altLang="en-US" sz="2800" i="1"/>
              <a:t>t</a:t>
            </a:r>
            <a:r>
              <a:rPr lang="en-US" altLang="en-US" sz="2800"/>
              <a:t> | </a:t>
            </a:r>
            <a:r>
              <a:rPr lang="en-US" altLang="en-US" sz="2800" i="1"/>
              <a:t>s </a:t>
            </a:r>
            <a:r>
              <a:rPr lang="en-US" altLang="en-US" sz="2800">
                <a:sym typeface="Symbol" panose="05050102010706020507" pitchFamily="18" charset="2"/>
              </a:rPr>
              <a:t></a:t>
            </a:r>
            <a:r>
              <a:rPr lang="en-US" altLang="en-US" sz="2800" baseline="-25000">
                <a:sym typeface="Symbol" panose="05050102010706020507" pitchFamily="18" charset="2"/>
              </a:rPr>
              <a:t> </a:t>
            </a:r>
            <a:r>
              <a:rPr lang="en-US" altLang="en-US" sz="2800">
                <a:sym typeface="Symbol" panose="05050102010706020507" pitchFamily="18" charset="2"/>
              </a:rPr>
              <a:t>… </a:t>
            </a:r>
            <a:r>
              <a:rPr lang="en-US" altLang="en-US" sz="2800" baseline="-25000">
                <a:sym typeface="Symbol" panose="05050102010706020507" pitchFamily="18" charset="2"/>
              </a:rPr>
              <a:t> </a:t>
            </a:r>
            <a:r>
              <a:rPr lang="en-US" altLang="en-US" sz="2800" i="1">
                <a:sym typeface="Symbol" panose="05050102010706020507" pitchFamily="18" charset="2"/>
              </a:rPr>
              <a:t>t</a:t>
            </a:r>
            <a:r>
              <a:rPr lang="en-US" altLang="en-US" sz="2800">
                <a:sym typeface="Symbol" panose="05050102010706020507" pitchFamily="18" charset="2"/>
              </a:rPr>
              <a:t>}</a:t>
            </a:r>
            <a:br>
              <a:rPr lang="en-US" altLang="en-US" sz="2800">
                <a:sym typeface="Symbol" panose="05050102010706020507" pitchFamily="18" charset="2"/>
              </a:rPr>
            </a:br>
            <a:r>
              <a:rPr lang="en-US" altLang="en-US" sz="2800">
                <a:sym typeface="Symbol" panose="05050102010706020507" pitchFamily="18" charset="2"/>
              </a:rPr>
              <a:t>	</a:t>
            </a:r>
            <a:r>
              <a:rPr lang="en-US" altLang="en-US" sz="2800" i="1"/>
              <a:t>-closure</a:t>
            </a:r>
            <a:r>
              <a:rPr lang="en-US" altLang="en-US" sz="2800"/>
              <a:t>(</a:t>
            </a:r>
            <a:r>
              <a:rPr lang="en-US" altLang="en-US" sz="2800" i="1"/>
              <a:t>T</a:t>
            </a:r>
            <a:r>
              <a:rPr lang="en-US" altLang="en-US" sz="2800"/>
              <a:t>) = </a:t>
            </a:r>
            <a:r>
              <a:rPr lang="en-US" altLang="en-US" sz="2800">
                <a:sym typeface="Symbol" panose="05050102010706020507" pitchFamily="18" charset="2"/>
              </a:rPr>
              <a:t></a:t>
            </a:r>
            <a:r>
              <a:rPr lang="en-US" altLang="en-US" sz="2800" i="1" baseline="-25000">
                <a:sym typeface="Symbol" panose="05050102010706020507" pitchFamily="18" charset="2"/>
              </a:rPr>
              <a:t>s</a:t>
            </a:r>
            <a:r>
              <a:rPr lang="en-US" altLang="en-US" sz="2800" baseline="-25000">
                <a:sym typeface="Symbol" panose="05050102010706020507" pitchFamily="18" charset="2"/>
              </a:rPr>
              <a:t></a:t>
            </a:r>
            <a:r>
              <a:rPr lang="en-US" altLang="en-US" sz="2800" i="1" baseline="-25000">
                <a:sym typeface="Symbol" panose="05050102010706020507" pitchFamily="18" charset="2"/>
              </a:rPr>
              <a:t>T </a:t>
            </a:r>
            <a:r>
              <a:rPr lang="en-US" altLang="en-US" sz="2800">
                <a:sym typeface="Symbol" panose="05050102010706020507" pitchFamily="18" charset="2"/>
              </a:rPr>
              <a:t></a:t>
            </a:r>
            <a:r>
              <a:rPr lang="en-US" altLang="en-US" sz="2800" i="1"/>
              <a:t>-closure</a:t>
            </a:r>
            <a:r>
              <a:rPr lang="en-US" altLang="en-US" sz="2800"/>
              <a:t>(</a:t>
            </a:r>
            <a:r>
              <a:rPr lang="en-US" altLang="en-US" sz="2800" i="1"/>
              <a:t>s</a:t>
            </a:r>
            <a:r>
              <a:rPr lang="en-US" altLang="en-US" sz="2800"/>
              <a:t>)</a:t>
            </a:r>
            <a:br>
              <a:rPr lang="en-US" altLang="en-US" sz="2800"/>
            </a:br>
            <a:r>
              <a:rPr lang="en-US" altLang="en-US" sz="2800"/>
              <a:t>	</a:t>
            </a:r>
            <a:r>
              <a:rPr lang="en-US" altLang="en-US" sz="2800" i="1"/>
              <a:t>move</a:t>
            </a:r>
            <a:r>
              <a:rPr lang="en-US" altLang="en-US" sz="2800"/>
              <a:t>(</a:t>
            </a:r>
            <a:r>
              <a:rPr lang="en-US" altLang="en-US" sz="2800" i="1"/>
              <a:t>T</a:t>
            </a:r>
            <a:r>
              <a:rPr lang="en-US" altLang="en-US" sz="2800"/>
              <a:t>,</a:t>
            </a:r>
            <a:r>
              <a:rPr lang="en-US" altLang="en-US" sz="2800" i="1"/>
              <a:t>a</a:t>
            </a:r>
            <a:r>
              <a:rPr lang="en-US" altLang="en-US" sz="2800"/>
              <a:t>) = {</a:t>
            </a:r>
            <a:r>
              <a:rPr lang="en-US" altLang="en-US" sz="2800" i="1"/>
              <a:t>t</a:t>
            </a:r>
            <a:r>
              <a:rPr lang="en-US" altLang="en-US" sz="2800"/>
              <a:t> | </a:t>
            </a:r>
            <a:r>
              <a:rPr lang="en-US" altLang="en-US" sz="2800" i="1"/>
              <a:t>s </a:t>
            </a:r>
            <a:r>
              <a:rPr lang="en-US" altLang="en-US" sz="2800">
                <a:sym typeface="Symbol" panose="05050102010706020507" pitchFamily="18" charset="2"/>
              </a:rPr>
              <a:t></a:t>
            </a:r>
            <a:r>
              <a:rPr lang="en-US" altLang="en-US" sz="2800" i="1" baseline="-25000">
                <a:sym typeface="Symbol" panose="05050102010706020507" pitchFamily="18" charset="2"/>
              </a:rPr>
              <a:t>a </a:t>
            </a:r>
            <a:r>
              <a:rPr lang="en-US" altLang="en-US" sz="2800" i="1">
                <a:sym typeface="Symbol" panose="05050102010706020507" pitchFamily="18" charset="2"/>
              </a:rPr>
              <a:t>t</a:t>
            </a:r>
            <a:r>
              <a:rPr lang="en-US" altLang="en-US" sz="2800">
                <a:sym typeface="Symbol" panose="05050102010706020507" pitchFamily="18" charset="2"/>
              </a:rPr>
              <a:t> and </a:t>
            </a:r>
            <a:r>
              <a:rPr lang="en-US" altLang="en-US" sz="2800" i="1">
                <a:sym typeface="Symbol" panose="05050102010706020507" pitchFamily="18" charset="2"/>
              </a:rPr>
              <a:t>s </a:t>
            </a:r>
            <a:r>
              <a:rPr lang="en-US" altLang="en-US" sz="2800">
                <a:sym typeface="Symbol" panose="05050102010706020507" pitchFamily="18" charset="2"/>
              </a:rPr>
              <a:t> </a:t>
            </a:r>
            <a:r>
              <a:rPr lang="en-US" altLang="en-US" sz="2800" i="1">
                <a:sym typeface="Symbol" panose="05050102010706020507" pitchFamily="18" charset="2"/>
              </a:rPr>
              <a:t>T</a:t>
            </a:r>
            <a:r>
              <a:rPr lang="en-US" altLang="en-US" sz="2800">
                <a:sym typeface="Symbol" panose="05050102010706020507" pitchFamily="18" charset="2"/>
              </a:rPr>
              <a:t>}</a:t>
            </a:r>
            <a:endParaRPr lang="en-US" altLang="en-US" sz="2800">
              <a:sym typeface="Symbol" panose="05050102010706020507" pitchFamily="18" charset="2"/>
            </a:endParaRPr>
          </a:p>
          <a:p>
            <a:r>
              <a:rPr lang="en-US" altLang="en-US" sz="2800">
                <a:sym typeface="Symbol" panose="05050102010706020507" pitchFamily="18" charset="2"/>
              </a:rPr>
              <a:t>The algorithm produces:</a:t>
            </a:r>
            <a:br>
              <a:rPr lang="en-US" altLang="en-US" sz="2800">
                <a:sym typeface="Symbol" panose="05050102010706020507" pitchFamily="18" charset="2"/>
              </a:rPr>
            </a:br>
            <a:r>
              <a:rPr lang="en-US" altLang="en-US" sz="2800" i="1">
                <a:sym typeface="Symbol" panose="05050102010706020507" pitchFamily="18" charset="2"/>
              </a:rPr>
              <a:t>Dstates</a:t>
            </a:r>
            <a:r>
              <a:rPr lang="en-US" altLang="en-US" sz="2800">
                <a:sym typeface="Symbol" panose="05050102010706020507" pitchFamily="18" charset="2"/>
              </a:rPr>
              <a:t> is the set of states of the new DFA consisting of sets of states of the NFA</a:t>
            </a:r>
            <a:br>
              <a:rPr lang="en-US" altLang="en-US" sz="2800">
                <a:sym typeface="Symbol" panose="05050102010706020507" pitchFamily="18" charset="2"/>
              </a:rPr>
            </a:br>
            <a:r>
              <a:rPr lang="en-US" altLang="en-US" sz="2800" i="1">
                <a:sym typeface="Symbol" panose="05050102010706020507" pitchFamily="18" charset="2"/>
              </a:rPr>
              <a:t>Dtran</a:t>
            </a:r>
            <a:r>
              <a:rPr lang="en-US" altLang="en-US" sz="2800">
                <a:sym typeface="Symbol" panose="05050102010706020507" pitchFamily="18" charset="2"/>
              </a:rPr>
              <a:t> is the transition table of the new DFA</a:t>
            </a:r>
            <a:endParaRPr lang="en-US" altLang="en-US" sz="2800" i="1" baseline="-25000">
              <a:sym typeface="Symbol" panose="05050102010706020507" pitchFamily="18" charset="2"/>
            </a:endParaRPr>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4"/>
          <p:cNvSpPr>
            <a:spLocks noGrp="1"/>
          </p:cNvSpPr>
          <p:nvPr>
            <p:ph type="sldNum" sz="quarter" idx="12"/>
          </p:nvPr>
        </p:nvSpPr>
        <p:spPr/>
        <p:txBody>
          <a:bodyPr/>
          <a:lstStyle/>
          <a:p>
            <a:fld id="{60A2B2D5-331C-4025-8895-8D761F5B1F07}" type="slidenum">
              <a:rPr lang="en-US" altLang="en-US"/>
            </a:fld>
            <a:endParaRPr lang="en-US" altLang="en-US"/>
          </a:p>
        </p:txBody>
      </p:sp>
      <p:sp>
        <p:nvSpPr>
          <p:cNvPr id="63490" name="Rectangle 2"/>
          <p:cNvSpPr>
            <a:spLocks noGrp="1" noChangeArrowheads="1"/>
          </p:cNvSpPr>
          <p:nvPr>
            <p:ph type="title"/>
          </p:nvPr>
        </p:nvSpPr>
        <p:spPr/>
        <p:txBody>
          <a:bodyPr/>
          <a:lstStyle/>
          <a:p>
            <a:r>
              <a:rPr lang="en-US" altLang="en-US">
                <a:sym typeface="Symbol" panose="05050102010706020507" pitchFamily="18" charset="2"/>
              </a:rPr>
              <a:t></a:t>
            </a:r>
            <a:r>
              <a:rPr lang="en-US" altLang="en-US" i="1"/>
              <a:t>-closure</a:t>
            </a:r>
            <a:r>
              <a:rPr lang="en-US" altLang="en-US"/>
              <a:t> and </a:t>
            </a:r>
            <a:r>
              <a:rPr lang="en-US" altLang="en-US" i="1"/>
              <a:t>move</a:t>
            </a:r>
            <a:r>
              <a:rPr lang="en-US" altLang="en-US"/>
              <a:t> Examples</a:t>
            </a:r>
            <a:endParaRPr lang="en-US" altLang="en-US" i="1"/>
          </a:p>
        </p:txBody>
      </p:sp>
      <p:sp>
        <p:nvSpPr>
          <p:cNvPr id="63491" name="Oval 3"/>
          <p:cNvSpPr>
            <a:spLocks noChangeArrowheads="1"/>
          </p:cNvSpPr>
          <p:nvPr/>
        </p:nvSpPr>
        <p:spPr bwMode="auto">
          <a:xfrm>
            <a:off x="4267200" y="20574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63492" name="Text Box 4"/>
          <p:cNvSpPr txBox="1">
            <a:spLocks noChangeArrowheads="1"/>
          </p:cNvSpPr>
          <p:nvPr/>
        </p:nvSpPr>
        <p:spPr bwMode="auto">
          <a:xfrm>
            <a:off x="3733801" y="1905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3493" name="Oval 5"/>
          <p:cNvSpPr>
            <a:spLocks noChangeArrowheads="1"/>
          </p:cNvSpPr>
          <p:nvPr/>
        </p:nvSpPr>
        <p:spPr bwMode="auto">
          <a:xfrm>
            <a:off x="3352800" y="2057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63494" name="Line 6"/>
          <p:cNvSpPr>
            <a:spLocks noChangeShapeType="1"/>
          </p:cNvSpPr>
          <p:nvPr/>
        </p:nvSpPr>
        <p:spPr bwMode="auto">
          <a:xfrm>
            <a:off x="3657600" y="2209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495" name="Oval 7"/>
          <p:cNvSpPr>
            <a:spLocks noChangeArrowheads="1"/>
          </p:cNvSpPr>
          <p:nvPr/>
        </p:nvSpPr>
        <p:spPr bwMode="auto">
          <a:xfrm>
            <a:off x="6096000" y="29718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6</a:t>
            </a:r>
            <a:endParaRPr lang="en-US" altLang="en-US" sz="2000"/>
          </a:p>
        </p:txBody>
      </p:sp>
      <p:sp>
        <p:nvSpPr>
          <p:cNvPr id="63496" name="Text Box 8"/>
          <p:cNvSpPr txBox="1">
            <a:spLocks noChangeArrowheads="1"/>
          </p:cNvSpPr>
          <p:nvPr/>
        </p:nvSpPr>
        <p:spPr bwMode="auto">
          <a:xfrm>
            <a:off x="3733801" y="28051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3497" name="Oval 9"/>
          <p:cNvSpPr>
            <a:spLocks noChangeArrowheads="1"/>
          </p:cNvSpPr>
          <p:nvPr/>
        </p:nvSpPr>
        <p:spPr bwMode="auto">
          <a:xfrm>
            <a:off x="3352800" y="2957513"/>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63498" name="Line 10"/>
          <p:cNvSpPr>
            <a:spLocks noChangeShapeType="1"/>
          </p:cNvSpPr>
          <p:nvPr/>
        </p:nvSpPr>
        <p:spPr bwMode="auto">
          <a:xfrm>
            <a:off x="3657600" y="31099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499" name="Line 11"/>
          <p:cNvSpPr>
            <a:spLocks noChangeShapeType="1"/>
          </p:cNvSpPr>
          <p:nvPr/>
        </p:nvSpPr>
        <p:spPr bwMode="auto">
          <a:xfrm>
            <a:off x="2743200" y="31099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00" name="Oval 12"/>
          <p:cNvSpPr>
            <a:spLocks noChangeArrowheads="1"/>
          </p:cNvSpPr>
          <p:nvPr/>
        </p:nvSpPr>
        <p:spPr bwMode="auto">
          <a:xfrm>
            <a:off x="4267200" y="29718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endParaRPr lang="en-US" altLang="en-US" sz="2000"/>
          </a:p>
        </p:txBody>
      </p:sp>
      <p:sp>
        <p:nvSpPr>
          <p:cNvPr id="63501" name="Oval 13"/>
          <p:cNvSpPr>
            <a:spLocks noChangeArrowheads="1"/>
          </p:cNvSpPr>
          <p:nvPr/>
        </p:nvSpPr>
        <p:spPr bwMode="auto">
          <a:xfrm>
            <a:off x="5181600" y="29718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5</a:t>
            </a:r>
            <a:endParaRPr lang="en-US" altLang="en-US" sz="2000"/>
          </a:p>
        </p:txBody>
      </p:sp>
      <p:sp>
        <p:nvSpPr>
          <p:cNvPr id="63502" name="Text Box 14"/>
          <p:cNvSpPr txBox="1">
            <a:spLocks noChangeArrowheads="1"/>
          </p:cNvSpPr>
          <p:nvPr/>
        </p:nvSpPr>
        <p:spPr bwMode="auto">
          <a:xfrm>
            <a:off x="4648201" y="2819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3503" name="Line 15"/>
          <p:cNvSpPr>
            <a:spLocks noChangeShapeType="1"/>
          </p:cNvSpPr>
          <p:nvPr/>
        </p:nvSpPr>
        <p:spPr bwMode="auto">
          <a:xfrm>
            <a:off x="4572000" y="3124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04" name="Text Box 16"/>
          <p:cNvSpPr txBox="1">
            <a:spLocks noChangeArrowheads="1"/>
          </p:cNvSpPr>
          <p:nvPr/>
        </p:nvSpPr>
        <p:spPr bwMode="auto">
          <a:xfrm>
            <a:off x="5562601" y="2819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3505" name="Line 17"/>
          <p:cNvSpPr>
            <a:spLocks noChangeShapeType="1"/>
          </p:cNvSpPr>
          <p:nvPr/>
        </p:nvSpPr>
        <p:spPr bwMode="auto">
          <a:xfrm>
            <a:off x="5486400" y="3124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06" name="Oval 18"/>
          <p:cNvSpPr>
            <a:spLocks noChangeArrowheads="1"/>
          </p:cNvSpPr>
          <p:nvPr/>
        </p:nvSpPr>
        <p:spPr bwMode="auto">
          <a:xfrm>
            <a:off x="4267200" y="3886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8</a:t>
            </a:r>
            <a:endParaRPr lang="en-US" altLang="en-US" sz="2000"/>
          </a:p>
        </p:txBody>
      </p:sp>
      <p:sp>
        <p:nvSpPr>
          <p:cNvPr id="63507" name="Text Box 19"/>
          <p:cNvSpPr txBox="1">
            <a:spLocks noChangeArrowheads="1"/>
          </p:cNvSpPr>
          <p:nvPr/>
        </p:nvSpPr>
        <p:spPr bwMode="auto">
          <a:xfrm>
            <a:off x="3733801" y="39766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3508" name="Oval 20"/>
          <p:cNvSpPr>
            <a:spLocks noChangeArrowheads="1"/>
          </p:cNvSpPr>
          <p:nvPr/>
        </p:nvSpPr>
        <p:spPr bwMode="auto">
          <a:xfrm>
            <a:off x="3352800" y="3886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7</a:t>
            </a:r>
            <a:endParaRPr lang="en-US" altLang="en-US" sz="2000"/>
          </a:p>
        </p:txBody>
      </p:sp>
      <p:sp>
        <p:nvSpPr>
          <p:cNvPr id="63509" name="Line 21"/>
          <p:cNvSpPr>
            <a:spLocks noChangeShapeType="1"/>
          </p:cNvSpPr>
          <p:nvPr/>
        </p:nvSpPr>
        <p:spPr bwMode="auto">
          <a:xfrm>
            <a:off x="3657600" y="4038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10" name="Line 22"/>
          <p:cNvSpPr>
            <a:spLocks noChangeShapeType="1"/>
          </p:cNvSpPr>
          <p:nvPr/>
        </p:nvSpPr>
        <p:spPr bwMode="auto">
          <a:xfrm flipV="1">
            <a:off x="2667000" y="22860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11" name="Freeform 23"/>
          <p:cNvSpPr/>
          <p:nvPr/>
        </p:nvSpPr>
        <p:spPr bwMode="auto">
          <a:xfrm>
            <a:off x="3482976" y="3495676"/>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12" name="Freeform 24"/>
          <p:cNvSpPr/>
          <p:nvPr/>
        </p:nvSpPr>
        <p:spPr bwMode="auto">
          <a:xfrm>
            <a:off x="4419601" y="35052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13" name="Text Box 25"/>
          <p:cNvSpPr txBox="1">
            <a:spLocks noChangeArrowheads="1"/>
          </p:cNvSpPr>
          <p:nvPr/>
        </p:nvSpPr>
        <p:spPr bwMode="auto">
          <a:xfrm>
            <a:off x="3657601" y="3200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3514" name="Text Box 26"/>
          <p:cNvSpPr txBox="1">
            <a:spLocks noChangeArrowheads="1"/>
          </p:cNvSpPr>
          <p:nvPr/>
        </p:nvSpPr>
        <p:spPr bwMode="auto">
          <a:xfrm>
            <a:off x="4572001" y="32146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3515" name="Oval 27"/>
          <p:cNvSpPr>
            <a:spLocks noChangeArrowheads="1"/>
          </p:cNvSpPr>
          <p:nvPr/>
        </p:nvSpPr>
        <p:spPr bwMode="auto">
          <a:xfrm>
            <a:off x="2438400" y="29718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0</a:t>
            </a:r>
            <a:endParaRPr lang="en-US" altLang="en-US" sz="2000"/>
          </a:p>
        </p:txBody>
      </p:sp>
      <p:sp>
        <p:nvSpPr>
          <p:cNvPr id="63516" name="Line 28"/>
          <p:cNvSpPr>
            <a:spLocks noChangeShapeType="1"/>
          </p:cNvSpPr>
          <p:nvPr/>
        </p:nvSpPr>
        <p:spPr bwMode="auto">
          <a:xfrm>
            <a:off x="2667000" y="32766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17" name="Line 29"/>
          <p:cNvSpPr>
            <a:spLocks noChangeShapeType="1"/>
          </p:cNvSpPr>
          <p:nvPr/>
        </p:nvSpPr>
        <p:spPr bwMode="auto">
          <a:xfrm>
            <a:off x="1828800" y="31099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18" name="Text Box 30"/>
          <p:cNvSpPr txBox="1">
            <a:spLocks noChangeArrowheads="1"/>
          </p:cNvSpPr>
          <p:nvPr/>
        </p:nvSpPr>
        <p:spPr bwMode="auto">
          <a:xfrm>
            <a:off x="1752601" y="27432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63519" name="Rectangle 31"/>
          <p:cNvSpPr>
            <a:spLocks noChangeArrowheads="1"/>
          </p:cNvSpPr>
          <p:nvPr/>
        </p:nvSpPr>
        <p:spPr bwMode="auto">
          <a:xfrm>
            <a:off x="2743201" y="34290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3520" name="Rectangle 32"/>
          <p:cNvSpPr>
            <a:spLocks noChangeArrowheads="1"/>
          </p:cNvSpPr>
          <p:nvPr/>
        </p:nvSpPr>
        <p:spPr bwMode="auto">
          <a:xfrm>
            <a:off x="2819401" y="27432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3521" name="Rectangle 33"/>
          <p:cNvSpPr>
            <a:spLocks noChangeArrowheads="1"/>
          </p:cNvSpPr>
          <p:nvPr/>
        </p:nvSpPr>
        <p:spPr bwMode="auto">
          <a:xfrm>
            <a:off x="2708276" y="23002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3525" name="Rectangle 37"/>
          <p:cNvSpPr>
            <a:spLocks noChangeArrowheads="1"/>
          </p:cNvSpPr>
          <p:nvPr/>
        </p:nvSpPr>
        <p:spPr bwMode="auto">
          <a:xfrm>
            <a:off x="6934200" y="1600200"/>
            <a:ext cx="290310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ym typeface="Symbol" panose="05050102010706020507" pitchFamily="18" charset="2"/>
              </a:rPr>
              <a:t></a:t>
            </a:r>
            <a:r>
              <a:rPr lang="en-US" altLang="en-US" i="1"/>
              <a:t>-closure</a:t>
            </a:r>
            <a:r>
              <a:rPr lang="en-US" altLang="en-US"/>
              <a:t>({0}) = {0,1,3,7}</a:t>
            </a:r>
            <a:br>
              <a:rPr lang="en-US" altLang="en-US"/>
            </a:br>
            <a:r>
              <a:rPr lang="en-US" altLang="en-US" i="1"/>
              <a:t>move</a:t>
            </a:r>
            <a:r>
              <a:rPr lang="en-US" altLang="en-US"/>
              <a:t>({0,1,3,7},</a:t>
            </a:r>
            <a:r>
              <a:rPr lang="en-US" altLang="en-US" b="1">
                <a:latin typeface="Courier New" panose="02070309020205020404" pitchFamily="49" charset="0"/>
              </a:rPr>
              <a:t>a</a:t>
            </a:r>
            <a:r>
              <a:rPr lang="en-US" altLang="en-US"/>
              <a:t>) = {2,4,7}</a:t>
            </a:r>
            <a:br>
              <a:rPr lang="en-US" altLang="en-US"/>
            </a:br>
            <a:r>
              <a:rPr lang="en-US" altLang="en-US">
                <a:sym typeface="Symbol" panose="05050102010706020507" pitchFamily="18" charset="2"/>
              </a:rPr>
              <a:t></a:t>
            </a:r>
            <a:r>
              <a:rPr lang="en-US" altLang="en-US" i="1"/>
              <a:t>-closure</a:t>
            </a:r>
            <a:r>
              <a:rPr lang="en-US" altLang="en-US"/>
              <a:t>({2,4,7}) = {2,4,7}</a:t>
            </a:r>
            <a:br>
              <a:rPr lang="en-US" altLang="en-US"/>
            </a:br>
            <a:r>
              <a:rPr lang="en-US" altLang="en-US" i="1"/>
              <a:t>move</a:t>
            </a:r>
            <a:r>
              <a:rPr lang="en-US" altLang="en-US"/>
              <a:t>({2,4,7},</a:t>
            </a:r>
            <a:r>
              <a:rPr lang="en-US" altLang="en-US" b="1">
                <a:latin typeface="Courier New" panose="02070309020205020404" pitchFamily="49" charset="0"/>
              </a:rPr>
              <a:t>a</a:t>
            </a:r>
            <a:r>
              <a:rPr lang="en-US" altLang="en-US"/>
              <a:t>) = {7}</a:t>
            </a:r>
            <a:br>
              <a:rPr lang="en-US" altLang="en-US"/>
            </a:br>
            <a:r>
              <a:rPr lang="en-US" altLang="en-US">
                <a:sym typeface="Symbol" panose="05050102010706020507" pitchFamily="18" charset="2"/>
              </a:rPr>
              <a:t></a:t>
            </a:r>
            <a:r>
              <a:rPr lang="en-US" altLang="en-US" i="1"/>
              <a:t>-closure</a:t>
            </a:r>
            <a:r>
              <a:rPr lang="en-US" altLang="en-US"/>
              <a:t>({7}) = {7}</a:t>
            </a:r>
            <a:br>
              <a:rPr lang="en-US" altLang="en-US"/>
            </a:br>
            <a:r>
              <a:rPr lang="en-US" altLang="en-US" i="1"/>
              <a:t>move</a:t>
            </a:r>
            <a:r>
              <a:rPr lang="en-US" altLang="en-US"/>
              <a:t>({7},</a:t>
            </a:r>
            <a:r>
              <a:rPr lang="en-US" altLang="en-US" b="1">
                <a:latin typeface="Courier New" panose="02070309020205020404" pitchFamily="49" charset="0"/>
              </a:rPr>
              <a:t>b</a:t>
            </a:r>
            <a:r>
              <a:rPr lang="en-US" altLang="en-US"/>
              <a:t>) = {8}</a:t>
            </a:r>
            <a:br>
              <a:rPr lang="en-US" altLang="en-US"/>
            </a:br>
            <a:r>
              <a:rPr lang="en-US" altLang="en-US">
                <a:sym typeface="Symbol" panose="05050102010706020507" pitchFamily="18" charset="2"/>
              </a:rPr>
              <a:t></a:t>
            </a:r>
            <a:r>
              <a:rPr lang="en-US" altLang="en-US" i="1"/>
              <a:t>-closure</a:t>
            </a:r>
            <a:r>
              <a:rPr lang="en-US" altLang="en-US"/>
              <a:t>({8}) = {8}</a:t>
            </a:r>
            <a:br>
              <a:rPr lang="en-US" altLang="en-US"/>
            </a:br>
            <a:r>
              <a:rPr lang="en-US" altLang="en-US" i="1"/>
              <a:t>move</a:t>
            </a:r>
            <a:r>
              <a:rPr lang="en-US" altLang="en-US"/>
              <a:t>({8},</a:t>
            </a:r>
            <a:r>
              <a:rPr lang="en-US" altLang="en-US" b="1">
                <a:latin typeface="Courier New" panose="02070309020205020404" pitchFamily="49" charset="0"/>
              </a:rPr>
              <a:t>a</a:t>
            </a:r>
            <a:r>
              <a:rPr lang="en-US" altLang="en-US"/>
              <a:t>) = </a:t>
            </a:r>
            <a:r>
              <a:rPr lang="en-US" altLang="en-US">
                <a:sym typeface="Symbol" panose="05050102010706020507" pitchFamily="18" charset="2"/>
              </a:rPr>
              <a:t></a:t>
            </a:r>
            <a:endParaRPr lang="en-US" altLang="en-US"/>
          </a:p>
        </p:txBody>
      </p:sp>
      <p:graphicFrame>
        <p:nvGraphicFramePr>
          <p:cNvPr id="63526" name="Group 38"/>
          <p:cNvGraphicFramePr>
            <a:graphicFrameLocks noGrp="1"/>
          </p:cNvGraphicFramePr>
          <p:nvPr/>
        </p:nvGraphicFramePr>
        <p:xfrm>
          <a:off x="3505200" y="5029200"/>
          <a:ext cx="304800" cy="158496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0</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1</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3</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7</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38" name="Group 50"/>
          <p:cNvGraphicFramePr>
            <a:graphicFrameLocks noGrp="1"/>
          </p:cNvGraphicFramePr>
          <p:nvPr/>
        </p:nvGraphicFramePr>
        <p:xfrm>
          <a:off x="4572000" y="5029200"/>
          <a:ext cx="304800" cy="118872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2</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4</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7</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48" name="Group 60"/>
          <p:cNvGraphicFramePr>
            <a:graphicFrameLocks noGrp="1"/>
          </p:cNvGraphicFramePr>
          <p:nvPr/>
        </p:nvGraphicFramePr>
        <p:xfrm>
          <a:off x="5638800" y="5029200"/>
          <a:ext cx="304800" cy="39624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7</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3554" name="Group 66"/>
          <p:cNvGraphicFramePr>
            <a:graphicFrameLocks noGrp="1"/>
          </p:cNvGraphicFramePr>
          <p:nvPr/>
        </p:nvGraphicFramePr>
        <p:xfrm>
          <a:off x="6705600" y="5029200"/>
          <a:ext cx="304800" cy="396240"/>
        </p:xfrm>
        <a:graphic>
          <a:graphicData uri="http://schemas.openxmlformats.org/drawingml/2006/table">
            <a:tbl>
              <a:tblPr/>
              <a:tblGrid>
                <a:gridCol w="304800"/>
              </a:tblGrid>
              <a:tr h="3429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8</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60" name="Text Box 72"/>
          <p:cNvSpPr txBox="1">
            <a:spLocks noChangeArrowheads="1"/>
          </p:cNvSpPr>
          <p:nvPr/>
        </p:nvSpPr>
        <p:spPr bwMode="auto">
          <a:xfrm>
            <a:off x="3962401" y="4724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3561" name="Line 73"/>
          <p:cNvSpPr>
            <a:spLocks noChangeShapeType="1"/>
          </p:cNvSpPr>
          <p:nvPr/>
        </p:nvSpPr>
        <p:spPr bwMode="auto">
          <a:xfrm>
            <a:off x="3886200" y="5029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62" name="Text Box 74"/>
          <p:cNvSpPr txBox="1">
            <a:spLocks noChangeArrowheads="1"/>
          </p:cNvSpPr>
          <p:nvPr/>
        </p:nvSpPr>
        <p:spPr bwMode="auto">
          <a:xfrm>
            <a:off x="6096001" y="4724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3563" name="Line 75"/>
          <p:cNvSpPr>
            <a:spLocks noChangeShapeType="1"/>
          </p:cNvSpPr>
          <p:nvPr/>
        </p:nvSpPr>
        <p:spPr bwMode="auto">
          <a:xfrm>
            <a:off x="6019800" y="5029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64" name="Text Box 76"/>
          <p:cNvSpPr txBox="1">
            <a:spLocks noChangeArrowheads="1"/>
          </p:cNvSpPr>
          <p:nvPr/>
        </p:nvSpPr>
        <p:spPr bwMode="auto">
          <a:xfrm>
            <a:off x="5029201" y="4724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3565" name="Line 77"/>
          <p:cNvSpPr>
            <a:spLocks noChangeShapeType="1"/>
          </p:cNvSpPr>
          <p:nvPr/>
        </p:nvSpPr>
        <p:spPr bwMode="auto">
          <a:xfrm>
            <a:off x="4953000" y="5029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66" name="Text Box 78"/>
          <p:cNvSpPr txBox="1">
            <a:spLocks noChangeArrowheads="1"/>
          </p:cNvSpPr>
          <p:nvPr/>
        </p:nvSpPr>
        <p:spPr bwMode="auto">
          <a:xfrm>
            <a:off x="7162801" y="4724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3567" name="Line 79"/>
          <p:cNvSpPr>
            <a:spLocks noChangeShapeType="1"/>
          </p:cNvSpPr>
          <p:nvPr/>
        </p:nvSpPr>
        <p:spPr bwMode="auto">
          <a:xfrm>
            <a:off x="7086600" y="5029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3568" name="Text Box 80"/>
          <p:cNvSpPr txBox="1">
            <a:spLocks noChangeArrowheads="1"/>
          </p:cNvSpPr>
          <p:nvPr/>
        </p:nvSpPr>
        <p:spPr bwMode="auto">
          <a:xfrm>
            <a:off x="7696201" y="4800600"/>
            <a:ext cx="7168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none</a:t>
            </a:r>
            <a:endParaRPr lang="en-US" altLang="en-US"/>
          </a:p>
        </p:txBody>
      </p:sp>
      <p:sp>
        <p:nvSpPr>
          <p:cNvPr id="63570" name="Text Box 82"/>
          <p:cNvSpPr txBox="1">
            <a:spLocks noChangeArrowheads="1"/>
          </p:cNvSpPr>
          <p:nvPr/>
        </p:nvSpPr>
        <p:spPr bwMode="auto">
          <a:xfrm>
            <a:off x="4876801" y="6248400"/>
            <a:ext cx="3033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Also used to simulate NFAs</a:t>
            </a:r>
            <a:endParaRPr lang="en-US" altLang="en-US"/>
          </a:p>
        </p:txBody>
      </p:sp>
      <p:sp>
        <p:nvSpPr>
          <p:cNvPr id="63571" name="Rectangle 83"/>
          <p:cNvSpPr>
            <a:spLocks noChangeArrowheads="1"/>
          </p:cNvSpPr>
          <p:nvPr/>
        </p:nvSpPr>
        <p:spPr bwMode="auto">
          <a:xfrm>
            <a:off x="3352800" y="4724400"/>
            <a:ext cx="5181600" cy="19812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239E5361-ECF2-4E84-9FE3-EEAD769C56B8}" type="slidenum">
              <a:rPr lang="en-US" altLang="en-US"/>
            </a:fld>
            <a:endParaRPr lang="en-US" altLang="en-US"/>
          </a:p>
        </p:txBody>
      </p:sp>
      <p:sp>
        <p:nvSpPr>
          <p:cNvPr id="64514" name="Rectangle 2"/>
          <p:cNvSpPr>
            <a:spLocks noGrp="1" noChangeArrowheads="1"/>
          </p:cNvSpPr>
          <p:nvPr>
            <p:ph type="title"/>
          </p:nvPr>
        </p:nvSpPr>
        <p:spPr>
          <a:xfrm>
            <a:off x="1069847" y="484632"/>
            <a:ext cx="10994905" cy="1609344"/>
          </a:xfrm>
        </p:spPr>
        <p:txBody>
          <a:bodyPr/>
          <a:lstStyle/>
          <a:p>
            <a:r>
              <a:rPr lang="en-US" altLang="en-US" dirty="0"/>
              <a:t>Simulating an NFA using</a:t>
            </a:r>
            <a:br>
              <a:rPr lang="en-US" altLang="en-US" dirty="0"/>
            </a:br>
            <a:r>
              <a:rPr lang="en-US" altLang="en-US" dirty="0">
                <a:sym typeface="Symbol" panose="05050102010706020507" pitchFamily="18" charset="2"/>
              </a:rPr>
              <a:t></a:t>
            </a:r>
            <a:r>
              <a:rPr lang="en-US" altLang="en-US" i="1" dirty="0"/>
              <a:t>-closure</a:t>
            </a:r>
            <a:r>
              <a:rPr lang="en-US" altLang="en-US" dirty="0"/>
              <a:t> and </a:t>
            </a:r>
            <a:r>
              <a:rPr lang="en-US" altLang="en-US" i="1" dirty="0"/>
              <a:t>move</a:t>
            </a:r>
            <a:endParaRPr lang="en-US" altLang="en-US" dirty="0"/>
          </a:p>
        </p:txBody>
      </p:sp>
      <p:sp>
        <p:nvSpPr>
          <p:cNvPr id="64515" name="Text Box 3"/>
          <p:cNvSpPr txBox="1">
            <a:spLocks noChangeArrowheads="1"/>
          </p:cNvSpPr>
          <p:nvPr/>
        </p:nvSpPr>
        <p:spPr bwMode="auto">
          <a:xfrm>
            <a:off x="4022726" y="2057400"/>
            <a:ext cx="324204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S</a:t>
            </a:r>
            <a:r>
              <a:rPr lang="en-US" altLang="en-US"/>
              <a:t> := </a:t>
            </a:r>
            <a:r>
              <a:rPr lang="en-US" altLang="en-US">
                <a:sym typeface="Symbol" panose="05050102010706020507" pitchFamily="18" charset="2"/>
              </a:rPr>
              <a:t></a:t>
            </a:r>
            <a:r>
              <a:rPr lang="en-US" altLang="en-US" i="1"/>
              <a:t>-closure</a:t>
            </a:r>
            <a:r>
              <a:rPr lang="en-US" altLang="en-US"/>
              <a:t>({</a:t>
            </a:r>
            <a:r>
              <a:rPr lang="en-US" altLang="en-US" i="1"/>
              <a:t>s</a:t>
            </a:r>
            <a:r>
              <a:rPr lang="en-US" altLang="en-US" baseline="-25000"/>
              <a:t>0</a:t>
            </a:r>
            <a:r>
              <a:rPr lang="en-US" altLang="en-US"/>
              <a:t>})</a:t>
            </a:r>
            <a:br>
              <a:rPr lang="en-US" altLang="en-US"/>
            </a:br>
            <a:r>
              <a:rPr lang="en-US" altLang="en-US" i="1">
                <a:sym typeface="Symbol" panose="05050102010706020507" pitchFamily="18" charset="2"/>
              </a:rPr>
              <a:t>S</a:t>
            </a:r>
            <a:r>
              <a:rPr lang="en-US" altLang="en-US" i="1" baseline="-25000">
                <a:sym typeface="Symbol" panose="05050102010706020507" pitchFamily="18" charset="2"/>
              </a:rPr>
              <a:t>prev</a:t>
            </a:r>
            <a:r>
              <a:rPr lang="en-US" altLang="en-US">
                <a:sym typeface="Symbol" panose="05050102010706020507" pitchFamily="18" charset="2"/>
              </a:rPr>
              <a:t> := </a:t>
            </a:r>
            <a:r>
              <a:rPr lang="en-US" altLang="en-US"/>
              <a:t> </a:t>
            </a:r>
            <a:br>
              <a:rPr lang="en-US" altLang="en-US"/>
            </a:br>
            <a:r>
              <a:rPr lang="en-US" altLang="en-US" i="1"/>
              <a:t>a</a:t>
            </a:r>
            <a:r>
              <a:rPr lang="en-US" altLang="en-US"/>
              <a:t> := </a:t>
            </a:r>
            <a:r>
              <a:rPr lang="en-US" altLang="en-US" i="1"/>
              <a:t>nextchar</a:t>
            </a:r>
            <a:r>
              <a:rPr lang="en-US" altLang="en-US"/>
              <a:t>()</a:t>
            </a:r>
            <a:br>
              <a:rPr lang="en-US" altLang="en-US"/>
            </a:br>
            <a:r>
              <a:rPr lang="en-US" altLang="en-US" b="1"/>
              <a:t>while</a:t>
            </a:r>
            <a:r>
              <a:rPr lang="en-US" altLang="en-US"/>
              <a:t> </a:t>
            </a:r>
            <a:r>
              <a:rPr lang="en-US" altLang="en-US" i="1"/>
              <a:t>S </a:t>
            </a:r>
            <a:r>
              <a:rPr lang="en-US" altLang="en-US">
                <a:sym typeface="Symbol" panose="05050102010706020507" pitchFamily="18" charset="2"/>
              </a:rPr>
              <a:t></a:t>
            </a:r>
            <a:r>
              <a:rPr lang="en-US" altLang="en-US" i="1">
                <a:sym typeface="Symbol" panose="05050102010706020507" pitchFamily="18" charset="2"/>
              </a:rPr>
              <a:t> </a:t>
            </a:r>
            <a:r>
              <a:rPr lang="en-US" altLang="en-US">
                <a:sym typeface="Symbol" panose="05050102010706020507" pitchFamily="18" charset="2"/>
              </a:rPr>
              <a:t> </a:t>
            </a:r>
            <a:r>
              <a:rPr lang="en-US" altLang="en-US" b="1">
                <a:sym typeface="Symbol" panose="05050102010706020507" pitchFamily="18" charset="2"/>
              </a:rPr>
              <a:t>do</a:t>
            </a:r>
            <a:br>
              <a:rPr lang="en-US" altLang="en-US" b="1">
                <a:sym typeface="Symbol" panose="05050102010706020507" pitchFamily="18" charset="2"/>
              </a:rPr>
            </a:br>
            <a:r>
              <a:rPr lang="en-US" altLang="en-US" b="1">
                <a:sym typeface="Symbol" panose="05050102010706020507" pitchFamily="18" charset="2"/>
              </a:rPr>
              <a:t>	</a:t>
            </a:r>
            <a:r>
              <a:rPr lang="en-US" altLang="en-US" i="1">
                <a:sym typeface="Symbol" panose="05050102010706020507" pitchFamily="18" charset="2"/>
              </a:rPr>
              <a:t>S</a:t>
            </a:r>
            <a:r>
              <a:rPr lang="en-US" altLang="en-US" i="1" baseline="-25000">
                <a:sym typeface="Symbol" panose="05050102010706020507" pitchFamily="18" charset="2"/>
              </a:rPr>
              <a:t>prev</a:t>
            </a:r>
            <a:r>
              <a:rPr lang="en-US" altLang="en-US">
                <a:sym typeface="Symbol" panose="05050102010706020507" pitchFamily="18" charset="2"/>
              </a:rPr>
              <a:t> := </a:t>
            </a:r>
            <a:r>
              <a:rPr lang="en-US" altLang="en-US" i="1">
                <a:sym typeface="Symbol" panose="05050102010706020507" pitchFamily="18" charset="2"/>
              </a:rPr>
              <a:t>S</a:t>
            </a:r>
            <a:br>
              <a:rPr lang="en-US" altLang="en-US" b="1">
                <a:sym typeface="Symbol" panose="05050102010706020507" pitchFamily="18" charset="2"/>
              </a:rPr>
            </a:br>
            <a:r>
              <a:rPr lang="en-US" altLang="en-US" b="1">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 := </a:t>
            </a:r>
            <a:r>
              <a:rPr lang="en-US" altLang="en-US" i="1"/>
              <a:t>-closure</a:t>
            </a:r>
            <a:r>
              <a:rPr lang="en-US" altLang="en-US"/>
              <a:t>(</a:t>
            </a:r>
            <a:r>
              <a:rPr lang="en-US" altLang="en-US" i="1"/>
              <a:t>move</a:t>
            </a:r>
            <a:r>
              <a:rPr lang="en-US" altLang="en-US"/>
              <a:t>(</a:t>
            </a:r>
            <a:r>
              <a:rPr lang="en-US" altLang="en-US" i="1"/>
              <a:t>S,a</a:t>
            </a:r>
            <a:r>
              <a:rPr lang="en-US" altLang="en-US"/>
              <a:t>))</a:t>
            </a:r>
            <a:br>
              <a:rPr lang="en-US" altLang="en-US"/>
            </a:br>
            <a:r>
              <a:rPr lang="en-US" altLang="en-US"/>
              <a:t>	</a:t>
            </a:r>
            <a:r>
              <a:rPr lang="en-US" altLang="en-US" i="1"/>
              <a:t>a</a:t>
            </a:r>
            <a:r>
              <a:rPr lang="en-US" altLang="en-US"/>
              <a:t> := </a:t>
            </a:r>
            <a:r>
              <a:rPr lang="en-US" altLang="en-US" i="1"/>
              <a:t>nextchar</a:t>
            </a:r>
            <a:r>
              <a:rPr lang="en-US" altLang="en-US"/>
              <a:t>()</a:t>
            </a:r>
            <a:br>
              <a:rPr lang="en-US" altLang="en-US"/>
            </a:br>
            <a:r>
              <a:rPr lang="en-US" altLang="en-US" b="1"/>
              <a:t>end do</a:t>
            </a:r>
            <a:br>
              <a:rPr lang="en-US" altLang="en-US" b="1"/>
            </a:br>
            <a:r>
              <a:rPr lang="en-US" altLang="en-US" b="1"/>
              <a:t>if </a:t>
            </a:r>
            <a:r>
              <a:rPr lang="en-US" altLang="en-US" i="1"/>
              <a:t>S</a:t>
            </a:r>
            <a:r>
              <a:rPr lang="en-US" altLang="en-US" i="1" baseline="-25000"/>
              <a:t>prev</a:t>
            </a:r>
            <a:r>
              <a:rPr lang="en-US" altLang="en-US" i="1"/>
              <a:t> </a:t>
            </a:r>
            <a:r>
              <a:rPr lang="en-US" altLang="en-US">
                <a:sym typeface="Symbol" panose="05050102010706020507" pitchFamily="18" charset="2"/>
              </a:rPr>
              <a:t> </a:t>
            </a:r>
            <a:r>
              <a:rPr lang="en-US" altLang="en-US" i="1"/>
              <a:t>F </a:t>
            </a:r>
            <a:r>
              <a:rPr lang="en-US" altLang="en-US">
                <a:sym typeface="Symbol" panose="05050102010706020507" pitchFamily="18" charset="2"/>
              </a:rPr>
              <a:t></a:t>
            </a:r>
            <a:r>
              <a:rPr lang="en-US" altLang="en-US" i="1">
                <a:sym typeface="Symbol" panose="05050102010706020507" pitchFamily="18" charset="2"/>
              </a:rPr>
              <a:t> </a:t>
            </a:r>
            <a:r>
              <a:rPr lang="en-US" altLang="en-US">
                <a:sym typeface="Symbol" panose="05050102010706020507" pitchFamily="18" charset="2"/>
              </a:rPr>
              <a:t> </a:t>
            </a:r>
            <a:r>
              <a:rPr lang="en-US" altLang="en-US" b="1">
                <a:sym typeface="Symbol" panose="05050102010706020507" pitchFamily="18" charset="2"/>
              </a:rPr>
              <a:t>then</a:t>
            </a:r>
            <a:br>
              <a:rPr lang="en-US" altLang="en-US" b="1">
                <a:sym typeface="Symbol" panose="05050102010706020507" pitchFamily="18" charset="2"/>
              </a:rPr>
            </a:br>
            <a:r>
              <a:rPr lang="en-US" altLang="en-US" b="1">
                <a:sym typeface="Symbol" panose="05050102010706020507" pitchFamily="18" charset="2"/>
              </a:rPr>
              <a:t>	execute </a:t>
            </a:r>
            <a:r>
              <a:rPr lang="en-US" altLang="en-US" i="1">
                <a:sym typeface="Symbol" panose="05050102010706020507" pitchFamily="18" charset="2"/>
              </a:rPr>
              <a:t>action in S</a:t>
            </a:r>
            <a:r>
              <a:rPr lang="en-US" altLang="en-US" i="1" baseline="-25000">
                <a:sym typeface="Symbol" panose="05050102010706020507" pitchFamily="18" charset="2"/>
              </a:rPr>
              <a:t>prev</a:t>
            </a:r>
            <a:br>
              <a:rPr lang="en-US" altLang="en-US" i="1">
                <a:sym typeface="Symbol" panose="05050102010706020507" pitchFamily="18" charset="2"/>
              </a:rPr>
            </a:br>
            <a:r>
              <a:rPr lang="en-US" altLang="en-US" i="1">
                <a:sym typeface="Symbol" panose="05050102010706020507" pitchFamily="18" charset="2"/>
              </a:rPr>
              <a:t>	</a:t>
            </a:r>
            <a:r>
              <a:rPr lang="en-US" altLang="en-US" b="1">
                <a:sym typeface="Symbol" panose="05050102010706020507" pitchFamily="18" charset="2"/>
              </a:rPr>
              <a:t>return </a:t>
            </a:r>
            <a:r>
              <a:rPr lang="en-US" altLang="en-US">
                <a:sym typeface="Symbol" panose="05050102010706020507" pitchFamily="18" charset="2"/>
              </a:rPr>
              <a:t>“yes”</a:t>
            </a:r>
            <a:br>
              <a:rPr lang="en-US" altLang="en-US">
                <a:sym typeface="Symbol" panose="05050102010706020507" pitchFamily="18" charset="2"/>
              </a:rPr>
            </a:br>
            <a:r>
              <a:rPr lang="en-US" altLang="en-US" b="1">
                <a:sym typeface="Symbol" panose="05050102010706020507" pitchFamily="18" charset="2"/>
              </a:rPr>
              <a:t>else	return</a:t>
            </a:r>
            <a:r>
              <a:rPr lang="en-US" altLang="en-US">
                <a:sym typeface="Symbol" panose="05050102010706020507" pitchFamily="18" charset="2"/>
              </a:rPr>
              <a:t> “no”</a:t>
            </a:r>
            <a:endParaRPr lang="en-US" altLang="en-US">
              <a:sym typeface="Symbol" panose="05050102010706020507" pitchFamily="18" charset="2"/>
            </a:endParaRPr>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2BA17343-A75E-4D4E-A4DB-2015437967D9}" type="slidenum">
              <a:rPr lang="en-US" altLang="en-US"/>
            </a:fld>
            <a:endParaRPr lang="en-US" altLang="en-US"/>
          </a:p>
        </p:txBody>
      </p:sp>
      <p:sp>
        <p:nvSpPr>
          <p:cNvPr id="35842" name="Rectangle 2"/>
          <p:cNvSpPr>
            <a:spLocks noGrp="1" noChangeArrowheads="1"/>
          </p:cNvSpPr>
          <p:nvPr>
            <p:ph type="title"/>
          </p:nvPr>
        </p:nvSpPr>
        <p:spPr/>
        <p:txBody>
          <a:bodyPr/>
          <a:lstStyle/>
          <a:p>
            <a:r>
              <a:rPr lang="en-US" altLang="en-US"/>
              <a:t>The Subset Construction Algorithm</a:t>
            </a:r>
            <a:endParaRPr lang="en-US" altLang="en-US"/>
          </a:p>
        </p:txBody>
      </p:sp>
      <p:sp>
        <p:nvSpPr>
          <p:cNvPr id="35843" name="Text Box 3"/>
          <p:cNvSpPr txBox="1">
            <a:spLocks noChangeArrowheads="1"/>
          </p:cNvSpPr>
          <p:nvPr/>
        </p:nvSpPr>
        <p:spPr bwMode="auto">
          <a:xfrm>
            <a:off x="1905001" y="2292351"/>
            <a:ext cx="7117205"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Initially, </a:t>
            </a:r>
            <a:r>
              <a:rPr lang="en-US" altLang="en-US">
                <a:sym typeface="Symbol" panose="05050102010706020507" pitchFamily="18" charset="2"/>
              </a:rPr>
              <a:t></a:t>
            </a:r>
            <a:r>
              <a:rPr lang="en-US" altLang="en-US" i="1"/>
              <a:t>-closure</a:t>
            </a:r>
            <a:r>
              <a:rPr lang="en-US" altLang="en-US"/>
              <a:t>(</a:t>
            </a:r>
            <a:r>
              <a:rPr lang="en-US" altLang="en-US" i="1"/>
              <a:t>s</a:t>
            </a:r>
            <a:r>
              <a:rPr lang="en-US" altLang="en-US" baseline="-25000"/>
              <a:t>0</a:t>
            </a:r>
            <a:r>
              <a:rPr lang="en-US" altLang="en-US"/>
              <a:t>) is the only state in </a:t>
            </a:r>
            <a:r>
              <a:rPr lang="en-US" altLang="en-US" i="1"/>
              <a:t>Dstates</a:t>
            </a:r>
            <a:r>
              <a:rPr lang="en-US" altLang="en-US"/>
              <a:t> and it is unmarked</a:t>
            </a:r>
            <a:br>
              <a:rPr lang="en-US" altLang="en-US"/>
            </a:br>
            <a:r>
              <a:rPr lang="en-US" altLang="en-US" b="1"/>
              <a:t>while</a:t>
            </a:r>
            <a:r>
              <a:rPr lang="en-US" altLang="en-US"/>
              <a:t> there is an unmarked state </a:t>
            </a:r>
            <a:r>
              <a:rPr lang="en-US" altLang="en-US" i="1"/>
              <a:t>T</a:t>
            </a:r>
            <a:r>
              <a:rPr lang="en-US" altLang="en-US"/>
              <a:t> in </a:t>
            </a:r>
            <a:r>
              <a:rPr lang="en-US" altLang="en-US" i="1"/>
              <a:t>Dstates</a:t>
            </a:r>
            <a:r>
              <a:rPr lang="en-US" altLang="en-US"/>
              <a:t> </a:t>
            </a:r>
            <a:r>
              <a:rPr lang="en-US" altLang="en-US" b="1"/>
              <a:t>do</a:t>
            </a:r>
            <a:br>
              <a:rPr lang="en-US" altLang="en-US" b="1"/>
            </a:br>
            <a:r>
              <a:rPr lang="en-US" altLang="en-US"/>
              <a:t>	mark </a:t>
            </a:r>
            <a:r>
              <a:rPr lang="en-US" altLang="en-US" i="1"/>
              <a:t>T</a:t>
            </a:r>
            <a:br>
              <a:rPr lang="en-US" altLang="en-US"/>
            </a:br>
            <a:r>
              <a:rPr lang="en-US" altLang="en-US"/>
              <a:t>	</a:t>
            </a:r>
            <a:r>
              <a:rPr lang="en-US" altLang="en-US" b="1"/>
              <a:t>for</a:t>
            </a:r>
            <a:r>
              <a:rPr lang="en-US" altLang="en-US"/>
              <a:t> each input symbol </a:t>
            </a:r>
            <a:r>
              <a:rPr lang="en-US" altLang="en-US" i="1"/>
              <a:t>a </a:t>
            </a:r>
            <a:r>
              <a:rPr lang="en-US" altLang="en-US" sz="2800">
                <a:sym typeface="Symbol" panose="05050102010706020507" pitchFamily="18" charset="2"/>
              </a:rPr>
              <a:t> </a:t>
            </a:r>
            <a:r>
              <a:rPr lang="en-US" altLang="en-US" sz="3200">
                <a:sym typeface="Symbol" panose="05050102010706020507" pitchFamily="18" charset="2"/>
              </a:rPr>
              <a:t></a:t>
            </a:r>
            <a:r>
              <a:rPr lang="en-US" altLang="en-US"/>
              <a:t> </a:t>
            </a:r>
            <a:r>
              <a:rPr lang="en-US" altLang="en-US" b="1"/>
              <a:t>do</a:t>
            </a:r>
            <a:br>
              <a:rPr lang="en-US" altLang="en-US"/>
            </a:br>
            <a:r>
              <a:rPr lang="en-US" altLang="en-US"/>
              <a:t>		</a:t>
            </a:r>
            <a:r>
              <a:rPr lang="en-US" altLang="en-US" i="1"/>
              <a:t>U</a:t>
            </a:r>
            <a:r>
              <a:rPr lang="en-US" altLang="en-US"/>
              <a:t> := </a:t>
            </a:r>
            <a:r>
              <a:rPr lang="en-US" altLang="en-US">
                <a:sym typeface="Symbol" panose="05050102010706020507" pitchFamily="18" charset="2"/>
              </a:rPr>
              <a:t></a:t>
            </a:r>
            <a:r>
              <a:rPr lang="en-US" altLang="en-US" i="1"/>
              <a:t>-closure</a:t>
            </a:r>
            <a:r>
              <a:rPr lang="en-US" altLang="en-US"/>
              <a:t>(</a:t>
            </a:r>
            <a:r>
              <a:rPr lang="en-US" altLang="en-US" i="1"/>
              <a:t>move</a:t>
            </a:r>
            <a:r>
              <a:rPr lang="en-US" altLang="en-US"/>
              <a:t>(</a:t>
            </a:r>
            <a:r>
              <a:rPr lang="en-US" altLang="en-US" i="1"/>
              <a:t>T,a</a:t>
            </a:r>
            <a:r>
              <a:rPr lang="en-US" altLang="en-US"/>
              <a:t>))</a:t>
            </a:r>
            <a:br>
              <a:rPr lang="en-US" altLang="en-US"/>
            </a:br>
            <a:r>
              <a:rPr lang="en-US" altLang="en-US"/>
              <a:t>		</a:t>
            </a:r>
            <a:r>
              <a:rPr lang="en-US" altLang="en-US" b="1"/>
              <a:t>if</a:t>
            </a:r>
            <a:r>
              <a:rPr lang="en-US" altLang="en-US"/>
              <a:t> </a:t>
            </a:r>
            <a:r>
              <a:rPr lang="en-US" altLang="en-US" i="1"/>
              <a:t>U</a:t>
            </a:r>
            <a:r>
              <a:rPr lang="en-US" altLang="en-US"/>
              <a:t> is not in </a:t>
            </a:r>
            <a:r>
              <a:rPr lang="en-US" altLang="en-US" i="1"/>
              <a:t>Dstates</a:t>
            </a:r>
            <a:r>
              <a:rPr lang="en-US" altLang="en-US"/>
              <a:t> </a:t>
            </a:r>
            <a:r>
              <a:rPr lang="en-US" altLang="en-US" b="1"/>
              <a:t>then</a:t>
            </a:r>
            <a:br>
              <a:rPr lang="en-US" altLang="en-US"/>
            </a:br>
            <a:r>
              <a:rPr lang="en-US" altLang="en-US"/>
              <a:t>			add </a:t>
            </a:r>
            <a:r>
              <a:rPr lang="en-US" altLang="en-US" i="1"/>
              <a:t>U</a:t>
            </a:r>
            <a:r>
              <a:rPr lang="en-US" altLang="en-US"/>
              <a:t> as an unmarked state to </a:t>
            </a:r>
            <a:r>
              <a:rPr lang="en-US" altLang="en-US" i="1"/>
              <a:t>Dstates</a:t>
            </a:r>
            <a:br>
              <a:rPr lang="en-US" altLang="en-US"/>
            </a:br>
            <a:r>
              <a:rPr lang="en-US" altLang="en-US"/>
              <a:t>		</a:t>
            </a:r>
            <a:r>
              <a:rPr lang="en-US" altLang="en-US" b="1"/>
              <a:t>end if</a:t>
            </a:r>
            <a:br>
              <a:rPr lang="en-US" altLang="en-US"/>
            </a:br>
            <a:r>
              <a:rPr lang="en-US" altLang="en-US"/>
              <a:t>		</a:t>
            </a:r>
            <a:r>
              <a:rPr lang="en-US" altLang="en-US" i="1"/>
              <a:t>Dtran</a:t>
            </a:r>
            <a:r>
              <a:rPr lang="en-US" altLang="en-US"/>
              <a:t>[</a:t>
            </a:r>
            <a:r>
              <a:rPr lang="en-US" altLang="en-US" i="1"/>
              <a:t>T</a:t>
            </a:r>
            <a:r>
              <a:rPr lang="en-US" altLang="en-US"/>
              <a:t>,</a:t>
            </a:r>
            <a:r>
              <a:rPr lang="en-US" altLang="en-US" i="1"/>
              <a:t>a</a:t>
            </a:r>
            <a:r>
              <a:rPr lang="en-US" altLang="en-US"/>
              <a:t>] := </a:t>
            </a:r>
            <a:r>
              <a:rPr lang="en-US" altLang="en-US" i="1"/>
              <a:t>U</a:t>
            </a:r>
            <a:br>
              <a:rPr lang="en-US" altLang="en-US"/>
            </a:br>
            <a:r>
              <a:rPr lang="en-US" altLang="en-US"/>
              <a:t>	</a:t>
            </a:r>
            <a:r>
              <a:rPr lang="en-US" altLang="en-US" b="1"/>
              <a:t>end do</a:t>
            </a:r>
            <a:br>
              <a:rPr lang="en-US" altLang="en-US"/>
            </a:br>
            <a:r>
              <a:rPr lang="en-US" altLang="en-US" b="1"/>
              <a:t>end do</a:t>
            </a:r>
            <a:endParaRPr lang="en-US" altLang="en-US" b="1"/>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4"/>
          <p:cNvSpPr>
            <a:spLocks noGrp="1"/>
          </p:cNvSpPr>
          <p:nvPr>
            <p:ph type="sldNum" sz="quarter" idx="12"/>
          </p:nvPr>
        </p:nvSpPr>
        <p:spPr/>
        <p:txBody>
          <a:bodyPr/>
          <a:lstStyle/>
          <a:p>
            <a:fld id="{ACAEC819-1E63-4305-A92F-3A8499EFFD80}" type="slidenum">
              <a:rPr lang="en-US" altLang="en-US"/>
            </a:fld>
            <a:endParaRPr lang="en-US" altLang="en-US"/>
          </a:p>
        </p:txBody>
      </p:sp>
      <p:sp>
        <p:nvSpPr>
          <p:cNvPr id="36866" name="Rectangle 2"/>
          <p:cNvSpPr>
            <a:spLocks noGrp="1" noChangeArrowheads="1"/>
          </p:cNvSpPr>
          <p:nvPr>
            <p:ph type="title"/>
          </p:nvPr>
        </p:nvSpPr>
        <p:spPr>
          <a:xfrm>
            <a:off x="2286000" y="0"/>
            <a:ext cx="7772400" cy="1143000"/>
          </a:xfrm>
        </p:spPr>
        <p:txBody>
          <a:bodyPr>
            <a:normAutofit fontScale="90000"/>
          </a:bodyPr>
          <a:lstStyle/>
          <a:p>
            <a:r>
              <a:rPr lang="en-US" altLang="en-US"/>
              <a:t>Subset Construction Example 1</a:t>
            </a:r>
            <a:endParaRPr lang="en-US" altLang="en-US"/>
          </a:p>
        </p:txBody>
      </p:sp>
      <p:sp>
        <p:nvSpPr>
          <p:cNvPr id="36867" name="Oval 3"/>
          <p:cNvSpPr>
            <a:spLocks noChangeArrowheads="1"/>
          </p:cNvSpPr>
          <p:nvPr/>
        </p:nvSpPr>
        <p:spPr bwMode="auto">
          <a:xfrm>
            <a:off x="3200400" y="251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0</a:t>
            </a:r>
            <a:endParaRPr lang="en-US" altLang="en-US" sz="2000"/>
          </a:p>
        </p:txBody>
      </p:sp>
      <p:sp>
        <p:nvSpPr>
          <p:cNvPr id="36868" name="Text Box 4"/>
          <p:cNvSpPr txBox="1">
            <a:spLocks noChangeArrowheads="1"/>
          </p:cNvSpPr>
          <p:nvPr/>
        </p:nvSpPr>
        <p:spPr bwMode="auto">
          <a:xfrm>
            <a:off x="2590801" y="22860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36870" name="Line 6"/>
          <p:cNvSpPr>
            <a:spLocks noChangeShapeType="1"/>
          </p:cNvSpPr>
          <p:nvPr/>
        </p:nvSpPr>
        <p:spPr bwMode="auto">
          <a:xfrm>
            <a:off x="3505200" y="2667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71" name="Text Box 7"/>
          <p:cNvSpPr txBox="1">
            <a:spLocks noChangeArrowheads="1"/>
          </p:cNvSpPr>
          <p:nvPr/>
        </p:nvSpPr>
        <p:spPr bwMode="auto">
          <a:xfrm>
            <a:off x="7223126" y="2362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6872" name="Oval 8"/>
          <p:cNvSpPr>
            <a:spLocks noChangeArrowheads="1"/>
          </p:cNvSpPr>
          <p:nvPr/>
        </p:nvSpPr>
        <p:spPr bwMode="auto">
          <a:xfrm>
            <a:off x="4114800" y="251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36873" name="Oval 9"/>
          <p:cNvSpPr>
            <a:spLocks noChangeArrowheads="1"/>
          </p:cNvSpPr>
          <p:nvPr/>
        </p:nvSpPr>
        <p:spPr bwMode="auto">
          <a:xfrm>
            <a:off x="9601200" y="25146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10</a:t>
            </a:r>
            <a:endParaRPr lang="en-US" altLang="en-US" sz="2000"/>
          </a:p>
        </p:txBody>
      </p:sp>
      <p:sp>
        <p:nvSpPr>
          <p:cNvPr id="36875" name="Freeform 11"/>
          <p:cNvSpPr/>
          <p:nvPr/>
        </p:nvSpPr>
        <p:spPr bwMode="auto">
          <a:xfrm>
            <a:off x="3863976" y="1371601"/>
            <a:ext cx="2619375" cy="1166813"/>
          </a:xfrm>
          <a:custGeom>
            <a:avLst/>
            <a:gdLst>
              <a:gd name="T0" fmla="*/ 1471 w 1650"/>
              <a:gd name="T1" fmla="*/ 869 h 869"/>
              <a:gd name="T2" fmla="*/ 1539 w 1650"/>
              <a:gd name="T3" fmla="*/ 231 h 869"/>
              <a:gd name="T4" fmla="*/ 807 w 1650"/>
              <a:gd name="T5" fmla="*/ 1 h 869"/>
              <a:gd name="T6" fmla="*/ 101 w 1650"/>
              <a:gd name="T7" fmla="*/ 239 h 869"/>
              <a:gd name="T8" fmla="*/ 203 w 1650"/>
              <a:gd name="T9" fmla="*/ 852 h 869"/>
            </a:gdLst>
            <a:ahLst/>
            <a:cxnLst>
              <a:cxn ang="0">
                <a:pos x="T0" y="T1"/>
              </a:cxn>
              <a:cxn ang="0">
                <a:pos x="T2" y="T3"/>
              </a:cxn>
              <a:cxn ang="0">
                <a:pos x="T4" y="T5"/>
              </a:cxn>
              <a:cxn ang="0">
                <a:pos x="T6" y="T7"/>
              </a:cxn>
              <a:cxn ang="0">
                <a:pos x="T8" y="T9"/>
              </a:cxn>
            </a:cxnLst>
            <a:rect l="0" t="0" r="r" b="b"/>
            <a:pathLst>
              <a:path w="1650" h="869">
                <a:moveTo>
                  <a:pt x="1471" y="869"/>
                </a:moveTo>
                <a:cubicBezTo>
                  <a:pt x="1482" y="763"/>
                  <a:pt x="1650" y="376"/>
                  <a:pt x="1539" y="231"/>
                </a:cubicBezTo>
                <a:cubicBezTo>
                  <a:pt x="1428" y="86"/>
                  <a:pt x="1047" y="0"/>
                  <a:pt x="807" y="1"/>
                </a:cubicBezTo>
                <a:cubicBezTo>
                  <a:pt x="567" y="2"/>
                  <a:pt x="202" y="97"/>
                  <a:pt x="101" y="239"/>
                </a:cubicBezTo>
                <a:cubicBezTo>
                  <a:pt x="0" y="381"/>
                  <a:pt x="182" y="724"/>
                  <a:pt x="203" y="852"/>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77" name="Oval 13"/>
          <p:cNvSpPr>
            <a:spLocks noChangeArrowheads="1"/>
          </p:cNvSpPr>
          <p:nvPr/>
        </p:nvSpPr>
        <p:spPr bwMode="auto">
          <a:xfrm>
            <a:off x="4572000" y="1676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36878" name="Text Box 14"/>
          <p:cNvSpPr txBox="1">
            <a:spLocks noChangeArrowheads="1"/>
          </p:cNvSpPr>
          <p:nvPr/>
        </p:nvSpPr>
        <p:spPr bwMode="auto">
          <a:xfrm>
            <a:off x="8137526" y="2362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6879" name="Text Box 15"/>
          <p:cNvSpPr txBox="1">
            <a:spLocks noChangeArrowheads="1"/>
          </p:cNvSpPr>
          <p:nvPr/>
        </p:nvSpPr>
        <p:spPr bwMode="auto">
          <a:xfrm>
            <a:off x="4953001" y="3124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6880" name="Text Box 16"/>
          <p:cNvSpPr txBox="1">
            <a:spLocks noChangeArrowheads="1"/>
          </p:cNvSpPr>
          <p:nvPr/>
        </p:nvSpPr>
        <p:spPr bwMode="auto">
          <a:xfrm>
            <a:off x="4953001" y="1524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6881" name="Freeform 17"/>
          <p:cNvSpPr/>
          <p:nvPr/>
        </p:nvSpPr>
        <p:spPr bwMode="auto">
          <a:xfrm>
            <a:off x="3429000" y="2795588"/>
            <a:ext cx="3500438" cy="1166812"/>
          </a:xfrm>
          <a:custGeom>
            <a:avLst/>
            <a:gdLst>
              <a:gd name="T0" fmla="*/ 0 w 2205"/>
              <a:gd name="T1" fmla="*/ 0 h 828"/>
              <a:gd name="T2" fmla="*/ 324 w 2205"/>
              <a:gd name="T3" fmla="*/ 595 h 828"/>
              <a:gd name="T4" fmla="*/ 1107 w 2205"/>
              <a:gd name="T5" fmla="*/ 825 h 828"/>
              <a:gd name="T6" fmla="*/ 1915 w 2205"/>
              <a:gd name="T7" fmla="*/ 578 h 828"/>
              <a:gd name="T8" fmla="*/ 2205 w 2205"/>
              <a:gd name="T9" fmla="*/ 8 h 828"/>
            </a:gdLst>
            <a:ahLst/>
            <a:cxnLst>
              <a:cxn ang="0">
                <a:pos x="T0" y="T1"/>
              </a:cxn>
              <a:cxn ang="0">
                <a:pos x="T2" y="T3"/>
              </a:cxn>
              <a:cxn ang="0">
                <a:pos x="T4" y="T5"/>
              </a:cxn>
              <a:cxn ang="0">
                <a:pos x="T6" y="T7"/>
              </a:cxn>
              <a:cxn ang="0">
                <a:pos x="T8" y="T9"/>
              </a:cxn>
            </a:cxnLst>
            <a:rect l="0" t="0" r="r" b="b"/>
            <a:pathLst>
              <a:path w="2205" h="828">
                <a:moveTo>
                  <a:pt x="0" y="0"/>
                </a:moveTo>
                <a:cubicBezTo>
                  <a:pt x="54" y="99"/>
                  <a:pt x="140" y="458"/>
                  <a:pt x="324" y="595"/>
                </a:cubicBezTo>
                <a:cubicBezTo>
                  <a:pt x="508" y="732"/>
                  <a:pt x="842" y="828"/>
                  <a:pt x="1107" y="825"/>
                </a:cubicBezTo>
                <a:cubicBezTo>
                  <a:pt x="1372" y="822"/>
                  <a:pt x="1732" y="714"/>
                  <a:pt x="1915" y="578"/>
                </a:cubicBezTo>
                <a:cubicBezTo>
                  <a:pt x="2098" y="442"/>
                  <a:pt x="2145" y="127"/>
                  <a:pt x="2205" y="8"/>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82" name="Text Box 18"/>
          <p:cNvSpPr txBox="1">
            <a:spLocks noChangeArrowheads="1"/>
          </p:cNvSpPr>
          <p:nvPr/>
        </p:nvSpPr>
        <p:spPr bwMode="auto">
          <a:xfrm>
            <a:off x="9067801" y="2362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6883" name="Oval 19"/>
          <p:cNvSpPr>
            <a:spLocks noChangeArrowheads="1"/>
          </p:cNvSpPr>
          <p:nvPr/>
        </p:nvSpPr>
        <p:spPr bwMode="auto">
          <a:xfrm>
            <a:off x="5486400" y="1676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36884" name="Oval 20"/>
          <p:cNvSpPr>
            <a:spLocks noChangeArrowheads="1"/>
          </p:cNvSpPr>
          <p:nvPr/>
        </p:nvSpPr>
        <p:spPr bwMode="auto">
          <a:xfrm>
            <a:off x="4572000" y="3276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endParaRPr lang="en-US" altLang="en-US" sz="2000"/>
          </a:p>
        </p:txBody>
      </p:sp>
      <p:sp>
        <p:nvSpPr>
          <p:cNvPr id="36885" name="Oval 21"/>
          <p:cNvSpPr>
            <a:spLocks noChangeArrowheads="1"/>
          </p:cNvSpPr>
          <p:nvPr/>
        </p:nvSpPr>
        <p:spPr bwMode="auto">
          <a:xfrm>
            <a:off x="5486400" y="3276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5</a:t>
            </a:r>
            <a:endParaRPr lang="en-US" altLang="en-US" sz="2000"/>
          </a:p>
        </p:txBody>
      </p:sp>
      <p:sp>
        <p:nvSpPr>
          <p:cNvPr id="36886" name="Oval 22"/>
          <p:cNvSpPr>
            <a:spLocks noChangeArrowheads="1"/>
          </p:cNvSpPr>
          <p:nvPr/>
        </p:nvSpPr>
        <p:spPr bwMode="auto">
          <a:xfrm>
            <a:off x="5943600" y="251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6</a:t>
            </a:r>
            <a:endParaRPr lang="en-US" altLang="en-US" sz="2000"/>
          </a:p>
        </p:txBody>
      </p:sp>
      <p:sp>
        <p:nvSpPr>
          <p:cNvPr id="36887" name="Oval 23"/>
          <p:cNvSpPr>
            <a:spLocks noChangeArrowheads="1"/>
          </p:cNvSpPr>
          <p:nvPr/>
        </p:nvSpPr>
        <p:spPr bwMode="auto">
          <a:xfrm>
            <a:off x="6858000" y="251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7</a:t>
            </a:r>
            <a:endParaRPr lang="en-US" altLang="en-US" sz="2000"/>
          </a:p>
        </p:txBody>
      </p:sp>
      <p:sp>
        <p:nvSpPr>
          <p:cNvPr id="36888" name="Oval 24"/>
          <p:cNvSpPr>
            <a:spLocks noChangeArrowheads="1"/>
          </p:cNvSpPr>
          <p:nvPr/>
        </p:nvSpPr>
        <p:spPr bwMode="auto">
          <a:xfrm>
            <a:off x="7772400" y="251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8</a:t>
            </a:r>
            <a:endParaRPr lang="en-US" altLang="en-US" sz="2000"/>
          </a:p>
        </p:txBody>
      </p:sp>
      <p:sp>
        <p:nvSpPr>
          <p:cNvPr id="36889" name="Oval 25"/>
          <p:cNvSpPr>
            <a:spLocks noChangeArrowheads="1"/>
          </p:cNvSpPr>
          <p:nvPr/>
        </p:nvSpPr>
        <p:spPr bwMode="auto">
          <a:xfrm>
            <a:off x="8686800" y="251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9</a:t>
            </a:r>
            <a:endParaRPr lang="en-US" altLang="en-US" sz="2000"/>
          </a:p>
        </p:txBody>
      </p:sp>
      <p:sp>
        <p:nvSpPr>
          <p:cNvPr id="36890" name="Line 26"/>
          <p:cNvSpPr>
            <a:spLocks noChangeShapeType="1"/>
          </p:cNvSpPr>
          <p:nvPr/>
        </p:nvSpPr>
        <p:spPr bwMode="auto">
          <a:xfrm>
            <a:off x="2590800" y="2667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91" name="Line 27"/>
          <p:cNvSpPr>
            <a:spLocks noChangeShapeType="1"/>
          </p:cNvSpPr>
          <p:nvPr/>
        </p:nvSpPr>
        <p:spPr bwMode="auto">
          <a:xfrm flipV="1">
            <a:off x="4343400" y="1981200"/>
            <a:ext cx="304800" cy="5334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92" name="Line 28"/>
          <p:cNvSpPr>
            <a:spLocks noChangeShapeType="1"/>
          </p:cNvSpPr>
          <p:nvPr/>
        </p:nvSpPr>
        <p:spPr bwMode="auto">
          <a:xfrm>
            <a:off x="4876800" y="1828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93" name="Line 29"/>
          <p:cNvSpPr>
            <a:spLocks noChangeShapeType="1"/>
          </p:cNvSpPr>
          <p:nvPr/>
        </p:nvSpPr>
        <p:spPr bwMode="auto">
          <a:xfrm flipV="1">
            <a:off x="5715000" y="2819400"/>
            <a:ext cx="304800" cy="5334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95" name="Line 31"/>
          <p:cNvSpPr>
            <a:spLocks noChangeShapeType="1"/>
          </p:cNvSpPr>
          <p:nvPr/>
        </p:nvSpPr>
        <p:spPr bwMode="auto">
          <a:xfrm>
            <a:off x="5715000" y="1981200"/>
            <a:ext cx="304800" cy="5334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96" name="Line 32"/>
          <p:cNvSpPr>
            <a:spLocks noChangeShapeType="1"/>
          </p:cNvSpPr>
          <p:nvPr/>
        </p:nvSpPr>
        <p:spPr bwMode="auto">
          <a:xfrm>
            <a:off x="4343400" y="2743200"/>
            <a:ext cx="304800" cy="5334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97" name="Line 33"/>
          <p:cNvSpPr>
            <a:spLocks noChangeShapeType="1"/>
          </p:cNvSpPr>
          <p:nvPr/>
        </p:nvSpPr>
        <p:spPr bwMode="auto">
          <a:xfrm>
            <a:off x="4876800" y="3429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98" name="Line 34"/>
          <p:cNvSpPr>
            <a:spLocks noChangeShapeType="1"/>
          </p:cNvSpPr>
          <p:nvPr/>
        </p:nvSpPr>
        <p:spPr bwMode="auto">
          <a:xfrm>
            <a:off x="6248400" y="2667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899" name="Line 35"/>
          <p:cNvSpPr>
            <a:spLocks noChangeShapeType="1"/>
          </p:cNvSpPr>
          <p:nvPr/>
        </p:nvSpPr>
        <p:spPr bwMode="auto">
          <a:xfrm>
            <a:off x="7162800" y="2667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900" name="Line 36"/>
          <p:cNvSpPr>
            <a:spLocks noChangeShapeType="1"/>
          </p:cNvSpPr>
          <p:nvPr/>
        </p:nvSpPr>
        <p:spPr bwMode="auto">
          <a:xfrm>
            <a:off x="8077200" y="2667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901" name="Line 37"/>
          <p:cNvSpPr>
            <a:spLocks noChangeShapeType="1"/>
          </p:cNvSpPr>
          <p:nvPr/>
        </p:nvSpPr>
        <p:spPr bwMode="auto">
          <a:xfrm>
            <a:off x="8991600" y="2667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902" name="Rectangle 38"/>
          <p:cNvSpPr>
            <a:spLocks noChangeArrowheads="1"/>
          </p:cNvSpPr>
          <p:nvPr/>
        </p:nvSpPr>
        <p:spPr bwMode="auto">
          <a:xfrm>
            <a:off x="3622676" y="2209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36903" name="Rectangle 39"/>
          <p:cNvSpPr>
            <a:spLocks noChangeArrowheads="1"/>
          </p:cNvSpPr>
          <p:nvPr/>
        </p:nvSpPr>
        <p:spPr bwMode="auto">
          <a:xfrm>
            <a:off x="4384676" y="21336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36904" name="Rectangle 40"/>
          <p:cNvSpPr>
            <a:spLocks noChangeArrowheads="1"/>
          </p:cNvSpPr>
          <p:nvPr/>
        </p:nvSpPr>
        <p:spPr bwMode="auto">
          <a:xfrm>
            <a:off x="4419601" y="26670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36905" name="Rectangle 41"/>
          <p:cNvSpPr>
            <a:spLocks noChangeArrowheads="1"/>
          </p:cNvSpPr>
          <p:nvPr/>
        </p:nvSpPr>
        <p:spPr bwMode="auto">
          <a:xfrm>
            <a:off x="5756276" y="2971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36906" name="Rectangle 42"/>
          <p:cNvSpPr>
            <a:spLocks noChangeArrowheads="1"/>
          </p:cNvSpPr>
          <p:nvPr/>
        </p:nvSpPr>
        <p:spPr bwMode="auto">
          <a:xfrm>
            <a:off x="5756276" y="1828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36907" name="Rectangle 43"/>
          <p:cNvSpPr>
            <a:spLocks noChangeArrowheads="1"/>
          </p:cNvSpPr>
          <p:nvPr/>
        </p:nvSpPr>
        <p:spPr bwMode="auto">
          <a:xfrm>
            <a:off x="6324601" y="2209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36908" name="Rectangle 44"/>
          <p:cNvSpPr>
            <a:spLocks noChangeArrowheads="1"/>
          </p:cNvSpPr>
          <p:nvPr/>
        </p:nvSpPr>
        <p:spPr bwMode="auto">
          <a:xfrm>
            <a:off x="4953001" y="9144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36909" name="Rectangle 45"/>
          <p:cNvSpPr>
            <a:spLocks noChangeArrowheads="1"/>
          </p:cNvSpPr>
          <p:nvPr/>
        </p:nvSpPr>
        <p:spPr bwMode="auto">
          <a:xfrm>
            <a:off x="4953001" y="35814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36910" name="Oval 46"/>
          <p:cNvSpPr>
            <a:spLocks noChangeArrowheads="1"/>
          </p:cNvSpPr>
          <p:nvPr/>
        </p:nvSpPr>
        <p:spPr bwMode="auto">
          <a:xfrm>
            <a:off x="3200400" y="5729288"/>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endParaRPr lang="en-US" altLang="en-US" sz="2000"/>
          </a:p>
        </p:txBody>
      </p:sp>
      <p:sp>
        <p:nvSpPr>
          <p:cNvPr id="36911" name="Text Box 47"/>
          <p:cNvSpPr txBox="1">
            <a:spLocks noChangeArrowheads="1"/>
          </p:cNvSpPr>
          <p:nvPr/>
        </p:nvSpPr>
        <p:spPr bwMode="auto">
          <a:xfrm>
            <a:off x="2590801" y="5500688"/>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36912" name="Line 48"/>
          <p:cNvSpPr>
            <a:spLocks noChangeShapeType="1"/>
          </p:cNvSpPr>
          <p:nvPr/>
        </p:nvSpPr>
        <p:spPr bwMode="auto">
          <a:xfrm>
            <a:off x="2590800" y="5881688"/>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913" name="Oval 49"/>
          <p:cNvSpPr>
            <a:spLocks noChangeArrowheads="1"/>
          </p:cNvSpPr>
          <p:nvPr/>
        </p:nvSpPr>
        <p:spPr bwMode="auto">
          <a:xfrm>
            <a:off x="4114800" y="5729288"/>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a:t>
            </a:r>
            <a:endParaRPr lang="en-US" altLang="en-US" sz="2000"/>
          </a:p>
        </p:txBody>
      </p:sp>
      <p:sp>
        <p:nvSpPr>
          <p:cNvPr id="36914" name="Oval 50"/>
          <p:cNvSpPr>
            <a:spLocks noChangeArrowheads="1"/>
          </p:cNvSpPr>
          <p:nvPr/>
        </p:nvSpPr>
        <p:spPr bwMode="auto">
          <a:xfrm>
            <a:off x="4114800" y="4814888"/>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C</a:t>
            </a:r>
            <a:endParaRPr lang="en-US" altLang="en-US" sz="2000"/>
          </a:p>
        </p:txBody>
      </p:sp>
      <p:sp>
        <p:nvSpPr>
          <p:cNvPr id="36915" name="Oval 51"/>
          <p:cNvSpPr>
            <a:spLocks noChangeArrowheads="1"/>
          </p:cNvSpPr>
          <p:nvPr/>
        </p:nvSpPr>
        <p:spPr bwMode="auto">
          <a:xfrm>
            <a:off x="5029200" y="5729288"/>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D</a:t>
            </a:r>
            <a:endParaRPr lang="en-US" altLang="en-US" sz="2000"/>
          </a:p>
        </p:txBody>
      </p:sp>
      <p:sp>
        <p:nvSpPr>
          <p:cNvPr id="36917" name="Oval 53"/>
          <p:cNvSpPr>
            <a:spLocks noChangeArrowheads="1"/>
          </p:cNvSpPr>
          <p:nvPr/>
        </p:nvSpPr>
        <p:spPr bwMode="auto">
          <a:xfrm>
            <a:off x="5943600" y="5729288"/>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E</a:t>
            </a:r>
            <a:endParaRPr lang="en-US" altLang="en-US" sz="2000"/>
          </a:p>
        </p:txBody>
      </p:sp>
      <p:sp>
        <p:nvSpPr>
          <p:cNvPr id="36918" name="Line 54"/>
          <p:cNvSpPr>
            <a:spLocks noChangeShapeType="1"/>
          </p:cNvSpPr>
          <p:nvPr/>
        </p:nvSpPr>
        <p:spPr bwMode="auto">
          <a:xfrm>
            <a:off x="3505200" y="5881688"/>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919" name="Line 55"/>
          <p:cNvSpPr>
            <a:spLocks noChangeShapeType="1"/>
          </p:cNvSpPr>
          <p:nvPr/>
        </p:nvSpPr>
        <p:spPr bwMode="auto">
          <a:xfrm>
            <a:off x="4419600" y="5881688"/>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920" name="Line 56"/>
          <p:cNvSpPr>
            <a:spLocks noChangeShapeType="1"/>
          </p:cNvSpPr>
          <p:nvPr/>
        </p:nvSpPr>
        <p:spPr bwMode="auto">
          <a:xfrm>
            <a:off x="5334000" y="5881688"/>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921" name="Line 57"/>
          <p:cNvSpPr>
            <a:spLocks noChangeShapeType="1"/>
          </p:cNvSpPr>
          <p:nvPr/>
        </p:nvSpPr>
        <p:spPr bwMode="auto">
          <a:xfrm rot="5400000">
            <a:off x="3962400" y="5424488"/>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922" name="Freeform 58"/>
          <p:cNvSpPr/>
          <p:nvPr/>
        </p:nvSpPr>
        <p:spPr bwMode="auto">
          <a:xfrm>
            <a:off x="4267201" y="4433889"/>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6923" name="Freeform 59"/>
          <p:cNvSpPr/>
          <p:nvPr/>
        </p:nvSpPr>
        <p:spPr bwMode="auto">
          <a:xfrm flipH="1" flipV="1">
            <a:off x="3810000" y="5957888"/>
            <a:ext cx="457200" cy="457200"/>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cxnSp>
        <p:nvCxnSpPr>
          <p:cNvPr id="36926" name="AutoShape 62"/>
          <p:cNvCxnSpPr>
            <a:cxnSpLocks noChangeShapeType="1"/>
            <a:stCxn id="36910" idx="7"/>
            <a:endCxn id="36914" idx="3"/>
          </p:cNvCxnSpPr>
          <p:nvPr/>
        </p:nvCxnSpPr>
        <p:spPr bwMode="auto">
          <a:xfrm flipV="1">
            <a:off x="3460750" y="5075238"/>
            <a:ext cx="698500" cy="698500"/>
          </a:xfrm>
          <a:prstGeom prst="straightConnector1">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27" name="AutoShape 63"/>
          <p:cNvCxnSpPr>
            <a:cxnSpLocks noChangeShapeType="1"/>
            <a:stCxn id="36917" idx="1"/>
            <a:endCxn id="36914" idx="5"/>
          </p:cNvCxnSpPr>
          <p:nvPr/>
        </p:nvCxnSpPr>
        <p:spPr bwMode="auto">
          <a:xfrm flipH="1" flipV="1">
            <a:off x="4375150" y="5075238"/>
            <a:ext cx="1612900" cy="679450"/>
          </a:xfrm>
          <a:prstGeom prst="straightConnector1">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28" name="AutoShape 64"/>
          <p:cNvCxnSpPr>
            <a:cxnSpLocks noChangeShapeType="1"/>
            <a:stCxn id="36917" idx="4"/>
            <a:endCxn id="36913" idx="5"/>
          </p:cNvCxnSpPr>
          <p:nvPr/>
        </p:nvCxnSpPr>
        <p:spPr bwMode="auto">
          <a:xfrm rot="16200000" flipV="1">
            <a:off x="5203825" y="5160963"/>
            <a:ext cx="63500" cy="1720850"/>
          </a:xfrm>
          <a:prstGeom prst="curvedConnector3">
            <a:avLst>
              <a:gd name="adj1" fmla="val -330000"/>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29" name="AutoShape 65"/>
          <p:cNvCxnSpPr>
            <a:cxnSpLocks noChangeShapeType="1"/>
            <a:stCxn id="36915" idx="3"/>
            <a:endCxn id="36913" idx="5"/>
          </p:cNvCxnSpPr>
          <p:nvPr/>
        </p:nvCxnSpPr>
        <p:spPr bwMode="auto">
          <a:xfrm rot="5400000">
            <a:off x="4723607" y="5641182"/>
            <a:ext cx="1587" cy="698500"/>
          </a:xfrm>
          <a:prstGeom prst="curvedConnector3">
            <a:avLst>
              <a:gd name="adj1" fmla="val 6699995"/>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30" name="Text Box 66"/>
          <p:cNvSpPr txBox="1">
            <a:spLocks noChangeArrowheads="1"/>
          </p:cNvSpPr>
          <p:nvPr/>
        </p:nvSpPr>
        <p:spPr bwMode="auto">
          <a:xfrm>
            <a:off x="5105401" y="51196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6931" name="Text Box 67"/>
          <p:cNvSpPr txBox="1">
            <a:spLocks noChangeArrowheads="1"/>
          </p:cNvSpPr>
          <p:nvPr/>
        </p:nvSpPr>
        <p:spPr bwMode="auto">
          <a:xfrm>
            <a:off x="4495801" y="5576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6932" name="Text Box 68"/>
          <p:cNvSpPr txBox="1">
            <a:spLocks noChangeArrowheads="1"/>
          </p:cNvSpPr>
          <p:nvPr/>
        </p:nvSpPr>
        <p:spPr bwMode="auto">
          <a:xfrm>
            <a:off x="3505201" y="5195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6933" name="Text Box 69"/>
          <p:cNvSpPr txBox="1">
            <a:spLocks noChangeArrowheads="1"/>
          </p:cNvSpPr>
          <p:nvPr/>
        </p:nvSpPr>
        <p:spPr bwMode="auto">
          <a:xfrm>
            <a:off x="4419601" y="41290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6934" name="Text Box 70"/>
          <p:cNvSpPr txBox="1">
            <a:spLocks noChangeArrowheads="1"/>
          </p:cNvSpPr>
          <p:nvPr/>
        </p:nvSpPr>
        <p:spPr bwMode="auto">
          <a:xfrm>
            <a:off x="5410201" y="5576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36935" name="Text Box 71"/>
          <p:cNvSpPr txBox="1">
            <a:spLocks noChangeArrowheads="1"/>
          </p:cNvSpPr>
          <p:nvPr/>
        </p:nvSpPr>
        <p:spPr bwMode="auto">
          <a:xfrm>
            <a:off x="5181601" y="61864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6936" name="Text Box 72"/>
          <p:cNvSpPr txBox="1">
            <a:spLocks noChangeArrowheads="1"/>
          </p:cNvSpPr>
          <p:nvPr/>
        </p:nvSpPr>
        <p:spPr bwMode="auto">
          <a:xfrm>
            <a:off x="4800601" y="5957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6937" name="Text Box 73"/>
          <p:cNvSpPr txBox="1">
            <a:spLocks noChangeArrowheads="1"/>
          </p:cNvSpPr>
          <p:nvPr/>
        </p:nvSpPr>
        <p:spPr bwMode="auto">
          <a:xfrm>
            <a:off x="3794126" y="6338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6938" name="Text Box 74"/>
          <p:cNvSpPr txBox="1">
            <a:spLocks noChangeArrowheads="1"/>
          </p:cNvSpPr>
          <p:nvPr/>
        </p:nvSpPr>
        <p:spPr bwMode="auto">
          <a:xfrm>
            <a:off x="3581401" y="55768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36939" name="Text Box 75"/>
          <p:cNvSpPr txBox="1">
            <a:spLocks noChangeArrowheads="1"/>
          </p:cNvSpPr>
          <p:nvPr/>
        </p:nvSpPr>
        <p:spPr bwMode="auto">
          <a:xfrm>
            <a:off x="6781800" y="4419600"/>
            <a:ext cx="215636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Dstates</a:t>
            </a:r>
            <a:br>
              <a:rPr lang="en-US" altLang="en-US"/>
            </a:br>
            <a:r>
              <a:rPr lang="en-US" altLang="en-US"/>
              <a:t>A = {0,1,2,4,7}</a:t>
            </a:r>
            <a:br>
              <a:rPr lang="en-US" altLang="en-US"/>
            </a:br>
            <a:r>
              <a:rPr lang="en-US" altLang="en-US"/>
              <a:t>B = {1,2,3,4,6,7,8}</a:t>
            </a:r>
            <a:br>
              <a:rPr lang="en-US" altLang="en-US"/>
            </a:br>
            <a:r>
              <a:rPr lang="en-US" altLang="en-US"/>
              <a:t>C = {1,2,4,5,6,7}</a:t>
            </a:r>
            <a:br>
              <a:rPr lang="en-US" altLang="en-US"/>
            </a:br>
            <a:r>
              <a:rPr lang="en-US" altLang="en-US"/>
              <a:t>D = {1,2,4,5,6,7,9}</a:t>
            </a:r>
            <a:br>
              <a:rPr lang="en-US" altLang="en-US"/>
            </a:br>
            <a:r>
              <a:rPr lang="en-US" altLang="en-US"/>
              <a:t>E = {1,2,4,5,6,7,10}</a:t>
            </a:r>
            <a:endParaRPr lang="en-US" altLang="en-US"/>
          </a:p>
        </p:txBody>
      </p:sp>
      <p:sp>
        <p:nvSpPr>
          <p:cNvPr id="36940" name="Text Box 76"/>
          <p:cNvSpPr txBox="1">
            <a:spLocks noChangeArrowheads="1"/>
          </p:cNvSpPr>
          <p:nvPr/>
        </p:nvSpPr>
        <p:spPr bwMode="auto">
          <a:xfrm>
            <a:off x="4251326" y="51816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CF804E45-971E-4F17-9547-4EFCB518F2A3}" type="slidenum">
              <a:rPr lang="en-US" altLang="en-US"/>
            </a:fld>
            <a:endParaRPr lang="en-US" altLang="en-US"/>
          </a:p>
        </p:txBody>
      </p:sp>
      <p:sp>
        <p:nvSpPr>
          <p:cNvPr id="61442" name="Rectangle 2"/>
          <p:cNvSpPr>
            <a:spLocks noGrp="1" noChangeArrowheads="1"/>
          </p:cNvSpPr>
          <p:nvPr>
            <p:ph type="title"/>
          </p:nvPr>
        </p:nvSpPr>
        <p:spPr/>
        <p:txBody>
          <a:bodyPr/>
          <a:lstStyle/>
          <a:p>
            <a:r>
              <a:rPr lang="en-US" altLang="en-US"/>
              <a:t>Design of a Lexical Analyzer Generator</a:t>
            </a:r>
            <a:endParaRPr lang="en-US" altLang="en-US"/>
          </a:p>
        </p:txBody>
      </p:sp>
      <p:sp>
        <p:nvSpPr>
          <p:cNvPr id="61443" name="Rectangle 3"/>
          <p:cNvSpPr>
            <a:spLocks noGrp="1" noChangeArrowheads="1"/>
          </p:cNvSpPr>
          <p:nvPr>
            <p:ph type="body" idx="1"/>
          </p:nvPr>
        </p:nvSpPr>
        <p:spPr/>
        <p:txBody>
          <a:bodyPr/>
          <a:lstStyle/>
          <a:p>
            <a:r>
              <a:rPr lang="en-US" altLang="en-US"/>
              <a:t>Translate regular expressions to NFA</a:t>
            </a:r>
            <a:endParaRPr lang="en-US" altLang="en-US"/>
          </a:p>
          <a:p>
            <a:r>
              <a:rPr lang="en-US" altLang="en-US"/>
              <a:t>Translate NFA to an efficient DFA</a:t>
            </a:r>
            <a:endParaRPr lang="en-US" altLang="en-US"/>
          </a:p>
        </p:txBody>
      </p:sp>
      <p:sp>
        <p:nvSpPr>
          <p:cNvPr id="61444" name="Rectangle 4"/>
          <p:cNvSpPr>
            <a:spLocks noChangeArrowheads="1"/>
          </p:cNvSpPr>
          <p:nvPr/>
        </p:nvSpPr>
        <p:spPr bwMode="auto">
          <a:xfrm>
            <a:off x="2362200" y="4191000"/>
            <a:ext cx="2209800" cy="1066800"/>
          </a:xfrm>
          <a:prstGeom prst="rect">
            <a:avLst/>
          </a:prstGeom>
          <a:solidFill>
            <a:srgbClr val="92D050"/>
          </a:solidFill>
          <a:ln w="9525">
            <a:solidFill>
              <a:schemeClr val="tx1"/>
            </a:solidFill>
            <a:miter lim="800000"/>
          </a:ln>
          <a:effectLst/>
        </p:spPr>
        <p:txBody>
          <a:bodyPr wrap="none" anchor="ctr"/>
          <a:lstStyle/>
          <a:p>
            <a:pPr algn="ctr"/>
            <a:r>
              <a:rPr lang="en-US" altLang="en-US"/>
              <a:t> regular</a:t>
            </a:r>
            <a:br>
              <a:rPr lang="en-US" altLang="en-US"/>
            </a:br>
            <a:r>
              <a:rPr lang="en-US" altLang="en-US"/>
              <a:t>expressions</a:t>
            </a:r>
            <a:endParaRPr lang="en-US" altLang="en-US"/>
          </a:p>
        </p:txBody>
      </p:sp>
      <p:sp>
        <p:nvSpPr>
          <p:cNvPr id="61445" name="Rectangle 5"/>
          <p:cNvSpPr>
            <a:spLocks noChangeArrowheads="1"/>
          </p:cNvSpPr>
          <p:nvPr/>
        </p:nvSpPr>
        <p:spPr bwMode="auto">
          <a:xfrm>
            <a:off x="4953000" y="4191000"/>
            <a:ext cx="2209800" cy="1066800"/>
          </a:xfrm>
          <a:prstGeom prst="rect">
            <a:avLst/>
          </a:prstGeom>
          <a:solidFill>
            <a:srgbClr val="92D050"/>
          </a:solidFill>
          <a:ln w="9525">
            <a:solidFill>
              <a:schemeClr val="tx1"/>
            </a:solidFill>
            <a:miter lim="800000"/>
          </a:ln>
          <a:effectLst/>
        </p:spPr>
        <p:txBody>
          <a:bodyPr wrap="none" anchor="ctr"/>
          <a:lstStyle/>
          <a:p>
            <a:pPr algn="ctr"/>
            <a:r>
              <a:rPr lang="en-US" altLang="en-US"/>
              <a:t>NFA</a:t>
            </a:r>
            <a:endParaRPr lang="en-US" altLang="en-US"/>
          </a:p>
        </p:txBody>
      </p:sp>
      <p:sp>
        <p:nvSpPr>
          <p:cNvPr id="61446" name="Rectangle 6"/>
          <p:cNvSpPr>
            <a:spLocks noChangeArrowheads="1"/>
          </p:cNvSpPr>
          <p:nvPr/>
        </p:nvSpPr>
        <p:spPr bwMode="auto">
          <a:xfrm>
            <a:off x="7543800" y="4191000"/>
            <a:ext cx="2209800" cy="1066800"/>
          </a:xfrm>
          <a:prstGeom prst="rect">
            <a:avLst/>
          </a:prstGeom>
          <a:solidFill>
            <a:srgbClr val="92D050"/>
          </a:solidFill>
          <a:ln w="9525">
            <a:solidFill>
              <a:schemeClr val="tx1"/>
            </a:solidFill>
            <a:miter lim="800000"/>
          </a:ln>
          <a:effectLst/>
        </p:spPr>
        <p:txBody>
          <a:bodyPr wrap="none" anchor="ctr"/>
          <a:lstStyle/>
          <a:p>
            <a:pPr algn="ctr"/>
            <a:r>
              <a:rPr lang="en-US" altLang="en-US" dirty="0"/>
              <a:t>DFA</a:t>
            </a:r>
            <a:endParaRPr lang="en-US" altLang="en-US" dirty="0"/>
          </a:p>
        </p:txBody>
      </p:sp>
      <p:sp>
        <p:nvSpPr>
          <p:cNvPr id="61447" name="Line 7"/>
          <p:cNvSpPr>
            <a:spLocks noChangeShapeType="1"/>
          </p:cNvSpPr>
          <p:nvPr/>
        </p:nvSpPr>
        <p:spPr bwMode="auto">
          <a:xfrm>
            <a:off x="7162800" y="4724400"/>
            <a:ext cx="381000" cy="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1448" name="Line 8"/>
          <p:cNvSpPr>
            <a:spLocks noChangeShapeType="1"/>
          </p:cNvSpPr>
          <p:nvPr/>
        </p:nvSpPr>
        <p:spPr bwMode="auto">
          <a:xfrm>
            <a:off x="4572000" y="4724400"/>
            <a:ext cx="381000" cy="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1449" name="Text Box 9"/>
          <p:cNvSpPr txBox="1">
            <a:spLocks noChangeArrowheads="1"/>
          </p:cNvSpPr>
          <p:nvPr/>
        </p:nvSpPr>
        <p:spPr bwMode="auto">
          <a:xfrm>
            <a:off x="5240376" y="5486400"/>
            <a:ext cx="15874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Simulate NFA</a:t>
            </a:r>
            <a:br>
              <a:rPr lang="en-US" altLang="en-US"/>
            </a:br>
            <a:r>
              <a:rPr lang="en-US" altLang="en-US"/>
              <a:t>to recognize</a:t>
            </a:r>
            <a:br>
              <a:rPr lang="en-US" altLang="en-US"/>
            </a:br>
            <a:r>
              <a:rPr lang="en-US" altLang="en-US"/>
              <a:t>tokens</a:t>
            </a:r>
            <a:endParaRPr lang="en-US" altLang="en-US"/>
          </a:p>
        </p:txBody>
      </p:sp>
      <p:sp>
        <p:nvSpPr>
          <p:cNvPr id="61450" name="Text Box 10"/>
          <p:cNvSpPr txBox="1">
            <a:spLocks noChangeArrowheads="1"/>
          </p:cNvSpPr>
          <p:nvPr/>
        </p:nvSpPr>
        <p:spPr bwMode="auto">
          <a:xfrm>
            <a:off x="7878001" y="5502275"/>
            <a:ext cx="15890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Simulate DFA</a:t>
            </a:r>
            <a:br>
              <a:rPr lang="en-US" altLang="en-US"/>
            </a:br>
            <a:r>
              <a:rPr lang="en-US" altLang="en-US"/>
              <a:t>to recognize</a:t>
            </a:r>
            <a:br>
              <a:rPr lang="en-US" altLang="en-US"/>
            </a:br>
            <a:r>
              <a:rPr lang="en-US" altLang="en-US"/>
              <a:t>tokens</a:t>
            </a:r>
            <a:endParaRPr lang="en-US" altLang="en-US"/>
          </a:p>
        </p:txBody>
      </p:sp>
      <p:sp>
        <p:nvSpPr>
          <p:cNvPr id="61451" name="AutoShape 11"/>
          <p:cNvSpPr/>
          <p:nvPr/>
        </p:nvSpPr>
        <p:spPr bwMode="auto">
          <a:xfrm>
            <a:off x="7315200" y="3810000"/>
            <a:ext cx="228600" cy="2743200"/>
          </a:xfrm>
          <a:prstGeom prst="leftBracket">
            <a:avLst>
              <a:gd name="adj" fmla="val 100000"/>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1452" name="AutoShape 12"/>
          <p:cNvSpPr/>
          <p:nvPr/>
        </p:nvSpPr>
        <p:spPr bwMode="auto">
          <a:xfrm>
            <a:off x="9753600" y="3810000"/>
            <a:ext cx="228600" cy="2743200"/>
          </a:xfrm>
          <a:prstGeom prst="rightBracket">
            <a:avLst>
              <a:gd name="adj" fmla="val 100000"/>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1453" name="Text Box 13"/>
          <p:cNvSpPr txBox="1">
            <a:spLocks noChangeArrowheads="1"/>
          </p:cNvSpPr>
          <p:nvPr/>
        </p:nvSpPr>
        <p:spPr bwMode="auto">
          <a:xfrm>
            <a:off x="8001001" y="3581400"/>
            <a:ext cx="10775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Optional</a:t>
            </a:r>
            <a:endParaRPr lang="en-US" altLang="en-US" i="1"/>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4"/>
          <p:cNvSpPr>
            <a:spLocks noGrp="1"/>
          </p:cNvSpPr>
          <p:nvPr>
            <p:ph type="sldNum" sz="quarter" idx="12"/>
          </p:nvPr>
        </p:nvSpPr>
        <p:spPr/>
        <p:txBody>
          <a:bodyPr/>
          <a:lstStyle/>
          <a:p>
            <a:fld id="{7DF0AF3A-D8A0-46DB-B57D-54B64BA71133}" type="slidenum">
              <a:rPr lang="en-US" altLang="en-US"/>
            </a:fld>
            <a:endParaRPr lang="en-US" altLang="en-US"/>
          </a:p>
        </p:txBody>
      </p:sp>
      <p:sp>
        <p:nvSpPr>
          <p:cNvPr id="69634" name="Rectangle 2"/>
          <p:cNvSpPr>
            <a:spLocks noGrp="1" noChangeArrowheads="1"/>
          </p:cNvSpPr>
          <p:nvPr>
            <p:ph type="title"/>
          </p:nvPr>
        </p:nvSpPr>
        <p:spPr>
          <a:xfrm>
            <a:off x="2209800" y="0"/>
            <a:ext cx="7772400" cy="1143000"/>
          </a:xfrm>
        </p:spPr>
        <p:txBody>
          <a:bodyPr>
            <a:normAutofit fontScale="90000"/>
          </a:bodyPr>
          <a:lstStyle/>
          <a:p>
            <a:r>
              <a:rPr lang="en-US" altLang="en-US"/>
              <a:t>Subset Construction Example 2</a:t>
            </a:r>
            <a:endParaRPr lang="en-US" altLang="en-US"/>
          </a:p>
        </p:txBody>
      </p:sp>
      <p:sp>
        <p:nvSpPr>
          <p:cNvPr id="69635" name="Oval 3"/>
          <p:cNvSpPr>
            <a:spLocks noChangeArrowheads="1"/>
          </p:cNvSpPr>
          <p:nvPr/>
        </p:nvSpPr>
        <p:spPr bwMode="auto">
          <a:xfrm>
            <a:off x="4667250" y="1600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69636" name="Text Box 4"/>
          <p:cNvSpPr txBox="1">
            <a:spLocks noChangeArrowheads="1"/>
          </p:cNvSpPr>
          <p:nvPr/>
        </p:nvSpPr>
        <p:spPr bwMode="auto">
          <a:xfrm>
            <a:off x="4133851" y="1447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9637" name="Oval 5"/>
          <p:cNvSpPr>
            <a:spLocks noChangeArrowheads="1"/>
          </p:cNvSpPr>
          <p:nvPr/>
        </p:nvSpPr>
        <p:spPr bwMode="auto">
          <a:xfrm>
            <a:off x="3752850" y="1600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69638" name="Line 6"/>
          <p:cNvSpPr>
            <a:spLocks noChangeShapeType="1"/>
          </p:cNvSpPr>
          <p:nvPr/>
        </p:nvSpPr>
        <p:spPr bwMode="auto">
          <a:xfrm>
            <a:off x="4057650" y="1752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39" name="Oval 7"/>
          <p:cNvSpPr>
            <a:spLocks noChangeArrowheads="1"/>
          </p:cNvSpPr>
          <p:nvPr/>
        </p:nvSpPr>
        <p:spPr bwMode="auto">
          <a:xfrm>
            <a:off x="6496050" y="25146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6</a:t>
            </a:r>
            <a:endParaRPr lang="en-US" altLang="en-US" sz="2000"/>
          </a:p>
        </p:txBody>
      </p:sp>
      <p:sp>
        <p:nvSpPr>
          <p:cNvPr id="69640" name="Text Box 8"/>
          <p:cNvSpPr txBox="1">
            <a:spLocks noChangeArrowheads="1"/>
          </p:cNvSpPr>
          <p:nvPr/>
        </p:nvSpPr>
        <p:spPr bwMode="auto">
          <a:xfrm>
            <a:off x="4133851" y="23479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9641" name="Oval 9"/>
          <p:cNvSpPr>
            <a:spLocks noChangeArrowheads="1"/>
          </p:cNvSpPr>
          <p:nvPr/>
        </p:nvSpPr>
        <p:spPr bwMode="auto">
          <a:xfrm>
            <a:off x="3752850" y="2500313"/>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69642" name="Line 10"/>
          <p:cNvSpPr>
            <a:spLocks noChangeShapeType="1"/>
          </p:cNvSpPr>
          <p:nvPr/>
        </p:nvSpPr>
        <p:spPr bwMode="auto">
          <a:xfrm>
            <a:off x="4057650" y="26527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43" name="Line 11"/>
          <p:cNvSpPr>
            <a:spLocks noChangeShapeType="1"/>
          </p:cNvSpPr>
          <p:nvPr/>
        </p:nvSpPr>
        <p:spPr bwMode="auto">
          <a:xfrm>
            <a:off x="3143250" y="26527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44" name="Oval 12"/>
          <p:cNvSpPr>
            <a:spLocks noChangeArrowheads="1"/>
          </p:cNvSpPr>
          <p:nvPr/>
        </p:nvSpPr>
        <p:spPr bwMode="auto">
          <a:xfrm>
            <a:off x="4667250" y="251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endParaRPr lang="en-US" altLang="en-US" sz="2000"/>
          </a:p>
        </p:txBody>
      </p:sp>
      <p:sp>
        <p:nvSpPr>
          <p:cNvPr id="69645" name="Oval 13"/>
          <p:cNvSpPr>
            <a:spLocks noChangeArrowheads="1"/>
          </p:cNvSpPr>
          <p:nvPr/>
        </p:nvSpPr>
        <p:spPr bwMode="auto">
          <a:xfrm>
            <a:off x="5581650" y="251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5</a:t>
            </a:r>
            <a:endParaRPr lang="en-US" altLang="en-US" sz="2000"/>
          </a:p>
        </p:txBody>
      </p:sp>
      <p:sp>
        <p:nvSpPr>
          <p:cNvPr id="69646" name="Text Box 14"/>
          <p:cNvSpPr txBox="1">
            <a:spLocks noChangeArrowheads="1"/>
          </p:cNvSpPr>
          <p:nvPr/>
        </p:nvSpPr>
        <p:spPr bwMode="auto">
          <a:xfrm>
            <a:off x="5048251" y="2362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47" name="Line 15"/>
          <p:cNvSpPr>
            <a:spLocks noChangeShapeType="1"/>
          </p:cNvSpPr>
          <p:nvPr/>
        </p:nvSpPr>
        <p:spPr bwMode="auto">
          <a:xfrm>
            <a:off x="4972050" y="2667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48" name="Text Box 16"/>
          <p:cNvSpPr txBox="1">
            <a:spLocks noChangeArrowheads="1"/>
          </p:cNvSpPr>
          <p:nvPr/>
        </p:nvSpPr>
        <p:spPr bwMode="auto">
          <a:xfrm>
            <a:off x="5962651" y="2362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49" name="Line 17"/>
          <p:cNvSpPr>
            <a:spLocks noChangeShapeType="1"/>
          </p:cNvSpPr>
          <p:nvPr/>
        </p:nvSpPr>
        <p:spPr bwMode="auto">
          <a:xfrm>
            <a:off x="5886450" y="2667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50" name="Oval 18"/>
          <p:cNvSpPr>
            <a:spLocks noChangeArrowheads="1"/>
          </p:cNvSpPr>
          <p:nvPr/>
        </p:nvSpPr>
        <p:spPr bwMode="auto">
          <a:xfrm>
            <a:off x="4667250" y="34290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8</a:t>
            </a:r>
            <a:endParaRPr lang="en-US" altLang="en-US" sz="2000"/>
          </a:p>
        </p:txBody>
      </p:sp>
      <p:sp>
        <p:nvSpPr>
          <p:cNvPr id="69651" name="Text Box 19"/>
          <p:cNvSpPr txBox="1">
            <a:spLocks noChangeArrowheads="1"/>
          </p:cNvSpPr>
          <p:nvPr/>
        </p:nvSpPr>
        <p:spPr bwMode="auto">
          <a:xfrm>
            <a:off x="4133851" y="35194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52" name="Oval 20"/>
          <p:cNvSpPr>
            <a:spLocks noChangeArrowheads="1"/>
          </p:cNvSpPr>
          <p:nvPr/>
        </p:nvSpPr>
        <p:spPr bwMode="auto">
          <a:xfrm>
            <a:off x="3752850" y="34290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7</a:t>
            </a:r>
            <a:endParaRPr lang="en-US" altLang="en-US" sz="2000"/>
          </a:p>
        </p:txBody>
      </p:sp>
      <p:sp>
        <p:nvSpPr>
          <p:cNvPr id="69653" name="Line 21"/>
          <p:cNvSpPr>
            <a:spLocks noChangeShapeType="1"/>
          </p:cNvSpPr>
          <p:nvPr/>
        </p:nvSpPr>
        <p:spPr bwMode="auto">
          <a:xfrm>
            <a:off x="4057650" y="35814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54" name="Line 22"/>
          <p:cNvSpPr>
            <a:spLocks noChangeShapeType="1"/>
          </p:cNvSpPr>
          <p:nvPr/>
        </p:nvSpPr>
        <p:spPr bwMode="auto">
          <a:xfrm flipV="1">
            <a:off x="3067050" y="18288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55" name="Freeform 23"/>
          <p:cNvSpPr/>
          <p:nvPr/>
        </p:nvSpPr>
        <p:spPr bwMode="auto">
          <a:xfrm>
            <a:off x="3883026" y="3038476"/>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56" name="Freeform 24"/>
          <p:cNvSpPr/>
          <p:nvPr/>
        </p:nvSpPr>
        <p:spPr bwMode="auto">
          <a:xfrm>
            <a:off x="4819651" y="30480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57" name="Text Box 25"/>
          <p:cNvSpPr txBox="1">
            <a:spLocks noChangeArrowheads="1"/>
          </p:cNvSpPr>
          <p:nvPr/>
        </p:nvSpPr>
        <p:spPr bwMode="auto">
          <a:xfrm>
            <a:off x="4057651" y="2743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9658" name="Text Box 26"/>
          <p:cNvSpPr txBox="1">
            <a:spLocks noChangeArrowheads="1"/>
          </p:cNvSpPr>
          <p:nvPr/>
        </p:nvSpPr>
        <p:spPr bwMode="auto">
          <a:xfrm>
            <a:off x="4972051" y="27574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59" name="Oval 27"/>
          <p:cNvSpPr>
            <a:spLocks noChangeArrowheads="1"/>
          </p:cNvSpPr>
          <p:nvPr/>
        </p:nvSpPr>
        <p:spPr bwMode="auto">
          <a:xfrm>
            <a:off x="2838450" y="251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0</a:t>
            </a:r>
            <a:endParaRPr lang="en-US" altLang="en-US" sz="2000"/>
          </a:p>
        </p:txBody>
      </p:sp>
      <p:sp>
        <p:nvSpPr>
          <p:cNvPr id="69660" name="Line 28"/>
          <p:cNvSpPr>
            <a:spLocks noChangeShapeType="1"/>
          </p:cNvSpPr>
          <p:nvPr/>
        </p:nvSpPr>
        <p:spPr bwMode="auto">
          <a:xfrm>
            <a:off x="3067050" y="28194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61" name="Line 29"/>
          <p:cNvSpPr>
            <a:spLocks noChangeShapeType="1"/>
          </p:cNvSpPr>
          <p:nvPr/>
        </p:nvSpPr>
        <p:spPr bwMode="auto">
          <a:xfrm>
            <a:off x="2228850" y="26527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62" name="Text Box 30"/>
          <p:cNvSpPr txBox="1">
            <a:spLocks noChangeArrowheads="1"/>
          </p:cNvSpPr>
          <p:nvPr/>
        </p:nvSpPr>
        <p:spPr bwMode="auto">
          <a:xfrm>
            <a:off x="2152651" y="22860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69663" name="Rectangle 31"/>
          <p:cNvSpPr>
            <a:spLocks noChangeArrowheads="1"/>
          </p:cNvSpPr>
          <p:nvPr/>
        </p:nvSpPr>
        <p:spPr bwMode="auto">
          <a:xfrm>
            <a:off x="3143251" y="2971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9664" name="Rectangle 32"/>
          <p:cNvSpPr>
            <a:spLocks noChangeArrowheads="1"/>
          </p:cNvSpPr>
          <p:nvPr/>
        </p:nvSpPr>
        <p:spPr bwMode="auto">
          <a:xfrm>
            <a:off x="3219451" y="22860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9665" name="Rectangle 33"/>
          <p:cNvSpPr>
            <a:spLocks noChangeArrowheads="1"/>
          </p:cNvSpPr>
          <p:nvPr/>
        </p:nvSpPr>
        <p:spPr bwMode="auto">
          <a:xfrm>
            <a:off x="3108326" y="18430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9666" name="Text Box 34"/>
          <p:cNvSpPr txBox="1">
            <a:spLocks noChangeArrowheads="1"/>
          </p:cNvSpPr>
          <p:nvPr/>
        </p:nvSpPr>
        <p:spPr bwMode="auto">
          <a:xfrm>
            <a:off x="5124450" y="1524000"/>
            <a:ext cx="389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r>
              <a:rPr lang="en-US" altLang="en-US" baseline="-25000"/>
              <a:t>1</a:t>
            </a:r>
            <a:endParaRPr lang="en-US" altLang="en-US" i="1"/>
          </a:p>
        </p:txBody>
      </p:sp>
      <p:sp>
        <p:nvSpPr>
          <p:cNvPr id="69667" name="Text Box 35"/>
          <p:cNvSpPr txBox="1">
            <a:spLocks noChangeArrowheads="1"/>
          </p:cNvSpPr>
          <p:nvPr/>
        </p:nvSpPr>
        <p:spPr bwMode="auto">
          <a:xfrm>
            <a:off x="6953250" y="2438400"/>
            <a:ext cx="389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r>
              <a:rPr lang="en-US" altLang="en-US" baseline="-25000"/>
              <a:t>2</a:t>
            </a:r>
            <a:endParaRPr lang="en-US" altLang="en-US" i="1"/>
          </a:p>
        </p:txBody>
      </p:sp>
      <p:sp>
        <p:nvSpPr>
          <p:cNvPr id="69668" name="Text Box 36"/>
          <p:cNvSpPr txBox="1">
            <a:spLocks noChangeArrowheads="1"/>
          </p:cNvSpPr>
          <p:nvPr/>
        </p:nvSpPr>
        <p:spPr bwMode="auto">
          <a:xfrm>
            <a:off x="5124450" y="3352800"/>
            <a:ext cx="389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r>
              <a:rPr lang="en-US" altLang="en-US" baseline="-25000"/>
              <a:t>3</a:t>
            </a:r>
            <a:endParaRPr lang="en-US" altLang="en-US" i="1"/>
          </a:p>
        </p:txBody>
      </p:sp>
      <p:sp>
        <p:nvSpPr>
          <p:cNvPr id="69669" name="Text Box 37"/>
          <p:cNvSpPr txBox="1">
            <a:spLocks noChangeArrowheads="1"/>
          </p:cNvSpPr>
          <p:nvPr/>
        </p:nvSpPr>
        <p:spPr bwMode="auto">
          <a:xfrm>
            <a:off x="8656638" y="4038601"/>
            <a:ext cx="147187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Dstates</a:t>
            </a:r>
            <a:br>
              <a:rPr lang="en-US" altLang="en-US"/>
            </a:br>
            <a:r>
              <a:rPr lang="en-US" altLang="en-US"/>
              <a:t>A = {0,1,3,7}</a:t>
            </a:r>
            <a:br>
              <a:rPr lang="en-US" altLang="en-US"/>
            </a:br>
            <a:r>
              <a:rPr lang="en-US" altLang="en-US"/>
              <a:t>B = {2,4,7}</a:t>
            </a:r>
            <a:br>
              <a:rPr lang="en-US" altLang="en-US"/>
            </a:br>
            <a:r>
              <a:rPr lang="en-US" altLang="en-US"/>
              <a:t>C = {8}</a:t>
            </a:r>
            <a:br>
              <a:rPr lang="en-US" altLang="en-US"/>
            </a:br>
            <a:r>
              <a:rPr lang="en-US" altLang="en-US"/>
              <a:t>D = {7}</a:t>
            </a:r>
            <a:br>
              <a:rPr lang="en-US" altLang="en-US"/>
            </a:br>
            <a:r>
              <a:rPr lang="en-US" altLang="en-US"/>
              <a:t>E = {5,8}</a:t>
            </a:r>
            <a:br>
              <a:rPr lang="en-US" altLang="en-US"/>
            </a:br>
            <a:r>
              <a:rPr lang="en-US" altLang="en-US"/>
              <a:t>F = {6,8}</a:t>
            </a:r>
            <a:endParaRPr lang="en-US" altLang="en-US"/>
          </a:p>
        </p:txBody>
      </p:sp>
      <p:sp>
        <p:nvSpPr>
          <p:cNvPr id="69670" name="Oval 38"/>
          <p:cNvSpPr>
            <a:spLocks noChangeArrowheads="1"/>
          </p:cNvSpPr>
          <p:nvPr/>
        </p:nvSpPr>
        <p:spPr bwMode="auto">
          <a:xfrm>
            <a:off x="5257800" y="53340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endParaRPr lang="en-US" altLang="en-US" sz="2000"/>
          </a:p>
        </p:txBody>
      </p:sp>
      <p:sp>
        <p:nvSpPr>
          <p:cNvPr id="69671" name="Line 39"/>
          <p:cNvSpPr>
            <a:spLocks noChangeShapeType="1"/>
          </p:cNvSpPr>
          <p:nvPr/>
        </p:nvSpPr>
        <p:spPr bwMode="auto">
          <a:xfrm>
            <a:off x="4648200" y="54721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72" name="Text Box 40"/>
          <p:cNvSpPr txBox="1">
            <a:spLocks noChangeArrowheads="1"/>
          </p:cNvSpPr>
          <p:nvPr/>
        </p:nvSpPr>
        <p:spPr bwMode="auto">
          <a:xfrm>
            <a:off x="4572001" y="51054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69673" name="Line 41"/>
          <p:cNvSpPr>
            <a:spLocks noChangeShapeType="1"/>
          </p:cNvSpPr>
          <p:nvPr/>
        </p:nvSpPr>
        <p:spPr bwMode="auto">
          <a:xfrm flipV="1">
            <a:off x="6324600" y="4724400"/>
            <a:ext cx="0" cy="5334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74" name="Text Box 42"/>
          <p:cNvSpPr txBox="1">
            <a:spLocks noChangeArrowheads="1"/>
          </p:cNvSpPr>
          <p:nvPr/>
        </p:nvSpPr>
        <p:spPr bwMode="auto">
          <a:xfrm>
            <a:off x="5562601" y="5867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9675" name="Oval 43"/>
          <p:cNvSpPr>
            <a:spLocks noChangeArrowheads="1"/>
          </p:cNvSpPr>
          <p:nvPr/>
        </p:nvSpPr>
        <p:spPr bwMode="auto">
          <a:xfrm>
            <a:off x="6172200" y="53340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D</a:t>
            </a:r>
            <a:endParaRPr lang="en-US" altLang="en-US" sz="2000"/>
          </a:p>
        </p:txBody>
      </p:sp>
      <p:sp>
        <p:nvSpPr>
          <p:cNvPr id="69676" name="Text Box 44"/>
          <p:cNvSpPr txBox="1">
            <a:spLocks noChangeArrowheads="1"/>
          </p:cNvSpPr>
          <p:nvPr/>
        </p:nvSpPr>
        <p:spPr bwMode="auto">
          <a:xfrm>
            <a:off x="6553201" y="6019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77" name="Line 45"/>
          <p:cNvSpPr>
            <a:spLocks noChangeShapeType="1"/>
          </p:cNvSpPr>
          <p:nvPr/>
        </p:nvSpPr>
        <p:spPr bwMode="auto">
          <a:xfrm flipV="1">
            <a:off x="5486400" y="46482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78" name="Text Box 46"/>
          <p:cNvSpPr txBox="1">
            <a:spLocks noChangeArrowheads="1"/>
          </p:cNvSpPr>
          <p:nvPr/>
        </p:nvSpPr>
        <p:spPr bwMode="auto">
          <a:xfrm>
            <a:off x="5562601" y="4724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79" name="Freeform 47"/>
          <p:cNvSpPr/>
          <p:nvPr/>
        </p:nvSpPr>
        <p:spPr bwMode="auto">
          <a:xfrm>
            <a:off x="6324601" y="4024314"/>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80" name="Text Box 48"/>
          <p:cNvSpPr txBox="1">
            <a:spLocks noChangeArrowheads="1"/>
          </p:cNvSpPr>
          <p:nvPr/>
        </p:nvSpPr>
        <p:spPr bwMode="auto">
          <a:xfrm>
            <a:off x="6477001" y="3733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81" name="Freeform 49"/>
          <p:cNvSpPr/>
          <p:nvPr/>
        </p:nvSpPr>
        <p:spPr bwMode="auto">
          <a:xfrm>
            <a:off x="6302376" y="4943476"/>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82" name="Text Box 50"/>
          <p:cNvSpPr txBox="1">
            <a:spLocks noChangeArrowheads="1"/>
          </p:cNvSpPr>
          <p:nvPr/>
        </p:nvSpPr>
        <p:spPr bwMode="auto">
          <a:xfrm>
            <a:off x="6477001" y="4648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9683" name="Line 51"/>
          <p:cNvSpPr>
            <a:spLocks noChangeShapeType="1"/>
          </p:cNvSpPr>
          <p:nvPr/>
        </p:nvSpPr>
        <p:spPr bwMode="auto">
          <a:xfrm>
            <a:off x="5486400" y="56388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84" name="Text Box 52"/>
          <p:cNvSpPr txBox="1">
            <a:spLocks noChangeArrowheads="1"/>
          </p:cNvSpPr>
          <p:nvPr/>
        </p:nvSpPr>
        <p:spPr bwMode="auto">
          <a:xfrm>
            <a:off x="6019801" y="4876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85" name="Line 53"/>
          <p:cNvSpPr>
            <a:spLocks noChangeShapeType="1"/>
          </p:cNvSpPr>
          <p:nvPr/>
        </p:nvSpPr>
        <p:spPr bwMode="auto">
          <a:xfrm>
            <a:off x="6477000" y="6324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86" name="Line 54"/>
          <p:cNvSpPr>
            <a:spLocks noChangeShapeType="1"/>
          </p:cNvSpPr>
          <p:nvPr/>
        </p:nvSpPr>
        <p:spPr bwMode="auto">
          <a:xfrm>
            <a:off x="7391400" y="6324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87" name="Text Box 55"/>
          <p:cNvSpPr txBox="1">
            <a:spLocks noChangeArrowheads="1"/>
          </p:cNvSpPr>
          <p:nvPr/>
        </p:nvSpPr>
        <p:spPr bwMode="auto">
          <a:xfrm>
            <a:off x="7467601" y="6019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88" name="Oval 56"/>
          <p:cNvSpPr>
            <a:spLocks noChangeArrowheads="1"/>
          </p:cNvSpPr>
          <p:nvPr/>
        </p:nvSpPr>
        <p:spPr bwMode="auto">
          <a:xfrm>
            <a:off x="6172200" y="6172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a:t>
            </a:r>
            <a:endParaRPr lang="en-US" altLang="en-US" sz="2000"/>
          </a:p>
        </p:txBody>
      </p:sp>
      <p:sp>
        <p:nvSpPr>
          <p:cNvPr id="69689" name="Oval 57"/>
          <p:cNvSpPr>
            <a:spLocks noChangeArrowheads="1"/>
          </p:cNvSpPr>
          <p:nvPr/>
        </p:nvSpPr>
        <p:spPr bwMode="auto">
          <a:xfrm>
            <a:off x="6172200" y="44196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C</a:t>
            </a:r>
            <a:endParaRPr lang="en-US" altLang="en-US" sz="2000"/>
          </a:p>
        </p:txBody>
      </p:sp>
      <p:sp>
        <p:nvSpPr>
          <p:cNvPr id="69690" name="Oval 58"/>
          <p:cNvSpPr>
            <a:spLocks noChangeArrowheads="1"/>
          </p:cNvSpPr>
          <p:nvPr/>
        </p:nvSpPr>
        <p:spPr bwMode="auto">
          <a:xfrm>
            <a:off x="7086600" y="6172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E</a:t>
            </a:r>
            <a:endParaRPr lang="en-US" altLang="en-US" sz="2000"/>
          </a:p>
        </p:txBody>
      </p:sp>
      <p:sp>
        <p:nvSpPr>
          <p:cNvPr id="69691" name="Oval 59"/>
          <p:cNvSpPr>
            <a:spLocks noChangeArrowheads="1"/>
          </p:cNvSpPr>
          <p:nvPr/>
        </p:nvSpPr>
        <p:spPr bwMode="auto">
          <a:xfrm>
            <a:off x="8001000" y="6172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F</a:t>
            </a:r>
            <a:endParaRPr lang="en-US" altLang="en-US" sz="2000"/>
          </a:p>
        </p:txBody>
      </p:sp>
      <p:sp>
        <p:nvSpPr>
          <p:cNvPr id="69692" name="Line 60"/>
          <p:cNvSpPr>
            <a:spLocks noChangeShapeType="1"/>
          </p:cNvSpPr>
          <p:nvPr/>
        </p:nvSpPr>
        <p:spPr bwMode="auto">
          <a:xfrm flipV="1">
            <a:off x="6324600" y="5638800"/>
            <a:ext cx="0" cy="5334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9693" name="Text Box 61"/>
          <p:cNvSpPr txBox="1">
            <a:spLocks noChangeArrowheads="1"/>
          </p:cNvSpPr>
          <p:nvPr/>
        </p:nvSpPr>
        <p:spPr bwMode="auto">
          <a:xfrm>
            <a:off x="6019801" y="58054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cxnSp>
        <p:nvCxnSpPr>
          <p:cNvPr id="69694" name="AutoShape 62"/>
          <p:cNvCxnSpPr>
            <a:cxnSpLocks noChangeShapeType="1"/>
            <a:stCxn id="69691" idx="0"/>
            <a:endCxn id="69689" idx="6"/>
          </p:cNvCxnSpPr>
          <p:nvPr/>
        </p:nvCxnSpPr>
        <p:spPr bwMode="auto">
          <a:xfrm rot="5400000" flipH="1">
            <a:off x="6534150" y="4533900"/>
            <a:ext cx="1581150" cy="1657350"/>
          </a:xfrm>
          <a:prstGeom prst="curvedConnector2">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695" name="Text Box 63"/>
          <p:cNvSpPr txBox="1">
            <a:spLocks noChangeArrowheads="1"/>
          </p:cNvSpPr>
          <p:nvPr/>
        </p:nvSpPr>
        <p:spPr bwMode="auto">
          <a:xfrm>
            <a:off x="7696201" y="4876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9696" name="Text Box 64"/>
          <p:cNvSpPr txBox="1">
            <a:spLocks noChangeArrowheads="1"/>
          </p:cNvSpPr>
          <p:nvPr/>
        </p:nvSpPr>
        <p:spPr bwMode="auto">
          <a:xfrm>
            <a:off x="6096000" y="6400800"/>
            <a:ext cx="389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r>
              <a:rPr lang="en-US" altLang="en-US" baseline="-25000"/>
              <a:t>1</a:t>
            </a:r>
            <a:endParaRPr lang="en-US" altLang="en-US" i="1"/>
          </a:p>
        </p:txBody>
      </p:sp>
      <p:sp>
        <p:nvSpPr>
          <p:cNvPr id="69697" name="Text Box 65"/>
          <p:cNvSpPr txBox="1">
            <a:spLocks noChangeArrowheads="1"/>
          </p:cNvSpPr>
          <p:nvPr/>
        </p:nvSpPr>
        <p:spPr bwMode="auto">
          <a:xfrm>
            <a:off x="6573838" y="4191000"/>
            <a:ext cx="389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r>
              <a:rPr lang="en-US" altLang="en-US" baseline="-25000"/>
              <a:t>3</a:t>
            </a:r>
            <a:endParaRPr lang="en-US" altLang="en-US" i="1"/>
          </a:p>
        </p:txBody>
      </p:sp>
      <p:sp>
        <p:nvSpPr>
          <p:cNvPr id="69698" name="Text Box 66"/>
          <p:cNvSpPr txBox="1">
            <a:spLocks noChangeArrowheads="1"/>
          </p:cNvSpPr>
          <p:nvPr/>
        </p:nvSpPr>
        <p:spPr bwMode="auto">
          <a:xfrm>
            <a:off x="7010400" y="6400800"/>
            <a:ext cx="3898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r>
              <a:rPr lang="en-US" altLang="en-US" baseline="-25000"/>
              <a:t>3</a:t>
            </a:r>
            <a:endParaRPr lang="en-US" altLang="en-US" i="1"/>
          </a:p>
        </p:txBody>
      </p:sp>
      <p:sp>
        <p:nvSpPr>
          <p:cNvPr id="69699" name="Text Box 67"/>
          <p:cNvSpPr txBox="1">
            <a:spLocks noChangeArrowheads="1"/>
          </p:cNvSpPr>
          <p:nvPr/>
        </p:nvSpPr>
        <p:spPr bwMode="auto">
          <a:xfrm>
            <a:off x="7772401" y="6400800"/>
            <a:ext cx="652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a:t>
            </a:r>
            <a:r>
              <a:rPr lang="en-US" altLang="en-US" baseline="-25000"/>
              <a:t>2</a:t>
            </a:r>
            <a:r>
              <a:rPr lang="en-US" altLang="en-US" i="1"/>
              <a:t> a</a:t>
            </a:r>
            <a:r>
              <a:rPr lang="en-US" altLang="en-US" baseline="-25000"/>
              <a:t>3</a:t>
            </a:r>
            <a:endParaRPr lang="en-US" altLang="en-US" baseline="-25000"/>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p:cNvSpPr>
            <a:spLocks noGrp="1"/>
          </p:cNvSpPr>
          <p:nvPr>
            <p:ph type="sldNum" sz="quarter" idx="12"/>
          </p:nvPr>
        </p:nvSpPr>
        <p:spPr/>
        <p:txBody>
          <a:bodyPr/>
          <a:lstStyle/>
          <a:p>
            <a:fld id="{08C292E6-0D41-4CF0-8E73-18E61444718B}" type="slidenum">
              <a:rPr lang="en-US" altLang="en-US"/>
            </a:fld>
            <a:endParaRPr lang="en-US" altLang="en-US"/>
          </a:p>
        </p:txBody>
      </p:sp>
      <p:sp>
        <p:nvSpPr>
          <p:cNvPr id="65538" name="Rectangle 2"/>
          <p:cNvSpPr>
            <a:spLocks noGrp="1" noChangeArrowheads="1"/>
          </p:cNvSpPr>
          <p:nvPr>
            <p:ph type="title"/>
          </p:nvPr>
        </p:nvSpPr>
        <p:spPr/>
        <p:txBody>
          <a:bodyPr/>
          <a:lstStyle/>
          <a:p>
            <a:r>
              <a:rPr lang="en-US" altLang="en-US"/>
              <a:t>Minimizing the Number of States of a DFA</a:t>
            </a:r>
            <a:endParaRPr lang="en-US" altLang="en-US"/>
          </a:p>
        </p:txBody>
      </p:sp>
      <p:sp>
        <p:nvSpPr>
          <p:cNvPr id="65540" name="Oval 4"/>
          <p:cNvSpPr>
            <a:spLocks noChangeArrowheads="1"/>
          </p:cNvSpPr>
          <p:nvPr/>
        </p:nvSpPr>
        <p:spPr bwMode="auto">
          <a:xfrm>
            <a:off x="2438400" y="4343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endParaRPr lang="en-US" altLang="en-US" sz="2000"/>
          </a:p>
        </p:txBody>
      </p:sp>
      <p:sp>
        <p:nvSpPr>
          <p:cNvPr id="65541" name="Text Box 5"/>
          <p:cNvSpPr txBox="1">
            <a:spLocks noChangeArrowheads="1"/>
          </p:cNvSpPr>
          <p:nvPr/>
        </p:nvSpPr>
        <p:spPr bwMode="auto">
          <a:xfrm>
            <a:off x="1828801" y="41148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65542" name="Line 6"/>
          <p:cNvSpPr>
            <a:spLocks noChangeShapeType="1"/>
          </p:cNvSpPr>
          <p:nvPr/>
        </p:nvSpPr>
        <p:spPr bwMode="auto">
          <a:xfrm>
            <a:off x="1828800" y="4495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43" name="Oval 7"/>
          <p:cNvSpPr>
            <a:spLocks noChangeArrowheads="1"/>
          </p:cNvSpPr>
          <p:nvPr/>
        </p:nvSpPr>
        <p:spPr bwMode="auto">
          <a:xfrm>
            <a:off x="3352800" y="4343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a:t>
            </a:r>
            <a:endParaRPr lang="en-US" altLang="en-US" sz="2000"/>
          </a:p>
        </p:txBody>
      </p:sp>
      <p:sp>
        <p:nvSpPr>
          <p:cNvPr id="65544" name="Oval 8"/>
          <p:cNvSpPr>
            <a:spLocks noChangeArrowheads="1"/>
          </p:cNvSpPr>
          <p:nvPr/>
        </p:nvSpPr>
        <p:spPr bwMode="auto">
          <a:xfrm>
            <a:off x="3352800" y="34290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C</a:t>
            </a:r>
            <a:endParaRPr lang="en-US" altLang="en-US" sz="2000"/>
          </a:p>
        </p:txBody>
      </p:sp>
      <p:sp>
        <p:nvSpPr>
          <p:cNvPr id="65545" name="Oval 9"/>
          <p:cNvSpPr>
            <a:spLocks noChangeArrowheads="1"/>
          </p:cNvSpPr>
          <p:nvPr/>
        </p:nvSpPr>
        <p:spPr bwMode="auto">
          <a:xfrm>
            <a:off x="4267200" y="4343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D</a:t>
            </a:r>
            <a:endParaRPr lang="en-US" altLang="en-US" sz="2000"/>
          </a:p>
        </p:txBody>
      </p:sp>
      <p:sp>
        <p:nvSpPr>
          <p:cNvPr id="65546" name="Oval 10"/>
          <p:cNvSpPr>
            <a:spLocks noChangeArrowheads="1"/>
          </p:cNvSpPr>
          <p:nvPr/>
        </p:nvSpPr>
        <p:spPr bwMode="auto">
          <a:xfrm>
            <a:off x="5181600" y="43434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E</a:t>
            </a:r>
            <a:endParaRPr lang="en-US" altLang="en-US" sz="2000"/>
          </a:p>
        </p:txBody>
      </p:sp>
      <p:sp>
        <p:nvSpPr>
          <p:cNvPr id="65547" name="Line 11"/>
          <p:cNvSpPr>
            <a:spLocks noChangeShapeType="1"/>
          </p:cNvSpPr>
          <p:nvPr/>
        </p:nvSpPr>
        <p:spPr bwMode="auto">
          <a:xfrm>
            <a:off x="2743200" y="4495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48" name="Line 12"/>
          <p:cNvSpPr>
            <a:spLocks noChangeShapeType="1"/>
          </p:cNvSpPr>
          <p:nvPr/>
        </p:nvSpPr>
        <p:spPr bwMode="auto">
          <a:xfrm>
            <a:off x="3657600" y="4495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49" name="Line 13"/>
          <p:cNvSpPr>
            <a:spLocks noChangeShapeType="1"/>
          </p:cNvSpPr>
          <p:nvPr/>
        </p:nvSpPr>
        <p:spPr bwMode="auto">
          <a:xfrm>
            <a:off x="4572000" y="4495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50" name="Line 14"/>
          <p:cNvSpPr>
            <a:spLocks noChangeShapeType="1"/>
          </p:cNvSpPr>
          <p:nvPr/>
        </p:nvSpPr>
        <p:spPr bwMode="auto">
          <a:xfrm rot="5400000">
            <a:off x="3200400" y="4038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51" name="Freeform 15"/>
          <p:cNvSpPr/>
          <p:nvPr/>
        </p:nvSpPr>
        <p:spPr bwMode="auto">
          <a:xfrm>
            <a:off x="3505201" y="30480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52" name="Freeform 16"/>
          <p:cNvSpPr/>
          <p:nvPr/>
        </p:nvSpPr>
        <p:spPr bwMode="auto">
          <a:xfrm flipH="1" flipV="1">
            <a:off x="3048000" y="4572000"/>
            <a:ext cx="457200" cy="457200"/>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cxnSp>
        <p:nvCxnSpPr>
          <p:cNvPr id="65553" name="AutoShape 17"/>
          <p:cNvCxnSpPr>
            <a:cxnSpLocks noChangeShapeType="1"/>
            <a:stCxn id="65540" idx="7"/>
            <a:endCxn id="65544" idx="3"/>
          </p:cNvCxnSpPr>
          <p:nvPr/>
        </p:nvCxnSpPr>
        <p:spPr bwMode="auto">
          <a:xfrm flipV="1">
            <a:off x="2698750" y="3689350"/>
            <a:ext cx="698500" cy="698500"/>
          </a:xfrm>
          <a:prstGeom prst="straightConnector1">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4" name="AutoShape 18"/>
          <p:cNvCxnSpPr>
            <a:cxnSpLocks noChangeShapeType="1"/>
            <a:stCxn id="65546" idx="1"/>
            <a:endCxn id="65544" idx="5"/>
          </p:cNvCxnSpPr>
          <p:nvPr/>
        </p:nvCxnSpPr>
        <p:spPr bwMode="auto">
          <a:xfrm flipH="1" flipV="1">
            <a:off x="3613150" y="3689350"/>
            <a:ext cx="1612900" cy="679450"/>
          </a:xfrm>
          <a:prstGeom prst="straightConnector1">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5" name="AutoShape 19"/>
          <p:cNvCxnSpPr>
            <a:cxnSpLocks noChangeShapeType="1"/>
            <a:stCxn id="65546" idx="4"/>
            <a:endCxn id="65543" idx="5"/>
          </p:cNvCxnSpPr>
          <p:nvPr/>
        </p:nvCxnSpPr>
        <p:spPr bwMode="auto">
          <a:xfrm rot="16200000" flipV="1">
            <a:off x="4441825" y="3775075"/>
            <a:ext cx="63500" cy="1720850"/>
          </a:xfrm>
          <a:prstGeom prst="curvedConnector3">
            <a:avLst>
              <a:gd name="adj1" fmla="val -330000"/>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56" name="AutoShape 20"/>
          <p:cNvCxnSpPr>
            <a:cxnSpLocks noChangeShapeType="1"/>
            <a:stCxn id="65545" idx="3"/>
            <a:endCxn id="65543" idx="5"/>
          </p:cNvCxnSpPr>
          <p:nvPr/>
        </p:nvCxnSpPr>
        <p:spPr bwMode="auto">
          <a:xfrm rot="5400000">
            <a:off x="3961606" y="4255294"/>
            <a:ext cx="1588" cy="698500"/>
          </a:xfrm>
          <a:prstGeom prst="curvedConnector3">
            <a:avLst>
              <a:gd name="adj1" fmla="val 6699995"/>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57" name="Text Box 21"/>
          <p:cNvSpPr txBox="1">
            <a:spLocks noChangeArrowheads="1"/>
          </p:cNvSpPr>
          <p:nvPr/>
        </p:nvSpPr>
        <p:spPr bwMode="auto">
          <a:xfrm>
            <a:off x="4343401" y="3733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5558" name="Text Box 22"/>
          <p:cNvSpPr txBox="1">
            <a:spLocks noChangeArrowheads="1"/>
          </p:cNvSpPr>
          <p:nvPr/>
        </p:nvSpPr>
        <p:spPr bwMode="auto">
          <a:xfrm>
            <a:off x="3733801" y="4191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5559" name="Text Box 23"/>
          <p:cNvSpPr txBox="1">
            <a:spLocks noChangeArrowheads="1"/>
          </p:cNvSpPr>
          <p:nvPr/>
        </p:nvSpPr>
        <p:spPr bwMode="auto">
          <a:xfrm>
            <a:off x="2743201" y="3810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5560" name="Text Box 24"/>
          <p:cNvSpPr txBox="1">
            <a:spLocks noChangeArrowheads="1"/>
          </p:cNvSpPr>
          <p:nvPr/>
        </p:nvSpPr>
        <p:spPr bwMode="auto">
          <a:xfrm>
            <a:off x="3657601" y="2743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5561" name="Text Box 25"/>
          <p:cNvSpPr txBox="1">
            <a:spLocks noChangeArrowheads="1"/>
          </p:cNvSpPr>
          <p:nvPr/>
        </p:nvSpPr>
        <p:spPr bwMode="auto">
          <a:xfrm>
            <a:off x="4648201" y="4191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5562" name="Text Box 26"/>
          <p:cNvSpPr txBox="1">
            <a:spLocks noChangeArrowheads="1"/>
          </p:cNvSpPr>
          <p:nvPr/>
        </p:nvSpPr>
        <p:spPr bwMode="auto">
          <a:xfrm>
            <a:off x="4419601" y="48006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5563" name="Text Box 27"/>
          <p:cNvSpPr txBox="1">
            <a:spLocks noChangeArrowheads="1"/>
          </p:cNvSpPr>
          <p:nvPr/>
        </p:nvSpPr>
        <p:spPr bwMode="auto">
          <a:xfrm>
            <a:off x="4038601" y="4572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5564" name="Text Box 28"/>
          <p:cNvSpPr txBox="1">
            <a:spLocks noChangeArrowheads="1"/>
          </p:cNvSpPr>
          <p:nvPr/>
        </p:nvSpPr>
        <p:spPr bwMode="auto">
          <a:xfrm>
            <a:off x="3032126" y="4953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5565" name="Text Box 29"/>
          <p:cNvSpPr txBox="1">
            <a:spLocks noChangeArrowheads="1"/>
          </p:cNvSpPr>
          <p:nvPr/>
        </p:nvSpPr>
        <p:spPr bwMode="auto">
          <a:xfrm>
            <a:off x="2819401" y="4191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5566" name="Text Box 30"/>
          <p:cNvSpPr txBox="1">
            <a:spLocks noChangeArrowheads="1"/>
          </p:cNvSpPr>
          <p:nvPr/>
        </p:nvSpPr>
        <p:spPr bwMode="auto">
          <a:xfrm>
            <a:off x="3489326" y="37957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5567" name="Oval 31"/>
          <p:cNvSpPr>
            <a:spLocks noChangeArrowheads="1"/>
          </p:cNvSpPr>
          <p:nvPr/>
        </p:nvSpPr>
        <p:spPr bwMode="auto">
          <a:xfrm>
            <a:off x="7162800" y="4343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A</a:t>
            </a:r>
            <a:endParaRPr lang="en-US" altLang="en-US" sz="2000"/>
          </a:p>
        </p:txBody>
      </p:sp>
      <p:sp>
        <p:nvSpPr>
          <p:cNvPr id="65568" name="Text Box 32"/>
          <p:cNvSpPr txBox="1">
            <a:spLocks noChangeArrowheads="1"/>
          </p:cNvSpPr>
          <p:nvPr/>
        </p:nvSpPr>
        <p:spPr bwMode="auto">
          <a:xfrm>
            <a:off x="6553201" y="41148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65569" name="Line 33"/>
          <p:cNvSpPr>
            <a:spLocks noChangeShapeType="1"/>
          </p:cNvSpPr>
          <p:nvPr/>
        </p:nvSpPr>
        <p:spPr bwMode="auto">
          <a:xfrm>
            <a:off x="6553200" y="4495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70" name="Oval 34"/>
          <p:cNvSpPr>
            <a:spLocks noChangeArrowheads="1"/>
          </p:cNvSpPr>
          <p:nvPr/>
        </p:nvSpPr>
        <p:spPr bwMode="auto">
          <a:xfrm>
            <a:off x="8077200" y="4343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a:t>
            </a:r>
            <a:endParaRPr lang="en-US" altLang="en-US" sz="2000"/>
          </a:p>
        </p:txBody>
      </p:sp>
      <p:sp>
        <p:nvSpPr>
          <p:cNvPr id="65572" name="Oval 36"/>
          <p:cNvSpPr>
            <a:spLocks noChangeArrowheads="1"/>
          </p:cNvSpPr>
          <p:nvPr/>
        </p:nvSpPr>
        <p:spPr bwMode="auto">
          <a:xfrm>
            <a:off x="8991600" y="4343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D</a:t>
            </a:r>
            <a:endParaRPr lang="en-US" altLang="en-US" sz="2000"/>
          </a:p>
        </p:txBody>
      </p:sp>
      <p:sp>
        <p:nvSpPr>
          <p:cNvPr id="65573" name="Oval 37"/>
          <p:cNvSpPr>
            <a:spLocks noChangeArrowheads="1"/>
          </p:cNvSpPr>
          <p:nvPr/>
        </p:nvSpPr>
        <p:spPr bwMode="auto">
          <a:xfrm>
            <a:off x="9906000" y="43434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E</a:t>
            </a:r>
            <a:endParaRPr lang="en-US" altLang="en-US" sz="2000"/>
          </a:p>
        </p:txBody>
      </p:sp>
      <p:sp>
        <p:nvSpPr>
          <p:cNvPr id="65574" name="Line 38"/>
          <p:cNvSpPr>
            <a:spLocks noChangeShapeType="1"/>
          </p:cNvSpPr>
          <p:nvPr/>
        </p:nvSpPr>
        <p:spPr bwMode="auto">
          <a:xfrm>
            <a:off x="7467600" y="4495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75" name="Line 39"/>
          <p:cNvSpPr>
            <a:spLocks noChangeShapeType="1"/>
          </p:cNvSpPr>
          <p:nvPr/>
        </p:nvSpPr>
        <p:spPr bwMode="auto">
          <a:xfrm>
            <a:off x="8382000" y="4495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76" name="Line 40"/>
          <p:cNvSpPr>
            <a:spLocks noChangeShapeType="1"/>
          </p:cNvSpPr>
          <p:nvPr/>
        </p:nvSpPr>
        <p:spPr bwMode="auto">
          <a:xfrm>
            <a:off x="9296400" y="4495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79" name="Freeform 43"/>
          <p:cNvSpPr/>
          <p:nvPr/>
        </p:nvSpPr>
        <p:spPr bwMode="auto">
          <a:xfrm flipH="1" flipV="1">
            <a:off x="6858000" y="4572000"/>
            <a:ext cx="457200" cy="457200"/>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cxnSp>
        <p:nvCxnSpPr>
          <p:cNvPr id="65582" name="AutoShape 46"/>
          <p:cNvCxnSpPr>
            <a:cxnSpLocks noChangeShapeType="1"/>
            <a:stCxn id="65573" idx="1"/>
            <a:endCxn id="65567" idx="7"/>
          </p:cNvCxnSpPr>
          <p:nvPr/>
        </p:nvCxnSpPr>
        <p:spPr bwMode="auto">
          <a:xfrm rot="16200000" flipH="1" flipV="1">
            <a:off x="8677275" y="3114675"/>
            <a:ext cx="19050" cy="2527300"/>
          </a:xfrm>
          <a:prstGeom prst="curvedConnector3">
            <a:avLst>
              <a:gd name="adj1" fmla="val -2183338"/>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583" name="AutoShape 47"/>
          <p:cNvCxnSpPr>
            <a:cxnSpLocks noChangeShapeType="1"/>
            <a:stCxn id="65572" idx="3"/>
            <a:endCxn id="65570" idx="5"/>
          </p:cNvCxnSpPr>
          <p:nvPr/>
        </p:nvCxnSpPr>
        <p:spPr bwMode="auto">
          <a:xfrm rot="5400000">
            <a:off x="8686006" y="4255294"/>
            <a:ext cx="1588" cy="698500"/>
          </a:xfrm>
          <a:prstGeom prst="curvedConnector3">
            <a:avLst>
              <a:gd name="adj1" fmla="val 6699995"/>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85" name="Text Box 49"/>
          <p:cNvSpPr txBox="1">
            <a:spLocks noChangeArrowheads="1"/>
          </p:cNvSpPr>
          <p:nvPr/>
        </p:nvSpPr>
        <p:spPr bwMode="auto">
          <a:xfrm>
            <a:off x="8458201" y="4191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5588" name="Text Box 52"/>
          <p:cNvSpPr txBox="1">
            <a:spLocks noChangeArrowheads="1"/>
          </p:cNvSpPr>
          <p:nvPr/>
        </p:nvSpPr>
        <p:spPr bwMode="auto">
          <a:xfrm>
            <a:off x="9372601" y="4191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5589" name="Text Box 53"/>
          <p:cNvSpPr txBox="1">
            <a:spLocks noChangeArrowheads="1"/>
          </p:cNvSpPr>
          <p:nvPr/>
        </p:nvSpPr>
        <p:spPr bwMode="auto">
          <a:xfrm>
            <a:off x="8534401" y="36576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5590" name="Text Box 54"/>
          <p:cNvSpPr txBox="1">
            <a:spLocks noChangeArrowheads="1"/>
          </p:cNvSpPr>
          <p:nvPr/>
        </p:nvSpPr>
        <p:spPr bwMode="auto">
          <a:xfrm>
            <a:off x="8610601" y="4648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5591" name="Text Box 55"/>
          <p:cNvSpPr txBox="1">
            <a:spLocks noChangeArrowheads="1"/>
          </p:cNvSpPr>
          <p:nvPr/>
        </p:nvSpPr>
        <p:spPr bwMode="auto">
          <a:xfrm>
            <a:off x="6858001" y="4953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65592" name="Text Box 56"/>
          <p:cNvSpPr txBox="1">
            <a:spLocks noChangeArrowheads="1"/>
          </p:cNvSpPr>
          <p:nvPr/>
        </p:nvSpPr>
        <p:spPr bwMode="auto">
          <a:xfrm>
            <a:off x="7543801" y="4191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5594" name="Freeform 58"/>
          <p:cNvSpPr/>
          <p:nvPr/>
        </p:nvSpPr>
        <p:spPr bwMode="auto">
          <a:xfrm flipH="1" flipV="1">
            <a:off x="7772400" y="4572000"/>
            <a:ext cx="457200" cy="457200"/>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5595" name="Text Box 59"/>
          <p:cNvSpPr txBox="1">
            <a:spLocks noChangeArrowheads="1"/>
          </p:cNvSpPr>
          <p:nvPr/>
        </p:nvSpPr>
        <p:spPr bwMode="auto">
          <a:xfrm>
            <a:off x="7756526" y="4953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65596" name="AutoShape 60"/>
          <p:cNvSpPr>
            <a:spLocks noChangeArrowheads="1"/>
          </p:cNvSpPr>
          <p:nvPr/>
        </p:nvSpPr>
        <p:spPr bwMode="auto">
          <a:xfrm>
            <a:off x="5715000" y="4191000"/>
            <a:ext cx="609600" cy="609600"/>
          </a:xfrm>
          <a:prstGeom prst="right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194" y="-32814"/>
            <a:ext cx="10058400" cy="1609344"/>
          </a:xfrm>
        </p:spPr>
        <p:txBody>
          <a:bodyPr/>
          <a:lstStyle/>
          <a:p>
            <a:r>
              <a:rPr lang="en-AU" dirty="0"/>
              <a:t>Minimization of </a:t>
            </a:r>
            <a:r>
              <a:rPr lang="en-AU" dirty="0" err="1"/>
              <a:t>dfa</a:t>
            </a:r>
            <a:endParaRPr lang="en-AU" dirty="0"/>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pic>
        <p:nvPicPr>
          <p:cNvPr id="6" name="Picture 5"/>
          <p:cNvPicPr>
            <a:picLocks noChangeAspect="1"/>
          </p:cNvPicPr>
          <p:nvPr/>
        </p:nvPicPr>
        <p:blipFill>
          <a:blip r:embed="rId1"/>
          <a:stretch>
            <a:fillRect/>
          </a:stretch>
        </p:blipFill>
        <p:spPr>
          <a:xfrm>
            <a:off x="1799644" y="1126932"/>
            <a:ext cx="2798273" cy="2463510"/>
          </a:xfrm>
          <a:prstGeom prst="rect">
            <a:avLst/>
          </a:prstGeom>
        </p:spPr>
      </p:pic>
      <p:pic>
        <p:nvPicPr>
          <p:cNvPr id="8" name="Picture 7"/>
          <p:cNvPicPr>
            <a:picLocks noChangeAspect="1"/>
          </p:cNvPicPr>
          <p:nvPr/>
        </p:nvPicPr>
        <p:blipFill>
          <a:blip r:embed="rId2"/>
          <a:stretch>
            <a:fillRect/>
          </a:stretch>
        </p:blipFill>
        <p:spPr>
          <a:xfrm>
            <a:off x="6625773" y="1086407"/>
            <a:ext cx="5566227" cy="2544561"/>
          </a:xfrm>
          <a:prstGeom prst="rect">
            <a:avLst/>
          </a:prstGeom>
        </p:spPr>
      </p:pic>
      <p:pic>
        <p:nvPicPr>
          <p:cNvPr id="10" name="Picture 9"/>
          <p:cNvPicPr>
            <a:picLocks noChangeAspect="1"/>
          </p:cNvPicPr>
          <p:nvPr/>
        </p:nvPicPr>
        <p:blipFill>
          <a:blip r:embed="rId3"/>
          <a:stretch>
            <a:fillRect/>
          </a:stretch>
        </p:blipFill>
        <p:spPr>
          <a:xfrm>
            <a:off x="3278679" y="3713734"/>
            <a:ext cx="4924425" cy="29241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TRY This!!!!</a:t>
            </a:r>
            <a:endParaRPr lang="en-AU" dirty="0"/>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pic>
        <p:nvPicPr>
          <p:cNvPr id="6" name="Picture 5"/>
          <p:cNvPicPr>
            <a:picLocks noChangeAspect="1"/>
          </p:cNvPicPr>
          <p:nvPr/>
        </p:nvPicPr>
        <p:blipFill>
          <a:blip r:embed="rId1"/>
          <a:stretch>
            <a:fillRect/>
          </a:stretch>
        </p:blipFill>
        <p:spPr>
          <a:xfrm>
            <a:off x="1186649" y="1646809"/>
            <a:ext cx="3190042" cy="4353078"/>
          </a:xfrm>
          <a:prstGeom prst="rect">
            <a:avLst/>
          </a:prstGeom>
        </p:spPr>
      </p:pic>
      <p:pic>
        <p:nvPicPr>
          <p:cNvPr id="8" name="Picture 7"/>
          <p:cNvPicPr>
            <a:picLocks noChangeAspect="1"/>
          </p:cNvPicPr>
          <p:nvPr/>
        </p:nvPicPr>
        <p:blipFill>
          <a:blip r:embed="rId2"/>
          <a:stretch>
            <a:fillRect/>
          </a:stretch>
        </p:blipFill>
        <p:spPr>
          <a:xfrm>
            <a:off x="5024761" y="166825"/>
            <a:ext cx="5902265" cy="3585890"/>
          </a:xfrm>
          <a:prstGeom prst="rect">
            <a:avLst/>
          </a:prstGeom>
        </p:spPr>
      </p:pic>
      <p:pic>
        <p:nvPicPr>
          <p:cNvPr id="10" name="Picture 9"/>
          <p:cNvPicPr>
            <a:picLocks noChangeAspect="1"/>
          </p:cNvPicPr>
          <p:nvPr/>
        </p:nvPicPr>
        <p:blipFill>
          <a:blip r:embed="rId3"/>
          <a:stretch>
            <a:fillRect/>
          </a:stretch>
        </p:blipFill>
        <p:spPr>
          <a:xfrm>
            <a:off x="6179252" y="3863451"/>
            <a:ext cx="3683839" cy="288519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F4A08B6-A24F-4CCC-B57A-F840D677A68F}" type="slidenum">
              <a:rPr lang="en-US" altLang="en-US"/>
            </a:fld>
            <a:endParaRPr lang="en-US" altLang="en-US"/>
          </a:p>
        </p:txBody>
      </p:sp>
      <p:sp>
        <p:nvSpPr>
          <p:cNvPr id="40962" name="Rectangle 2"/>
          <p:cNvSpPr>
            <a:spLocks noGrp="1" noChangeArrowheads="1"/>
          </p:cNvSpPr>
          <p:nvPr>
            <p:ph type="title"/>
          </p:nvPr>
        </p:nvSpPr>
        <p:spPr/>
        <p:txBody>
          <a:bodyPr/>
          <a:lstStyle/>
          <a:p>
            <a:r>
              <a:rPr lang="en-US" altLang="en-US"/>
              <a:t>From Regular Expression to DFA Directly</a:t>
            </a:r>
            <a:endParaRPr lang="en-US" altLang="en-US"/>
          </a:p>
        </p:txBody>
      </p:sp>
      <p:sp>
        <p:nvSpPr>
          <p:cNvPr id="40963" name="Rectangle 3"/>
          <p:cNvSpPr>
            <a:spLocks noGrp="1" noChangeArrowheads="1"/>
          </p:cNvSpPr>
          <p:nvPr>
            <p:ph type="body" idx="1"/>
          </p:nvPr>
        </p:nvSpPr>
        <p:spPr/>
        <p:txBody>
          <a:bodyPr/>
          <a:lstStyle/>
          <a:p>
            <a:r>
              <a:rPr lang="en-US" altLang="en-US"/>
              <a:t>The </a:t>
            </a:r>
            <a:r>
              <a:rPr lang="en-US" altLang="en-US" i="1"/>
              <a:t>important states</a:t>
            </a:r>
            <a:r>
              <a:rPr lang="en-US" altLang="en-US"/>
              <a:t> of an NFA are those without an </a:t>
            </a:r>
            <a:r>
              <a:rPr lang="en-US" altLang="en-US">
                <a:sym typeface="Symbol" panose="05050102010706020507" pitchFamily="18" charset="2"/>
              </a:rPr>
              <a:t>-</a:t>
            </a:r>
            <a:r>
              <a:rPr lang="en-US" altLang="en-US"/>
              <a:t>transition, that is if</a:t>
            </a:r>
            <a:br>
              <a:rPr lang="en-US" altLang="en-US"/>
            </a:br>
            <a:r>
              <a:rPr lang="en-US" altLang="en-US" i="1"/>
              <a:t>move</a:t>
            </a:r>
            <a:r>
              <a:rPr lang="en-US" altLang="en-US"/>
              <a:t>({</a:t>
            </a:r>
            <a:r>
              <a:rPr lang="en-US" altLang="en-US" i="1"/>
              <a:t>s</a:t>
            </a:r>
            <a:r>
              <a:rPr lang="en-US" altLang="en-US"/>
              <a:t>},</a:t>
            </a:r>
            <a:r>
              <a:rPr lang="en-US" altLang="en-US" i="1"/>
              <a:t>a</a:t>
            </a:r>
            <a:r>
              <a:rPr lang="en-US" altLang="en-US"/>
              <a:t>) </a:t>
            </a:r>
            <a:r>
              <a:rPr lang="en-US" altLang="en-US">
                <a:sym typeface="Symbol" panose="05050102010706020507" pitchFamily="18" charset="2"/>
              </a:rPr>
              <a:t></a:t>
            </a:r>
            <a:r>
              <a:rPr lang="en-US" altLang="en-US" i="1">
                <a:sym typeface="Symbol" panose="05050102010706020507" pitchFamily="18" charset="2"/>
              </a:rPr>
              <a:t> </a:t>
            </a:r>
            <a:r>
              <a:rPr lang="en-US" altLang="en-US">
                <a:sym typeface="Symbol" panose="05050102010706020507" pitchFamily="18" charset="2"/>
              </a:rPr>
              <a:t> for some </a:t>
            </a:r>
            <a:r>
              <a:rPr lang="en-US" altLang="en-US" i="1">
                <a:sym typeface="Symbol" panose="05050102010706020507" pitchFamily="18" charset="2"/>
              </a:rPr>
              <a:t>a</a:t>
            </a:r>
            <a:r>
              <a:rPr lang="en-US" altLang="en-US">
                <a:sym typeface="Symbol" panose="05050102010706020507" pitchFamily="18" charset="2"/>
              </a:rPr>
              <a:t> </a:t>
            </a:r>
            <a:r>
              <a:rPr lang="en-US" altLang="en-US"/>
              <a:t>then </a:t>
            </a:r>
            <a:r>
              <a:rPr lang="en-US" altLang="en-US" i="1"/>
              <a:t>s</a:t>
            </a:r>
            <a:r>
              <a:rPr lang="en-US" altLang="en-US"/>
              <a:t> is an important state</a:t>
            </a:r>
            <a:endParaRPr lang="en-US" altLang="en-US"/>
          </a:p>
          <a:p>
            <a:r>
              <a:rPr lang="en-US" altLang="en-US"/>
              <a:t>The subset construction algorithm uses only the important states when it determines</a:t>
            </a:r>
            <a:br>
              <a:rPr lang="en-US" altLang="en-US"/>
            </a:br>
            <a:r>
              <a:rPr lang="en-US" altLang="en-US">
                <a:sym typeface="Symbol" panose="05050102010706020507" pitchFamily="18" charset="2"/>
              </a:rPr>
              <a:t></a:t>
            </a:r>
            <a:r>
              <a:rPr lang="en-US" altLang="en-US" i="1"/>
              <a:t>-closure</a:t>
            </a:r>
            <a:r>
              <a:rPr lang="en-US" altLang="en-US"/>
              <a:t>(</a:t>
            </a:r>
            <a:r>
              <a:rPr lang="en-US" altLang="en-US" i="1"/>
              <a:t>move</a:t>
            </a:r>
            <a:r>
              <a:rPr lang="en-US" altLang="en-US"/>
              <a:t>(</a:t>
            </a:r>
            <a:r>
              <a:rPr lang="en-US" altLang="en-US" i="1"/>
              <a:t>T,a</a:t>
            </a:r>
            <a:r>
              <a:rPr lang="en-US" altLang="en-US"/>
              <a:t>)) </a:t>
            </a:r>
            <a:endParaRPr lang="en-US" altLang="en-US"/>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DDC9EF-5833-4DA8-B1C4-39D080EF8BA1}" type="slidenum">
              <a:rPr lang="en-US" altLang="en-US"/>
            </a:fld>
            <a:endParaRPr lang="en-US" altLang="en-US"/>
          </a:p>
        </p:txBody>
      </p:sp>
      <p:sp>
        <p:nvSpPr>
          <p:cNvPr id="43010" name="Rectangle 2"/>
          <p:cNvSpPr>
            <a:spLocks noGrp="1" noChangeArrowheads="1"/>
          </p:cNvSpPr>
          <p:nvPr>
            <p:ph type="title"/>
          </p:nvPr>
        </p:nvSpPr>
        <p:spPr/>
        <p:txBody>
          <a:bodyPr/>
          <a:lstStyle/>
          <a:p>
            <a:r>
              <a:rPr lang="en-US" altLang="en-US"/>
              <a:t>From Regular Expression to DFA Directly (Algorithm)</a:t>
            </a:r>
            <a:endParaRPr lang="en-US" altLang="en-US"/>
          </a:p>
        </p:txBody>
      </p:sp>
      <p:sp>
        <p:nvSpPr>
          <p:cNvPr id="43011" name="Rectangle 3"/>
          <p:cNvSpPr>
            <a:spLocks noGrp="1" noChangeArrowheads="1"/>
          </p:cNvSpPr>
          <p:nvPr>
            <p:ph type="body" idx="1"/>
          </p:nvPr>
        </p:nvSpPr>
        <p:spPr>
          <a:xfrm>
            <a:off x="1069848" y="2121408"/>
            <a:ext cx="10241280" cy="4050792"/>
          </a:xfrm>
        </p:spPr>
        <p:txBody>
          <a:bodyPr/>
          <a:lstStyle/>
          <a:p>
            <a:r>
              <a:rPr lang="en-US" altLang="en-US" dirty="0"/>
              <a:t>Augment the regular expression </a:t>
            </a:r>
            <a:r>
              <a:rPr lang="en-US" altLang="en-US" i="1" dirty="0"/>
              <a:t>r</a:t>
            </a:r>
            <a:r>
              <a:rPr lang="en-US" altLang="en-US" dirty="0"/>
              <a:t> with a special end symbol # to make accepting states important: the new expression is </a:t>
            </a:r>
            <a:r>
              <a:rPr lang="en-US" altLang="en-US" i="1" dirty="0"/>
              <a:t>r</a:t>
            </a:r>
            <a:r>
              <a:rPr lang="en-US" altLang="en-US" dirty="0"/>
              <a:t>#</a:t>
            </a:r>
            <a:endParaRPr lang="en-US" altLang="en-US" dirty="0"/>
          </a:p>
          <a:p>
            <a:r>
              <a:rPr lang="en-US" altLang="en-US" dirty="0"/>
              <a:t>Construct a syntax tree for </a:t>
            </a:r>
            <a:r>
              <a:rPr lang="en-US" altLang="en-US" i="1" dirty="0"/>
              <a:t>r</a:t>
            </a:r>
            <a:r>
              <a:rPr lang="en-US" altLang="en-US" dirty="0"/>
              <a:t>#</a:t>
            </a:r>
            <a:endParaRPr lang="en-US" altLang="en-US" dirty="0"/>
          </a:p>
          <a:p>
            <a:r>
              <a:rPr lang="en-US" altLang="en-US" dirty="0"/>
              <a:t>Traverse the tree to construct functions </a:t>
            </a:r>
            <a:r>
              <a:rPr lang="en-US" altLang="en-US" i="1" dirty="0"/>
              <a:t>nullable</a:t>
            </a:r>
            <a:r>
              <a:rPr lang="en-US" altLang="en-US" dirty="0"/>
              <a:t>, </a:t>
            </a:r>
            <a:r>
              <a:rPr lang="en-US" altLang="en-US" i="1" dirty="0" err="1"/>
              <a:t>firstpos</a:t>
            </a:r>
            <a:r>
              <a:rPr lang="en-US" altLang="en-US" dirty="0"/>
              <a:t>, </a:t>
            </a:r>
            <a:r>
              <a:rPr lang="en-US" altLang="en-US" i="1" dirty="0" err="1"/>
              <a:t>lastpos</a:t>
            </a:r>
            <a:r>
              <a:rPr lang="en-US" altLang="en-US" dirty="0"/>
              <a:t>, and </a:t>
            </a:r>
            <a:r>
              <a:rPr lang="en-US" altLang="en-US" i="1" dirty="0" err="1"/>
              <a:t>followpos</a:t>
            </a:r>
            <a:endParaRPr lang="en-US" altLang="en-US" dirty="0"/>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STEP-1</a:t>
            </a:r>
            <a:endParaRPr lang="en-AU" dirty="0"/>
          </a:p>
        </p:txBody>
      </p:sp>
      <p:sp>
        <p:nvSpPr>
          <p:cNvPr id="3" name="Content Placeholder 2"/>
          <p:cNvSpPr>
            <a:spLocks noGrp="1"/>
          </p:cNvSpPr>
          <p:nvPr>
            <p:ph idx="1"/>
          </p:nvPr>
        </p:nvSpPr>
        <p:spPr/>
        <p:txBody>
          <a:bodyPr/>
          <a:lstStyle/>
          <a:p>
            <a:endParaRPr lang="en-AU"/>
          </a:p>
        </p:txBody>
      </p:sp>
      <p:sp>
        <p:nvSpPr>
          <p:cNvPr id="4" name="Footer Placeholder 3"/>
          <p:cNvSpPr>
            <a:spLocks noGrp="1"/>
          </p:cNvSpPr>
          <p:nvPr>
            <p:ph type="ftr" sz="quarter" idx="11"/>
          </p:nvPr>
        </p:nvSpPr>
        <p:spPr/>
        <p:txBody>
          <a:bodyPr/>
          <a:lstStyle/>
          <a:p>
            <a:r>
              <a:rPr lang="en-US"/>
              <a:t>Dr. Nazia Majadi                                              </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fld>
            <a:endParaRPr lang="en-US" dirty="0"/>
          </a:p>
        </p:txBody>
      </p:sp>
      <p:pic>
        <p:nvPicPr>
          <p:cNvPr id="6" name="Picture 5"/>
          <p:cNvPicPr>
            <a:picLocks noChangeAspect="1"/>
          </p:cNvPicPr>
          <p:nvPr/>
        </p:nvPicPr>
        <p:blipFill>
          <a:blip r:embed="rId1"/>
          <a:stretch>
            <a:fillRect/>
          </a:stretch>
        </p:blipFill>
        <p:spPr>
          <a:xfrm>
            <a:off x="2884364" y="2194560"/>
            <a:ext cx="4772025" cy="32575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4"/>
          <p:cNvSpPr>
            <a:spLocks noGrp="1"/>
          </p:cNvSpPr>
          <p:nvPr>
            <p:ph type="sldNum" sz="quarter" idx="12"/>
          </p:nvPr>
        </p:nvSpPr>
        <p:spPr/>
        <p:txBody>
          <a:bodyPr/>
          <a:lstStyle/>
          <a:p>
            <a:fld id="{09BA3C3B-3B62-4E1D-9BB3-19219FC74765}" type="slidenum">
              <a:rPr lang="en-US" altLang="en-US"/>
            </a:fld>
            <a:endParaRPr lang="en-US" altLang="en-US"/>
          </a:p>
        </p:txBody>
      </p:sp>
      <p:sp>
        <p:nvSpPr>
          <p:cNvPr id="44034" name="Rectangle 2"/>
          <p:cNvSpPr>
            <a:spLocks noGrp="1" noChangeArrowheads="1"/>
          </p:cNvSpPr>
          <p:nvPr>
            <p:ph type="title"/>
          </p:nvPr>
        </p:nvSpPr>
        <p:spPr/>
        <p:txBody>
          <a:bodyPr/>
          <a:lstStyle/>
          <a:p>
            <a:r>
              <a:rPr lang="en-US" altLang="en-US" dirty="0"/>
              <a:t>STEP-2</a:t>
            </a:r>
            <a:endParaRPr lang="en-US" altLang="en-US" b="1" dirty="0">
              <a:solidFill>
                <a:schemeClr val="tx1"/>
              </a:solidFill>
              <a:latin typeface="Courier New" panose="02070309020205020404" pitchFamily="49" charset="0"/>
            </a:endParaRPr>
          </a:p>
        </p:txBody>
      </p:sp>
      <p:sp>
        <p:nvSpPr>
          <p:cNvPr id="44035" name="Oval 3"/>
          <p:cNvSpPr>
            <a:spLocks noChangeArrowheads="1"/>
          </p:cNvSpPr>
          <p:nvPr/>
        </p:nvSpPr>
        <p:spPr bwMode="auto">
          <a:xfrm>
            <a:off x="8229600" y="2119313"/>
            <a:ext cx="152400" cy="152400"/>
          </a:xfrm>
          <a:prstGeom prst="ellipse">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38" name="Oval 6"/>
          <p:cNvSpPr>
            <a:spLocks noChangeArrowheads="1"/>
          </p:cNvSpPr>
          <p:nvPr/>
        </p:nvSpPr>
        <p:spPr bwMode="auto">
          <a:xfrm>
            <a:off x="7315200" y="2819400"/>
            <a:ext cx="152400" cy="152400"/>
          </a:xfrm>
          <a:prstGeom prst="ellipse">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41" name="Oval 9"/>
          <p:cNvSpPr>
            <a:spLocks noChangeArrowheads="1"/>
          </p:cNvSpPr>
          <p:nvPr/>
        </p:nvSpPr>
        <p:spPr bwMode="auto">
          <a:xfrm>
            <a:off x="6400800" y="3490913"/>
            <a:ext cx="152400" cy="152400"/>
          </a:xfrm>
          <a:prstGeom prst="ellipse">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44" name="Oval 12"/>
          <p:cNvSpPr>
            <a:spLocks noChangeArrowheads="1"/>
          </p:cNvSpPr>
          <p:nvPr/>
        </p:nvSpPr>
        <p:spPr bwMode="auto">
          <a:xfrm>
            <a:off x="5486400" y="4176713"/>
            <a:ext cx="152400" cy="152400"/>
          </a:xfrm>
          <a:prstGeom prst="ellipse">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50" name="Text Box 18"/>
          <p:cNvSpPr txBox="1">
            <a:spLocks noChangeArrowheads="1"/>
          </p:cNvSpPr>
          <p:nvPr/>
        </p:nvSpPr>
        <p:spPr bwMode="auto">
          <a:xfrm>
            <a:off x="4495800" y="473868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a:t>
            </a:r>
            <a:endParaRPr lang="en-US" altLang="en-US"/>
          </a:p>
        </p:txBody>
      </p:sp>
      <p:sp>
        <p:nvSpPr>
          <p:cNvPr id="44053" name="Text Box 21"/>
          <p:cNvSpPr txBox="1">
            <a:spLocks noChangeArrowheads="1"/>
          </p:cNvSpPr>
          <p:nvPr/>
        </p:nvSpPr>
        <p:spPr bwMode="auto">
          <a:xfrm>
            <a:off x="4511675" y="5486401"/>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a:t>
            </a:r>
            <a:endParaRPr lang="en-US" altLang="en-US"/>
          </a:p>
        </p:txBody>
      </p:sp>
      <p:sp>
        <p:nvSpPr>
          <p:cNvPr id="44054" name="Text Box 22"/>
          <p:cNvSpPr txBox="1">
            <a:spLocks noChangeArrowheads="1"/>
          </p:cNvSpPr>
          <p:nvPr/>
        </p:nvSpPr>
        <p:spPr bwMode="auto">
          <a:xfrm>
            <a:off x="3657600" y="6491288"/>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endParaRPr lang="en-US" altLang="en-US"/>
          </a:p>
        </p:txBody>
      </p:sp>
      <p:sp>
        <p:nvSpPr>
          <p:cNvPr id="44056" name="Text Box 24"/>
          <p:cNvSpPr txBox="1">
            <a:spLocks noChangeArrowheads="1"/>
          </p:cNvSpPr>
          <p:nvPr/>
        </p:nvSpPr>
        <p:spPr bwMode="auto">
          <a:xfrm>
            <a:off x="3597275" y="61722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44057" name="Text Box 25"/>
          <p:cNvSpPr txBox="1">
            <a:spLocks noChangeArrowheads="1"/>
          </p:cNvSpPr>
          <p:nvPr/>
        </p:nvSpPr>
        <p:spPr bwMode="auto">
          <a:xfrm>
            <a:off x="5416550" y="6491288"/>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endParaRPr lang="en-US" altLang="en-US"/>
          </a:p>
        </p:txBody>
      </p:sp>
      <p:sp>
        <p:nvSpPr>
          <p:cNvPr id="44059" name="Text Box 27"/>
          <p:cNvSpPr txBox="1">
            <a:spLocks noChangeArrowheads="1"/>
          </p:cNvSpPr>
          <p:nvPr/>
        </p:nvSpPr>
        <p:spPr bwMode="auto">
          <a:xfrm>
            <a:off x="5349875" y="61722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44060" name="Text Box 28"/>
          <p:cNvSpPr txBox="1">
            <a:spLocks noChangeArrowheads="1"/>
          </p:cNvSpPr>
          <p:nvPr/>
        </p:nvSpPr>
        <p:spPr bwMode="auto">
          <a:xfrm>
            <a:off x="6324600" y="4953000"/>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endParaRPr lang="en-US" altLang="en-US"/>
          </a:p>
        </p:txBody>
      </p:sp>
      <p:sp>
        <p:nvSpPr>
          <p:cNvPr id="44062" name="Text Box 30"/>
          <p:cNvSpPr txBox="1">
            <a:spLocks noChangeArrowheads="1"/>
          </p:cNvSpPr>
          <p:nvPr/>
        </p:nvSpPr>
        <p:spPr bwMode="auto">
          <a:xfrm>
            <a:off x="6264275" y="46482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44063" name="Text Box 31"/>
          <p:cNvSpPr txBox="1">
            <a:spLocks noChangeArrowheads="1"/>
          </p:cNvSpPr>
          <p:nvPr/>
        </p:nvSpPr>
        <p:spPr bwMode="auto">
          <a:xfrm>
            <a:off x="7245350" y="4267200"/>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a:t>
            </a:r>
            <a:endParaRPr lang="en-US" altLang="en-US"/>
          </a:p>
        </p:txBody>
      </p:sp>
      <p:sp>
        <p:nvSpPr>
          <p:cNvPr id="44065" name="Text Box 33"/>
          <p:cNvSpPr txBox="1">
            <a:spLocks noChangeArrowheads="1"/>
          </p:cNvSpPr>
          <p:nvPr/>
        </p:nvSpPr>
        <p:spPr bwMode="auto">
          <a:xfrm>
            <a:off x="7178675" y="39624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44066" name="Text Box 34"/>
          <p:cNvSpPr txBox="1">
            <a:spLocks noChangeArrowheads="1"/>
          </p:cNvSpPr>
          <p:nvPr/>
        </p:nvSpPr>
        <p:spPr bwMode="auto">
          <a:xfrm>
            <a:off x="8159750" y="3595688"/>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a:t>
            </a:r>
            <a:endParaRPr lang="en-US" altLang="en-US"/>
          </a:p>
        </p:txBody>
      </p:sp>
      <p:sp>
        <p:nvSpPr>
          <p:cNvPr id="44068" name="Text Box 36"/>
          <p:cNvSpPr txBox="1">
            <a:spLocks noChangeArrowheads="1"/>
          </p:cNvSpPr>
          <p:nvPr/>
        </p:nvSpPr>
        <p:spPr bwMode="auto">
          <a:xfrm>
            <a:off x="8093075" y="32766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44071" name="Text Box 39"/>
          <p:cNvSpPr txBox="1">
            <a:spLocks noChangeArrowheads="1"/>
          </p:cNvSpPr>
          <p:nvPr/>
        </p:nvSpPr>
        <p:spPr bwMode="auto">
          <a:xfrm>
            <a:off x="9007475" y="25908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t>
            </a:r>
            <a:endParaRPr lang="en-US" altLang="en-US" b="1">
              <a:latin typeface="Courier New" panose="02070309020205020404" pitchFamily="49" charset="0"/>
            </a:endParaRPr>
          </a:p>
        </p:txBody>
      </p:sp>
      <p:sp>
        <p:nvSpPr>
          <p:cNvPr id="44072" name="Line 40"/>
          <p:cNvSpPr>
            <a:spLocks noChangeShapeType="1"/>
          </p:cNvSpPr>
          <p:nvPr/>
        </p:nvSpPr>
        <p:spPr bwMode="auto">
          <a:xfrm flipH="1">
            <a:off x="7543800" y="23622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73" name="Line 41"/>
          <p:cNvSpPr>
            <a:spLocks noChangeShapeType="1"/>
          </p:cNvSpPr>
          <p:nvPr/>
        </p:nvSpPr>
        <p:spPr bwMode="auto">
          <a:xfrm rot="5400000" flipH="1">
            <a:off x="8572500" y="22479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74" name="Line 42"/>
          <p:cNvSpPr>
            <a:spLocks noChangeShapeType="1"/>
          </p:cNvSpPr>
          <p:nvPr/>
        </p:nvSpPr>
        <p:spPr bwMode="auto">
          <a:xfrm flipH="1">
            <a:off x="6629400" y="30480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75" name="Line 43"/>
          <p:cNvSpPr>
            <a:spLocks noChangeShapeType="1"/>
          </p:cNvSpPr>
          <p:nvPr/>
        </p:nvSpPr>
        <p:spPr bwMode="auto">
          <a:xfrm rot="5400000" flipH="1">
            <a:off x="7658100" y="29337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76" name="Line 44"/>
          <p:cNvSpPr>
            <a:spLocks noChangeShapeType="1"/>
          </p:cNvSpPr>
          <p:nvPr/>
        </p:nvSpPr>
        <p:spPr bwMode="auto">
          <a:xfrm flipH="1">
            <a:off x="5715000" y="37338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77" name="Line 45"/>
          <p:cNvSpPr>
            <a:spLocks noChangeShapeType="1"/>
          </p:cNvSpPr>
          <p:nvPr/>
        </p:nvSpPr>
        <p:spPr bwMode="auto">
          <a:xfrm rot="5400000" flipH="1">
            <a:off x="6743700" y="36195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78" name="Line 46"/>
          <p:cNvSpPr>
            <a:spLocks noChangeShapeType="1"/>
          </p:cNvSpPr>
          <p:nvPr/>
        </p:nvSpPr>
        <p:spPr bwMode="auto">
          <a:xfrm flipH="1">
            <a:off x="4800600" y="44196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79" name="Line 47"/>
          <p:cNvSpPr>
            <a:spLocks noChangeShapeType="1"/>
          </p:cNvSpPr>
          <p:nvPr/>
        </p:nvSpPr>
        <p:spPr bwMode="auto">
          <a:xfrm rot="5400000" flipH="1">
            <a:off x="5829300" y="43053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80" name="Line 48"/>
          <p:cNvSpPr>
            <a:spLocks noChangeShapeType="1"/>
          </p:cNvSpPr>
          <p:nvPr/>
        </p:nvSpPr>
        <p:spPr bwMode="auto">
          <a:xfrm flipH="1">
            <a:off x="4648200" y="5105400"/>
            <a:ext cx="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81" name="Line 49"/>
          <p:cNvSpPr>
            <a:spLocks noChangeShapeType="1"/>
          </p:cNvSpPr>
          <p:nvPr/>
        </p:nvSpPr>
        <p:spPr bwMode="auto">
          <a:xfrm flipH="1">
            <a:off x="3886200" y="59436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82" name="Line 50"/>
          <p:cNvSpPr>
            <a:spLocks noChangeShapeType="1"/>
          </p:cNvSpPr>
          <p:nvPr/>
        </p:nvSpPr>
        <p:spPr bwMode="auto">
          <a:xfrm rot="5400000" flipH="1">
            <a:off x="4914900" y="58293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83" name="Text Box 51"/>
          <p:cNvSpPr txBox="1">
            <a:spLocks noChangeArrowheads="1"/>
          </p:cNvSpPr>
          <p:nvPr/>
        </p:nvSpPr>
        <p:spPr bwMode="auto">
          <a:xfrm>
            <a:off x="9074150" y="2909888"/>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a:t>
            </a:r>
            <a:endParaRPr lang="en-US" altLang="en-US"/>
          </a:p>
        </p:txBody>
      </p:sp>
      <p:sp>
        <p:nvSpPr>
          <p:cNvPr id="44085" name="Text Box 53"/>
          <p:cNvSpPr txBox="1">
            <a:spLocks noChangeArrowheads="1"/>
          </p:cNvSpPr>
          <p:nvPr/>
        </p:nvSpPr>
        <p:spPr bwMode="auto">
          <a:xfrm>
            <a:off x="3962401" y="2057400"/>
            <a:ext cx="16104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concatenation</a:t>
            </a:r>
            <a:endParaRPr lang="en-US" altLang="en-US"/>
          </a:p>
        </p:txBody>
      </p:sp>
      <p:sp>
        <p:nvSpPr>
          <p:cNvPr id="44086" name="Text Box 54"/>
          <p:cNvSpPr txBox="1">
            <a:spLocks noChangeArrowheads="1"/>
          </p:cNvSpPr>
          <p:nvPr/>
        </p:nvSpPr>
        <p:spPr bwMode="auto">
          <a:xfrm>
            <a:off x="2514600" y="3581400"/>
            <a:ext cx="933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closure</a:t>
            </a:r>
            <a:endParaRPr lang="en-US" altLang="en-US"/>
          </a:p>
        </p:txBody>
      </p:sp>
      <p:sp>
        <p:nvSpPr>
          <p:cNvPr id="44087" name="Text Box 55"/>
          <p:cNvSpPr txBox="1">
            <a:spLocks noChangeArrowheads="1"/>
          </p:cNvSpPr>
          <p:nvPr/>
        </p:nvSpPr>
        <p:spPr bwMode="auto">
          <a:xfrm>
            <a:off x="1660526" y="5013325"/>
            <a:ext cx="12912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alternation</a:t>
            </a:r>
            <a:endParaRPr lang="en-US" altLang="en-US"/>
          </a:p>
        </p:txBody>
      </p:sp>
      <p:sp>
        <p:nvSpPr>
          <p:cNvPr id="44088" name="Line 56"/>
          <p:cNvSpPr>
            <a:spLocks noChangeShapeType="1"/>
          </p:cNvSpPr>
          <p:nvPr/>
        </p:nvSpPr>
        <p:spPr bwMode="auto">
          <a:xfrm flipV="1">
            <a:off x="5867400" y="2209800"/>
            <a:ext cx="2057400" cy="762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89" name="Line 57"/>
          <p:cNvSpPr>
            <a:spLocks noChangeShapeType="1"/>
          </p:cNvSpPr>
          <p:nvPr/>
        </p:nvSpPr>
        <p:spPr bwMode="auto">
          <a:xfrm>
            <a:off x="5867400" y="2362200"/>
            <a:ext cx="1219200" cy="3810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90" name="Line 58"/>
          <p:cNvSpPr>
            <a:spLocks noChangeShapeType="1"/>
          </p:cNvSpPr>
          <p:nvPr/>
        </p:nvSpPr>
        <p:spPr bwMode="auto">
          <a:xfrm>
            <a:off x="5867400" y="2438400"/>
            <a:ext cx="457200" cy="8382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91" name="Line 59"/>
          <p:cNvSpPr>
            <a:spLocks noChangeShapeType="1"/>
          </p:cNvSpPr>
          <p:nvPr/>
        </p:nvSpPr>
        <p:spPr bwMode="auto">
          <a:xfrm flipH="1">
            <a:off x="5562600" y="2514600"/>
            <a:ext cx="228600" cy="13716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92" name="Line 60"/>
          <p:cNvSpPr>
            <a:spLocks noChangeShapeType="1"/>
          </p:cNvSpPr>
          <p:nvPr/>
        </p:nvSpPr>
        <p:spPr bwMode="auto">
          <a:xfrm>
            <a:off x="3505200" y="3962400"/>
            <a:ext cx="914400" cy="7620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93" name="Line 61"/>
          <p:cNvSpPr>
            <a:spLocks noChangeShapeType="1"/>
          </p:cNvSpPr>
          <p:nvPr/>
        </p:nvSpPr>
        <p:spPr bwMode="auto">
          <a:xfrm>
            <a:off x="3200400" y="5334000"/>
            <a:ext cx="1143000" cy="3048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94" name="Text Box 62"/>
          <p:cNvSpPr txBox="1">
            <a:spLocks noChangeArrowheads="1"/>
          </p:cNvSpPr>
          <p:nvPr/>
        </p:nvSpPr>
        <p:spPr bwMode="auto">
          <a:xfrm>
            <a:off x="8917703" y="5486400"/>
            <a:ext cx="146065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a:t>position</a:t>
            </a:r>
            <a:br>
              <a:rPr lang="en-US" altLang="en-US" i="1"/>
            </a:br>
            <a:r>
              <a:rPr lang="en-US" altLang="en-US" i="1"/>
              <a:t>number</a:t>
            </a:r>
            <a:endParaRPr lang="en-US" altLang="en-US" i="1"/>
          </a:p>
          <a:p>
            <a:pPr algn="ctr"/>
            <a:r>
              <a:rPr lang="en-US" altLang="en-US" i="1"/>
              <a:t>(for leafs </a:t>
            </a:r>
            <a:r>
              <a:rPr lang="en-US" altLang="en-US">
                <a:sym typeface="Symbol" panose="05050102010706020507" pitchFamily="18" charset="2"/>
              </a:rPr>
              <a:t></a:t>
            </a:r>
            <a:r>
              <a:rPr lang="en-US" altLang="en-US" i="1">
                <a:sym typeface="Symbol" panose="05050102010706020507" pitchFamily="18" charset="2"/>
              </a:rPr>
              <a:t>)</a:t>
            </a:r>
            <a:endParaRPr lang="en-US" altLang="en-US"/>
          </a:p>
        </p:txBody>
      </p:sp>
      <p:sp>
        <p:nvSpPr>
          <p:cNvPr id="44095" name="Line 63"/>
          <p:cNvSpPr>
            <a:spLocks noChangeShapeType="1"/>
          </p:cNvSpPr>
          <p:nvPr/>
        </p:nvSpPr>
        <p:spPr bwMode="auto">
          <a:xfrm flipH="1" flipV="1">
            <a:off x="9296400" y="3276600"/>
            <a:ext cx="152400" cy="22098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96" name="Line 64"/>
          <p:cNvSpPr>
            <a:spLocks noChangeShapeType="1"/>
          </p:cNvSpPr>
          <p:nvPr/>
        </p:nvSpPr>
        <p:spPr bwMode="auto">
          <a:xfrm flipH="1" flipV="1">
            <a:off x="8534400" y="3962400"/>
            <a:ext cx="762000" cy="15240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97" name="Line 65"/>
          <p:cNvSpPr>
            <a:spLocks noChangeShapeType="1"/>
          </p:cNvSpPr>
          <p:nvPr/>
        </p:nvSpPr>
        <p:spPr bwMode="auto">
          <a:xfrm flipH="1" flipV="1">
            <a:off x="7620000" y="4648200"/>
            <a:ext cx="1524000" cy="9144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98" name="Line 66"/>
          <p:cNvSpPr>
            <a:spLocks noChangeShapeType="1"/>
          </p:cNvSpPr>
          <p:nvPr/>
        </p:nvSpPr>
        <p:spPr bwMode="auto">
          <a:xfrm flipH="1" flipV="1">
            <a:off x="6781800" y="5181600"/>
            <a:ext cx="2209800" cy="4572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4099" name="Line 67"/>
          <p:cNvSpPr>
            <a:spLocks noChangeShapeType="1"/>
          </p:cNvSpPr>
          <p:nvPr/>
        </p:nvSpPr>
        <p:spPr bwMode="auto">
          <a:xfrm flipH="1">
            <a:off x="5867400" y="5791200"/>
            <a:ext cx="3124200" cy="8382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601E581-019A-4540-B5D5-36057F82FB64}" type="slidenum">
              <a:rPr lang="en-US" altLang="en-US"/>
            </a:fld>
            <a:endParaRPr lang="en-US" altLang="en-US"/>
          </a:p>
        </p:txBody>
      </p:sp>
      <p:sp>
        <p:nvSpPr>
          <p:cNvPr id="46082" name="Rectangle 2"/>
          <p:cNvSpPr>
            <a:spLocks noGrp="1" noChangeArrowheads="1"/>
          </p:cNvSpPr>
          <p:nvPr>
            <p:ph type="title"/>
          </p:nvPr>
        </p:nvSpPr>
        <p:spPr/>
        <p:txBody>
          <a:bodyPr/>
          <a:lstStyle/>
          <a:p>
            <a:r>
              <a:rPr lang="en-US" altLang="en-US" dirty="0"/>
              <a:t>STEP-3: Annotating the Tree</a:t>
            </a:r>
            <a:endParaRPr lang="en-US" altLang="en-US" dirty="0"/>
          </a:p>
        </p:txBody>
      </p:sp>
      <p:sp>
        <p:nvSpPr>
          <p:cNvPr id="46083" name="Rectangle 3"/>
          <p:cNvSpPr>
            <a:spLocks noGrp="1" noChangeArrowheads="1"/>
          </p:cNvSpPr>
          <p:nvPr>
            <p:ph type="body" idx="1"/>
          </p:nvPr>
        </p:nvSpPr>
        <p:spPr/>
        <p:txBody>
          <a:bodyPr/>
          <a:lstStyle/>
          <a:p>
            <a:pPr>
              <a:lnSpc>
                <a:spcPct val="90000"/>
              </a:lnSpc>
            </a:pPr>
            <a:r>
              <a:rPr lang="en-US" altLang="en-US" sz="2800" i="1" dirty="0"/>
              <a:t>nullable</a:t>
            </a:r>
            <a:r>
              <a:rPr lang="en-US" altLang="en-US" sz="2800" dirty="0"/>
              <a:t>(</a:t>
            </a:r>
            <a:r>
              <a:rPr lang="en-US" altLang="en-US" sz="2800" i="1" dirty="0"/>
              <a:t>n</a:t>
            </a:r>
            <a:r>
              <a:rPr lang="en-US" altLang="en-US" sz="2800" dirty="0"/>
              <a:t>): the subtree at node </a:t>
            </a:r>
            <a:r>
              <a:rPr lang="en-US" altLang="en-US" sz="2800" i="1" dirty="0"/>
              <a:t>n</a:t>
            </a:r>
            <a:r>
              <a:rPr lang="en-US" altLang="en-US" sz="2800" dirty="0"/>
              <a:t> generates languages including the empty string</a:t>
            </a:r>
            <a:endParaRPr lang="en-US" altLang="en-US" sz="2800" dirty="0"/>
          </a:p>
          <a:p>
            <a:pPr>
              <a:lnSpc>
                <a:spcPct val="90000"/>
              </a:lnSpc>
            </a:pPr>
            <a:r>
              <a:rPr lang="en-US" altLang="en-US" sz="2800" i="1" dirty="0" err="1"/>
              <a:t>firstpos</a:t>
            </a:r>
            <a:r>
              <a:rPr lang="en-US" altLang="en-US" sz="2800" dirty="0"/>
              <a:t>(</a:t>
            </a:r>
            <a:r>
              <a:rPr lang="en-US" altLang="en-US" sz="2800" i="1" dirty="0"/>
              <a:t>n</a:t>
            </a:r>
            <a:r>
              <a:rPr lang="en-US" altLang="en-US" sz="2800" dirty="0"/>
              <a:t>): set of positions that can match the first symbol of a string generated by the subtree at node </a:t>
            </a:r>
            <a:r>
              <a:rPr lang="en-US" altLang="en-US" sz="2800" i="1" dirty="0"/>
              <a:t>n</a:t>
            </a:r>
            <a:endParaRPr lang="en-US" altLang="en-US" sz="2800" dirty="0"/>
          </a:p>
          <a:p>
            <a:pPr>
              <a:lnSpc>
                <a:spcPct val="90000"/>
              </a:lnSpc>
            </a:pPr>
            <a:r>
              <a:rPr lang="en-US" altLang="en-US" sz="2800" i="1" dirty="0" err="1"/>
              <a:t>lastpos</a:t>
            </a:r>
            <a:r>
              <a:rPr lang="en-US" altLang="en-US" sz="2800" dirty="0"/>
              <a:t>(</a:t>
            </a:r>
            <a:r>
              <a:rPr lang="en-US" altLang="en-US" sz="2800" i="1" dirty="0"/>
              <a:t>n</a:t>
            </a:r>
            <a:r>
              <a:rPr lang="en-US" altLang="en-US" sz="2800" dirty="0"/>
              <a:t>): the set of positions that can match the last symbol of a string generated by the subtree at node </a:t>
            </a:r>
            <a:r>
              <a:rPr lang="en-US" altLang="en-US" sz="2800" i="1" dirty="0"/>
              <a:t>n</a:t>
            </a:r>
            <a:endParaRPr lang="en-US" altLang="en-US" sz="2800" i="1" dirty="0"/>
          </a:p>
          <a:p>
            <a:pPr>
              <a:lnSpc>
                <a:spcPct val="90000"/>
              </a:lnSpc>
            </a:pPr>
            <a:r>
              <a:rPr lang="en-US" altLang="en-US" sz="2800" i="1" dirty="0" err="1"/>
              <a:t>followpos</a:t>
            </a:r>
            <a:r>
              <a:rPr lang="en-US" altLang="en-US" sz="2800" dirty="0"/>
              <a:t>(</a:t>
            </a:r>
            <a:r>
              <a:rPr lang="en-US" altLang="en-US" sz="2800" i="1" dirty="0" err="1"/>
              <a:t>i</a:t>
            </a:r>
            <a:r>
              <a:rPr lang="en-US" altLang="en-US" sz="2800" dirty="0"/>
              <a:t>): the set of positions that can follow position </a:t>
            </a:r>
            <a:r>
              <a:rPr lang="en-US" altLang="en-US" sz="2800" i="1" dirty="0" err="1"/>
              <a:t>i</a:t>
            </a:r>
            <a:r>
              <a:rPr lang="en-US" altLang="en-US" sz="2800" dirty="0"/>
              <a:t> in the tree</a:t>
            </a:r>
            <a:endParaRPr lang="en-US" altLang="en-US" sz="2800" dirty="0"/>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p>
            <a:fld id="{42A357A9-41CC-42B2-82A4-BA8BF62B3107}" type="slidenum">
              <a:rPr lang="en-US" altLang="en-US"/>
            </a:fld>
            <a:endParaRPr lang="en-US" altLang="en-US"/>
          </a:p>
        </p:txBody>
      </p:sp>
      <p:sp>
        <p:nvSpPr>
          <p:cNvPr id="48130" name="Rectangle 2"/>
          <p:cNvSpPr>
            <a:spLocks noGrp="1" noChangeArrowheads="1"/>
          </p:cNvSpPr>
          <p:nvPr>
            <p:ph type="title"/>
          </p:nvPr>
        </p:nvSpPr>
        <p:spPr>
          <a:xfrm>
            <a:off x="2209800" y="304800"/>
            <a:ext cx="7772400" cy="1143000"/>
          </a:xfrm>
        </p:spPr>
        <p:txBody>
          <a:bodyPr>
            <a:normAutofit fontScale="90000"/>
          </a:bodyPr>
          <a:lstStyle/>
          <a:p>
            <a:r>
              <a:rPr lang="en-US" altLang="en-US"/>
              <a:t>From Regular Expression to DFA Directly: Annotating the Tree</a:t>
            </a:r>
            <a:endParaRPr lang="en-US" altLang="en-US"/>
          </a:p>
        </p:txBody>
      </p:sp>
      <p:graphicFrame>
        <p:nvGraphicFramePr>
          <p:cNvPr id="48184" name="Group 56"/>
          <p:cNvGraphicFramePr>
            <a:graphicFrameLocks noGrp="1"/>
          </p:cNvGraphicFramePr>
          <p:nvPr/>
        </p:nvGraphicFramePr>
        <p:xfrm>
          <a:off x="2057400" y="1752600"/>
          <a:ext cx="8077200" cy="4927284"/>
        </p:xfrm>
        <a:graphic>
          <a:graphicData uri="http://schemas.openxmlformats.org/drawingml/2006/table">
            <a:tbl>
              <a:tblPr/>
              <a:tblGrid>
                <a:gridCol w="2019300"/>
                <a:gridCol w="2019300"/>
                <a:gridCol w="2019300"/>
                <a:gridCol w="2019300"/>
              </a:tblGrid>
              <a:tr h="636588">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rPr>
                        <a:t>Node </a:t>
                      </a:r>
                      <a:r>
                        <a:rPr kumimoji="0" lang="en-US" altLang="en-US" sz="1800" b="0" i="1" u="none" strike="noStrike" cap="none" normalizeH="0" baseline="0">
                          <a:ln>
                            <a:noFill/>
                          </a:ln>
                          <a:solidFill>
                            <a:schemeClr val="tx1"/>
                          </a:solidFill>
                          <a:effectLst/>
                          <a:latin typeface="Times" panose="02020603050405020304" pitchFamily="18" charset="0"/>
                        </a:rPr>
                        <a:t>n</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1" u="none" strike="noStrike" cap="none" normalizeH="0" baseline="0">
                          <a:ln>
                            <a:noFill/>
                          </a:ln>
                          <a:solidFill>
                            <a:schemeClr val="tx1"/>
                          </a:solidFill>
                          <a:effectLst/>
                          <a:latin typeface="Times" panose="02020603050405020304" pitchFamily="18" charset="0"/>
                        </a:rPr>
                        <a:t>nullable</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n</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1" u="none" strike="noStrike" cap="none" normalizeH="0" baseline="0">
                          <a:ln>
                            <a:noFill/>
                          </a:ln>
                          <a:solidFill>
                            <a:schemeClr val="tx1"/>
                          </a:solidFill>
                          <a:effectLst/>
                          <a:latin typeface="Times" panose="02020603050405020304" pitchFamily="18" charset="0"/>
                        </a:rPr>
                        <a:t>firstpos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n</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1" u="none" strike="noStrike" cap="none" normalizeH="0" baseline="0">
                          <a:ln>
                            <a:noFill/>
                          </a:ln>
                          <a:solidFill>
                            <a:schemeClr val="tx1"/>
                          </a:solidFill>
                          <a:effectLst/>
                          <a:latin typeface="Times" panose="02020603050405020304" pitchFamily="18" charset="0"/>
                        </a:rPr>
                        <a:t>lastpos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n</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rPr>
                        <a:t>Leaf </a:t>
                      </a:r>
                      <a:r>
                        <a:rPr kumimoji="0" lang="en-US" altLang="en-US" sz="1800" b="0" i="0" u="none" strike="noStrike" cap="none" normalizeH="0" baseline="0">
                          <a:ln>
                            <a:noFill/>
                          </a:ln>
                          <a:solidFill>
                            <a:schemeClr val="tx1"/>
                          </a:solidFill>
                          <a:effectLst/>
                          <a:latin typeface="Times" panose="02020603050405020304" pitchFamily="18" charset="0"/>
                          <a:sym typeface="Symbol" panose="05050102010706020507" pitchFamily="18" charset="2"/>
                        </a:rPr>
                        <a:t></a:t>
                      </a:r>
                      <a:endParaRPr kumimoji="0" lang="en-US" altLang="en-US" sz="1800" b="0" i="0" u="none" strike="noStrike" cap="none" normalizeH="0" baseline="0">
                        <a:ln>
                          <a:noFill/>
                        </a:ln>
                        <a:solidFill>
                          <a:schemeClr val="tx1"/>
                        </a:solidFill>
                        <a:effectLst/>
                        <a:latin typeface="Times" panose="02020603050405020304" pitchFamily="18" charset="0"/>
                        <a:sym typeface="Symbol" panose="05050102010706020507" pitchFamily="18" charset="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rPr>
                        <a:t>true</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sym typeface="Symbol" panose="05050102010706020507" pitchFamily="18" charset="2"/>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sym typeface="Symbol" panose="05050102010706020507" pitchFamily="18" charset="2"/>
                        </a:rPr>
                        <a:t></a:t>
                      </a:r>
                      <a:endParaRPr kumimoji="0" lang="en-US" altLang="en-US" sz="1800" b="0" i="0" u="none" strike="noStrike" cap="none" normalizeH="0" baseline="0">
                        <a:ln>
                          <a:noFill/>
                        </a:ln>
                        <a:solidFill>
                          <a:schemeClr val="tx1"/>
                        </a:solidFill>
                        <a:effectLst/>
                        <a:latin typeface="Times" panose="02020603050405020304" pitchFamily="18" charset="0"/>
                        <a:sym typeface="Symbol" panose="05050102010706020507" pitchFamily="18" charset="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rPr>
                        <a:t>Leaf </a:t>
                      </a:r>
                      <a:r>
                        <a:rPr kumimoji="0" lang="en-US" altLang="en-US" sz="1800" b="0" i="1" u="none" strike="noStrike" cap="none" normalizeH="0" baseline="0">
                          <a:ln>
                            <a:noFill/>
                          </a:ln>
                          <a:solidFill>
                            <a:schemeClr val="tx1"/>
                          </a:solidFill>
                          <a:effectLst/>
                          <a:latin typeface="Times" panose="02020603050405020304" pitchFamily="18" charset="0"/>
                        </a:rPr>
                        <a:t>i</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rPr>
                        <a:t>false</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i</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i</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1" i="0" u="none" strike="noStrike" cap="none" normalizeH="0" baseline="0">
                          <a:ln>
                            <a:noFill/>
                          </a:ln>
                          <a:solidFill>
                            <a:schemeClr val="tx1"/>
                          </a:solidFill>
                          <a:effectLst/>
                          <a:latin typeface="Courier New" panose="02070309020205020404" pitchFamily="49" charset="0"/>
                        </a:rPr>
                        <a:t>|</a:t>
                      </a:r>
                      <a:br>
                        <a:rPr kumimoji="0" lang="en-US" altLang="en-US" sz="1800" b="1" i="0" u="none" strike="noStrike" cap="none" normalizeH="0" baseline="0">
                          <a:ln>
                            <a:noFill/>
                          </a:ln>
                          <a:solidFill>
                            <a:schemeClr val="tx1"/>
                          </a:solidFill>
                          <a:effectLst/>
                          <a:latin typeface="Courier New" panose="02070309020205020404" pitchFamily="49" charset="0"/>
                        </a:rPr>
                      </a:br>
                      <a:r>
                        <a:rPr kumimoji="0" lang="en-US" altLang="en-US" sz="1800" b="0" i="0" u="none" strike="noStrike" cap="none" normalizeH="0" baseline="0">
                          <a:ln>
                            <a:noFill/>
                          </a:ln>
                          <a:solidFill>
                            <a:schemeClr val="tx1"/>
                          </a:solidFill>
                          <a:effectLst/>
                          <a:latin typeface="Courier New" panose="02070309020205020404" pitchFamily="49" charset="0"/>
                        </a:rPr>
                        <a:t>/</a:t>
                      </a:r>
                      <a:r>
                        <a:rPr kumimoji="0" lang="en-US" altLang="en-US" sz="1800" b="1" i="0" u="none" strike="noStrike" cap="none" normalizeH="0" baseline="0">
                          <a:ln>
                            <a:noFill/>
                          </a:ln>
                          <a:solidFill>
                            <a:schemeClr val="tx1"/>
                          </a:solidFill>
                          <a:effectLst/>
                          <a:latin typeface="Courier New" panose="02070309020205020404" pitchFamily="49" charset="0"/>
                        </a:rPr>
                        <a:t> </a:t>
                      </a:r>
                      <a:r>
                        <a:rPr kumimoji="0" lang="en-US" altLang="en-US" sz="1800" b="0" i="0" u="none" strike="noStrike" cap="none" normalizeH="0" baseline="0">
                          <a:ln>
                            <a:noFill/>
                          </a:ln>
                          <a:solidFill>
                            <a:schemeClr val="tx1"/>
                          </a:solidFill>
                          <a:effectLst/>
                          <a:latin typeface="Courier New" panose="02070309020205020404" pitchFamily="49" charset="0"/>
                        </a:rPr>
                        <a:t>\</a:t>
                      </a:r>
                      <a:br>
                        <a:rPr kumimoji="0" lang="en-US" altLang="en-US" sz="1800" b="1" i="0" u="none" strike="noStrike" cap="none" normalizeH="0" baseline="0">
                          <a:ln>
                            <a:noFill/>
                          </a:ln>
                          <a:solidFill>
                            <a:schemeClr val="tx1"/>
                          </a:solidFill>
                          <a:effectLst/>
                          <a:latin typeface="Courier New" panose="02070309020205020404" pitchFamily="49" charset="0"/>
                        </a:rPr>
                      </a:br>
                      <a:r>
                        <a:rPr kumimoji="0" lang="en-US" altLang="en-US" sz="1800" b="0" i="0"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1" i="0" u="none" strike="noStrike" cap="none" normalizeH="0" baseline="0">
                          <a:ln>
                            <a:noFill/>
                          </a:ln>
                          <a:solidFill>
                            <a:schemeClr val="tx1"/>
                          </a:solidFill>
                          <a:effectLst/>
                          <a:latin typeface="Courier New" panose="02070309020205020404" pitchFamily="49" charset="0"/>
                        </a:rPr>
                        <a:t>   </a:t>
                      </a:r>
                      <a:r>
                        <a:rPr kumimoji="0" lang="en-US" altLang="en-US" sz="1800" b="0" i="0"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endParaRPr kumimoji="0" lang="en-US" altLang="en-US" sz="1800" b="1" i="0" u="none" strike="noStrike" cap="none" normalizeH="0" baseline="0">
                        <a:ln>
                          <a:noFill/>
                        </a:ln>
                        <a:solidFill>
                          <a:schemeClr val="tx1"/>
                        </a:solidFill>
                        <a:effectLst/>
                        <a:latin typeface="Courier New" panose="02070309020205020404" pitchFamily="49"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1" u="none" strike="noStrike" cap="none" normalizeH="0" baseline="0">
                          <a:ln>
                            <a:noFill/>
                          </a:ln>
                          <a:solidFill>
                            <a:schemeClr val="tx1"/>
                          </a:solidFill>
                          <a:effectLst/>
                          <a:latin typeface="Times" panose="02020603050405020304" pitchFamily="18" charset="0"/>
                        </a:rPr>
                        <a:t>nullable</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or</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1" u="none" strike="noStrike" cap="none" normalizeH="0" baseline="0">
                          <a:ln>
                            <a:noFill/>
                          </a:ln>
                          <a:solidFill>
                            <a:schemeClr val="tx1"/>
                          </a:solidFill>
                          <a:effectLst/>
                          <a:latin typeface="Times" panose="02020603050405020304" pitchFamily="18" charset="0"/>
                        </a:rPr>
                        <a:t>nullable</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1" u="none" strike="noStrike" cap="none" normalizeH="0" baseline="0">
                          <a:ln>
                            <a:noFill/>
                          </a:ln>
                          <a:solidFill>
                            <a:schemeClr val="tx1"/>
                          </a:solidFill>
                          <a:effectLst/>
                          <a:latin typeface="Times" panose="02020603050405020304" pitchFamily="18" charset="0"/>
                        </a:rPr>
                        <a:t>firstpos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sym typeface="Symbol" panose="05050102010706020507" pitchFamily="18" charset="2"/>
                        </a:rPr>
                        <a:t></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1" u="none" strike="noStrike" cap="none" normalizeH="0" baseline="0">
                          <a:ln>
                            <a:noFill/>
                          </a:ln>
                          <a:solidFill>
                            <a:schemeClr val="tx1"/>
                          </a:solidFill>
                          <a:effectLst/>
                          <a:latin typeface="Times" panose="02020603050405020304" pitchFamily="18" charset="0"/>
                        </a:rPr>
                        <a:t>firstpos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1" u="none" strike="noStrike" cap="none" normalizeH="0" baseline="0">
                          <a:ln>
                            <a:noFill/>
                          </a:ln>
                          <a:solidFill>
                            <a:schemeClr val="tx1"/>
                          </a:solidFill>
                          <a:effectLst/>
                          <a:latin typeface="Times" panose="02020603050405020304" pitchFamily="18" charset="0"/>
                        </a:rPr>
                        <a:t>lastpos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sym typeface="Symbol" panose="05050102010706020507" pitchFamily="18" charset="2"/>
                        </a:rPr>
                        <a:t></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1" u="none" strike="noStrike" cap="none" normalizeH="0" baseline="0">
                          <a:ln>
                            <a:noFill/>
                          </a:ln>
                          <a:solidFill>
                            <a:schemeClr val="tx1"/>
                          </a:solidFill>
                          <a:effectLst/>
                          <a:latin typeface="Times" panose="02020603050405020304" pitchFamily="18" charset="0"/>
                        </a:rPr>
                        <a:t>lastpos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1" i="0" u="none" strike="noStrike" cap="none" normalizeH="0" baseline="0">
                          <a:ln>
                            <a:noFill/>
                          </a:ln>
                          <a:solidFill>
                            <a:schemeClr val="tx1"/>
                          </a:solidFill>
                          <a:effectLst/>
                          <a:latin typeface="Courier New" panose="02070309020205020404" pitchFamily="49" charset="0"/>
                        </a:rPr>
                        <a:t>•</a:t>
                      </a:r>
                      <a:br>
                        <a:rPr kumimoji="0" lang="en-US" altLang="en-US" sz="1800" b="1" i="0" u="none" strike="noStrike" cap="none" normalizeH="0" baseline="0">
                          <a:ln>
                            <a:noFill/>
                          </a:ln>
                          <a:solidFill>
                            <a:schemeClr val="tx1"/>
                          </a:solidFill>
                          <a:effectLst/>
                          <a:latin typeface="Courier New" panose="02070309020205020404" pitchFamily="49" charset="0"/>
                        </a:rPr>
                      </a:br>
                      <a:r>
                        <a:rPr kumimoji="0" lang="en-US" altLang="en-US" sz="1800" b="0" i="0" u="none" strike="noStrike" cap="none" normalizeH="0" baseline="0">
                          <a:ln>
                            <a:noFill/>
                          </a:ln>
                          <a:solidFill>
                            <a:schemeClr val="tx1"/>
                          </a:solidFill>
                          <a:effectLst/>
                          <a:latin typeface="Courier New" panose="02070309020205020404" pitchFamily="49" charset="0"/>
                        </a:rPr>
                        <a:t>/</a:t>
                      </a:r>
                      <a:r>
                        <a:rPr kumimoji="0" lang="en-US" altLang="en-US" sz="1800" b="1" i="0" u="none" strike="noStrike" cap="none" normalizeH="0" baseline="0">
                          <a:ln>
                            <a:noFill/>
                          </a:ln>
                          <a:solidFill>
                            <a:schemeClr val="tx1"/>
                          </a:solidFill>
                          <a:effectLst/>
                          <a:latin typeface="Courier New" panose="02070309020205020404" pitchFamily="49" charset="0"/>
                        </a:rPr>
                        <a:t> </a:t>
                      </a:r>
                      <a:r>
                        <a:rPr kumimoji="0" lang="en-US" altLang="en-US" sz="1800" b="0" i="0" u="none" strike="noStrike" cap="none" normalizeH="0" baseline="0">
                          <a:ln>
                            <a:noFill/>
                          </a:ln>
                          <a:solidFill>
                            <a:schemeClr val="tx1"/>
                          </a:solidFill>
                          <a:effectLst/>
                          <a:latin typeface="Courier New" panose="02070309020205020404" pitchFamily="49" charset="0"/>
                        </a:rPr>
                        <a:t>\</a:t>
                      </a:r>
                      <a:br>
                        <a:rPr kumimoji="0" lang="en-US" altLang="en-US" sz="1800" b="1" i="0" u="none" strike="noStrike" cap="none" normalizeH="0" baseline="0">
                          <a:ln>
                            <a:noFill/>
                          </a:ln>
                          <a:solidFill>
                            <a:schemeClr val="tx1"/>
                          </a:solidFill>
                          <a:effectLst/>
                          <a:latin typeface="Courier New" panose="02070309020205020404" pitchFamily="49" charset="0"/>
                        </a:rPr>
                      </a:br>
                      <a:r>
                        <a:rPr kumimoji="0" lang="en-US" altLang="en-US" sz="1800" b="0" i="0"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1" i="0" u="none" strike="noStrike" cap="none" normalizeH="0" baseline="0">
                          <a:ln>
                            <a:noFill/>
                          </a:ln>
                          <a:solidFill>
                            <a:schemeClr val="tx1"/>
                          </a:solidFill>
                          <a:effectLst/>
                          <a:latin typeface="Courier New" panose="02070309020205020404" pitchFamily="49" charset="0"/>
                        </a:rPr>
                        <a:t>   </a:t>
                      </a:r>
                      <a:r>
                        <a:rPr kumimoji="0" lang="en-US" altLang="en-US" sz="1800" b="0" i="0"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endParaRPr kumimoji="0" lang="en-US" altLang="en-US" sz="1800" b="0" i="0" u="none" strike="noStrike" cap="none" normalizeH="0" baseline="-2500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1" u="none" strike="noStrike" cap="none" normalizeH="0" baseline="0">
                          <a:ln>
                            <a:noFill/>
                          </a:ln>
                          <a:solidFill>
                            <a:schemeClr val="tx1"/>
                          </a:solidFill>
                          <a:effectLst/>
                          <a:latin typeface="Times" panose="02020603050405020304" pitchFamily="18" charset="0"/>
                        </a:rPr>
                        <a:t>nullable</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 </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0" u="none" strike="noStrike" cap="none" normalizeH="0" baseline="0">
                          <a:ln>
                            <a:noFill/>
                          </a:ln>
                          <a:solidFill>
                            <a:schemeClr val="tx1"/>
                          </a:solidFill>
                          <a:effectLst/>
                          <a:latin typeface="Times" panose="02020603050405020304" pitchFamily="18" charset="0"/>
                        </a:rPr>
                        <a:t>and</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0" i="1" u="none" strike="noStrike" cap="none" normalizeH="0" baseline="0">
                          <a:ln>
                            <a:noFill/>
                          </a:ln>
                          <a:solidFill>
                            <a:schemeClr val="tx1"/>
                          </a:solidFill>
                          <a:effectLst/>
                          <a:latin typeface="Times" panose="02020603050405020304" pitchFamily="18" charset="0"/>
                        </a:rPr>
                        <a:t>nullable</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1" i="0" u="none" strike="noStrike" cap="none" normalizeH="0" baseline="0">
                          <a:ln>
                            <a:noFill/>
                          </a:ln>
                          <a:solidFill>
                            <a:schemeClr val="tx1"/>
                          </a:solidFill>
                          <a:effectLst/>
                          <a:latin typeface="Times" panose="02020603050405020304" pitchFamily="18" charset="0"/>
                        </a:rPr>
                        <a:t>if </a:t>
                      </a:r>
                      <a:r>
                        <a:rPr kumimoji="0" lang="en-US" altLang="en-US" sz="1800" b="0" i="1" u="none" strike="noStrike" cap="none" normalizeH="0" baseline="0">
                          <a:ln>
                            <a:noFill/>
                          </a:ln>
                          <a:solidFill>
                            <a:schemeClr val="tx1"/>
                          </a:solidFill>
                          <a:effectLst/>
                          <a:latin typeface="Times" panose="02020603050405020304" pitchFamily="18" charset="0"/>
                        </a:rPr>
                        <a:t>nullable</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 </a:t>
                      </a:r>
                      <a:r>
                        <a:rPr kumimoji="0" lang="en-US" altLang="en-US" sz="1800" b="1" i="0" u="none" strike="noStrike" cap="none" normalizeH="0" baseline="0">
                          <a:ln>
                            <a:noFill/>
                          </a:ln>
                          <a:solidFill>
                            <a:schemeClr val="tx1"/>
                          </a:solidFill>
                          <a:effectLst/>
                          <a:latin typeface="Times" panose="02020603050405020304" pitchFamily="18" charset="0"/>
                        </a:rPr>
                        <a:t>then</a:t>
                      </a:r>
                      <a:r>
                        <a:rPr kumimoji="0" lang="en-US" altLang="en-US" sz="1800" b="1" i="1" u="none" strike="noStrike" cap="none" normalizeH="0" baseline="0">
                          <a:ln>
                            <a:noFill/>
                          </a:ln>
                          <a:solidFill>
                            <a:schemeClr val="tx1"/>
                          </a:solidFill>
                          <a:effectLst/>
                          <a:latin typeface="Times" panose="02020603050405020304" pitchFamily="18" charset="0"/>
                        </a:rPr>
                        <a:t> </a:t>
                      </a:r>
                      <a:r>
                        <a:rPr kumimoji="0" lang="en-US" altLang="en-US" sz="1800" b="0" i="1" u="none" strike="noStrike" cap="none" normalizeH="0" baseline="0">
                          <a:ln>
                            <a:noFill/>
                          </a:ln>
                          <a:solidFill>
                            <a:schemeClr val="tx1"/>
                          </a:solidFill>
                          <a:effectLst/>
                          <a:latin typeface="Times" panose="02020603050405020304" pitchFamily="18" charset="0"/>
                        </a:rPr>
                        <a:t>firstpos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 </a:t>
                      </a:r>
                      <a:r>
                        <a:rPr kumimoji="0" lang="en-US" altLang="en-US" sz="1800" b="0" i="0" u="none" strike="noStrike" cap="none" normalizeH="0" baseline="0">
                          <a:ln>
                            <a:noFill/>
                          </a:ln>
                          <a:solidFill>
                            <a:schemeClr val="tx1"/>
                          </a:solidFill>
                          <a:effectLst/>
                          <a:latin typeface="Times" panose="02020603050405020304" pitchFamily="18" charset="0"/>
                          <a:sym typeface="Symbol" panose="05050102010706020507" pitchFamily="18" charset="2"/>
                        </a:rPr>
                        <a:t></a:t>
                      </a:r>
                      <a:r>
                        <a:rPr kumimoji="0" lang="en-US" altLang="en-US" sz="1800" b="0" i="0" u="none" strike="noStrike" cap="none" normalizeH="0" baseline="0">
                          <a:ln>
                            <a:noFill/>
                          </a:ln>
                          <a:solidFill>
                            <a:schemeClr val="tx1"/>
                          </a:solidFill>
                          <a:effectLst/>
                          <a:latin typeface="Times" panose="02020603050405020304" pitchFamily="18" charset="0"/>
                        </a:rPr>
                        <a:t> </a:t>
                      </a:r>
                      <a:r>
                        <a:rPr kumimoji="0" lang="en-US" altLang="en-US" sz="1800" b="0" i="1" u="none" strike="noStrike" cap="none" normalizeH="0" baseline="0">
                          <a:ln>
                            <a:noFill/>
                          </a:ln>
                          <a:solidFill>
                            <a:schemeClr val="tx1"/>
                          </a:solidFill>
                          <a:effectLst/>
                          <a:latin typeface="Times" panose="02020603050405020304" pitchFamily="18" charset="0"/>
                        </a:rPr>
                        <a:t>firstpos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r>
                        <a:rPr kumimoji="0" lang="en-US" altLang="en-US" sz="1800" b="0" i="0" u="none" strike="noStrike" cap="none" normalizeH="0" baseline="0">
                          <a:ln>
                            <a:noFill/>
                          </a:ln>
                          <a:solidFill>
                            <a:schemeClr val="tx1"/>
                          </a:solidFill>
                          <a:effectLst/>
                          <a:latin typeface="Times" panose="02020603050405020304" pitchFamily="18" charset="0"/>
                        </a:rPr>
                        <a:t>)</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1" i="0" u="none" strike="noStrike" cap="none" normalizeH="0" baseline="0">
                          <a:ln>
                            <a:noFill/>
                          </a:ln>
                          <a:solidFill>
                            <a:schemeClr val="tx1"/>
                          </a:solidFill>
                          <a:effectLst/>
                          <a:latin typeface="Times" panose="02020603050405020304" pitchFamily="18" charset="0"/>
                        </a:rPr>
                        <a:t>else </a:t>
                      </a:r>
                      <a:r>
                        <a:rPr kumimoji="0" lang="en-US" altLang="en-US" sz="1800" b="0" i="1" u="none" strike="noStrike" cap="none" normalizeH="0" baseline="0">
                          <a:ln>
                            <a:noFill/>
                          </a:ln>
                          <a:solidFill>
                            <a:schemeClr val="tx1"/>
                          </a:solidFill>
                          <a:effectLst/>
                          <a:latin typeface="Times" panose="02020603050405020304" pitchFamily="18" charset="0"/>
                        </a:rPr>
                        <a:t>firstpos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1" i="0" u="none" strike="noStrike" cap="none" normalizeH="0" baseline="0">
                          <a:ln>
                            <a:noFill/>
                          </a:ln>
                          <a:solidFill>
                            <a:schemeClr val="tx1"/>
                          </a:solidFill>
                          <a:effectLst/>
                          <a:latin typeface="Times" panose="02020603050405020304" pitchFamily="18" charset="0"/>
                        </a:rPr>
                        <a:t>if </a:t>
                      </a:r>
                      <a:r>
                        <a:rPr kumimoji="0" lang="en-US" altLang="en-US" sz="1800" b="0" i="1" u="none" strike="noStrike" cap="none" normalizeH="0" baseline="0">
                          <a:ln>
                            <a:noFill/>
                          </a:ln>
                          <a:solidFill>
                            <a:schemeClr val="tx1"/>
                          </a:solidFill>
                          <a:effectLst/>
                          <a:latin typeface="Times" panose="02020603050405020304" pitchFamily="18" charset="0"/>
                        </a:rPr>
                        <a:t>nullable</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r>
                        <a:rPr kumimoji="0" lang="en-US" altLang="en-US" sz="1800" b="0" i="0" u="none" strike="noStrike" cap="none" normalizeH="0" baseline="0">
                          <a:ln>
                            <a:noFill/>
                          </a:ln>
                          <a:solidFill>
                            <a:schemeClr val="tx1"/>
                          </a:solidFill>
                          <a:effectLst/>
                          <a:latin typeface="Times" panose="02020603050405020304" pitchFamily="18" charset="0"/>
                        </a:rPr>
                        <a:t>) </a:t>
                      </a:r>
                      <a:r>
                        <a:rPr kumimoji="0" lang="en-US" altLang="en-US" sz="1800" b="1" i="0" u="none" strike="noStrike" cap="none" normalizeH="0" baseline="0">
                          <a:ln>
                            <a:noFill/>
                          </a:ln>
                          <a:solidFill>
                            <a:schemeClr val="tx1"/>
                          </a:solidFill>
                          <a:effectLst/>
                          <a:latin typeface="Times" panose="02020603050405020304" pitchFamily="18" charset="0"/>
                        </a:rPr>
                        <a:t>then</a:t>
                      </a:r>
                      <a:r>
                        <a:rPr kumimoji="0" lang="en-US" altLang="en-US" sz="1800" b="1" i="1" u="none" strike="noStrike" cap="none" normalizeH="0" baseline="0">
                          <a:ln>
                            <a:noFill/>
                          </a:ln>
                          <a:solidFill>
                            <a:schemeClr val="tx1"/>
                          </a:solidFill>
                          <a:effectLst/>
                          <a:latin typeface="Times" panose="02020603050405020304" pitchFamily="18" charset="0"/>
                        </a:rPr>
                        <a:t> </a:t>
                      </a:r>
                      <a:r>
                        <a:rPr kumimoji="0" lang="en-US" altLang="en-US" sz="1800" b="0" i="1" u="none" strike="noStrike" cap="none" normalizeH="0" baseline="0">
                          <a:ln>
                            <a:noFill/>
                          </a:ln>
                          <a:solidFill>
                            <a:schemeClr val="tx1"/>
                          </a:solidFill>
                          <a:effectLst/>
                          <a:latin typeface="Times" panose="02020603050405020304" pitchFamily="18" charset="0"/>
                        </a:rPr>
                        <a:t>lastpos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 </a:t>
                      </a:r>
                      <a:r>
                        <a:rPr kumimoji="0" lang="en-US" altLang="en-US" sz="1800" b="0" i="0" u="none" strike="noStrike" cap="none" normalizeH="0" baseline="0">
                          <a:ln>
                            <a:noFill/>
                          </a:ln>
                          <a:solidFill>
                            <a:schemeClr val="tx1"/>
                          </a:solidFill>
                          <a:effectLst/>
                          <a:latin typeface="Times" panose="02020603050405020304" pitchFamily="18" charset="0"/>
                          <a:sym typeface="Symbol" panose="05050102010706020507" pitchFamily="18" charset="2"/>
                        </a:rPr>
                        <a:t></a:t>
                      </a:r>
                      <a:r>
                        <a:rPr kumimoji="0" lang="en-US" altLang="en-US" sz="1800" b="0" i="0" u="none" strike="noStrike" cap="none" normalizeH="0" baseline="0">
                          <a:ln>
                            <a:noFill/>
                          </a:ln>
                          <a:solidFill>
                            <a:schemeClr val="tx1"/>
                          </a:solidFill>
                          <a:effectLst/>
                          <a:latin typeface="Times" panose="02020603050405020304" pitchFamily="18" charset="0"/>
                        </a:rPr>
                        <a:t> </a:t>
                      </a:r>
                      <a:r>
                        <a:rPr kumimoji="0" lang="en-US" altLang="en-US" sz="1800" b="0" i="1" u="none" strike="noStrike" cap="none" normalizeH="0" baseline="0">
                          <a:ln>
                            <a:noFill/>
                          </a:ln>
                          <a:solidFill>
                            <a:schemeClr val="tx1"/>
                          </a:solidFill>
                          <a:effectLst/>
                          <a:latin typeface="Times" panose="02020603050405020304" pitchFamily="18" charset="0"/>
                        </a:rPr>
                        <a:t>lastpos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r>
                        <a:rPr kumimoji="0" lang="en-US" altLang="en-US" sz="1800" b="0" i="0" u="none" strike="noStrike" cap="none" normalizeH="0" baseline="0">
                          <a:ln>
                            <a:noFill/>
                          </a:ln>
                          <a:solidFill>
                            <a:schemeClr val="tx1"/>
                          </a:solidFill>
                          <a:effectLst/>
                          <a:latin typeface="Times" panose="02020603050405020304" pitchFamily="18" charset="0"/>
                        </a:rPr>
                        <a:t>)</a:t>
                      </a:r>
                      <a:br>
                        <a:rPr kumimoji="0" lang="en-US" altLang="en-US" sz="1800" b="0" i="0" u="none" strike="noStrike" cap="none" normalizeH="0" baseline="0">
                          <a:ln>
                            <a:noFill/>
                          </a:ln>
                          <a:solidFill>
                            <a:schemeClr val="tx1"/>
                          </a:solidFill>
                          <a:effectLst/>
                          <a:latin typeface="Times" panose="02020603050405020304" pitchFamily="18" charset="0"/>
                        </a:rPr>
                      </a:br>
                      <a:r>
                        <a:rPr kumimoji="0" lang="en-US" altLang="en-US" sz="1800" b="1" i="0" u="none" strike="noStrike" cap="none" normalizeH="0" baseline="0">
                          <a:ln>
                            <a:noFill/>
                          </a:ln>
                          <a:solidFill>
                            <a:schemeClr val="tx1"/>
                          </a:solidFill>
                          <a:effectLst/>
                          <a:latin typeface="Times" panose="02020603050405020304" pitchFamily="18" charset="0"/>
                        </a:rPr>
                        <a:t>else </a:t>
                      </a:r>
                      <a:r>
                        <a:rPr kumimoji="0" lang="en-US" altLang="en-US" sz="1800" b="0" i="1" u="none" strike="noStrike" cap="none" normalizeH="0" baseline="0">
                          <a:ln>
                            <a:noFill/>
                          </a:ln>
                          <a:solidFill>
                            <a:schemeClr val="tx1"/>
                          </a:solidFill>
                          <a:effectLst/>
                          <a:latin typeface="Times" panose="02020603050405020304" pitchFamily="18" charset="0"/>
                        </a:rPr>
                        <a:t>lastpos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2</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1" i="0" u="none" strike="noStrike" cap="none" normalizeH="0" baseline="0">
                          <a:ln>
                            <a:noFill/>
                          </a:ln>
                          <a:solidFill>
                            <a:schemeClr val="tx1"/>
                          </a:solidFill>
                          <a:effectLst/>
                          <a:latin typeface="Times" panose="02020603050405020304" pitchFamily="18" charset="0"/>
                        </a:rPr>
                        <a:t>*</a:t>
                      </a:r>
                      <a:br>
                        <a:rPr kumimoji="0" lang="en-US" altLang="en-US" sz="1800" b="1" i="0" u="none" strike="noStrike" cap="none" normalizeH="0" baseline="0">
                          <a:ln>
                            <a:noFill/>
                          </a:ln>
                          <a:solidFill>
                            <a:schemeClr val="tx1"/>
                          </a:solidFill>
                          <a:effectLst/>
                          <a:latin typeface="Courier New" panose="02070309020205020404" pitchFamily="49" charset="0"/>
                        </a:rPr>
                      </a:br>
                      <a:r>
                        <a:rPr kumimoji="0" lang="en-US" altLang="en-US" sz="1800" b="0" i="0" u="none" strike="noStrike" cap="none" normalizeH="0" baseline="0">
                          <a:ln>
                            <a:noFill/>
                          </a:ln>
                          <a:solidFill>
                            <a:schemeClr val="tx1"/>
                          </a:solidFill>
                          <a:effectLst/>
                          <a:latin typeface="Courier New" panose="02070309020205020404" pitchFamily="49" charset="0"/>
                        </a:rPr>
                        <a:t>|</a:t>
                      </a:r>
                      <a:br>
                        <a:rPr kumimoji="0" lang="en-US" altLang="en-US" sz="1800" b="1" i="0" u="none" strike="noStrike" cap="none" normalizeH="0" baseline="0">
                          <a:ln>
                            <a:noFill/>
                          </a:ln>
                          <a:solidFill>
                            <a:schemeClr val="tx1"/>
                          </a:solidFill>
                          <a:effectLst/>
                          <a:latin typeface="Courier New" panose="02070309020205020404" pitchFamily="49" charset="0"/>
                        </a:rPr>
                      </a:br>
                      <a:r>
                        <a:rPr kumimoji="0" lang="en-US" altLang="en-US" sz="1800" b="0" i="0"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endParaRPr kumimoji="0" lang="en-US" altLang="en-US" sz="1800" b="0" i="0" u="none" strike="noStrike" cap="none" normalizeH="0" baseline="-2500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0" u="none" strike="noStrike" cap="none" normalizeH="0" baseline="0">
                          <a:ln>
                            <a:noFill/>
                          </a:ln>
                          <a:solidFill>
                            <a:schemeClr val="tx1"/>
                          </a:solidFill>
                          <a:effectLst/>
                          <a:latin typeface="Times" panose="02020603050405020304" pitchFamily="18" charset="0"/>
                        </a:rPr>
                        <a:t>true</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1" u="none" strike="noStrike" cap="none" normalizeH="0" baseline="0">
                          <a:ln>
                            <a:noFill/>
                          </a:ln>
                          <a:solidFill>
                            <a:schemeClr val="tx1"/>
                          </a:solidFill>
                          <a:effectLst/>
                          <a:latin typeface="Times" panose="02020603050405020304" pitchFamily="18" charset="0"/>
                        </a:rPr>
                        <a:t>firstpos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1800" b="0" i="1" u="none" strike="noStrike" cap="none" normalizeH="0" baseline="0">
                          <a:ln>
                            <a:noFill/>
                          </a:ln>
                          <a:solidFill>
                            <a:schemeClr val="tx1"/>
                          </a:solidFill>
                          <a:effectLst/>
                          <a:latin typeface="Times" panose="02020603050405020304" pitchFamily="18" charset="0"/>
                        </a:rPr>
                        <a:t>lastpos</a:t>
                      </a:r>
                      <a:r>
                        <a:rPr kumimoji="0" lang="en-US" altLang="en-US" sz="1800" b="0" i="0" u="none" strike="noStrike" cap="none" normalizeH="0" baseline="0">
                          <a:ln>
                            <a:noFill/>
                          </a:ln>
                          <a:solidFill>
                            <a:schemeClr val="tx1"/>
                          </a:solidFill>
                          <a:effectLst/>
                          <a:latin typeface="Times" panose="02020603050405020304" pitchFamily="18" charset="0"/>
                        </a:rPr>
                        <a:t>(</a:t>
                      </a:r>
                      <a:r>
                        <a:rPr kumimoji="0" lang="en-US" altLang="en-US" sz="1800" b="0" i="1" u="none" strike="noStrike" cap="none" normalizeH="0" baseline="0">
                          <a:ln>
                            <a:noFill/>
                          </a:ln>
                          <a:solidFill>
                            <a:schemeClr val="tx1"/>
                          </a:solidFill>
                          <a:effectLst/>
                          <a:latin typeface="Times" panose="02020603050405020304" pitchFamily="18" charset="0"/>
                        </a:rPr>
                        <a:t>c</a:t>
                      </a:r>
                      <a:r>
                        <a:rPr kumimoji="0" lang="en-US" altLang="en-US" sz="1800" b="0" i="0" u="none" strike="noStrike" cap="none" normalizeH="0" baseline="-25000">
                          <a:ln>
                            <a:noFill/>
                          </a:ln>
                          <a:solidFill>
                            <a:schemeClr val="tx1"/>
                          </a:solidFill>
                          <a:effectLst/>
                          <a:latin typeface="Times" panose="02020603050405020304" pitchFamily="18" charset="0"/>
                        </a:rPr>
                        <a:t>1</a:t>
                      </a:r>
                      <a:r>
                        <a:rPr kumimoji="0" lang="en-US" altLang="en-US" sz="1800" b="0" i="0" u="none" strike="noStrike" cap="none" normalizeH="0" baseline="0">
                          <a:ln>
                            <a:noFill/>
                          </a:ln>
                          <a:solidFill>
                            <a:schemeClr val="tx1"/>
                          </a:solidFill>
                          <a:effectLst/>
                          <a:latin typeface="Times" panose="02020603050405020304" pitchFamily="18" charset="0"/>
                        </a:rPr>
                        <a:t>)</a:t>
                      </a:r>
                      <a:endParaRPr kumimoji="0" lang="en-US" altLang="en-US" sz="1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6F2CB97-F4A4-4ABA-BC3E-8127C309AA13}" type="slidenum">
              <a:rPr lang="en-US" altLang="en-US"/>
            </a:fld>
            <a:endParaRPr lang="en-US" altLang="en-US"/>
          </a:p>
        </p:txBody>
      </p:sp>
      <p:sp>
        <p:nvSpPr>
          <p:cNvPr id="28674" name="Rectangle 2"/>
          <p:cNvSpPr>
            <a:spLocks noGrp="1" noChangeArrowheads="1"/>
          </p:cNvSpPr>
          <p:nvPr>
            <p:ph type="title"/>
          </p:nvPr>
        </p:nvSpPr>
        <p:spPr/>
        <p:txBody>
          <a:bodyPr/>
          <a:lstStyle/>
          <a:p>
            <a:r>
              <a:rPr lang="en-US" altLang="en-US"/>
              <a:t>Nondeterministic Finite Automata</a:t>
            </a:r>
            <a:endParaRPr lang="en-US" altLang="en-US"/>
          </a:p>
        </p:txBody>
      </p:sp>
      <p:sp>
        <p:nvSpPr>
          <p:cNvPr id="28675" name="Rectangle 3"/>
          <p:cNvSpPr>
            <a:spLocks noGrp="1" noChangeArrowheads="1"/>
          </p:cNvSpPr>
          <p:nvPr>
            <p:ph type="body" idx="1"/>
          </p:nvPr>
        </p:nvSpPr>
        <p:spPr/>
        <p:txBody>
          <a:bodyPr/>
          <a:lstStyle/>
          <a:p>
            <a:r>
              <a:rPr lang="en-US" altLang="en-US"/>
              <a:t>Definition: an NFA is a 5-tuple (</a:t>
            </a:r>
            <a:r>
              <a:rPr lang="en-US" altLang="en-US" i="1"/>
              <a:t>S</a:t>
            </a:r>
            <a:r>
              <a:rPr lang="en-US" altLang="en-US"/>
              <a:t>,</a:t>
            </a:r>
            <a:r>
              <a:rPr lang="en-US" altLang="en-US">
                <a:sym typeface="Symbol" panose="05050102010706020507" pitchFamily="18" charset="2"/>
              </a:rPr>
              <a:t>,,</a:t>
            </a:r>
            <a:r>
              <a:rPr lang="en-US" altLang="en-US" i="1">
                <a:sym typeface="Symbol" panose="05050102010706020507" pitchFamily="18" charset="2"/>
              </a:rPr>
              <a:t>s</a:t>
            </a:r>
            <a:r>
              <a:rPr lang="en-US" altLang="en-US" baseline="-25000">
                <a:sym typeface="Symbol" panose="05050102010706020507" pitchFamily="18" charset="2"/>
              </a:rPr>
              <a:t>0</a:t>
            </a:r>
            <a:r>
              <a:rPr lang="en-US" altLang="en-US">
                <a:sym typeface="Symbol" panose="05050102010706020507" pitchFamily="18" charset="2"/>
              </a:rPr>
              <a:t>,</a:t>
            </a:r>
            <a:r>
              <a:rPr lang="en-US" altLang="en-US" i="1">
                <a:sym typeface="Symbol" panose="05050102010706020507" pitchFamily="18" charset="2"/>
              </a:rPr>
              <a:t>F</a:t>
            </a:r>
            <a:r>
              <a:rPr lang="en-US" altLang="en-US">
                <a:sym typeface="Symbol" panose="05050102010706020507" pitchFamily="18" charset="2"/>
              </a:rPr>
              <a:t>) where</a:t>
            </a:r>
            <a:br>
              <a:rPr lang="en-US" altLang="en-US">
                <a:sym typeface="Symbol" panose="05050102010706020507" pitchFamily="18" charset="2"/>
              </a:rPr>
            </a:br>
            <a:br>
              <a:rPr lang="en-US" altLang="en-US">
                <a:sym typeface="Symbol" panose="05050102010706020507" pitchFamily="18" charset="2"/>
              </a:rPr>
            </a:br>
            <a:r>
              <a:rPr lang="en-US" altLang="en-US" i="1">
                <a:sym typeface="Symbol" panose="05050102010706020507" pitchFamily="18" charset="2"/>
              </a:rPr>
              <a:t>S</a:t>
            </a:r>
            <a:r>
              <a:rPr lang="en-US" altLang="en-US">
                <a:sym typeface="Symbol" panose="05050102010706020507" pitchFamily="18" charset="2"/>
              </a:rPr>
              <a:t> is a finite set of </a:t>
            </a:r>
            <a:r>
              <a:rPr lang="en-US" altLang="en-US" i="1">
                <a:sym typeface="Symbol" panose="05050102010706020507" pitchFamily="18" charset="2"/>
              </a:rPr>
              <a:t>states</a:t>
            </a:r>
            <a:br>
              <a:rPr lang="en-US" altLang="en-US">
                <a:sym typeface="Symbol" panose="05050102010706020507" pitchFamily="18" charset="2"/>
              </a:rPr>
            </a:br>
            <a:r>
              <a:rPr lang="en-US" altLang="en-US">
                <a:sym typeface="Symbol" panose="05050102010706020507" pitchFamily="18" charset="2"/>
              </a:rPr>
              <a:t> is a finite set of </a:t>
            </a:r>
            <a:r>
              <a:rPr lang="en-US" altLang="en-US" i="1">
                <a:sym typeface="Symbol" panose="05050102010706020507" pitchFamily="18" charset="2"/>
              </a:rPr>
              <a:t>input symbol alphabet</a:t>
            </a:r>
            <a:br>
              <a:rPr lang="en-US" altLang="en-US">
                <a:sym typeface="Symbol" panose="05050102010706020507" pitchFamily="18" charset="2"/>
              </a:rPr>
            </a:br>
            <a:r>
              <a:rPr lang="en-US" altLang="en-US">
                <a:sym typeface="Symbol" panose="05050102010706020507" pitchFamily="18" charset="2"/>
              </a:rPr>
              <a:t> is a </a:t>
            </a:r>
            <a:r>
              <a:rPr lang="en-US" altLang="en-US" i="1">
                <a:sym typeface="Symbol" panose="05050102010706020507" pitchFamily="18" charset="2"/>
              </a:rPr>
              <a:t>mapping</a:t>
            </a:r>
            <a:r>
              <a:rPr lang="en-US" altLang="en-US">
                <a:sym typeface="Symbol" panose="05050102010706020507" pitchFamily="18" charset="2"/>
              </a:rPr>
              <a:t> from </a:t>
            </a:r>
            <a:r>
              <a:rPr lang="en-US" altLang="en-US" i="1">
                <a:sym typeface="Symbol" panose="05050102010706020507" pitchFamily="18" charset="2"/>
              </a:rPr>
              <a:t>S</a:t>
            </a:r>
            <a:r>
              <a:rPr lang="en-US" altLang="en-US">
                <a:sym typeface="Symbol" panose="05050102010706020507" pitchFamily="18" charset="2"/>
              </a:rPr>
              <a:t> to a set of states</a:t>
            </a:r>
            <a:br>
              <a:rPr lang="en-US" altLang="en-US">
                <a:sym typeface="Symbol" panose="05050102010706020507" pitchFamily="18" charset="2"/>
              </a:rPr>
            </a:br>
            <a:r>
              <a:rPr lang="en-US" altLang="en-US" i="1">
                <a:sym typeface="Symbol" panose="05050102010706020507" pitchFamily="18" charset="2"/>
              </a:rPr>
              <a:t>s</a:t>
            </a:r>
            <a:r>
              <a:rPr lang="en-US" altLang="en-US" baseline="-25000">
                <a:sym typeface="Symbol" panose="05050102010706020507" pitchFamily="18" charset="2"/>
              </a:rPr>
              <a:t>0 </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 is the </a:t>
            </a:r>
            <a:r>
              <a:rPr lang="en-US" altLang="en-US" i="1">
                <a:sym typeface="Symbol" panose="05050102010706020507" pitchFamily="18" charset="2"/>
              </a:rPr>
              <a:t>start state</a:t>
            </a:r>
            <a:br>
              <a:rPr lang="en-US" altLang="en-US">
                <a:sym typeface="Symbol" panose="05050102010706020507" pitchFamily="18" charset="2"/>
              </a:rPr>
            </a:br>
            <a:r>
              <a:rPr lang="en-US" altLang="en-US" i="1">
                <a:sym typeface="Symbol" panose="05050102010706020507" pitchFamily="18" charset="2"/>
              </a:rPr>
              <a:t>F </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 is the set of </a:t>
            </a:r>
            <a:r>
              <a:rPr lang="en-US" altLang="en-US" i="1">
                <a:sym typeface="Symbol" panose="05050102010706020507" pitchFamily="18" charset="2"/>
              </a:rPr>
              <a:t>accepting (</a:t>
            </a:r>
            <a:r>
              <a:rPr lang="en-US" altLang="en-US">
                <a:sym typeface="Symbol" panose="05050102010706020507" pitchFamily="18" charset="2"/>
              </a:rPr>
              <a:t>or</a:t>
            </a:r>
            <a:r>
              <a:rPr lang="en-US" altLang="en-US" i="1">
                <a:sym typeface="Symbol" panose="05050102010706020507" pitchFamily="18" charset="2"/>
              </a:rPr>
              <a:t> final) states</a:t>
            </a:r>
            <a:endParaRPr lang="en-US" altLang="en-US">
              <a:sym typeface="Symbol" panose="05050102010706020507" pitchFamily="18" charset="2"/>
            </a:endParaRPr>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pic>
        <p:nvPicPr>
          <p:cNvPr id="6" name="Picture 5"/>
          <p:cNvPicPr>
            <a:picLocks noChangeAspect="1"/>
          </p:cNvPicPr>
          <p:nvPr/>
        </p:nvPicPr>
        <p:blipFill>
          <a:blip r:embed="rId1"/>
          <a:stretch>
            <a:fillRect/>
          </a:stretch>
        </p:blipFill>
        <p:spPr>
          <a:xfrm>
            <a:off x="106764" y="0"/>
            <a:ext cx="4992338" cy="3190922"/>
          </a:xfrm>
          <a:prstGeom prst="rect">
            <a:avLst/>
          </a:prstGeom>
        </p:spPr>
      </p:pic>
      <p:pic>
        <p:nvPicPr>
          <p:cNvPr id="8" name="Picture 7"/>
          <p:cNvPicPr>
            <a:picLocks noChangeAspect="1"/>
          </p:cNvPicPr>
          <p:nvPr/>
        </p:nvPicPr>
        <p:blipFill>
          <a:blip r:embed="rId2"/>
          <a:stretch>
            <a:fillRect/>
          </a:stretch>
        </p:blipFill>
        <p:spPr>
          <a:xfrm>
            <a:off x="5647117" y="43949"/>
            <a:ext cx="4933116" cy="3049757"/>
          </a:xfrm>
          <a:prstGeom prst="rect">
            <a:avLst/>
          </a:prstGeom>
        </p:spPr>
      </p:pic>
      <p:pic>
        <p:nvPicPr>
          <p:cNvPr id="10" name="Picture 9"/>
          <p:cNvPicPr>
            <a:picLocks noChangeAspect="1"/>
          </p:cNvPicPr>
          <p:nvPr/>
        </p:nvPicPr>
        <p:blipFill>
          <a:blip r:embed="rId3"/>
          <a:stretch>
            <a:fillRect/>
          </a:stretch>
        </p:blipFill>
        <p:spPr>
          <a:xfrm>
            <a:off x="106764" y="3264423"/>
            <a:ext cx="5020372" cy="3078943"/>
          </a:xfrm>
          <a:prstGeom prst="rect">
            <a:avLst/>
          </a:prstGeom>
        </p:spPr>
      </p:pic>
      <p:pic>
        <p:nvPicPr>
          <p:cNvPr id="12" name="Picture 11"/>
          <p:cNvPicPr>
            <a:picLocks noChangeAspect="1"/>
          </p:cNvPicPr>
          <p:nvPr/>
        </p:nvPicPr>
        <p:blipFill>
          <a:blip r:embed="rId4"/>
          <a:stretch>
            <a:fillRect/>
          </a:stretch>
        </p:blipFill>
        <p:spPr>
          <a:xfrm>
            <a:off x="5677710" y="3208597"/>
            <a:ext cx="5232775" cy="30641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pic>
        <p:nvPicPr>
          <p:cNvPr id="6" name="Picture 5"/>
          <p:cNvPicPr>
            <a:picLocks noChangeAspect="1"/>
          </p:cNvPicPr>
          <p:nvPr/>
        </p:nvPicPr>
        <p:blipFill>
          <a:blip r:embed="rId1"/>
          <a:stretch>
            <a:fillRect/>
          </a:stretch>
        </p:blipFill>
        <p:spPr>
          <a:xfrm>
            <a:off x="345582" y="220091"/>
            <a:ext cx="5265106" cy="3048836"/>
          </a:xfrm>
          <a:prstGeom prst="rect">
            <a:avLst/>
          </a:prstGeom>
        </p:spPr>
      </p:pic>
      <p:pic>
        <p:nvPicPr>
          <p:cNvPr id="8" name="Picture 7"/>
          <p:cNvPicPr>
            <a:picLocks noChangeAspect="1"/>
          </p:cNvPicPr>
          <p:nvPr/>
        </p:nvPicPr>
        <p:blipFill>
          <a:blip r:embed="rId2"/>
          <a:stretch>
            <a:fillRect/>
          </a:stretch>
        </p:blipFill>
        <p:spPr>
          <a:xfrm>
            <a:off x="5788762" y="3280997"/>
            <a:ext cx="5601035" cy="33569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4"/>
          <p:cNvSpPr>
            <a:spLocks noGrp="1"/>
          </p:cNvSpPr>
          <p:nvPr>
            <p:ph type="sldNum" sz="quarter" idx="12"/>
          </p:nvPr>
        </p:nvSpPr>
        <p:spPr/>
        <p:txBody>
          <a:bodyPr/>
          <a:lstStyle/>
          <a:p>
            <a:fld id="{C539C04C-E7C4-4B77-A326-D7FCF1F77CBB}" type="slidenum">
              <a:rPr lang="en-US" altLang="en-US"/>
            </a:fld>
            <a:endParaRPr lang="en-US" altLang="en-US"/>
          </a:p>
        </p:txBody>
      </p:sp>
      <p:sp>
        <p:nvSpPr>
          <p:cNvPr id="45058" name="Rectangle 2"/>
          <p:cNvSpPr>
            <a:spLocks noGrp="1" noChangeArrowheads="1"/>
          </p:cNvSpPr>
          <p:nvPr>
            <p:ph type="title"/>
          </p:nvPr>
        </p:nvSpPr>
        <p:spPr/>
        <p:txBody>
          <a:bodyPr/>
          <a:lstStyle/>
          <a:p>
            <a:r>
              <a:rPr lang="en-US" altLang="en-US"/>
              <a:t>From Regular Expression to DFA Directly: Syntax Tree of </a:t>
            </a:r>
            <a:r>
              <a:rPr lang="en-US" altLang="en-US" sz="2800">
                <a:solidFill>
                  <a:schemeClr val="tx1"/>
                </a:solidFill>
              </a:rPr>
              <a:t>(</a:t>
            </a:r>
            <a:r>
              <a:rPr lang="en-US" altLang="en-US" sz="2800" b="1">
                <a:solidFill>
                  <a:schemeClr val="tx1"/>
                </a:solidFill>
                <a:latin typeface="Courier New" panose="02070309020205020404" pitchFamily="49" charset="0"/>
              </a:rPr>
              <a:t>a</a:t>
            </a:r>
            <a:r>
              <a:rPr lang="en-US" altLang="en-US" sz="2800">
                <a:solidFill>
                  <a:schemeClr val="tx1"/>
                </a:solidFill>
              </a:rPr>
              <a:t>|</a:t>
            </a:r>
            <a:r>
              <a:rPr lang="en-US" altLang="en-US" sz="2800" b="1">
                <a:solidFill>
                  <a:schemeClr val="tx1"/>
                </a:solidFill>
                <a:latin typeface="Courier New" panose="02070309020205020404" pitchFamily="49" charset="0"/>
              </a:rPr>
              <a:t>b</a:t>
            </a:r>
            <a:r>
              <a:rPr lang="en-US" altLang="en-US" sz="2800">
                <a:solidFill>
                  <a:schemeClr val="tx1"/>
                </a:solidFill>
              </a:rPr>
              <a:t>)*</a:t>
            </a:r>
            <a:r>
              <a:rPr lang="en-US" altLang="en-US" sz="2800" b="1">
                <a:solidFill>
                  <a:schemeClr val="tx1"/>
                </a:solidFill>
                <a:latin typeface="Courier New" panose="02070309020205020404" pitchFamily="49" charset="0"/>
              </a:rPr>
              <a:t>abb#</a:t>
            </a:r>
            <a:endParaRPr lang="en-US" altLang="en-US" sz="2800" b="1">
              <a:solidFill>
                <a:schemeClr val="tx1"/>
              </a:solidFill>
              <a:latin typeface="Courier New" panose="02070309020205020404" pitchFamily="49" charset="0"/>
            </a:endParaRPr>
          </a:p>
        </p:txBody>
      </p:sp>
      <p:sp>
        <p:nvSpPr>
          <p:cNvPr id="45059" name="Oval 3"/>
          <p:cNvSpPr>
            <a:spLocks noChangeArrowheads="1"/>
          </p:cNvSpPr>
          <p:nvPr/>
        </p:nvSpPr>
        <p:spPr bwMode="auto">
          <a:xfrm>
            <a:off x="8229600" y="2119313"/>
            <a:ext cx="152400" cy="152400"/>
          </a:xfrm>
          <a:prstGeom prst="ellipse">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060" name="Text Box 4"/>
          <p:cNvSpPr txBox="1">
            <a:spLocks noChangeArrowheads="1"/>
          </p:cNvSpPr>
          <p:nvPr/>
        </p:nvSpPr>
        <p:spPr bwMode="auto">
          <a:xfrm>
            <a:off x="8397875" y="19812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a:t>
            </a:r>
            <a:endParaRPr lang="en-US" altLang="en-US"/>
          </a:p>
        </p:txBody>
      </p:sp>
      <p:sp>
        <p:nvSpPr>
          <p:cNvPr id="45061" name="Text Box 5"/>
          <p:cNvSpPr txBox="1">
            <a:spLocks noChangeArrowheads="1"/>
          </p:cNvSpPr>
          <p:nvPr/>
        </p:nvSpPr>
        <p:spPr bwMode="auto">
          <a:xfrm>
            <a:off x="7239000" y="1981200"/>
            <a:ext cx="926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2, 3}</a:t>
            </a:r>
            <a:endParaRPr lang="en-US" altLang="en-US"/>
          </a:p>
        </p:txBody>
      </p:sp>
      <p:sp>
        <p:nvSpPr>
          <p:cNvPr id="45062" name="Oval 6"/>
          <p:cNvSpPr>
            <a:spLocks noChangeArrowheads="1"/>
          </p:cNvSpPr>
          <p:nvPr/>
        </p:nvSpPr>
        <p:spPr bwMode="auto">
          <a:xfrm>
            <a:off x="7315200" y="2819400"/>
            <a:ext cx="152400" cy="152400"/>
          </a:xfrm>
          <a:prstGeom prst="ellipse">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063" name="Text Box 7"/>
          <p:cNvSpPr txBox="1">
            <a:spLocks noChangeArrowheads="1"/>
          </p:cNvSpPr>
          <p:nvPr/>
        </p:nvSpPr>
        <p:spPr bwMode="auto">
          <a:xfrm>
            <a:off x="7483475" y="2681288"/>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a:t>
            </a:r>
            <a:endParaRPr lang="en-US" altLang="en-US"/>
          </a:p>
        </p:txBody>
      </p:sp>
      <p:sp>
        <p:nvSpPr>
          <p:cNvPr id="45064" name="Text Box 8"/>
          <p:cNvSpPr txBox="1">
            <a:spLocks noChangeArrowheads="1"/>
          </p:cNvSpPr>
          <p:nvPr/>
        </p:nvSpPr>
        <p:spPr bwMode="auto">
          <a:xfrm>
            <a:off x="6324600" y="2681288"/>
            <a:ext cx="926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2, 3}</a:t>
            </a:r>
            <a:endParaRPr lang="en-US" altLang="en-US"/>
          </a:p>
        </p:txBody>
      </p:sp>
      <p:sp>
        <p:nvSpPr>
          <p:cNvPr id="45065" name="Oval 9"/>
          <p:cNvSpPr>
            <a:spLocks noChangeArrowheads="1"/>
          </p:cNvSpPr>
          <p:nvPr/>
        </p:nvSpPr>
        <p:spPr bwMode="auto">
          <a:xfrm>
            <a:off x="6400800" y="3490913"/>
            <a:ext cx="152400" cy="152400"/>
          </a:xfrm>
          <a:prstGeom prst="ellipse">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066" name="Text Box 10"/>
          <p:cNvSpPr txBox="1">
            <a:spLocks noChangeArrowheads="1"/>
          </p:cNvSpPr>
          <p:nvPr/>
        </p:nvSpPr>
        <p:spPr bwMode="auto">
          <a:xfrm>
            <a:off x="6569075" y="33528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a:t>
            </a:r>
            <a:endParaRPr lang="en-US" altLang="en-US"/>
          </a:p>
        </p:txBody>
      </p:sp>
      <p:sp>
        <p:nvSpPr>
          <p:cNvPr id="45067" name="Text Box 11"/>
          <p:cNvSpPr txBox="1">
            <a:spLocks noChangeArrowheads="1"/>
          </p:cNvSpPr>
          <p:nvPr/>
        </p:nvSpPr>
        <p:spPr bwMode="auto">
          <a:xfrm>
            <a:off x="5410200" y="3352800"/>
            <a:ext cx="926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2, 3}</a:t>
            </a:r>
            <a:endParaRPr lang="en-US" altLang="en-US"/>
          </a:p>
        </p:txBody>
      </p:sp>
      <p:sp>
        <p:nvSpPr>
          <p:cNvPr id="45068" name="Oval 12"/>
          <p:cNvSpPr>
            <a:spLocks noChangeArrowheads="1"/>
          </p:cNvSpPr>
          <p:nvPr/>
        </p:nvSpPr>
        <p:spPr bwMode="auto">
          <a:xfrm>
            <a:off x="5486400" y="4176713"/>
            <a:ext cx="152400" cy="152400"/>
          </a:xfrm>
          <a:prstGeom prst="ellipse">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069" name="Text Box 13"/>
          <p:cNvSpPr txBox="1">
            <a:spLocks noChangeArrowheads="1"/>
          </p:cNvSpPr>
          <p:nvPr/>
        </p:nvSpPr>
        <p:spPr bwMode="auto">
          <a:xfrm>
            <a:off x="5654675" y="40386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endParaRPr lang="en-US" altLang="en-US"/>
          </a:p>
        </p:txBody>
      </p:sp>
      <p:sp>
        <p:nvSpPr>
          <p:cNvPr id="45070" name="Text Box 14"/>
          <p:cNvSpPr txBox="1">
            <a:spLocks noChangeArrowheads="1"/>
          </p:cNvSpPr>
          <p:nvPr/>
        </p:nvSpPr>
        <p:spPr bwMode="auto">
          <a:xfrm>
            <a:off x="4495800" y="4038600"/>
            <a:ext cx="926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2, 3}</a:t>
            </a:r>
            <a:endParaRPr lang="en-US" altLang="en-US"/>
          </a:p>
        </p:txBody>
      </p:sp>
      <p:sp>
        <p:nvSpPr>
          <p:cNvPr id="45071" name="Text Box 15"/>
          <p:cNvSpPr txBox="1">
            <a:spLocks noChangeArrowheads="1"/>
          </p:cNvSpPr>
          <p:nvPr/>
        </p:nvSpPr>
        <p:spPr bwMode="auto">
          <a:xfrm>
            <a:off x="4740275" y="4738688"/>
            <a:ext cx="6951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2}</a:t>
            </a:r>
            <a:endParaRPr lang="en-US" altLang="en-US"/>
          </a:p>
        </p:txBody>
      </p:sp>
      <p:sp>
        <p:nvSpPr>
          <p:cNvPr id="45072" name="Text Box 16"/>
          <p:cNvSpPr txBox="1">
            <a:spLocks noChangeArrowheads="1"/>
          </p:cNvSpPr>
          <p:nvPr/>
        </p:nvSpPr>
        <p:spPr bwMode="auto">
          <a:xfrm>
            <a:off x="3810000" y="4738688"/>
            <a:ext cx="6951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2}</a:t>
            </a:r>
            <a:endParaRPr lang="en-US" altLang="en-US"/>
          </a:p>
        </p:txBody>
      </p:sp>
      <p:sp>
        <p:nvSpPr>
          <p:cNvPr id="45073" name="Text Box 17"/>
          <p:cNvSpPr txBox="1">
            <a:spLocks noChangeArrowheads="1"/>
          </p:cNvSpPr>
          <p:nvPr/>
        </p:nvSpPr>
        <p:spPr bwMode="auto">
          <a:xfrm>
            <a:off x="4495800" y="4738688"/>
            <a:ext cx="184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t>*</a:t>
            </a:r>
            <a:endParaRPr lang="en-US" altLang="en-US"/>
          </a:p>
        </p:txBody>
      </p:sp>
      <p:sp>
        <p:nvSpPr>
          <p:cNvPr id="45074" name="Text Box 18"/>
          <p:cNvSpPr txBox="1">
            <a:spLocks noChangeArrowheads="1"/>
          </p:cNvSpPr>
          <p:nvPr/>
        </p:nvSpPr>
        <p:spPr bwMode="auto">
          <a:xfrm>
            <a:off x="4740275" y="5562600"/>
            <a:ext cx="6951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2}</a:t>
            </a:r>
            <a:endParaRPr lang="en-US" altLang="en-US"/>
          </a:p>
        </p:txBody>
      </p:sp>
      <p:sp>
        <p:nvSpPr>
          <p:cNvPr id="45075" name="Text Box 19"/>
          <p:cNvSpPr txBox="1">
            <a:spLocks noChangeArrowheads="1"/>
          </p:cNvSpPr>
          <p:nvPr/>
        </p:nvSpPr>
        <p:spPr bwMode="auto">
          <a:xfrm>
            <a:off x="3810000" y="5562600"/>
            <a:ext cx="6951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2}</a:t>
            </a:r>
            <a:endParaRPr lang="en-US" altLang="en-US"/>
          </a:p>
        </p:txBody>
      </p:sp>
      <p:sp>
        <p:nvSpPr>
          <p:cNvPr id="45076" name="Text Box 20"/>
          <p:cNvSpPr txBox="1">
            <a:spLocks noChangeArrowheads="1"/>
          </p:cNvSpPr>
          <p:nvPr/>
        </p:nvSpPr>
        <p:spPr bwMode="auto">
          <a:xfrm>
            <a:off x="4511675" y="5486401"/>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a:t>
            </a:r>
            <a:endParaRPr lang="en-US" altLang="en-US"/>
          </a:p>
        </p:txBody>
      </p:sp>
      <p:sp>
        <p:nvSpPr>
          <p:cNvPr id="45077" name="Text Box 21"/>
          <p:cNvSpPr txBox="1">
            <a:spLocks noChangeArrowheads="1"/>
          </p:cNvSpPr>
          <p:nvPr/>
        </p:nvSpPr>
        <p:spPr bwMode="auto">
          <a:xfrm>
            <a:off x="3825875" y="62484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endParaRPr lang="en-US" altLang="en-US"/>
          </a:p>
        </p:txBody>
      </p:sp>
      <p:sp>
        <p:nvSpPr>
          <p:cNvPr id="45078" name="Text Box 22"/>
          <p:cNvSpPr txBox="1">
            <a:spLocks noChangeArrowheads="1"/>
          </p:cNvSpPr>
          <p:nvPr/>
        </p:nvSpPr>
        <p:spPr bwMode="auto">
          <a:xfrm>
            <a:off x="3200400" y="62484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endParaRPr lang="en-US" altLang="en-US"/>
          </a:p>
        </p:txBody>
      </p:sp>
      <p:sp>
        <p:nvSpPr>
          <p:cNvPr id="45079" name="Text Box 23"/>
          <p:cNvSpPr txBox="1">
            <a:spLocks noChangeArrowheads="1"/>
          </p:cNvSpPr>
          <p:nvPr/>
        </p:nvSpPr>
        <p:spPr bwMode="auto">
          <a:xfrm>
            <a:off x="3597275" y="61722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45080" name="Text Box 24"/>
          <p:cNvSpPr txBox="1">
            <a:spLocks noChangeArrowheads="1"/>
          </p:cNvSpPr>
          <p:nvPr/>
        </p:nvSpPr>
        <p:spPr bwMode="auto">
          <a:xfrm>
            <a:off x="5578475" y="62484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endParaRPr lang="en-US" altLang="en-US"/>
          </a:p>
        </p:txBody>
      </p:sp>
      <p:sp>
        <p:nvSpPr>
          <p:cNvPr id="45081" name="Text Box 25"/>
          <p:cNvSpPr txBox="1">
            <a:spLocks noChangeArrowheads="1"/>
          </p:cNvSpPr>
          <p:nvPr/>
        </p:nvSpPr>
        <p:spPr bwMode="auto">
          <a:xfrm>
            <a:off x="4953000" y="62484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endParaRPr lang="en-US" altLang="en-US"/>
          </a:p>
        </p:txBody>
      </p:sp>
      <p:sp>
        <p:nvSpPr>
          <p:cNvPr id="45082" name="Text Box 26"/>
          <p:cNvSpPr txBox="1">
            <a:spLocks noChangeArrowheads="1"/>
          </p:cNvSpPr>
          <p:nvPr/>
        </p:nvSpPr>
        <p:spPr bwMode="auto">
          <a:xfrm>
            <a:off x="5349875" y="61722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45083" name="Text Box 27"/>
          <p:cNvSpPr txBox="1">
            <a:spLocks noChangeArrowheads="1"/>
          </p:cNvSpPr>
          <p:nvPr/>
        </p:nvSpPr>
        <p:spPr bwMode="auto">
          <a:xfrm>
            <a:off x="6492875" y="47244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endParaRPr lang="en-US" altLang="en-US"/>
          </a:p>
        </p:txBody>
      </p:sp>
      <p:sp>
        <p:nvSpPr>
          <p:cNvPr id="45084" name="Text Box 28"/>
          <p:cNvSpPr txBox="1">
            <a:spLocks noChangeArrowheads="1"/>
          </p:cNvSpPr>
          <p:nvPr/>
        </p:nvSpPr>
        <p:spPr bwMode="auto">
          <a:xfrm>
            <a:off x="5867400" y="47244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endParaRPr lang="en-US" altLang="en-US"/>
          </a:p>
        </p:txBody>
      </p:sp>
      <p:sp>
        <p:nvSpPr>
          <p:cNvPr id="45085" name="Text Box 29"/>
          <p:cNvSpPr txBox="1">
            <a:spLocks noChangeArrowheads="1"/>
          </p:cNvSpPr>
          <p:nvPr/>
        </p:nvSpPr>
        <p:spPr bwMode="auto">
          <a:xfrm>
            <a:off x="6264275" y="46482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45086" name="Text Box 30"/>
          <p:cNvSpPr txBox="1">
            <a:spLocks noChangeArrowheads="1"/>
          </p:cNvSpPr>
          <p:nvPr/>
        </p:nvSpPr>
        <p:spPr bwMode="auto">
          <a:xfrm>
            <a:off x="7407275" y="40386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a:t>
            </a:r>
            <a:endParaRPr lang="en-US" altLang="en-US"/>
          </a:p>
        </p:txBody>
      </p:sp>
      <p:sp>
        <p:nvSpPr>
          <p:cNvPr id="45087" name="Text Box 31"/>
          <p:cNvSpPr txBox="1">
            <a:spLocks noChangeArrowheads="1"/>
          </p:cNvSpPr>
          <p:nvPr/>
        </p:nvSpPr>
        <p:spPr bwMode="auto">
          <a:xfrm>
            <a:off x="6781800" y="40386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a:t>
            </a:r>
            <a:endParaRPr lang="en-US" altLang="en-US"/>
          </a:p>
        </p:txBody>
      </p:sp>
      <p:sp>
        <p:nvSpPr>
          <p:cNvPr id="45088" name="Text Box 32"/>
          <p:cNvSpPr txBox="1">
            <a:spLocks noChangeArrowheads="1"/>
          </p:cNvSpPr>
          <p:nvPr/>
        </p:nvSpPr>
        <p:spPr bwMode="auto">
          <a:xfrm>
            <a:off x="7178675" y="39624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45089" name="Text Box 33"/>
          <p:cNvSpPr txBox="1">
            <a:spLocks noChangeArrowheads="1"/>
          </p:cNvSpPr>
          <p:nvPr/>
        </p:nvSpPr>
        <p:spPr bwMode="auto">
          <a:xfrm>
            <a:off x="8321675" y="33528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a:t>
            </a:r>
            <a:endParaRPr lang="en-US" altLang="en-US"/>
          </a:p>
        </p:txBody>
      </p:sp>
      <p:sp>
        <p:nvSpPr>
          <p:cNvPr id="45090" name="Text Box 34"/>
          <p:cNvSpPr txBox="1">
            <a:spLocks noChangeArrowheads="1"/>
          </p:cNvSpPr>
          <p:nvPr/>
        </p:nvSpPr>
        <p:spPr bwMode="auto">
          <a:xfrm>
            <a:off x="7696200" y="33528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a:t>
            </a:r>
            <a:endParaRPr lang="en-US" altLang="en-US"/>
          </a:p>
        </p:txBody>
      </p:sp>
      <p:sp>
        <p:nvSpPr>
          <p:cNvPr id="45091" name="Text Box 35"/>
          <p:cNvSpPr txBox="1">
            <a:spLocks noChangeArrowheads="1"/>
          </p:cNvSpPr>
          <p:nvPr/>
        </p:nvSpPr>
        <p:spPr bwMode="auto">
          <a:xfrm>
            <a:off x="8093075" y="32766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45092" name="Text Box 36"/>
          <p:cNvSpPr txBox="1">
            <a:spLocks noChangeArrowheads="1"/>
          </p:cNvSpPr>
          <p:nvPr/>
        </p:nvSpPr>
        <p:spPr bwMode="auto">
          <a:xfrm>
            <a:off x="9236075" y="26670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a:t>
            </a:r>
            <a:endParaRPr lang="en-US" altLang="en-US"/>
          </a:p>
        </p:txBody>
      </p:sp>
      <p:sp>
        <p:nvSpPr>
          <p:cNvPr id="45093" name="Text Box 37"/>
          <p:cNvSpPr txBox="1">
            <a:spLocks noChangeArrowheads="1"/>
          </p:cNvSpPr>
          <p:nvPr/>
        </p:nvSpPr>
        <p:spPr bwMode="auto">
          <a:xfrm>
            <a:off x="8610600" y="2667000"/>
            <a:ext cx="4635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a:t>
            </a:r>
            <a:endParaRPr lang="en-US" altLang="en-US"/>
          </a:p>
        </p:txBody>
      </p:sp>
      <p:sp>
        <p:nvSpPr>
          <p:cNvPr id="45094" name="Text Box 38"/>
          <p:cNvSpPr txBox="1">
            <a:spLocks noChangeArrowheads="1"/>
          </p:cNvSpPr>
          <p:nvPr/>
        </p:nvSpPr>
        <p:spPr bwMode="auto">
          <a:xfrm>
            <a:off x="9007475" y="2590800"/>
            <a:ext cx="30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Courier New" panose="02070309020205020404" pitchFamily="49" charset="0"/>
              </a:rPr>
              <a:t>#</a:t>
            </a:r>
            <a:endParaRPr lang="en-US" altLang="en-US" b="1">
              <a:latin typeface="Courier New" panose="02070309020205020404" pitchFamily="49" charset="0"/>
            </a:endParaRPr>
          </a:p>
        </p:txBody>
      </p:sp>
      <p:sp>
        <p:nvSpPr>
          <p:cNvPr id="45095" name="Line 39"/>
          <p:cNvSpPr>
            <a:spLocks noChangeShapeType="1"/>
          </p:cNvSpPr>
          <p:nvPr/>
        </p:nvSpPr>
        <p:spPr bwMode="auto">
          <a:xfrm flipH="1">
            <a:off x="7543800" y="23622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096" name="Line 40"/>
          <p:cNvSpPr>
            <a:spLocks noChangeShapeType="1"/>
          </p:cNvSpPr>
          <p:nvPr/>
        </p:nvSpPr>
        <p:spPr bwMode="auto">
          <a:xfrm rot="5400000" flipH="1">
            <a:off x="8572500" y="22479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097" name="Line 41"/>
          <p:cNvSpPr>
            <a:spLocks noChangeShapeType="1"/>
          </p:cNvSpPr>
          <p:nvPr/>
        </p:nvSpPr>
        <p:spPr bwMode="auto">
          <a:xfrm flipH="1">
            <a:off x="6629400" y="30480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098" name="Line 42"/>
          <p:cNvSpPr>
            <a:spLocks noChangeShapeType="1"/>
          </p:cNvSpPr>
          <p:nvPr/>
        </p:nvSpPr>
        <p:spPr bwMode="auto">
          <a:xfrm rot="5400000" flipH="1">
            <a:off x="7658100" y="29337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099" name="Line 43"/>
          <p:cNvSpPr>
            <a:spLocks noChangeShapeType="1"/>
          </p:cNvSpPr>
          <p:nvPr/>
        </p:nvSpPr>
        <p:spPr bwMode="auto">
          <a:xfrm flipH="1">
            <a:off x="5715000" y="37338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00" name="Line 44"/>
          <p:cNvSpPr>
            <a:spLocks noChangeShapeType="1"/>
          </p:cNvSpPr>
          <p:nvPr/>
        </p:nvSpPr>
        <p:spPr bwMode="auto">
          <a:xfrm rot="5400000" flipH="1">
            <a:off x="6743700" y="36195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01" name="Line 45"/>
          <p:cNvSpPr>
            <a:spLocks noChangeShapeType="1"/>
          </p:cNvSpPr>
          <p:nvPr/>
        </p:nvSpPr>
        <p:spPr bwMode="auto">
          <a:xfrm flipH="1">
            <a:off x="4800600" y="44196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02" name="Line 46"/>
          <p:cNvSpPr>
            <a:spLocks noChangeShapeType="1"/>
          </p:cNvSpPr>
          <p:nvPr/>
        </p:nvSpPr>
        <p:spPr bwMode="auto">
          <a:xfrm rot="5400000" flipH="1">
            <a:off x="5829300" y="43053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03" name="Line 47"/>
          <p:cNvSpPr>
            <a:spLocks noChangeShapeType="1"/>
          </p:cNvSpPr>
          <p:nvPr/>
        </p:nvSpPr>
        <p:spPr bwMode="auto">
          <a:xfrm flipH="1">
            <a:off x="4648200" y="5105400"/>
            <a:ext cx="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04" name="Line 48"/>
          <p:cNvSpPr>
            <a:spLocks noChangeShapeType="1"/>
          </p:cNvSpPr>
          <p:nvPr/>
        </p:nvSpPr>
        <p:spPr bwMode="auto">
          <a:xfrm flipH="1">
            <a:off x="3886200" y="5943600"/>
            <a:ext cx="609600" cy="381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05" name="Line 49"/>
          <p:cNvSpPr>
            <a:spLocks noChangeShapeType="1"/>
          </p:cNvSpPr>
          <p:nvPr/>
        </p:nvSpPr>
        <p:spPr bwMode="auto">
          <a:xfrm rot="5400000" flipH="1">
            <a:off x="4914900" y="5829300"/>
            <a:ext cx="381000" cy="609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06" name="Oval 50"/>
          <p:cNvSpPr>
            <a:spLocks noChangeArrowheads="1"/>
          </p:cNvSpPr>
          <p:nvPr/>
        </p:nvSpPr>
        <p:spPr bwMode="auto">
          <a:xfrm>
            <a:off x="4495800" y="4800600"/>
            <a:ext cx="304800" cy="304800"/>
          </a:xfrm>
          <a:prstGeom prst="ellipse">
            <a:avLst/>
          </a:prstGeom>
          <a:noFill/>
          <a:ln w="25400">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07" name="Text Box 51"/>
          <p:cNvSpPr txBox="1">
            <a:spLocks noChangeArrowheads="1"/>
          </p:cNvSpPr>
          <p:nvPr/>
        </p:nvSpPr>
        <p:spPr bwMode="auto">
          <a:xfrm>
            <a:off x="2362200" y="3581400"/>
            <a:ext cx="10133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nullable</a:t>
            </a:r>
            <a:endParaRPr lang="en-US" altLang="en-US"/>
          </a:p>
        </p:txBody>
      </p:sp>
      <p:sp>
        <p:nvSpPr>
          <p:cNvPr id="45108" name="Line 52"/>
          <p:cNvSpPr>
            <a:spLocks noChangeShapeType="1"/>
          </p:cNvSpPr>
          <p:nvPr/>
        </p:nvSpPr>
        <p:spPr bwMode="auto">
          <a:xfrm>
            <a:off x="3505200" y="3962400"/>
            <a:ext cx="914400" cy="7620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09" name="Line 53"/>
          <p:cNvSpPr>
            <a:spLocks noChangeShapeType="1"/>
          </p:cNvSpPr>
          <p:nvPr/>
        </p:nvSpPr>
        <p:spPr bwMode="auto">
          <a:xfrm flipH="1" flipV="1">
            <a:off x="8915400" y="3124200"/>
            <a:ext cx="0" cy="14478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10" name="Text Box 54"/>
          <p:cNvSpPr txBox="1">
            <a:spLocks noChangeArrowheads="1"/>
          </p:cNvSpPr>
          <p:nvPr/>
        </p:nvSpPr>
        <p:spPr bwMode="auto">
          <a:xfrm>
            <a:off x="7969251" y="4495800"/>
            <a:ext cx="9399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firstpos</a:t>
            </a:r>
            <a:endParaRPr lang="en-US" altLang="en-US"/>
          </a:p>
        </p:txBody>
      </p:sp>
      <p:sp>
        <p:nvSpPr>
          <p:cNvPr id="45111" name="Text Box 55"/>
          <p:cNvSpPr txBox="1">
            <a:spLocks noChangeArrowheads="1"/>
          </p:cNvSpPr>
          <p:nvPr/>
        </p:nvSpPr>
        <p:spPr bwMode="auto">
          <a:xfrm>
            <a:off x="9220201" y="4495800"/>
            <a:ext cx="902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lastpos</a:t>
            </a:r>
            <a:endParaRPr lang="en-US" altLang="en-US"/>
          </a:p>
        </p:txBody>
      </p:sp>
      <p:sp>
        <p:nvSpPr>
          <p:cNvPr id="45112" name="Line 56"/>
          <p:cNvSpPr>
            <a:spLocks noChangeShapeType="1"/>
          </p:cNvSpPr>
          <p:nvPr/>
        </p:nvSpPr>
        <p:spPr bwMode="auto">
          <a:xfrm flipH="1" flipV="1">
            <a:off x="9448800" y="3124200"/>
            <a:ext cx="0" cy="144780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45113" name="Text Box 57"/>
          <p:cNvSpPr txBox="1">
            <a:spLocks noChangeArrowheads="1"/>
          </p:cNvSpPr>
          <p:nvPr/>
        </p:nvSpPr>
        <p:spPr bwMode="auto">
          <a:xfrm>
            <a:off x="3657600" y="6491288"/>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endParaRPr lang="en-US" altLang="en-US"/>
          </a:p>
        </p:txBody>
      </p:sp>
      <p:sp>
        <p:nvSpPr>
          <p:cNvPr id="45114" name="Text Box 58"/>
          <p:cNvSpPr txBox="1">
            <a:spLocks noChangeArrowheads="1"/>
          </p:cNvSpPr>
          <p:nvPr/>
        </p:nvSpPr>
        <p:spPr bwMode="auto">
          <a:xfrm>
            <a:off x="5416550" y="6491288"/>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endParaRPr lang="en-US" altLang="en-US"/>
          </a:p>
        </p:txBody>
      </p:sp>
      <p:sp>
        <p:nvSpPr>
          <p:cNvPr id="45115" name="Text Box 59"/>
          <p:cNvSpPr txBox="1">
            <a:spLocks noChangeArrowheads="1"/>
          </p:cNvSpPr>
          <p:nvPr/>
        </p:nvSpPr>
        <p:spPr bwMode="auto">
          <a:xfrm>
            <a:off x="6324600" y="4953000"/>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endParaRPr lang="en-US" altLang="en-US"/>
          </a:p>
        </p:txBody>
      </p:sp>
      <p:sp>
        <p:nvSpPr>
          <p:cNvPr id="45116" name="Text Box 60"/>
          <p:cNvSpPr txBox="1">
            <a:spLocks noChangeArrowheads="1"/>
          </p:cNvSpPr>
          <p:nvPr/>
        </p:nvSpPr>
        <p:spPr bwMode="auto">
          <a:xfrm>
            <a:off x="7245350" y="4267200"/>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4</a:t>
            </a:r>
            <a:endParaRPr lang="en-US" altLang="en-US"/>
          </a:p>
        </p:txBody>
      </p:sp>
      <p:sp>
        <p:nvSpPr>
          <p:cNvPr id="45117" name="Text Box 61"/>
          <p:cNvSpPr txBox="1">
            <a:spLocks noChangeArrowheads="1"/>
          </p:cNvSpPr>
          <p:nvPr/>
        </p:nvSpPr>
        <p:spPr bwMode="auto">
          <a:xfrm>
            <a:off x="8159750" y="3595688"/>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5</a:t>
            </a:r>
            <a:endParaRPr lang="en-US" altLang="en-US"/>
          </a:p>
        </p:txBody>
      </p:sp>
      <p:sp>
        <p:nvSpPr>
          <p:cNvPr id="45118" name="Text Box 62"/>
          <p:cNvSpPr txBox="1">
            <a:spLocks noChangeArrowheads="1"/>
          </p:cNvSpPr>
          <p:nvPr/>
        </p:nvSpPr>
        <p:spPr bwMode="auto">
          <a:xfrm>
            <a:off x="9074150" y="2909888"/>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6</a:t>
            </a:r>
            <a:endParaRPr lang="en-US" altLang="en-US"/>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48FCA2-58F9-4596-AD16-336CCA735B90}" type="slidenum">
              <a:rPr lang="en-US" altLang="en-US"/>
            </a:fld>
            <a:endParaRPr lang="en-US" altLang="en-US"/>
          </a:p>
        </p:txBody>
      </p:sp>
      <p:sp>
        <p:nvSpPr>
          <p:cNvPr id="49154" name="Rectangle 2"/>
          <p:cNvSpPr>
            <a:spLocks noGrp="1" noChangeArrowheads="1"/>
          </p:cNvSpPr>
          <p:nvPr>
            <p:ph type="title"/>
          </p:nvPr>
        </p:nvSpPr>
        <p:spPr/>
        <p:txBody>
          <a:bodyPr/>
          <a:lstStyle/>
          <a:p>
            <a:r>
              <a:rPr lang="en-US" altLang="en-US"/>
              <a:t>From Regular Expression to DFA Directly: </a:t>
            </a:r>
            <a:r>
              <a:rPr lang="en-US" altLang="en-US" i="1"/>
              <a:t>followpos</a:t>
            </a:r>
            <a:endParaRPr lang="en-US" altLang="en-US"/>
          </a:p>
        </p:txBody>
      </p:sp>
      <p:sp>
        <p:nvSpPr>
          <p:cNvPr id="49157" name="Text Box 5"/>
          <p:cNvSpPr txBox="1">
            <a:spLocks noChangeArrowheads="1"/>
          </p:cNvSpPr>
          <p:nvPr/>
        </p:nvSpPr>
        <p:spPr bwMode="auto">
          <a:xfrm>
            <a:off x="4022726" y="22701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sym typeface="Symbol" panose="05050102010706020507" pitchFamily="18" charset="2"/>
            </a:endParaRPr>
          </a:p>
        </p:txBody>
      </p:sp>
      <p:sp>
        <p:nvSpPr>
          <p:cNvPr id="49158" name="Text Box 6"/>
          <p:cNvSpPr txBox="1">
            <a:spLocks noChangeArrowheads="1"/>
          </p:cNvSpPr>
          <p:nvPr/>
        </p:nvSpPr>
        <p:spPr bwMode="auto">
          <a:xfrm>
            <a:off x="2133600" y="2368551"/>
            <a:ext cx="657885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for</a:t>
            </a:r>
            <a:r>
              <a:rPr lang="en-US" altLang="en-US" dirty="0"/>
              <a:t> each node </a:t>
            </a:r>
            <a:r>
              <a:rPr lang="en-US" altLang="en-US" i="1" dirty="0"/>
              <a:t>n</a:t>
            </a:r>
            <a:r>
              <a:rPr lang="en-US" altLang="en-US" dirty="0"/>
              <a:t> in the tree </a:t>
            </a:r>
            <a:r>
              <a:rPr lang="en-US" altLang="en-US" b="1" dirty="0"/>
              <a:t>do</a:t>
            </a:r>
            <a:br>
              <a:rPr lang="en-US" altLang="en-US" b="1" dirty="0"/>
            </a:br>
            <a:r>
              <a:rPr lang="en-US" altLang="en-US" b="1" dirty="0"/>
              <a:t>	if </a:t>
            </a:r>
            <a:r>
              <a:rPr lang="en-US" altLang="en-US" i="1" dirty="0"/>
              <a:t>n</a:t>
            </a:r>
            <a:r>
              <a:rPr lang="en-US" altLang="en-US" dirty="0"/>
              <a:t> is a cat-node with left child </a:t>
            </a:r>
            <a:r>
              <a:rPr lang="en-US" altLang="en-US" i="1" dirty="0"/>
              <a:t>c</a:t>
            </a:r>
            <a:r>
              <a:rPr lang="en-US" altLang="en-US" baseline="-25000" dirty="0"/>
              <a:t>1</a:t>
            </a:r>
            <a:r>
              <a:rPr lang="en-US" altLang="en-US" dirty="0"/>
              <a:t> and right child </a:t>
            </a:r>
            <a:r>
              <a:rPr lang="en-US" altLang="en-US" i="1" dirty="0"/>
              <a:t>c</a:t>
            </a:r>
            <a:r>
              <a:rPr lang="en-US" altLang="en-US" baseline="-25000" dirty="0"/>
              <a:t>2</a:t>
            </a:r>
            <a:r>
              <a:rPr lang="en-US" altLang="en-US" dirty="0"/>
              <a:t> </a:t>
            </a:r>
            <a:r>
              <a:rPr lang="en-US" altLang="en-US" b="1" dirty="0"/>
              <a:t>then</a:t>
            </a:r>
            <a:br>
              <a:rPr lang="en-US" altLang="en-US" b="1" dirty="0"/>
            </a:br>
            <a:r>
              <a:rPr lang="en-US" altLang="en-US" b="1" dirty="0"/>
              <a:t>		for</a:t>
            </a:r>
            <a:r>
              <a:rPr lang="en-US" altLang="en-US" dirty="0"/>
              <a:t> each </a:t>
            </a:r>
            <a:r>
              <a:rPr lang="en-US" altLang="en-US" i="1" dirty="0" err="1"/>
              <a:t>i</a:t>
            </a:r>
            <a:r>
              <a:rPr lang="en-US" altLang="en-US" i="1" dirty="0"/>
              <a:t> </a:t>
            </a:r>
            <a:r>
              <a:rPr lang="en-US" altLang="en-US" dirty="0"/>
              <a:t>in </a:t>
            </a:r>
            <a:r>
              <a:rPr lang="en-US" altLang="en-US" i="1" dirty="0" err="1"/>
              <a:t>lastpos</a:t>
            </a:r>
            <a:r>
              <a:rPr lang="en-US" altLang="en-US" dirty="0"/>
              <a:t>(</a:t>
            </a:r>
            <a:r>
              <a:rPr lang="en-US" altLang="en-US" i="1" dirty="0"/>
              <a:t>c</a:t>
            </a:r>
            <a:r>
              <a:rPr lang="en-US" altLang="en-US" baseline="-25000" dirty="0"/>
              <a:t>1</a:t>
            </a:r>
            <a:r>
              <a:rPr lang="en-US" altLang="en-US" dirty="0"/>
              <a:t>) </a:t>
            </a:r>
            <a:r>
              <a:rPr lang="en-US" altLang="en-US" b="1" dirty="0"/>
              <a:t>do</a:t>
            </a:r>
            <a:br>
              <a:rPr lang="en-US" altLang="en-US" b="1" dirty="0"/>
            </a:br>
            <a:r>
              <a:rPr lang="en-US" altLang="en-US" b="1" dirty="0"/>
              <a:t>			</a:t>
            </a:r>
            <a:r>
              <a:rPr lang="en-US" altLang="en-US" i="1" dirty="0" err="1"/>
              <a:t>followpos</a:t>
            </a:r>
            <a:r>
              <a:rPr lang="en-US" altLang="en-US" dirty="0"/>
              <a:t>(</a:t>
            </a:r>
            <a:r>
              <a:rPr lang="en-US" altLang="en-US" i="1" dirty="0" err="1"/>
              <a:t>i</a:t>
            </a:r>
            <a:r>
              <a:rPr lang="en-US" altLang="en-US" dirty="0"/>
              <a:t>) := </a:t>
            </a:r>
            <a:r>
              <a:rPr lang="en-US" altLang="en-US" i="1" dirty="0" err="1"/>
              <a:t>followpos</a:t>
            </a:r>
            <a:r>
              <a:rPr lang="en-US" altLang="en-US" dirty="0"/>
              <a:t>(</a:t>
            </a:r>
            <a:r>
              <a:rPr lang="en-US" altLang="en-US" i="1" dirty="0" err="1"/>
              <a:t>i</a:t>
            </a:r>
            <a:r>
              <a:rPr lang="en-US" altLang="en-US" dirty="0"/>
              <a:t>) </a:t>
            </a:r>
            <a:r>
              <a:rPr lang="en-US" altLang="en-US" dirty="0">
                <a:sym typeface="Symbol" panose="05050102010706020507" pitchFamily="18" charset="2"/>
              </a:rPr>
              <a:t> </a:t>
            </a:r>
            <a:r>
              <a:rPr lang="en-US" altLang="en-US" i="1" dirty="0" err="1"/>
              <a:t>firstpos</a:t>
            </a:r>
            <a:r>
              <a:rPr lang="en-US" altLang="en-US" dirty="0"/>
              <a:t>(</a:t>
            </a:r>
            <a:r>
              <a:rPr lang="en-US" altLang="en-US" i="1" dirty="0"/>
              <a:t>c</a:t>
            </a:r>
            <a:r>
              <a:rPr lang="en-US" altLang="en-US" baseline="-25000" dirty="0"/>
              <a:t>2</a:t>
            </a:r>
            <a:r>
              <a:rPr lang="en-US" altLang="en-US" dirty="0"/>
              <a:t>)</a:t>
            </a:r>
            <a:br>
              <a:rPr lang="en-US" altLang="en-US" dirty="0"/>
            </a:br>
            <a:r>
              <a:rPr lang="en-US" altLang="en-US" dirty="0"/>
              <a:t>		</a:t>
            </a:r>
            <a:r>
              <a:rPr lang="en-US" altLang="en-US" b="1" dirty="0"/>
              <a:t>end do</a:t>
            </a:r>
            <a:br>
              <a:rPr lang="en-US" altLang="en-US" b="1" dirty="0"/>
            </a:br>
            <a:r>
              <a:rPr lang="en-US" altLang="en-US" b="1" dirty="0"/>
              <a:t>	else if </a:t>
            </a:r>
            <a:r>
              <a:rPr lang="en-US" altLang="en-US" i="1" dirty="0"/>
              <a:t>n</a:t>
            </a:r>
            <a:r>
              <a:rPr lang="en-US" altLang="en-US" dirty="0"/>
              <a:t> is a star-node</a:t>
            </a:r>
            <a:br>
              <a:rPr lang="en-US" altLang="en-US" dirty="0"/>
            </a:br>
            <a:r>
              <a:rPr lang="en-US" altLang="en-US" b="1" dirty="0"/>
              <a:t>		for</a:t>
            </a:r>
            <a:r>
              <a:rPr lang="en-US" altLang="en-US" dirty="0"/>
              <a:t> each </a:t>
            </a:r>
            <a:r>
              <a:rPr lang="en-US" altLang="en-US" i="1" dirty="0" err="1"/>
              <a:t>i</a:t>
            </a:r>
            <a:r>
              <a:rPr lang="en-US" altLang="en-US" i="1" dirty="0"/>
              <a:t> </a:t>
            </a:r>
            <a:r>
              <a:rPr lang="en-US" altLang="en-US" dirty="0"/>
              <a:t>in </a:t>
            </a:r>
            <a:r>
              <a:rPr lang="en-US" altLang="en-US" i="1" dirty="0" err="1"/>
              <a:t>lastpos</a:t>
            </a:r>
            <a:r>
              <a:rPr lang="en-US" altLang="en-US" dirty="0"/>
              <a:t>(</a:t>
            </a:r>
            <a:r>
              <a:rPr lang="en-US" altLang="en-US" i="1" dirty="0"/>
              <a:t>n</a:t>
            </a:r>
            <a:r>
              <a:rPr lang="en-US" altLang="en-US" dirty="0"/>
              <a:t>) </a:t>
            </a:r>
            <a:r>
              <a:rPr lang="en-US" altLang="en-US" b="1" dirty="0"/>
              <a:t>do</a:t>
            </a:r>
            <a:br>
              <a:rPr lang="en-US" altLang="en-US" b="1" dirty="0"/>
            </a:br>
            <a:r>
              <a:rPr lang="en-US" altLang="en-US" b="1" dirty="0"/>
              <a:t>			</a:t>
            </a:r>
            <a:r>
              <a:rPr lang="en-US" altLang="en-US" i="1" dirty="0" err="1"/>
              <a:t>followpos</a:t>
            </a:r>
            <a:r>
              <a:rPr lang="en-US" altLang="en-US" dirty="0"/>
              <a:t>(</a:t>
            </a:r>
            <a:r>
              <a:rPr lang="en-US" altLang="en-US" i="1" dirty="0" err="1"/>
              <a:t>i</a:t>
            </a:r>
            <a:r>
              <a:rPr lang="en-US" altLang="en-US" dirty="0"/>
              <a:t>) := </a:t>
            </a:r>
            <a:r>
              <a:rPr lang="en-US" altLang="en-US" i="1" dirty="0" err="1"/>
              <a:t>followpos</a:t>
            </a:r>
            <a:r>
              <a:rPr lang="en-US" altLang="en-US" dirty="0"/>
              <a:t>(</a:t>
            </a:r>
            <a:r>
              <a:rPr lang="en-US" altLang="en-US" i="1" dirty="0" err="1"/>
              <a:t>i</a:t>
            </a:r>
            <a:r>
              <a:rPr lang="en-US" altLang="en-US" dirty="0"/>
              <a:t>) </a:t>
            </a:r>
            <a:r>
              <a:rPr lang="en-US" altLang="en-US" dirty="0">
                <a:sym typeface="Symbol" panose="05050102010706020507" pitchFamily="18" charset="2"/>
              </a:rPr>
              <a:t> </a:t>
            </a:r>
            <a:r>
              <a:rPr lang="en-US" altLang="en-US" i="1" dirty="0" err="1"/>
              <a:t>firstpos</a:t>
            </a:r>
            <a:r>
              <a:rPr lang="en-US" altLang="en-US" dirty="0"/>
              <a:t>(</a:t>
            </a:r>
            <a:r>
              <a:rPr lang="en-US" altLang="en-US" i="1" dirty="0"/>
              <a:t>n</a:t>
            </a:r>
            <a:r>
              <a:rPr lang="en-US" altLang="en-US" dirty="0"/>
              <a:t>)</a:t>
            </a:r>
            <a:br>
              <a:rPr lang="en-US" altLang="en-US" dirty="0"/>
            </a:br>
            <a:r>
              <a:rPr lang="en-US" altLang="en-US" dirty="0"/>
              <a:t>		</a:t>
            </a:r>
            <a:r>
              <a:rPr lang="en-US" altLang="en-US" b="1" dirty="0"/>
              <a:t>end do</a:t>
            </a:r>
            <a:br>
              <a:rPr lang="en-US" altLang="en-US" b="1" dirty="0"/>
            </a:br>
            <a:r>
              <a:rPr lang="en-US" altLang="en-US" b="1" dirty="0"/>
              <a:t>	end if</a:t>
            </a:r>
            <a:br>
              <a:rPr lang="en-US" altLang="en-US" b="1" dirty="0"/>
            </a:br>
            <a:r>
              <a:rPr lang="en-US" altLang="en-US" b="1" dirty="0"/>
              <a:t>end do</a:t>
            </a:r>
            <a:endParaRPr lang="en-US" altLang="en-US" b="1" dirty="0"/>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pic>
        <p:nvPicPr>
          <p:cNvPr id="6" name="Picture 5"/>
          <p:cNvPicPr>
            <a:picLocks noChangeAspect="1"/>
          </p:cNvPicPr>
          <p:nvPr/>
        </p:nvPicPr>
        <p:blipFill>
          <a:blip r:embed="rId1"/>
          <a:stretch>
            <a:fillRect/>
          </a:stretch>
        </p:blipFill>
        <p:spPr>
          <a:xfrm>
            <a:off x="191702" y="20659"/>
            <a:ext cx="5063879" cy="3326790"/>
          </a:xfrm>
          <a:prstGeom prst="rect">
            <a:avLst/>
          </a:prstGeom>
        </p:spPr>
      </p:pic>
      <p:pic>
        <p:nvPicPr>
          <p:cNvPr id="8" name="Picture 7"/>
          <p:cNvPicPr>
            <a:picLocks noChangeAspect="1"/>
          </p:cNvPicPr>
          <p:nvPr/>
        </p:nvPicPr>
        <p:blipFill>
          <a:blip r:embed="rId2"/>
          <a:stretch>
            <a:fillRect/>
          </a:stretch>
        </p:blipFill>
        <p:spPr>
          <a:xfrm>
            <a:off x="6066429" y="60618"/>
            <a:ext cx="5244699" cy="3347448"/>
          </a:xfrm>
          <a:prstGeom prst="rect">
            <a:avLst/>
          </a:prstGeom>
        </p:spPr>
      </p:pic>
      <p:pic>
        <p:nvPicPr>
          <p:cNvPr id="10" name="Picture 9"/>
          <p:cNvPicPr>
            <a:picLocks noChangeAspect="1"/>
          </p:cNvPicPr>
          <p:nvPr/>
        </p:nvPicPr>
        <p:blipFill>
          <a:blip r:embed="rId3"/>
          <a:stretch>
            <a:fillRect/>
          </a:stretch>
        </p:blipFill>
        <p:spPr>
          <a:xfrm>
            <a:off x="3019420" y="3347449"/>
            <a:ext cx="5707330" cy="3523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6D2DAD-6B95-4C61-9E0B-B01F6EDE091D}" type="slidenum">
              <a:rPr lang="en-US" altLang="en-US"/>
            </a:fld>
            <a:endParaRPr lang="en-US" altLang="en-US"/>
          </a:p>
        </p:txBody>
      </p:sp>
      <p:sp>
        <p:nvSpPr>
          <p:cNvPr id="72706" name="Rectangle 2"/>
          <p:cNvSpPr>
            <a:spLocks noGrp="1" noChangeArrowheads="1"/>
          </p:cNvSpPr>
          <p:nvPr>
            <p:ph type="title"/>
          </p:nvPr>
        </p:nvSpPr>
        <p:spPr>
          <a:xfrm>
            <a:off x="2209800" y="228600"/>
            <a:ext cx="7772400" cy="1143000"/>
          </a:xfrm>
        </p:spPr>
        <p:txBody>
          <a:bodyPr>
            <a:normAutofit fontScale="90000"/>
          </a:bodyPr>
          <a:lstStyle/>
          <a:p>
            <a:r>
              <a:rPr lang="en-US" altLang="en-US"/>
              <a:t>From Regular Expression to DFA Directly: Algorithm</a:t>
            </a:r>
            <a:endParaRPr lang="en-US" altLang="en-US"/>
          </a:p>
        </p:txBody>
      </p:sp>
      <p:sp>
        <p:nvSpPr>
          <p:cNvPr id="72707" name="Text Box 3"/>
          <p:cNvSpPr txBox="1">
            <a:spLocks noChangeArrowheads="1"/>
          </p:cNvSpPr>
          <p:nvPr/>
        </p:nvSpPr>
        <p:spPr bwMode="auto">
          <a:xfrm>
            <a:off x="4022726" y="227012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sym typeface="Symbol" panose="05050102010706020507" pitchFamily="18" charset="2"/>
            </a:endParaRPr>
          </a:p>
        </p:txBody>
      </p:sp>
      <p:sp>
        <p:nvSpPr>
          <p:cNvPr id="72708" name="Text Box 4"/>
          <p:cNvSpPr txBox="1">
            <a:spLocks noChangeArrowheads="1"/>
          </p:cNvSpPr>
          <p:nvPr/>
        </p:nvSpPr>
        <p:spPr bwMode="auto">
          <a:xfrm>
            <a:off x="2057400" y="1654176"/>
            <a:ext cx="641085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s</a:t>
            </a:r>
            <a:r>
              <a:rPr lang="en-US" altLang="en-US" baseline="-25000"/>
              <a:t>0</a:t>
            </a:r>
            <a:r>
              <a:rPr lang="en-US" altLang="en-US"/>
              <a:t> := </a:t>
            </a:r>
            <a:r>
              <a:rPr lang="en-US" altLang="en-US" i="1"/>
              <a:t>firstpos</a:t>
            </a:r>
            <a:r>
              <a:rPr lang="en-US" altLang="en-US"/>
              <a:t>(</a:t>
            </a:r>
            <a:r>
              <a:rPr lang="en-US" altLang="en-US" i="1"/>
              <a:t>root</a:t>
            </a:r>
            <a:r>
              <a:rPr lang="en-US" altLang="en-US"/>
              <a:t>) where </a:t>
            </a:r>
            <a:r>
              <a:rPr lang="en-US" altLang="en-US" i="1"/>
              <a:t>root</a:t>
            </a:r>
            <a:r>
              <a:rPr lang="en-US" altLang="en-US"/>
              <a:t> is the root of the syntax tree</a:t>
            </a:r>
            <a:br>
              <a:rPr lang="en-US" altLang="en-US" i="1"/>
            </a:br>
            <a:r>
              <a:rPr lang="en-US" altLang="en-US" i="1"/>
              <a:t>Dstates</a:t>
            </a:r>
            <a:r>
              <a:rPr lang="en-US" altLang="en-US"/>
              <a:t> := {</a:t>
            </a:r>
            <a:r>
              <a:rPr lang="en-US" altLang="en-US" i="1"/>
              <a:t>s</a:t>
            </a:r>
            <a:r>
              <a:rPr lang="en-US" altLang="en-US" baseline="-25000"/>
              <a:t>0</a:t>
            </a:r>
            <a:r>
              <a:rPr lang="en-US" altLang="en-US"/>
              <a:t>} and is unmarked</a:t>
            </a:r>
            <a:br>
              <a:rPr lang="en-US" altLang="en-US" b="1" i="1"/>
            </a:br>
            <a:r>
              <a:rPr lang="en-US" altLang="en-US" b="1"/>
              <a:t>while</a:t>
            </a:r>
            <a:r>
              <a:rPr lang="en-US" altLang="en-US"/>
              <a:t> there is an unmarked state </a:t>
            </a:r>
            <a:r>
              <a:rPr lang="en-US" altLang="en-US" i="1"/>
              <a:t>T </a:t>
            </a:r>
            <a:r>
              <a:rPr lang="en-US" altLang="en-US"/>
              <a:t>in </a:t>
            </a:r>
            <a:r>
              <a:rPr lang="en-US" altLang="en-US" i="1"/>
              <a:t>Dstates</a:t>
            </a:r>
            <a:r>
              <a:rPr lang="en-US" altLang="en-US"/>
              <a:t> </a:t>
            </a:r>
            <a:r>
              <a:rPr lang="en-US" altLang="en-US" b="1"/>
              <a:t>do</a:t>
            </a:r>
            <a:br>
              <a:rPr lang="en-US" altLang="en-US" b="1"/>
            </a:br>
            <a:r>
              <a:rPr lang="en-US" altLang="en-US" b="1"/>
              <a:t>	</a:t>
            </a:r>
            <a:r>
              <a:rPr lang="en-US" altLang="en-US"/>
              <a:t>mark </a:t>
            </a:r>
            <a:r>
              <a:rPr lang="en-US" altLang="en-US" i="1"/>
              <a:t>T</a:t>
            </a:r>
            <a:br>
              <a:rPr lang="en-US" altLang="en-US" b="1"/>
            </a:br>
            <a:r>
              <a:rPr lang="en-US" altLang="en-US" b="1"/>
              <a:t>	for </a:t>
            </a:r>
            <a:r>
              <a:rPr lang="en-US" altLang="en-US"/>
              <a:t>each input symbol </a:t>
            </a:r>
            <a:r>
              <a:rPr lang="en-US" altLang="en-US" i="1"/>
              <a:t>a</a:t>
            </a:r>
            <a:r>
              <a:rPr lang="en-US" altLang="en-US"/>
              <a:t> </a:t>
            </a:r>
            <a:r>
              <a:rPr lang="en-US" altLang="en-US" sz="2800">
                <a:sym typeface="Symbol" panose="05050102010706020507" pitchFamily="18" charset="2"/>
              </a:rPr>
              <a:t> </a:t>
            </a:r>
            <a:r>
              <a:rPr lang="en-US" altLang="en-US" sz="3200">
                <a:sym typeface="Symbol" panose="05050102010706020507" pitchFamily="18" charset="2"/>
              </a:rPr>
              <a:t> </a:t>
            </a:r>
            <a:r>
              <a:rPr lang="en-US" altLang="en-US" b="1"/>
              <a:t>do</a:t>
            </a:r>
            <a:br>
              <a:rPr lang="en-US" altLang="en-US" b="1"/>
            </a:br>
            <a:r>
              <a:rPr lang="en-US" altLang="en-US" b="1"/>
              <a:t>		</a:t>
            </a:r>
            <a:r>
              <a:rPr lang="en-US" altLang="en-US"/>
              <a:t>let </a:t>
            </a:r>
            <a:r>
              <a:rPr lang="en-US" altLang="en-US" i="1"/>
              <a:t>U</a:t>
            </a:r>
            <a:r>
              <a:rPr lang="en-US" altLang="en-US"/>
              <a:t> be the set of positions that are in </a:t>
            </a:r>
            <a:r>
              <a:rPr lang="en-US" altLang="en-US" i="1"/>
              <a:t>followpos</a:t>
            </a:r>
            <a:r>
              <a:rPr lang="en-US" altLang="en-US"/>
              <a:t>(</a:t>
            </a:r>
            <a:r>
              <a:rPr lang="en-US" altLang="en-US" i="1"/>
              <a:t>p</a:t>
            </a:r>
            <a:r>
              <a:rPr lang="en-US" altLang="en-US"/>
              <a:t>)</a:t>
            </a:r>
            <a:br>
              <a:rPr lang="en-US" altLang="en-US"/>
            </a:br>
            <a:r>
              <a:rPr lang="en-US" altLang="en-US"/>
              <a:t>			for some position </a:t>
            </a:r>
            <a:r>
              <a:rPr lang="en-US" altLang="en-US" i="1"/>
              <a:t>p</a:t>
            </a:r>
            <a:r>
              <a:rPr lang="en-US" altLang="en-US"/>
              <a:t> in </a:t>
            </a:r>
            <a:r>
              <a:rPr lang="en-US" altLang="en-US" i="1"/>
              <a:t>T</a:t>
            </a:r>
            <a:r>
              <a:rPr lang="en-US" altLang="en-US"/>
              <a:t>,</a:t>
            </a:r>
            <a:br>
              <a:rPr lang="en-US" altLang="en-US"/>
            </a:br>
            <a:r>
              <a:rPr lang="en-US" altLang="en-US"/>
              <a:t>			such that the symbol at position </a:t>
            </a:r>
            <a:r>
              <a:rPr lang="en-US" altLang="en-US" i="1"/>
              <a:t>p</a:t>
            </a:r>
            <a:r>
              <a:rPr lang="en-US" altLang="en-US"/>
              <a:t> is </a:t>
            </a:r>
            <a:r>
              <a:rPr lang="en-US" altLang="en-US" i="1"/>
              <a:t>a</a:t>
            </a:r>
            <a:endParaRPr lang="en-US" altLang="en-US"/>
          </a:p>
          <a:p>
            <a:r>
              <a:rPr lang="en-US" altLang="en-US" b="1"/>
              <a:t>		if </a:t>
            </a:r>
            <a:r>
              <a:rPr lang="en-US" altLang="en-US" i="1"/>
              <a:t>U</a:t>
            </a:r>
            <a:r>
              <a:rPr lang="en-US" altLang="en-US"/>
              <a:t> is not empty and not in </a:t>
            </a:r>
            <a:r>
              <a:rPr lang="en-US" altLang="en-US" i="1"/>
              <a:t>Dstates</a:t>
            </a:r>
            <a:r>
              <a:rPr lang="en-US" altLang="en-US"/>
              <a:t> </a:t>
            </a:r>
            <a:r>
              <a:rPr lang="en-US" altLang="en-US" b="1"/>
              <a:t>then</a:t>
            </a:r>
            <a:br>
              <a:rPr lang="en-US" altLang="en-US" b="1"/>
            </a:br>
            <a:r>
              <a:rPr lang="en-US" altLang="en-US" b="1"/>
              <a:t>			</a:t>
            </a:r>
            <a:r>
              <a:rPr lang="en-US" altLang="en-US"/>
              <a:t>add </a:t>
            </a:r>
            <a:r>
              <a:rPr lang="en-US" altLang="en-US" i="1"/>
              <a:t>U</a:t>
            </a:r>
            <a:r>
              <a:rPr lang="en-US" altLang="en-US"/>
              <a:t> as an unmarked state to </a:t>
            </a:r>
            <a:r>
              <a:rPr lang="en-US" altLang="en-US" i="1"/>
              <a:t>Dstates</a:t>
            </a:r>
            <a:br>
              <a:rPr lang="en-US" altLang="en-US" b="1"/>
            </a:br>
            <a:r>
              <a:rPr lang="en-US" altLang="en-US" b="1"/>
              <a:t>		end if</a:t>
            </a:r>
            <a:br>
              <a:rPr lang="en-US" altLang="en-US" b="1"/>
            </a:br>
            <a:r>
              <a:rPr lang="en-US" altLang="en-US" b="1"/>
              <a:t>		</a:t>
            </a:r>
            <a:r>
              <a:rPr lang="en-US" altLang="en-US" i="1"/>
              <a:t>Dtran</a:t>
            </a:r>
            <a:r>
              <a:rPr lang="en-US" altLang="en-US"/>
              <a:t>[</a:t>
            </a:r>
            <a:r>
              <a:rPr lang="en-US" altLang="en-US" i="1"/>
              <a:t>T,a</a:t>
            </a:r>
            <a:r>
              <a:rPr lang="en-US" altLang="en-US"/>
              <a:t>] := </a:t>
            </a:r>
            <a:r>
              <a:rPr lang="en-US" altLang="en-US" i="1"/>
              <a:t>U</a:t>
            </a:r>
            <a:br>
              <a:rPr lang="en-US" altLang="en-US" b="1"/>
            </a:br>
            <a:r>
              <a:rPr lang="en-US" altLang="en-US" b="1"/>
              <a:t>	end do</a:t>
            </a:r>
            <a:br>
              <a:rPr lang="en-US" altLang="en-US" b="1"/>
            </a:br>
            <a:r>
              <a:rPr lang="en-US" altLang="en-US" b="1"/>
              <a:t>end do</a:t>
            </a:r>
            <a:endParaRPr lang="en-US" altLang="en-US" b="1"/>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pic>
        <p:nvPicPr>
          <p:cNvPr id="6" name="Picture 5"/>
          <p:cNvPicPr>
            <a:picLocks noChangeAspect="1"/>
          </p:cNvPicPr>
          <p:nvPr/>
        </p:nvPicPr>
        <p:blipFill>
          <a:blip r:embed="rId1"/>
          <a:stretch>
            <a:fillRect/>
          </a:stretch>
        </p:blipFill>
        <p:spPr>
          <a:xfrm>
            <a:off x="173299" y="63576"/>
            <a:ext cx="3555322" cy="2789089"/>
          </a:xfrm>
          <a:prstGeom prst="rect">
            <a:avLst/>
          </a:prstGeom>
        </p:spPr>
      </p:pic>
      <p:pic>
        <p:nvPicPr>
          <p:cNvPr id="8" name="Picture 7"/>
          <p:cNvPicPr>
            <a:picLocks noChangeAspect="1"/>
          </p:cNvPicPr>
          <p:nvPr/>
        </p:nvPicPr>
        <p:blipFill>
          <a:blip r:embed="rId2"/>
          <a:stretch>
            <a:fillRect/>
          </a:stretch>
        </p:blipFill>
        <p:spPr>
          <a:xfrm>
            <a:off x="3867705" y="63576"/>
            <a:ext cx="4743636" cy="2754768"/>
          </a:xfrm>
          <a:prstGeom prst="rect">
            <a:avLst/>
          </a:prstGeom>
        </p:spPr>
      </p:pic>
      <p:pic>
        <p:nvPicPr>
          <p:cNvPr id="10" name="Picture 9"/>
          <p:cNvPicPr>
            <a:picLocks noChangeAspect="1"/>
          </p:cNvPicPr>
          <p:nvPr/>
        </p:nvPicPr>
        <p:blipFill>
          <a:blip r:embed="rId3"/>
          <a:stretch>
            <a:fillRect/>
          </a:stretch>
        </p:blipFill>
        <p:spPr>
          <a:xfrm>
            <a:off x="173299" y="2940836"/>
            <a:ext cx="5476352" cy="2474544"/>
          </a:xfrm>
          <a:prstGeom prst="rect">
            <a:avLst/>
          </a:prstGeom>
        </p:spPr>
      </p:pic>
      <p:pic>
        <p:nvPicPr>
          <p:cNvPr id="12" name="Picture 11"/>
          <p:cNvPicPr>
            <a:picLocks noChangeAspect="1"/>
          </p:cNvPicPr>
          <p:nvPr/>
        </p:nvPicPr>
        <p:blipFill>
          <a:blip r:embed="rId4"/>
          <a:stretch>
            <a:fillRect/>
          </a:stretch>
        </p:blipFill>
        <p:spPr>
          <a:xfrm>
            <a:off x="5827866" y="2940836"/>
            <a:ext cx="5727749" cy="306501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4"/>
          <p:cNvSpPr>
            <a:spLocks noGrp="1"/>
          </p:cNvSpPr>
          <p:nvPr>
            <p:ph type="sldNum" sz="quarter" idx="12"/>
          </p:nvPr>
        </p:nvSpPr>
        <p:spPr/>
        <p:txBody>
          <a:bodyPr/>
          <a:lstStyle/>
          <a:p>
            <a:fld id="{6A92606F-B964-4660-B49B-5789B39C3DE6}" type="slidenum">
              <a:rPr lang="en-US" altLang="en-US"/>
            </a:fld>
            <a:endParaRPr lang="en-US" altLang="en-US"/>
          </a:p>
        </p:txBody>
      </p:sp>
      <p:sp>
        <p:nvSpPr>
          <p:cNvPr id="53250" name="Rectangle 2"/>
          <p:cNvSpPr>
            <a:spLocks noGrp="1" noChangeArrowheads="1"/>
          </p:cNvSpPr>
          <p:nvPr>
            <p:ph type="title"/>
          </p:nvPr>
        </p:nvSpPr>
        <p:spPr/>
        <p:txBody>
          <a:bodyPr/>
          <a:lstStyle/>
          <a:p>
            <a:r>
              <a:rPr lang="en-US" altLang="en-US"/>
              <a:t>From Regular Expression to DFA Directly: Example</a:t>
            </a:r>
            <a:endParaRPr lang="en-US" altLang="en-US"/>
          </a:p>
        </p:txBody>
      </p:sp>
      <p:sp>
        <p:nvSpPr>
          <p:cNvPr id="53251" name="Oval 3"/>
          <p:cNvSpPr>
            <a:spLocks noChangeArrowheads="1"/>
          </p:cNvSpPr>
          <p:nvPr/>
        </p:nvSpPr>
        <p:spPr bwMode="auto">
          <a:xfrm>
            <a:off x="3962400" y="5638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1,2,3</a:t>
            </a:r>
            <a:endParaRPr lang="en-US" altLang="en-US" sz="2000"/>
          </a:p>
        </p:txBody>
      </p:sp>
      <p:sp>
        <p:nvSpPr>
          <p:cNvPr id="53252" name="Text Box 4"/>
          <p:cNvSpPr txBox="1">
            <a:spLocks noChangeArrowheads="1"/>
          </p:cNvSpPr>
          <p:nvPr/>
        </p:nvSpPr>
        <p:spPr bwMode="auto">
          <a:xfrm>
            <a:off x="3124201" y="56388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3253" name="Line 5"/>
          <p:cNvSpPr>
            <a:spLocks noChangeShapeType="1"/>
          </p:cNvSpPr>
          <p:nvPr/>
        </p:nvSpPr>
        <p:spPr bwMode="auto">
          <a:xfrm>
            <a:off x="2819400" y="5943600"/>
            <a:ext cx="11430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254" name="Line 6"/>
          <p:cNvSpPr>
            <a:spLocks noChangeShapeType="1"/>
          </p:cNvSpPr>
          <p:nvPr/>
        </p:nvSpPr>
        <p:spPr bwMode="auto">
          <a:xfrm>
            <a:off x="4572000" y="5943600"/>
            <a:ext cx="9144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255" name="Text Box 7"/>
          <p:cNvSpPr txBox="1">
            <a:spLocks noChangeArrowheads="1"/>
          </p:cNvSpPr>
          <p:nvPr/>
        </p:nvSpPr>
        <p:spPr bwMode="auto">
          <a:xfrm>
            <a:off x="4876801" y="564356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3256" name="Oval 8"/>
          <p:cNvSpPr>
            <a:spLocks noChangeArrowheads="1"/>
          </p:cNvSpPr>
          <p:nvPr/>
        </p:nvSpPr>
        <p:spPr bwMode="auto">
          <a:xfrm>
            <a:off x="5562600" y="5638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1,2,</a:t>
            </a:r>
            <a:br>
              <a:rPr lang="en-US" altLang="en-US" sz="2000"/>
            </a:br>
            <a:r>
              <a:rPr lang="en-US" altLang="en-US" sz="2000"/>
              <a:t>3,4</a:t>
            </a:r>
            <a:endParaRPr lang="en-US" altLang="en-US" sz="2000"/>
          </a:p>
        </p:txBody>
      </p:sp>
      <p:sp>
        <p:nvSpPr>
          <p:cNvPr id="53257" name="Oval 9"/>
          <p:cNvSpPr>
            <a:spLocks noChangeArrowheads="1"/>
          </p:cNvSpPr>
          <p:nvPr/>
        </p:nvSpPr>
        <p:spPr bwMode="auto">
          <a:xfrm>
            <a:off x="8763000" y="5638800"/>
            <a:ext cx="609600" cy="6096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1,2,</a:t>
            </a:r>
            <a:br>
              <a:rPr lang="en-US" altLang="en-US" sz="2000"/>
            </a:br>
            <a:r>
              <a:rPr lang="en-US" altLang="en-US" sz="2000"/>
              <a:t>3,6</a:t>
            </a:r>
            <a:endParaRPr lang="en-US" altLang="en-US" sz="2000"/>
          </a:p>
        </p:txBody>
      </p:sp>
      <p:sp>
        <p:nvSpPr>
          <p:cNvPr id="53258" name="Line 10"/>
          <p:cNvSpPr>
            <a:spLocks noChangeShapeType="1"/>
          </p:cNvSpPr>
          <p:nvPr/>
        </p:nvSpPr>
        <p:spPr bwMode="auto">
          <a:xfrm>
            <a:off x="6172200" y="5943600"/>
            <a:ext cx="990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259" name="Freeform 11"/>
          <p:cNvSpPr/>
          <p:nvPr/>
        </p:nvSpPr>
        <p:spPr bwMode="auto">
          <a:xfrm>
            <a:off x="4321176" y="52578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260" name="Line 12"/>
          <p:cNvSpPr>
            <a:spLocks noChangeShapeType="1"/>
          </p:cNvSpPr>
          <p:nvPr/>
        </p:nvSpPr>
        <p:spPr bwMode="auto">
          <a:xfrm>
            <a:off x="7772400" y="5943600"/>
            <a:ext cx="990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261" name="Oval 13"/>
          <p:cNvSpPr>
            <a:spLocks noChangeArrowheads="1"/>
          </p:cNvSpPr>
          <p:nvPr/>
        </p:nvSpPr>
        <p:spPr bwMode="auto">
          <a:xfrm>
            <a:off x="7162800" y="5638800"/>
            <a:ext cx="609600" cy="6096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1,2,</a:t>
            </a:r>
            <a:br>
              <a:rPr lang="en-US" altLang="en-US" sz="2000"/>
            </a:br>
            <a:r>
              <a:rPr lang="en-US" altLang="en-US" sz="2000"/>
              <a:t>3,5</a:t>
            </a:r>
            <a:endParaRPr lang="en-US" altLang="en-US" sz="2000"/>
          </a:p>
        </p:txBody>
      </p:sp>
      <p:sp>
        <p:nvSpPr>
          <p:cNvPr id="53262" name="Text Box 14"/>
          <p:cNvSpPr txBox="1">
            <a:spLocks noChangeArrowheads="1"/>
          </p:cNvSpPr>
          <p:nvPr/>
        </p:nvSpPr>
        <p:spPr bwMode="auto">
          <a:xfrm>
            <a:off x="6477001" y="5638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3263" name="Text Box 15"/>
          <p:cNvSpPr txBox="1">
            <a:spLocks noChangeArrowheads="1"/>
          </p:cNvSpPr>
          <p:nvPr/>
        </p:nvSpPr>
        <p:spPr bwMode="auto">
          <a:xfrm>
            <a:off x="8077201" y="5638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3264" name="Text Box 16"/>
          <p:cNvSpPr txBox="1">
            <a:spLocks noChangeArrowheads="1"/>
          </p:cNvSpPr>
          <p:nvPr/>
        </p:nvSpPr>
        <p:spPr bwMode="auto">
          <a:xfrm>
            <a:off x="4479926" y="4953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3265" name="Freeform 17"/>
          <p:cNvSpPr/>
          <p:nvPr/>
        </p:nvSpPr>
        <p:spPr bwMode="auto">
          <a:xfrm>
            <a:off x="4572000" y="5248275"/>
            <a:ext cx="4191000" cy="692150"/>
          </a:xfrm>
          <a:custGeom>
            <a:avLst/>
            <a:gdLst>
              <a:gd name="T0" fmla="*/ 2868 w 2868"/>
              <a:gd name="T1" fmla="*/ 351 h 436"/>
              <a:gd name="T2" fmla="*/ 2341 w 2868"/>
              <a:gd name="T3" fmla="*/ 139 h 436"/>
              <a:gd name="T4" fmla="*/ 1413 w 2868"/>
              <a:gd name="T5" fmla="*/ 2 h 436"/>
              <a:gd name="T6" fmla="*/ 639 w 2868"/>
              <a:gd name="T7" fmla="*/ 130 h 436"/>
              <a:gd name="T8" fmla="*/ 0 w 2868"/>
              <a:gd name="T9" fmla="*/ 436 h 436"/>
            </a:gdLst>
            <a:ahLst/>
            <a:cxnLst>
              <a:cxn ang="0">
                <a:pos x="T0" y="T1"/>
              </a:cxn>
              <a:cxn ang="0">
                <a:pos x="T2" y="T3"/>
              </a:cxn>
              <a:cxn ang="0">
                <a:pos x="T4" y="T5"/>
              </a:cxn>
              <a:cxn ang="0">
                <a:pos x="T6" y="T7"/>
              </a:cxn>
              <a:cxn ang="0">
                <a:pos x="T8" y="T9"/>
              </a:cxn>
            </a:cxnLst>
            <a:rect l="0" t="0" r="r" b="b"/>
            <a:pathLst>
              <a:path w="2868" h="436">
                <a:moveTo>
                  <a:pt x="2868" y="351"/>
                </a:moveTo>
                <a:cubicBezTo>
                  <a:pt x="2780" y="317"/>
                  <a:pt x="2583" y="197"/>
                  <a:pt x="2341" y="139"/>
                </a:cubicBezTo>
                <a:cubicBezTo>
                  <a:pt x="2099" y="81"/>
                  <a:pt x="1697" y="4"/>
                  <a:pt x="1413" y="2"/>
                </a:cubicBezTo>
                <a:cubicBezTo>
                  <a:pt x="1129" y="0"/>
                  <a:pt x="874" y="58"/>
                  <a:pt x="639" y="130"/>
                </a:cubicBezTo>
                <a:cubicBezTo>
                  <a:pt x="404" y="202"/>
                  <a:pt x="133" y="372"/>
                  <a:pt x="0" y="436"/>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266" name="Text Box 18"/>
          <p:cNvSpPr txBox="1">
            <a:spLocks noChangeArrowheads="1"/>
          </p:cNvSpPr>
          <p:nvPr/>
        </p:nvSpPr>
        <p:spPr bwMode="auto">
          <a:xfrm>
            <a:off x="6477001" y="4953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3267" name="Freeform 19"/>
          <p:cNvSpPr/>
          <p:nvPr/>
        </p:nvSpPr>
        <p:spPr bwMode="auto">
          <a:xfrm rot="10800000" flipH="1">
            <a:off x="5943600" y="6172201"/>
            <a:ext cx="457200"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268" name="Text Box 20"/>
          <p:cNvSpPr txBox="1">
            <a:spLocks noChangeArrowheads="1"/>
          </p:cNvSpPr>
          <p:nvPr/>
        </p:nvSpPr>
        <p:spPr bwMode="auto">
          <a:xfrm>
            <a:off x="6096001" y="65532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3269" name="Text Box 21"/>
          <p:cNvSpPr txBox="1">
            <a:spLocks noChangeArrowheads="1"/>
          </p:cNvSpPr>
          <p:nvPr/>
        </p:nvSpPr>
        <p:spPr bwMode="auto">
          <a:xfrm>
            <a:off x="6477001" y="5334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3270" name="Freeform 22"/>
          <p:cNvSpPr/>
          <p:nvPr/>
        </p:nvSpPr>
        <p:spPr bwMode="auto">
          <a:xfrm>
            <a:off x="6172200" y="5638800"/>
            <a:ext cx="990600" cy="228600"/>
          </a:xfrm>
          <a:custGeom>
            <a:avLst/>
            <a:gdLst>
              <a:gd name="T0" fmla="*/ 860 w 860"/>
              <a:gd name="T1" fmla="*/ 95 h 112"/>
              <a:gd name="T2" fmla="*/ 664 w 860"/>
              <a:gd name="T3" fmla="*/ 27 h 112"/>
              <a:gd name="T4" fmla="*/ 400 w 860"/>
              <a:gd name="T5" fmla="*/ 2 h 112"/>
              <a:gd name="T6" fmla="*/ 170 w 860"/>
              <a:gd name="T7" fmla="*/ 36 h 112"/>
              <a:gd name="T8" fmla="*/ 0 w 860"/>
              <a:gd name="T9" fmla="*/ 112 h 112"/>
            </a:gdLst>
            <a:ahLst/>
            <a:cxnLst>
              <a:cxn ang="0">
                <a:pos x="T0" y="T1"/>
              </a:cxn>
              <a:cxn ang="0">
                <a:pos x="T2" y="T3"/>
              </a:cxn>
              <a:cxn ang="0">
                <a:pos x="T4" y="T5"/>
              </a:cxn>
              <a:cxn ang="0">
                <a:pos x="T6" y="T7"/>
              </a:cxn>
              <a:cxn ang="0">
                <a:pos x="T8" y="T9"/>
              </a:cxn>
            </a:cxnLst>
            <a:rect l="0" t="0" r="r" b="b"/>
            <a:pathLst>
              <a:path w="860" h="112">
                <a:moveTo>
                  <a:pt x="860" y="95"/>
                </a:moveTo>
                <a:cubicBezTo>
                  <a:pt x="827" y="85"/>
                  <a:pt x="741" y="42"/>
                  <a:pt x="664" y="27"/>
                </a:cubicBezTo>
                <a:cubicBezTo>
                  <a:pt x="587" y="12"/>
                  <a:pt x="482" y="0"/>
                  <a:pt x="400" y="2"/>
                </a:cubicBezTo>
                <a:cubicBezTo>
                  <a:pt x="318" y="4"/>
                  <a:pt x="237" y="18"/>
                  <a:pt x="170" y="36"/>
                </a:cubicBezTo>
                <a:cubicBezTo>
                  <a:pt x="103" y="54"/>
                  <a:pt x="35" y="96"/>
                  <a:pt x="0" y="112"/>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271" name="Freeform 23"/>
          <p:cNvSpPr/>
          <p:nvPr/>
        </p:nvSpPr>
        <p:spPr bwMode="auto">
          <a:xfrm>
            <a:off x="6172200" y="5954714"/>
            <a:ext cx="2590800" cy="460375"/>
          </a:xfrm>
          <a:custGeom>
            <a:avLst/>
            <a:gdLst>
              <a:gd name="T0" fmla="*/ 1869 w 1869"/>
              <a:gd name="T1" fmla="*/ 77 h 290"/>
              <a:gd name="T2" fmla="*/ 1442 w 1869"/>
              <a:gd name="T3" fmla="*/ 223 h 290"/>
              <a:gd name="T4" fmla="*/ 851 w 1869"/>
              <a:gd name="T5" fmla="*/ 281 h 290"/>
              <a:gd name="T6" fmla="*/ 366 w 1869"/>
              <a:gd name="T7" fmla="*/ 170 h 290"/>
              <a:gd name="T8" fmla="*/ 0 w 1869"/>
              <a:gd name="T9" fmla="*/ 0 h 290"/>
            </a:gdLst>
            <a:ahLst/>
            <a:cxnLst>
              <a:cxn ang="0">
                <a:pos x="T0" y="T1"/>
              </a:cxn>
              <a:cxn ang="0">
                <a:pos x="T2" y="T3"/>
              </a:cxn>
              <a:cxn ang="0">
                <a:pos x="T4" y="T5"/>
              </a:cxn>
              <a:cxn ang="0">
                <a:pos x="T6" y="T7"/>
              </a:cxn>
              <a:cxn ang="0">
                <a:pos x="T8" y="T9"/>
              </a:cxn>
            </a:cxnLst>
            <a:rect l="0" t="0" r="r" b="b"/>
            <a:pathLst>
              <a:path w="1869" h="290">
                <a:moveTo>
                  <a:pt x="1869" y="77"/>
                </a:moveTo>
                <a:cubicBezTo>
                  <a:pt x="1797" y="99"/>
                  <a:pt x="1612" y="189"/>
                  <a:pt x="1442" y="223"/>
                </a:cubicBezTo>
                <a:cubicBezTo>
                  <a:pt x="1272" y="257"/>
                  <a:pt x="1030" y="290"/>
                  <a:pt x="851" y="281"/>
                </a:cubicBezTo>
                <a:cubicBezTo>
                  <a:pt x="672" y="272"/>
                  <a:pt x="508" y="217"/>
                  <a:pt x="366" y="170"/>
                </a:cubicBezTo>
                <a:cubicBezTo>
                  <a:pt x="224" y="123"/>
                  <a:pt x="76" y="35"/>
                  <a:pt x="0" y="0"/>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272" name="Text Box 24"/>
          <p:cNvSpPr txBox="1">
            <a:spLocks noChangeArrowheads="1"/>
          </p:cNvSpPr>
          <p:nvPr/>
        </p:nvSpPr>
        <p:spPr bwMode="auto">
          <a:xfrm>
            <a:off x="7391401" y="63246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graphicFrame>
        <p:nvGraphicFramePr>
          <p:cNvPr id="53303" name="Group 55"/>
          <p:cNvGraphicFramePr>
            <a:graphicFrameLocks noGrp="1"/>
          </p:cNvGraphicFramePr>
          <p:nvPr/>
        </p:nvGraphicFramePr>
        <p:xfrm>
          <a:off x="2438400" y="1981200"/>
          <a:ext cx="2590800" cy="2773680"/>
        </p:xfrm>
        <a:graphic>
          <a:graphicData uri="http://schemas.openxmlformats.org/drawingml/2006/table">
            <a:tbl>
              <a:tblPr/>
              <a:tblGrid>
                <a:gridCol w="1295400"/>
                <a:gridCol w="1295400"/>
              </a:tblGrid>
              <a:tr h="347663">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Node</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1" u="none" strike="noStrike" cap="none" normalizeH="0" baseline="0">
                          <a:ln>
                            <a:noFill/>
                          </a:ln>
                          <a:solidFill>
                            <a:schemeClr val="tx1"/>
                          </a:solidFill>
                          <a:effectLst/>
                          <a:latin typeface="Times" panose="02020603050405020304" pitchFamily="18" charset="0"/>
                        </a:rPr>
                        <a:t>followpos</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1</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{1, 2, 3}</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2</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{1, 2, 3}</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3</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{4}</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4</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{5}</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5</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{6}</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7663">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6</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000" b="0" i="0" u="none" strike="noStrike" cap="none" normalizeH="0" baseline="0">
                          <a:ln>
                            <a:noFill/>
                          </a:ln>
                          <a:solidFill>
                            <a:schemeClr val="tx1"/>
                          </a:solidFill>
                          <a:effectLst/>
                          <a:latin typeface="Times" panose="02020603050405020304" pitchFamily="18" charset="0"/>
                        </a:rPr>
                        <a:t>-</a:t>
                      </a:r>
                      <a:endParaRPr kumimoji="0" lang="en-US" altLang="en-US" sz="20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304" name="Oval 56"/>
          <p:cNvSpPr>
            <a:spLocks noChangeArrowheads="1"/>
          </p:cNvSpPr>
          <p:nvPr/>
        </p:nvSpPr>
        <p:spPr bwMode="auto">
          <a:xfrm>
            <a:off x="6400800" y="2362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53306" name="Line 58"/>
          <p:cNvSpPr>
            <a:spLocks noChangeShapeType="1"/>
          </p:cNvSpPr>
          <p:nvPr/>
        </p:nvSpPr>
        <p:spPr bwMode="auto">
          <a:xfrm>
            <a:off x="6705600" y="2590800"/>
            <a:ext cx="609600" cy="3810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307" name="Oval 59"/>
          <p:cNvSpPr>
            <a:spLocks noChangeArrowheads="1"/>
          </p:cNvSpPr>
          <p:nvPr/>
        </p:nvSpPr>
        <p:spPr bwMode="auto">
          <a:xfrm>
            <a:off x="6400800" y="34290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53308" name="Oval 60"/>
          <p:cNvSpPr>
            <a:spLocks noChangeArrowheads="1"/>
          </p:cNvSpPr>
          <p:nvPr/>
        </p:nvSpPr>
        <p:spPr bwMode="auto">
          <a:xfrm>
            <a:off x="73152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53310" name="Line 62"/>
          <p:cNvSpPr>
            <a:spLocks noChangeShapeType="1"/>
          </p:cNvSpPr>
          <p:nvPr/>
        </p:nvSpPr>
        <p:spPr bwMode="auto">
          <a:xfrm flipV="1">
            <a:off x="6705600" y="3048000"/>
            <a:ext cx="609600" cy="4572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311" name="Line 63"/>
          <p:cNvSpPr>
            <a:spLocks noChangeShapeType="1"/>
          </p:cNvSpPr>
          <p:nvPr/>
        </p:nvSpPr>
        <p:spPr bwMode="auto">
          <a:xfrm>
            <a:off x="7620000" y="3048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312" name="Line 64"/>
          <p:cNvSpPr>
            <a:spLocks noChangeShapeType="1"/>
          </p:cNvSpPr>
          <p:nvPr/>
        </p:nvSpPr>
        <p:spPr bwMode="auto">
          <a:xfrm>
            <a:off x="8534400" y="3048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313" name="Freeform 65"/>
          <p:cNvSpPr/>
          <p:nvPr/>
        </p:nvSpPr>
        <p:spPr bwMode="auto">
          <a:xfrm flipH="1" flipV="1">
            <a:off x="6096000" y="3657600"/>
            <a:ext cx="457200" cy="457200"/>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322" name="Freeform 74"/>
          <p:cNvSpPr/>
          <p:nvPr/>
        </p:nvSpPr>
        <p:spPr bwMode="auto">
          <a:xfrm flipH="1">
            <a:off x="6096000" y="1981200"/>
            <a:ext cx="457200" cy="457200"/>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324" name="AutoShape 76"/>
          <p:cNvSpPr>
            <a:spLocks noChangeArrowheads="1"/>
          </p:cNvSpPr>
          <p:nvPr/>
        </p:nvSpPr>
        <p:spPr bwMode="auto">
          <a:xfrm>
            <a:off x="5257800" y="2743200"/>
            <a:ext cx="609600" cy="609600"/>
          </a:xfrm>
          <a:prstGeom prst="right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3325" name="Oval 77"/>
          <p:cNvSpPr>
            <a:spLocks noChangeArrowheads="1"/>
          </p:cNvSpPr>
          <p:nvPr/>
        </p:nvSpPr>
        <p:spPr bwMode="auto">
          <a:xfrm>
            <a:off x="82296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endParaRPr lang="en-US" altLang="en-US" sz="2000"/>
          </a:p>
        </p:txBody>
      </p:sp>
      <p:sp>
        <p:nvSpPr>
          <p:cNvPr id="53326" name="Oval 78"/>
          <p:cNvSpPr>
            <a:spLocks noChangeArrowheads="1"/>
          </p:cNvSpPr>
          <p:nvPr/>
        </p:nvSpPr>
        <p:spPr bwMode="auto">
          <a:xfrm>
            <a:off x="91440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5</a:t>
            </a:r>
            <a:endParaRPr lang="en-US" altLang="en-US" sz="2000"/>
          </a:p>
        </p:txBody>
      </p:sp>
      <p:sp>
        <p:nvSpPr>
          <p:cNvPr id="53327" name="Oval 79"/>
          <p:cNvSpPr>
            <a:spLocks noChangeArrowheads="1"/>
          </p:cNvSpPr>
          <p:nvPr/>
        </p:nvSpPr>
        <p:spPr bwMode="auto">
          <a:xfrm>
            <a:off x="10058400" y="2895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6</a:t>
            </a:r>
            <a:endParaRPr lang="en-US" altLang="en-US" sz="2000"/>
          </a:p>
        </p:txBody>
      </p:sp>
      <p:sp>
        <p:nvSpPr>
          <p:cNvPr id="53328" name="Line 80"/>
          <p:cNvSpPr>
            <a:spLocks noChangeShapeType="1"/>
          </p:cNvSpPr>
          <p:nvPr/>
        </p:nvSpPr>
        <p:spPr bwMode="auto">
          <a:xfrm>
            <a:off x="9448800" y="3048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cxnSp>
        <p:nvCxnSpPr>
          <p:cNvPr id="53329" name="AutoShape 81"/>
          <p:cNvCxnSpPr>
            <a:cxnSpLocks noChangeShapeType="1"/>
            <a:stCxn id="53304" idx="2"/>
            <a:endCxn id="53307" idx="2"/>
          </p:cNvCxnSpPr>
          <p:nvPr/>
        </p:nvCxnSpPr>
        <p:spPr bwMode="auto">
          <a:xfrm rot="10800000" flipH="1" flipV="1">
            <a:off x="6400800" y="2514600"/>
            <a:ext cx="1588" cy="1066800"/>
          </a:xfrm>
          <a:prstGeom prst="curvedConnector3">
            <a:avLst>
              <a:gd name="adj1" fmla="val -14400000"/>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330" name="AutoShape 82"/>
          <p:cNvCxnSpPr>
            <a:cxnSpLocks noChangeShapeType="1"/>
            <a:stCxn id="53307" idx="0"/>
            <a:endCxn id="53304" idx="4"/>
          </p:cNvCxnSpPr>
          <p:nvPr/>
        </p:nvCxnSpPr>
        <p:spPr bwMode="auto">
          <a:xfrm rot="16200000">
            <a:off x="6172200" y="3048000"/>
            <a:ext cx="762000" cy="0"/>
          </a:xfrm>
          <a:prstGeom prst="straightConnector1">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331" name="AutoShape 83"/>
          <p:cNvSpPr>
            <a:spLocks noChangeArrowheads="1"/>
          </p:cNvSpPr>
          <p:nvPr/>
        </p:nvSpPr>
        <p:spPr bwMode="auto">
          <a:xfrm rot="5400000">
            <a:off x="6324600" y="4343400"/>
            <a:ext cx="609600" cy="609600"/>
          </a:xfrm>
          <a:prstGeom prst="right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 to DFA directly</a:t>
            </a:r>
            <a:endParaRPr lang="en-AU" dirty="0"/>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
        <p:nvSpPr>
          <p:cNvPr id="7" name="Text Box 6"/>
          <p:cNvSpPr txBox="1">
            <a:spLocks noChangeArrowheads="1"/>
          </p:cNvSpPr>
          <p:nvPr/>
        </p:nvSpPr>
        <p:spPr bwMode="auto">
          <a:xfrm>
            <a:off x="985421" y="2368551"/>
            <a:ext cx="707550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TRY Yourself:</a:t>
            </a:r>
            <a:endParaRPr lang="en-US" altLang="en-US" b="1" dirty="0"/>
          </a:p>
          <a:p>
            <a:endParaRPr lang="en-US" altLang="en-US" b="1" dirty="0"/>
          </a:p>
          <a:p>
            <a:r>
              <a:rPr lang="en-US" altLang="en-US" dirty="0"/>
              <a:t>(</a:t>
            </a:r>
            <a:r>
              <a:rPr lang="en-US" altLang="en-US" dirty="0" err="1"/>
              <a:t>a+b</a:t>
            </a:r>
            <a:r>
              <a:rPr lang="en-US" altLang="en-US" dirty="0"/>
              <a:t>)*+(</a:t>
            </a:r>
            <a:r>
              <a:rPr lang="en-US" altLang="en-US" dirty="0" err="1"/>
              <a:t>a.c</a:t>
            </a:r>
            <a:r>
              <a:rPr lang="en-US" altLang="en-US" dirty="0"/>
              <a:t>)*</a:t>
            </a: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7F3F8E40-78A5-4F7B-90E3-2831372F1F80}" type="slidenum">
              <a:rPr lang="en-US" altLang="en-US"/>
            </a:fld>
            <a:endParaRPr lang="en-US" altLang="en-US"/>
          </a:p>
        </p:txBody>
      </p:sp>
      <p:sp>
        <p:nvSpPr>
          <p:cNvPr id="39938" name="Rectangle 2"/>
          <p:cNvSpPr>
            <a:spLocks noGrp="1" noChangeArrowheads="1"/>
          </p:cNvSpPr>
          <p:nvPr>
            <p:ph type="title"/>
          </p:nvPr>
        </p:nvSpPr>
        <p:spPr/>
        <p:txBody>
          <a:bodyPr/>
          <a:lstStyle/>
          <a:p>
            <a:r>
              <a:rPr lang="en-US" altLang="en-US"/>
              <a:t>Time-Space Tradeoffs</a:t>
            </a:r>
            <a:endParaRPr lang="en-US" altLang="en-US"/>
          </a:p>
        </p:txBody>
      </p:sp>
      <p:graphicFrame>
        <p:nvGraphicFramePr>
          <p:cNvPr id="39966" name="Group 30"/>
          <p:cNvGraphicFramePr>
            <a:graphicFrameLocks noGrp="1"/>
          </p:cNvGraphicFramePr>
          <p:nvPr/>
        </p:nvGraphicFramePr>
        <p:xfrm>
          <a:off x="2743200" y="2895600"/>
          <a:ext cx="6705600" cy="2337118"/>
        </p:xfrm>
        <a:graphic>
          <a:graphicData uri="http://schemas.openxmlformats.org/drawingml/2006/table">
            <a:tbl>
              <a:tblPr/>
              <a:tblGrid>
                <a:gridCol w="2235200"/>
                <a:gridCol w="2235200"/>
                <a:gridCol w="2235200"/>
              </a:tblGrid>
              <a:tr h="812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a:ln>
                            <a:noFill/>
                          </a:ln>
                          <a:solidFill>
                            <a:schemeClr val="tx1"/>
                          </a:solidFill>
                          <a:effectLst/>
                          <a:latin typeface="Times" panose="02020603050405020304" pitchFamily="18" charset="0"/>
                        </a:rPr>
                        <a:t>Automaton</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a:ln>
                            <a:noFill/>
                          </a:ln>
                          <a:solidFill>
                            <a:schemeClr val="tx1"/>
                          </a:solidFill>
                          <a:effectLst/>
                          <a:latin typeface="Times" panose="02020603050405020304" pitchFamily="18" charset="0"/>
                        </a:rPr>
                        <a:t>Space</a:t>
                      </a:r>
                      <a:br>
                        <a:rPr kumimoji="0" lang="en-US" altLang="en-US" sz="2800" b="0" i="1" u="none" strike="noStrike" cap="none" normalizeH="0" baseline="0">
                          <a:ln>
                            <a:noFill/>
                          </a:ln>
                          <a:solidFill>
                            <a:schemeClr val="tx1"/>
                          </a:solidFill>
                          <a:effectLst/>
                          <a:latin typeface="Times" panose="02020603050405020304" pitchFamily="18" charset="0"/>
                        </a:rPr>
                      </a:br>
                      <a:r>
                        <a:rPr kumimoji="0" lang="en-US" altLang="en-US" sz="2800" b="0" i="1" u="none" strike="noStrike" cap="none" normalizeH="0" baseline="0">
                          <a:ln>
                            <a:noFill/>
                          </a:ln>
                          <a:solidFill>
                            <a:schemeClr val="tx1"/>
                          </a:solidFill>
                          <a:effectLst/>
                          <a:latin typeface="Times" panose="02020603050405020304" pitchFamily="18" charset="0"/>
                        </a:rPr>
                        <a:t>(worst case)</a:t>
                      </a:r>
                      <a:endParaRPr kumimoji="0" lang="en-US" altLang="en-US" sz="2800" b="0" i="1"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a:ln>
                            <a:noFill/>
                          </a:ln>
                          <a:solidFill>
                            <a:schemeClr val="tx1"/>
                          </a:solidFill>
                          <a:effectLst/>
                          <a:latin typeface="Times" panose="02020603050405020304" pitchFamily="18" charset="0"/>
                        </a:rPr>
                        <a:t>Time</a:t>
                      </a:r>
                      <a:br>
                        <a:rPr kumimoji="0" lang="en-US" altLang="en-US" sz="2800" b="0" i="1" u="none" strike="noStrike" cap="none" normalizeH="0" baseline="0">
                          <a:ln>
                            <a:noFill/>
                          </a:ln>
                          <a:solidFill>
                            <a:schemeClr val="tx1"/>
                          </a:solidFill>
                          <a:effectLst/>
                          <a:latin typeface="Times" panose="02020603050405020304" pitchFamily="18" charset="0"/>
                        </a:rPr>
                      </a:br>
                      <a:r>
                        <a:rPr kumimoji="0" lang="en-US" altLang="en-US" sz="2800" b="0" i="1" u="none" strike="noStrike" cap="none" normalizeH="0" baseline="0">
                          <a:ln>
                            <a:noFill/>
                          </a:ln>
                          <a:solidFill>
                            <a:schemeClr val="tx1"/>
                          </a:solidFill>
                          <a:effectLst/>
                          <a:latin typeface="Times" panose="02020603050405020304" pitchFamily="18" charset="0"/>
                        </a:rPr>
                        <a:t>(worst case)</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913">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Times" panose="02020603050405020304" pitchFamily="18" charset="0"/>
                        </a:rPr>
                        <a:t>NFA</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dirty="0">
                          <a:ln>
                            <a:noFill/>
                          </a:ln>
                          <a:solidFill>
                            <a:schemeClr val="tx1"/>
                          </a:solidFill>
                          <a:effectLst/>
                          <a:latin typeface="Times" panose="02020603050405020304" pitchFamily="18" charset="0"/>
                        </a:rPr>
                        <a:t>O</a:t>
                      </a:r>
                      <a:r>
                        <a:rPr kumimoji="0" lang="en-US" altLang="en-US" sz="2800" b="0" i="0" u="none" strike="noStrike" cap="none" normalizeH="0" baseline="0" dirty="0">
                          <a:ln>
                            <a:noFill/>
                          </a:ln>
                          <a:solidFill>
                            <a:schemeClr val="tx1"/>
                          </a:solidFill>
                          <a:effectLst/>
                          <a:latin typeface="Times" panose="02020603050405020304" pitchFamily="18" charset="0"/>
                        </a:rPr>
                        <a:t>(|</a:t>
                      </a:r>
                      <a:r>
                        <a:rPr kumimoji="0" lang="en-US" altLang="en-US" sz="2800" b="0" i="1" u="none" strike="noStrike" cap="none" normalizeH="0" baseline="0" dirty="0">
                          <a:ln>
                            <a:noFill/>
                          </a:ln>
                          <a:solidFill>
                            <a:schemeClr val="tx1"/>
                          </a:solidFill>
                          <a:effectLst/>
                          <a:latin typeface="Times" panose="02020603050405020304" pitchFamily="18" charset="0"/>
                        </a:rPr>
                        <a:t>r</a:t>
                      </a:r>
                      <a:r>
                        <a:rPr kumimoji="0" lang="en-US" altLang="en-US" sz="2800" b="0" i="0" u="none" strike="noStrike" cap="none" normalizeH="0" baseline="0" dirty="0">
                          <a:ln>
                            <a:noFill/>
                          </a:ln>
                          <a:solidFill>
                            <a:schemeClr val="tx1"/>
                          </a:solidFill>
                          <a:effectLst/>
                          <a:latin typeface="Times" panose="02020603050405020304" pitchFamily="18" charset="0"/>
                        </a:rPr>
                        <a:t>|)</a:t>
                      </a:r>
                      <a:endParaRPr kumimoji="0" lang="en-US" altLang="en-US" sz="2800" b="0" i="0" u="none" strike="noStrike" cap="none" normalizeH="0" baseline="0" dirty="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dirty="0">
                          <a:ln>
                            <a:noFill/>
                          </a:ln>
                          <a:solidFill>
                            <a:schemeClr val="tx1"/>
                          </a:solidFill>
                          <a:effectLst/>
                          <a:latin typeface="Times" panose="02020603050405020304" pitchFamily="18" charset="0"/>
                        </a:rPr>
                        <a:t>O</a:t>
                      </a:r>
                      <a:r>
                        <a:rPr kumimoji="0" lang="en-US" altLang="en-US" sz="2800" b="0" i="0" u="none" strike="noStrike" cap="none" normalizeH="0" baseline="0" dirty="0">
                          <a:ln>
                            <a:noFill/>
                          </a:ln>
                          <a:solidFill>
                            <a:schemeClr val="tx1"/>
                          </a:solidFill>
                          <a:effectLst/>
                          <a:latin typeface="Times" panose="02020603050405020304" pitchFamily="18" charset="0"/>
                        </a:rPr>
                        <a:t>(|</a:t>
                      </a:r>
                      <a:r>
                        <a:rPr kumimoji="0" lang="en-US" altLang="en-US" sz="2800" b="0" i="1" u="none" strike="noStrike" cap="none" normalizeH="0" baseline="0" dirty="0">
                          <a:ln>
                            <a:noFill/>
                          </a:ln>
                          <a:solidFill>
                            <a:schemeClr val="tx1"/>
                          </a:solidFill>
                          <a:effectLst/>
                          <a:latin typeface="Times" panose="02020603050405020304" pitchFamily="18" charset="0"/>
                        </a:rPr>
                        <a:t>r</a:t>
                      </a:r>
                      <a:r>
                        <a:rPr kumimoji="0" lang="en-US" altLang="en-US" sz="2800" b="0" i="0" u="none" strike="noStrike" cap="none" normalizeH="0" baseline="0" dirty="0">
                          <a:ln>
                            <a:noFill/>
                          </a:ln>
                          <a:solidFill>
                            <a:schemeClr val="tx1"/>
                          </a:solidFill>
                          <a:effectLst/>
                          <a:latin typeface="Times" panose="02020603050405020304" pitchFamily="18" charset="0"/>
                        </a:rPr>
                        <a:t>|</a:t>
                      </a:r>
                      <a:r>
                        <a:rPr kumimoji="0" lang="en-US" altLang="en-US" sz="2800" b="0" i="0" u="none" strike="noStrike" cap="none" normalizeH="0" baseline="0" dirty="0">
                          <a:ln>
                            <a:noFill/>
                          </a:ln>
                          <a:solidFill>
                            <a:schemeClr val="tx1"/>
                          </a:solidFill>
                          <a:effectLst/>
                          <a:latin typeface="Times" panose="02020603050405020304" pitchFamily="18" charset="0"/>
                          <a:sym typeface="Symbol" panose="05050102010706020507" pitchFamily="18" charset="2"/>
                        </a:rPr>
                        <a:t></a:t>
                      </a:r>
                      <a:r>
                        <a:rPr kumimoji="0" lang="en-US" altLang="en-US" sz="2800" b="0" i="0" u="none" strike="noStrike" cap="none" normalizeH="0" baseline="0" dirty="0">
                          <a:ln>
                            <a:noFill/>
                          </a:ln>
                          <a:solidFill>
                            <a:schemeClr val="tx1"/>
                          </a:solidFill>
                          <a:effectLst/>
                          <a:latin typeface="Times" panose="02020603050405020304" pitchFamily="18" charset="0"/>
                        </a:rPr>
                        <a:t>|</a:t>
                      </a:r>
                      <a:r>
                        <a:rPr kumimoji="0" lang="en-US" altLang="en-US" sz="2800" b="0" i="1" u="none" strike="noStrike" cap="none" normalizeH="0" baseline="0" dirty="0">
                          <a:ln>
                            <a:noFill/>
                          </a:ln>
                          <a:solidFill>
                            <a:schemeClr val="tx1"/>
                          </a:solidFill>
                          <a:effectLst/>
                          <a:latin typeface="Times" panose="02020603050405020304" pitchFamily="18" charset="0"/>
                        </a:rPr>
                        <a:t>x</a:t>
                      </a:r>
                      <a:r>
                        <a:rPr kumimoji="0" lang="en-US" altLang="en-US" sz="2800" b="0" i="0" u="none" strike="noStrike" cap="none" normalizeH="0" baseline="0" dirty="0">
                          <a:ln>
                            <a:noFill/>
                          </a:ln>
                          <a:solidFill>
                            <a:schemeClr val="tx1"/>
                          </a:solidFill>
                          <a:effectLst/>
                          <a:latin typeface="Times" panose="02020603050405020304" pitchFamily="18" charset="0"/>
                        </a:rPr>
                        <a:t>|)</a:t>
                      </a:r>
                      <a:endParaRPr kumimoji="0" lang="en-US" altLang="en-US" sz="2800" b="0" i="0" u="none" strike="noStrike" cap="none" normalizeH="0" baseline="0" dirty="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325">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Times" panose="02020603050405020304" pitchFamily="18" charset="0"/>
                        </a:rPr>
                        <a:t>DFA</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dirty="0">
                          <a:ln>
                            <a:noFill/>
                          </a:ln>
                          <a:solidFill>
                            <a:schemeClr val="tx1"/>
                          </a:solidFill>
                          <a:effectLst/>
                          <a:latin typeface="Times" panose="02020603050405020304" pitchFamily="18" charset="0"/>
                        </a:rPr>
                        <a:t>O</a:t>
                      </a:r>
                      <a:r>
                        <a:rPr kumimoji="0" lang="en-US" altLang="en-US" sz="2800" b="0" i="0" u="none" strike="noStrike" cap="none" normalizeH="0" baseline="0" dirty="0">
                          <a:ln>
                            <a:noFill/>
                          </a:ln>
                          <a:solidFill>
                            <a:schemeClr val="tx1"/>
                          </a:solidFill>
                          <a:effectLst/>
                          <a:latin typeface="Times" panose="02020603050405020304" pitchFamily="18" charset="0"/>
                        </a:rPr>
                        <a:t>(2</a:t>
                      </a:r>
                      <a:r>
                        <a:rPr kumimoji="0" lang="en-US" altLang="en-US" sz="2800" b="0" i="0" u="none" strike="noStrike" cap="none" normalizeH="0" baseline="30000" dirty="0">
                          <a:ln>
                            <a:noFill/>
                          </a:ln>
                          <a:solidFill>
                            <a:schemeClr val="tx1"/>
                          </a:solidFill>
                          <a:effectLst/>
                          <a:latin typeface="Times" panose="02020603050405020304" pitchFamily="18" charset="0"/>
                        </a:rPr>
                        <a:t>|</a:t>
                      </a:r>
                      <a:r>
                        <a:rPr kumimoji="0" lang="en-US" altLang="en-US" sz="2800" b="0" i="1" u="none" strike="noStrike" cap="none" normalizeH="0" baseline="30000" dirty="0">
                          <a:ln>
                            <a:noFill/>
                          </a:ln>
                          <a:solidFill>
                            <a:schemeClr val="tx1"/>
                          </a:solidFill>
                          <a:effectLst/>
                          <a:latin typeface="Times" panose="02020603050405020304" pitchFamily="18" charset="0"/>
                        </a:rPr>
                        <a:t>r</a:t>
                      </a:r>
                      <a:r>
                        <a:rPr kumimoji="0" lang="en-US" altLang="en-US" sz="2800" b="0" i="0" u="none" strike="noStrike" cap="none" normalizeH="0" baseline="30000" dirty="0">
                          <a:ln>
                            <a:noFill/>
                          </a:ln>
                          <a:solidFill>
                            <a:schemeClr val="tx1"/>
                          </a:solidFill>
                          <a:effectLst/>
                          <a:latin typeface="Times" panose="02020603050405020304" pitchFamily="18" charset="0"/>
                        </a:rPr>
                        <a:t>|</a:t>
                      </a:r>
                      <a:r>
                        <a:rPr kumimoji="0" lang="en-US" altLang="en-US" sz="2800" b="0" i="0" u="none" strike="noStrike" cap="none" normalizeH="0" baseline="0" dirty="0">
                          <a:ln>
                            <a:noFill/>
                          </a:ln>
                          <a:solidFill>
                            <a:schemeClr val="tx1"/>
                          </a:solidFill>
                          <a:effectLst/>
                          <a:latin typeface="Times" panose="02020603050405020304" pitchFamily="18" charset="0"/>
                        </a:rPr>
                        <a:t>)</a:t>
                      </a:r>
                      <a:endParaRPr kumimoji="0" lang="en-US" altLang="en-US" sz="2800" b="0" i="0" u="none" strike="noStrike" cap="none" normalizeH="0" baseline="0" dirty="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dirty="0">
                          <a:ln>
                            <a:noFill/>
                          </a:ln>
                          <a:solidFill>
                            <a:schemeClr val="tx1"/>
                          </a:solidFill>
                          <a:effectLst/>
                          <a:latin typeface="Times" panose="02020603050405020304" pitchFamily="18" charset="0"/>
                        </a:rPr>
                        <a:t>O</a:t>
                      </a:r>
                      <a:r>
                        <a:rPr kumimoji="0" lang="en-US" altLang="en-US" sz="2800" b="0" i="0" u="none" strike="noStrike" cap="none" normalizeH="0" baseline="0" dirty="0">
                          <a:ln>
                            <a:noFill/>
                          </a:ln>
                          <a:solidFill>
                            <a:schemeClr val="tx1"/>
                          </a:solidFill>
                          <a:effectLst/>
                          <a:latin typeface="Times" panose="02020603050405020304" pitchFamily="18" charset="0"/>
                        </a:rPr>
                        <a:t>(|</a:t>
                      </a:r>
                      <a:r>
                        <a:rPr kumimoji="0" lang="en-US" altLang="en-US" sz="2800" b="0" i="1" u="none" strike="noStrike" cap="none" normalizeH="0" baseline="0" dirty="0">
                          <a:ln>
                            <a:noFill/>
                          </a:ln>
                          <a:solidFill>
                            <a:schemeClr val="tx1"/>
                          </a:solidFill>
                          <a:effectLst/>
                          <a:latin typeface="Times" panose="02020603050405020304" pitchFamily="18" charset="0"/>
                        </a:rPr>
                        <a:t>x</a:t>
                      </a:r>
                      <a:r>
                        <a:rPr kumimoji="0" lang="en-US" altLang="en-US" sz="2800" b="0" i="0" u="none" strike="noStrike" cap="none" normalizeH="0" baseline="0" dirty="0">
                          <a:ln>
                            <a:noFill/>
                          </a:ln>
                          <a:solidFill>
                            <a:schemeClr val="tx1"/>
                          </a:solidFill>
                          <a:effectLst/>
                          <a:latin typeface="Times" panose="02020603050405020304" pitchFamily="18" charset="0"/>
                        </a:rPr>
                        <a:t>|)</a:t>
                      </a:r>
                      <a:endParaRPr kumimoji="0" lang="en-US" altLang="en-US" sz="2800" b="0" i="0" u="none" strike="noStrike" cap="none" normalizeH="0" baseline="0" dirty="0">
                        <a:ln>
                          <a:noFill/>
                        </a:ln>
                        <a:solidFill>
                          <a:schemeClr val="tx1"/>
                        </a:solidFill>
                        <a:effectLst/>
                        <a:latin typeface="Times"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fld id="{1405247D-4CC2-469E-BE95-6262778162B6}" type="slidenum">
              <a:rPr lang="en-US" altLang="en-US"/>
            </a:fld>
            <a:endParaRPr lang="en-US" altLang="en-US"/>
          </a:p>
        </p:txBody>
      </p:sp>
      <p:sp>
        <p:nvSpPr>
          <p:cNvPr id="29698" name="Rectangle 2"/>
          <p:cNvSpPr>
            <a:spLocks noGrp="1" noChangeArrowheads="1"/>
          </p:cNvSpPr>
          <p:nvPr>
            <p:ph type="title"/>
          </p:nvPr>
        </p:nvSpPr>
        <p:spPr/>
        <p:txBody>
          <a:bodyPr/>
          <a:lstStyle/>
          <a:p>
            <a:r>
              <a:rPr lang="en-US" altLang="en-US"/>
              <a:t>Transition Graph</a:t>
            </a:r>
            <a:endParaRPr lang="en-US" altLang="en-US"/>
          </a:p>
        </p:txBody>
      </p:sp>
      <p:sp>
        <p:nvSpPr>
          <p:cNvPr id="29699" name="Rectangle 3"/>
          <p:cNvSpPr>
            <a:spLocks noGrp="1" noChangeArrowheads="1"/>
          </p:cNvSpPr>
          <p:nvPr>
            <p:ph type="body" idx="1"/>
          </p:nvPr>
        </p:nvSpPr>
        <p:spPr/>
        <p:txBody>
          <a:bodyPr/>
          <a:lstStyle/>
          <a:p>
            <a:r>
              <a:rPr lang="en-US" altLang="en-US"/>
              <a:t>An NFA can be diagrammatically represented by a labeled directed graph called a </a:t>
            </a:r>
            <a:r>
              <a:rPr lang="en-US" altLang="en-US" i="1"/>
              <a:t>transition graph</a:t>
            </a:r>
            <a:endParaRPr lang="en-US" altLang="en-US"/>
          </a:p>
        </p:txBody>
      </p:sp>
      <p:sp>
        <p:nvSpPr>
          <p:cNvPr id="29700" name="Oval 4"/>
          <p:cNvSpPr>
            <a:spLocks noChangeArrowheads="1"/>
          </p:cNvSpPr>
          <p:nvPr/>
        </p:nvSpPr>
        <p:spPr bwMode="auto">
          <a:xfrm>
            <a:off x="3276600" y="5105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0</a:t>
            </a:r>
            <a:endParaRPr lang="en-US" altLang="en-US" sz="2000"/>
          </a:p>
        </p:txBody>
      </p:sp>
      <p:sp>
        <p:nvSpPr>
          <p:cNvPr id="29701" name="Text Box 5"/>
          <p:cNvSpPr txBox="1">
            <a:spLocks noChangeArrowheads="1"/>
          </p:cNvSpPr>
          <p:nvPr/>
        </p:nvSpPr>
        <p:spPr bwMode="auto">
          <a:xfrm>
            <a:off x="2286001" y="49530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29702" name="Line 6"/>
          <p:cNvSpPr>
            <a:spLocks noChangeShapeType="1"/>
          </p:cNvSpPr>
          <p:nvPr/>
        </p:nvSpPr>
        <p:spPr bwMode="auto">
          <a:xfrm>
            <a:off x="1981200" y="5257800"/>
            <a:ext cx="12954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9703" name="Line 7"/>
          <p:cNvSpPr>
            <a:spLocks noChangeShapeType="1"/>
          </p:cNvSpPr>
          <p:nvPr/>
        </p:nvSpPr>
        <p:spPr bwMode="auto">
          <a:xfrm>
            <a:off x="3581400" y="5257800"/>
            <a:ext cx="12954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9704" name="Text Box 8"/>
          <p:cNvSpPr txBox="1">
            <a:spLocks noChangeArrowheads="1"/>
          </p:cNvSpPr>
          <p:nvPr/>
        </p:nvSpPr>
        <p:spPr bwMode="auto">
          <a:xfrm>
            <a:off x="4038601" y="495776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29705" name="Oval 9"/>
          <p:cNvSpPr>
            <a:spLocks noChangeArrowheads="1"/>
          </p:cNvSpPr>
          <p:nvPr/>
        </p:nvSpPr>
        <p:spPr bwMode="auto">
          <a:xfrm>
            <a:off x="4876800" y="5105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29706" name="Oval 10"/>
          <p:cNvSpPr>
            <a:spLocks noChangeArrowheads="1"/>
          </p:cNvSpPr>
          <p:nvPr/>
        </p:nvSpPr>
        <p:spPr bwMode="auto">
          <a:xfrm>
            <a:off x="8077200" y="51054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29708" name="Line 12"/>
          <p:cNvSpPr>
            <a:spLocks noChangeShapeType="1"/>
          </p:cNvSpPr>
          <p:nvPr/>
        </p:nvSpPr>
        <p:spPr bwMode="auto">
          <a:xfrm>
            <a:off x="5181600" y="5257800"/>
            <a:ext cx="12954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9710" name="Freeform 14"/>
          <p:cNvSpPr/>
          <p:nvPr/>
        </p:nvSpPr>
        <p:spPr bwMode="auto">
          <a:xfrm>
            <a:off x="3429001" y="47244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9711" name="Line 15"/>
          <p:cNvSpPr>
            <a:spLocks noChangeShapeType="1"/>
          </p:cNvSpPr>
          <p:nvPr/>
        </p:nvSpPr>
        <p:spPr bwMode="auto">
          <a:xfrm>
            <a:off x="6781800" y="5257800"/>
            <a:ext cx="12954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9712" name="Oval 16"/>
          <p:cNvSpPr>
            <a:spLocks noChangeArrowheads="1"/>
          </p:cNvSpPr>
          <p:nvPr/>
        </p:nvSpPr>
        <p:spPr bwMode="auto">
          <a:xfrm>
            <a:off x="6477000" y="5105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29714" name="Text Box 18"/>
          <p:cNvSpPr txBox="1">
            <a:spLocks noChangeArrowheads="1"/>
          </p:cNvSpPr>
          <p:nvPr/>
        </p:nvSpPr>
        <p:spPr bwMode="auto">
          <a:xfrm>
            <a:off x="5638801" y="4953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29715" name="Text Box 19"/>
          <p:cNvSpPr txBox="1">
            <a:spLocks noChangeArrowheads="1"/>
          </p:cNvSpPr>
          <p:nvPr/>
        </p:nvSpPr>
        <p:spPr bwMode="auto">
          <a:xfrm>
            <a:off x="7239001" y="4953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29716" name="Text Box 20"/>
          <p:cNvSpPr txBox="1">
            <a:spLocks noChangeArrowheads="1"/>
          </p:cNvSpPr>
          <p:nvPr/>
        </p:nvSpPr>
        <p:spPr bwMode="auto">
          <a:xfrm>
            <a:off x="3505201" y="44196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29719" name="Freeform 23"/>
          <p:cNvSpPr/>
          <p:nvPr/>
        </p:nvSpPr>
        <p:spPr bwMode="auto">
          <a:xfrm rot="10800000" flipH="1">
            <a:off x="3429000" y="5324476"/>
            <a:ext cx="457200"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9720" name="Text Box 24"/>
          <p:cNvSpPr txBox="1">
            <a:spLocks noChangeArrowheads="1"/>
          </p:cNvSpPr>
          <p:nvPr/>
        </p:nvSpPr>
        <p:spPr bwMode="auto">
          <a:xfrm>
            <a:off x="3505201" y="57292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29721" name="Rectangle 25"/>
          <p:cNvSpPr>
            <a:spLocks noChangeArrowheads="1"/>
          </p:cNvSpPr>
          <p:nvPr/>
        </p:nvSpPr>
        <p:spPr bwMode="auto">
          <a:xfrm>
            <a:off x="8686800" y="4495801"/>
            <a:ext cx="1430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ym typeface="Symbol" panose="05050102010706020507" pitchFamily="18" charset="2"/>
              </a:rPr>
              <a:t>S </a:t>
            </a:r>
            <a:r>
              <a:rPr lang="en-US" altLang="en-US">
                <a:sym typeface="Symbol" panose="05050102010706020507" pitchFamily="18" charset="2"/>
              </a:rPr>
              <a:t>= {0,1,2,3}</a:t>
            </a:r>
            <a:br>
              <a:rPr lang="en-US" altLang="en-US">
                <a:sym typeface="Symbol" panose="05050102010706020507" pitchFamily="18" charset="2"/>
              </a:rPr>
            </a:br>
            <a:r>
              <a:rPr lang="en-US" altLang="en-US">
                <a:sym typeface="Symbol" panose="05050102010706020507" pitchFamily="18" charset="2"/>
              </a:rPr>
              <a:t> = {</a:t>
            </a:r>
            <a:r>
              <a:rPr lang="en-US" altLang="en-US" b="1">
                <a:latin typeface="Courier New" panose="02070309020205020404" pitchFamily="49" charset="0"/>
                <a:sym typeface="Symbol" panose="05050102010706020507" pitchFamily="18" charset="2"/>
              </a:rPr>
              <a:t>a</a:t>
            </a:r>
            <a:r>
              <a:rPr lang="en-US" altLang="en-US">
                <a:sym typeface="Symbol" panose="05050102010706020507" pitchFamily="18" charset="2"/>
              </a:rPr>
              <a:t>,</a:t>
            </a:r>
            <a:r>
              <a:rPr lang="en-US" altLang="en-US" b="1">
                <a:latin typeface="Courier New" panose="02070309020205020404" pitchFamily="49" charset="0"/>
                <a:sym typeface="Symbol" panose="05050102010706020507" pitchFamily="18" charset="2"/>
              </a:rPr>
              <a:t>b</a:t>
            </a:r>
            <a:r>
              <a:rPr lang="en-US" altLang="en-US">
                <a:sym typeface="Symbol" panose="05050102010706020507" pitchFamily="18" charset="2"/>
              </a:rPr>
              <a:t>}</a:t>
            </a:r>
            <a:br>
              <a:rPr lang="en-US" altLang="en-US">
                <a:sym typeface="Symbol" panose="05050102010706020507" pitchFamily="18" charset="2"/>
              </a:rPr>
            </a:br>
            <a:r>
              <a:rPr lang="en-US" altLang="en-US" i="1">
                <a:sym typeface="Symbol" panose="05050102010706020507" pitchFamily="18" charset="2"/>
              </a:rPr>
              <a:t>s</a:t>
            </a:r>
            <a:r>
              <a:rPr lang="en-US" altLang="en-US" baseline="-25000">
                <a:sym typeface="Symbol" panose="05050102010706020507" pitchFamily="18" charset="2"/>
              </a:rPr>
              <a:t>0 </a:t>
            </a:r>
            <a:r>
              <a:rPr lang="en-US" altLang="en-US">
                <a:sym typeface="Symbol" panose="05050102010706020507" pitchFamily="18" charset="2"/>
              </a:rPr>
              <a:t>= 0</a:t>
            </a:r>
            <a:br>
              <a:rPr lang="en-US" altLang="en-US">
                <a:sym typeface="Symbol" panose="05050102010706020507" pitchFamily="18" charset="2"/>
              </a:rPr>
            </a:br>
            <a:r>
              <a:rPr lang="en-US" altLang="en-US" i="1">
                <a:sym typeface="Symbol" panose="05050102010706020507" pitchFamily="18" charset="2"/>
              </a:rPr>
              <a:t>F </a:t>
            </a:r>
            <a:r>
              <a:rPr lang="en-US" altLang="en-US">
                <a:sym typeface="Symbol" panose="05050102010706020507" pitchFamily="18" charset="2"/>
              </a:rPr>
              <a:t>= {3}</a:t>
            </a:r>
            <a:endParaRPr lang="en-US" altLang="en-US">
              <a:sym typeface="Symbol" panose="05050102010706020507" pitchFamily="18" charset="2"/>
            </a:endParaRPr>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TradeOFFS</a:t>
            </a:r>
            <a:endParaRPr lang="en-AU" dirty="0"/>
          </a:p>
        </p:txBody>
      </p:sp>
      <p:sp>
        <p:nvSpPr>
          <p:cNvPr id="3" name="Footer Placeholder 2"/>
          <p:cNvSpPr>
            <a:spLocks noGrp="1"/>
          </p:cNvSpPr>
          <p:nvPr>
            <p:ph type="ftr" sz="quarter" idx="11"/>
          </p:nvPr>
        </p:nvSpPr>
        <p:spPr/>
        <p:txBody>
          <a:bodyPr/>
          <a:lstStyle/>
          <a:p>
            <a:r>
              <a:rPr lang="en-US" dirty="0"/>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
        <p:nvSpPr>
          <p:cNvPr id="6" name="TextBox 5"/>
          <p:cNvSpPr txBox="1"/>
          <p:nvPr/>
        </p:nvSpPr>
        <p:spPr>
          <a:xfrm>
            <a:off x="1165194" y="2406638"/>
            <a:ext cx="9816484" cy="3785652"/>
          </a:xfrm>
          <a:prstGeom prst="rect">
            <a:avLst/>
          </a:prstGeom>
          <a:noFill/>
        </p:spPr>
        <p:txBody>
          <a:bodyPr wrap="square">
            <a:spAutoFit/>
          </a:bodyPr>
          <a:lstStyle/>
          <a:p>
            <a:pPr fontAlgn="base">
              <a:buFont typeface="Arial" panose="020B0604020202020204" pitchFamily="34" charset="0"/>
              <a:buChar char="•"/>
            </a:pPr>
            <a:r>
              <a:rPr lang="en-US" sz="2400" b="0" i="0" dirty="0">
                <a:solidFill>
                  <a:srgbClr val="0C0D0E"/>
                </a:solidFill>
                <a:effectLst/>
                <a:highlight>
                  <a:srgbClr val="FFFFFF"/>
                </a:highlight>
                <a:latin typeface="inherit"/>
              </a:rPr>
              <a:t>The construction time for a DFA from an NFA is </a:t>
            </a:r>
            <a:r>
              <a:rPr kumimoji="0" lang="en-US" altLang="en-US" sz="2400" b="0" i="1" u="none" strike="noStrike" cap="none" normalizeH="0" baseline="0" dirty="0">
                <a:ln>
                  <a:noFill/>
                </a:ln>
                <a:solidFill>
                  <a:schemeClr val="tx1"/>
                </a:solidFill>
                <a:effectLst/>
                <a:latin typeface="Times" panose="02020603050405020304" pitchFamily="18" charset="0"/>
              </a:rPr>
              <a:t>O</a:t>
            </a:r>
            <a:r>
              <a:rPr kumimoji="0" lang="en-US" altLang="en-US" sz="2400" b="0" i="0" u="none" strike="noStrike" cap="none" normalizeH="0" baseline="0" dirty="0">
                <a:ln>
                  <a:noFill/>
                </a:ln>
                <a:solidFill>
                  <a:schemeClr val="tx1"/>
                </a:solidFill>
                <a:effectLst/>
                <a:latin typeface="Times" panose="02020603050405020304" pitchFamily="18" charset="0"/>
              </a:rPr>
              <a:t>(2</a:t>
            </a:r>
            <a:r>
              <a:rPr kumimoji="0" lang="en-US" altLang="en-US" sz="2400" b="0" i="0" u="none" strike="noStrike" cap="none" normalizeH="0" baseline="30000" dirty="0">
                <a:ln>
                  <a:noFill/>
                </a:ln>
                <a:solidFill>
                  <a:schemeClr val="tx1"/>
                </a:solidFill>
                <a:effectLst/>
                <a:latin typeface="Times" panose="02020603050405020304" pitchFamily="18" charset="0"/>
              </a:rPr>
              <a:t>|</a:t>
            </a:r>
            <a:r>
              <a:rPr kumimoji="0" lang="en-US" altLang="en-US" sz="2400" b="0" i="1" u="none" strike="noStrike" cap="none" normalizeH="0" baseline="30000" dirty="0">
                <a:ln>
                  <a:noFill/>
                </a:ln>
                <a:solidFill>
                  <a:schemeClr val="tx1"/>
                </a:solidFill>
                <a:effectLst/>
                <a:latin typeface="Times" panose="02020603050405020304" pitchFamily="18" charset="0"/>
              </a:rPr>
              <a:t>r</a:t>
            </a:r>
            <a:r>
              <a:rPr kumimoji="0" lang="en-US" altLang="en-US" sz="2400" b="0" i="0" u="none" strike="noStrike" cap="none" normalizeH="0" baseline="30000" dirty="0">
                <a:ln>
                  <a:noFill/>
                </a:ln>
                <a:solidFill>
                  <a:schemeClr val="tx1"/>
                </a:solidFill>
                <a:effectLst/>
                <a:latin typeface="Times" panose="02020603050405020304" pitchFamily="18" charset="0"/>
              </a:rPr>
              <a:t>|</a:t>
            </a:r>
            <a:r>
              <a:rPr kumimoji="0" lang="en-US" altLang="en-US" sz="2400" b="0" i="0" u="none" strike="noStrike" cap="none" normalizeH="0" baseline="0" dirty="0">
                <a:ln>
                  <a:noFill/>
                </a:ln>
                <a:solidFill>
                  <a:schemeClr val="tx1"/>
                </a:solidFill>
                <a:effectLst/>
                <a:latin typeface="Times" panose="02020603050405020304" pitchFamily="18" charset="0"/>
              </a:rPr>
              <a:t>)</a:t>
            </a:r>
            <a:r>
              <a:rPr lang="en-US" sz="2400" b="0" i="0" dirty="0">
                <a:solidFill>
                  <a:srgbClr val="0C0D0E"/>
                </a:solidFill>
                <a:effectLst/>
                <a:highlight>
                  <a:srgbClr val="FFFFFF"/>
                </a:highlight>
                <a:latin typeface="inherit"/>
              </a:rPr>
              <a:t> where |r| is the number of nodes.</a:t>
            </a:r>
            <a:endParaRPr lang="en-US" sz="2400" b="0" i="0" dirty="0">
              <a:solidFill>
                <a:srgbClr val="0C0D0E"/>
              </a:solidFill>
              <a:effectLst/>
              <a:highlight>
                <a:srgbClr val="FFFFFF"/>
              </a:highlight>
              <a:latin typeface="inherit"/>
            </a:endParaRPr>
          </a:p>
          <a:p>
            <a:pPr fontAlgn="base">
              <a:buFont typeface="Arial" panose="020B0604020202020204" pitchFamily="34" charset="0"/>
              <a:buChar char="•"/>
            </a:pPr>
            <a:r>
              <a:rPr lang="en-US" sz="2400" b="0" i="0" dirty="0">
                <a:solidFill>
                  <a:srgbClr val="0C0D0E"/>
                </a:solidFill>
                <a:effectLst/>
                <a:highlight>
                  <a:srgbClr val="FFFFFF"/>
                </a:highlight>
                <a:latin typeface="inherit"/>
              </a:rPr>
              <a:t>The running time of a DFA is </a:t>
            </a:r>
            <a:r>
              <a:rPr kumimoji="0" lang="en-US" altLang="en-US" sz="2400" b="0" i="1" u="none" strike="noStrike" cap="none" normalizeH="0" baseline="0" dirty="0">
                <a:ln>
                  <a:noFill/>
                </a:ln>
                <a:solidFill>
                  <a:schemeClr val="tx1"/>
                </a:solidFill>
                <a:effectLst/>
                <a:latin typeface="Times" panose="02020603050405020304" pitchFamily="18" charset="0"/>
              </a:rPr>
              <a:t>O</a:t>
            </a:r>
            <a:r>
              <a:rPr kumimoji="0" lang="en-US" altLang="en-US" sz="2400" b="0" i="0" u="none" strike="noStrike" cap="none" normalizeH="0" baseline="0" dirty="0">
                <a:ln>
                  <a:noFill/>
                </a:ln>
                <a:solidFill>
                  <a:schemeClr val="tx1"/>
                </a:solidFill>
                <a:effectLst/>
                <a:latin typeface="Times" panose="02020603050405020304" pitchFamily="18" charset="0"/>
              </a:rPr>
              <a:t>(|</a:t>
            </a:r>
            <a:r>
              <a:rPr kumimoji="0" lang="en-US" altLang="en-US" sz="2400" b="0" i="1" u="none" strike="noStrike" cap="none" normalizeH="0" baseline="0" dirty="0">
                <a:ln>
                  <a:noFill/>
                </a:ln>
                <a:solidFill>
                  <a:schemeClr val="tx1"/>
                </a:solidFill>
                <a:effectLst/>
                <a:latin typeface="Times" panose="02020603050405020304" pitchFamily="18" charset="0"/>
              </a:rPr>
              <a:t>x</a:t>
            </a:r>
            <a:r>
              <a:rPr kumimoji="0" lang="en-US" altLang="en-US" sz="2400" b="0" i="0" u="none" strike="noStrike" cap="none" normalizeH="0" baseline="0" dirty="0">
                <a:ln>
                  <a:noFill/>
                </a:ln>
                <a:solidFill>
                  <a:schemeClr val="tx1"/>
                </a:solidFill>
                <a:effectLst/>
                <a:latin typeface="Times" panose="02020603050405020304" pitchFamily="18" charset="0"/>
              </a:rPr>
              <a:t>|)</a:t>
            </a:r>
            <a:r>
              <a:rPr lang="en-US" sz="2400" b="0" i="0" dirty="0">
                <a:solidFill>
                  <a:srgbClr val="0C0D0E"/>
                </a:solidFill>
                <a:effectLst/>
                <a:highlight>
                  <a:srgbClr val="FFFFFF"/>
                </a:highlight>
                <a:latin typeface="inherit"/>
              </a:rPr>
              <a:t> where |x| is the length of the input string. This is because there is only 1 path through the DFA for a given string.</a:t>
            </a:r>
            <a:endParaRPr lang="en-US" sz="2400" b="0" i="0" dirty="0">
              <a:solidFill>
                <a:srgbClr val="0C0D0E"/>
              </a:solidFill>
              <a:effectLst/>
              <a:highlight>
                <a:srgbClr val="FFFFFF"/>
              </a:highlight>
              <a:latin typeface="inherit"/>
            </a:endParaRPr>
          </a:p>
          <a:p>
            <a:pPr fontAlgn="base">
              <a:buFont typeface="Arial" panose="020B0604020202020204" pitchFamily="34" charset="0"/>
              <a:buChar char="•"/>
            </a:pPr>
            <a:r>
              <a:rPr lang="en-US" sz="2400" b="0" i="0" dirty="0">
                <a:solidFill>
                  <a:srgbClr val="0C0D0E"/>
                </a:solidFill>
                <a:effectLst/>
                <a:highlight>
                  <a:srgbClr val="FFFFFF"/>
                </a:highlight>
                <a:latin typeface="inherit"/>
              </a:rPr>
              <a:t>The construction time for an NFA should be </a:t>
            </a:r>
            <a:r>
              <a:rPr kumimoji="0" lang="en-US" altLang="en-US" sz="2400" b="0" i="1" u="none" strike="noStrike" cap="none" normalizeH="0" baseline="0" dirty="0">
                <a:ln>
                  <a:noFill/>
                </a:ln>
                <a:solidFill>
                  <a:schemeClr val="tx1"/>
                </a:solidFill>
                <a:effectLst/>
                <a:latin typeface="Times" panose="02020603050405020304" pitchFamily="18" charset="0"/>
              </a:rPr>
              <a:t>O</a:t>
            </a:r>
            <a:r>
              <a:rPr kumimoji="0" lang="en-US" altLang="en-US" sz="2400" b="0" i="0" u="none" strike="noStrike" cap="none" normalizeH="0" baseline="0" dirty="0">
                <a:ln>
                  <a:noFill/>
                </a:ln>
                <a:solidFill>
                  <a:schemeClr val="tx1"/>
                </a:solidFill>
                <a:effectLst/>
                <a:latin typeface="Times" panose="02020603050405020304" pitchFamily="18" charset="0"/>
              </a:rPr>
              <a:t>(|</a:t>
            </a:r>
            <a:r>
              <a:rPr kumimoji="0" lang="en-US" altLang="en-US" sz="2400" b="0" i="1" u="none" strike="noStrike" cap="none" normalizeH="0" baseline="0" dirty="0">
                <a:ln>
                  <a:noFill/>
                </a:ln>
                <a:solidFill>
                  <a:schemeClr val="tx1"/>
                </a:solidFill>
                <a:effectLst/>
                <a:latin typeface="Times" panose="02020603050405020304" pitchFamily="18" charset="0"/>
              </a:rPr>
              <a:t>r</a:t>
            </a:r>
            <a:r>
              <a:rPr kumimoji="0" lang="en-US" altLang="en-US" sz="2400" b="0" i="0" u="none" strike="noStrike" cap="none" normalizeH="0" baseline="0" dirty="0">
                <a:ln>
                  <a:noFill/>
                </a:ln>
                <a:solidFill>
                  <a:schemeClr val="tx1"/>
                </a:solidFill>
                <a:effectLst/>
                <a:latin typeface="Times" panose="02020603050405020304" pitchFamily="18" charset="0"/>
              </a:rPr>
              <a:t>|), </a:t>
            </a:r>
            <a:r>
              <a:rPr lang="en-US" sz="2400" b="0" i="0" dirty="0">
                <a:solidFill>
                  <a:srgbClr val="0C0D0E"/>
                </a:solidFill>
                <a:effectLst/>
                <a:highlight>
                  <a:srgbClr val="FFFFFF"/>
                </a:highlight>
                <a:latin typeface="inherit"/>
              </a:rPr>
              <a:t>where |r| is the number of nodes</a:t>
            </a:r>
            <a:endParaRPr lang="en-US" sz="2400" b="0" i="0" dirty="0">
              <a:solidFill>
                <a:srgbClr val="0C0D0E"/>
              </a:solidFill>
              <a:effectLst/>
              <a:highlight>
                <a:srgbClr val="FFFFFF"/>
              </a:highlight>
              <a:latin typeface="inherit"/>
            </a:endParaRPr>
          </a:p>
          <a:p>
            <a:pPr fontAlgn="base">
              <a:buFont typeface="Arial" panose="020B0604020202020204" pitchFamily="34" charset="0"/>
              <a:buChar char="•"/>
            </a:pPr>
            <a:r>
              <a:rPr lang="en-US" sz="2400" b="0" i="0" dirty="0">
                <a:solidFill>
                  <a:srgbClr val="0C0D0E"/>
                </a:solidFill>
                <a:effectLst/>
                <a:highlight>
                  <a:srgbClr val="FFFFFF"/>
                </a:highlight>
                <a:latin typeface="inherit"/>
              </a:rPr>
              <a:t>The running time for an NFA is </a:t>
            </a:r>
            <a:r>
              <a:rPr kumimoji="0" lang="en-US" altLang="en-US" sz="2400" b="0" i="1" u="none" strike="noStrike" cap="none" normalizeH="0" baseline="0" dirty="0">
                <a:ln>
                  <a:noFill/>
                </a:ln>
                <a:solidFill>
                  <a:schemeClr val="tx1"/>
                </a:solidFill>
                <a:effectLst/>
                <a:latin typeface="Times" panose="02020603050405020304" pitchFamily="18" charset="0"/>
              </a:rPr>
              <a:t>O</a:t>
            </a:r>
            <a:r>
              <a:rPr kumimoji="0" lang="en-US" altLang="en-US" sz="2400" b="0" i="0" u="none" strike="noStrike" cap="none" normalizeH="0" baseline="0" dirty="0">
                <a:ln>
                  <a:noFill/>
                </a:ln>
                <a:solidFill>
                  <a:schemeClr val="tx1"/>
                </a:solidFill>
                <a:effectLst/>
                <a:latin typeface="Times" panose="02020603050405020304" pitchFamily="18" charset="0"/>
              </a:rPr>
              <a:t>(|</a:t>
            </a:r>
            <a:r>
              <a:rPr kumimoji="0" lang="en-US" altLang="en-US" sz="2400" b="0" i="1" u="none" strike="noStrike" cap="none" normalizeH="0" baseline="0" dirty="0">
                <a:ln>
                  <a:noFill/>
                </a:ln>
                <a:solidFill>
                  <a:schemeClr val="tx1"/>
                </a:solidFill>
                <a:effectLst/>
                <a:latin typeface="Times" panose="02020603050405020304" pitchFamily="18" charset="0"/>
              </a:rPr>
              <a:t>r</a:t>
            </a:r>
            <a:r>
              <a:rPr kumimoji="0" lang="en-US" altLang="en-US" sz="2400" b="0" i="0" u="none" strike="noStrike" cap="none" normalizeH="0" baseline="0" dirty="0">
                <a:ln>
                  <a:noFill/>
                </a:ln>
                <a:solidFill>
                  <a:schemeClr val="tx1"/>
                </a:solidFill>
                <a:effectLst/>
                <a:latin typeface="Times" panose="02020603050405020304" pitchFamily="18" charset="0"/>
              </a:rPr>
              <a:t>|</a:t>
            </a:r>
            <a:r>
              <a:rPr kumimoji="0" lang="en-US" altLang="en-US" sz="2400" b="0" i="0" u="none" strike="noStrike" cap="none" normalizeH="0" baseline="0" dirty="0">
                <a:ln>
                  <a:noFill/>
                </a:ln>
                <a:solidFill>
                  <a:schemeClr val="tx1"/>
                </a:solidFill>
                <a:effectLst/>
                <a:latin typeface="Times" panose="02020603050405020304" pitchFamily="18" charset="0"/>
                <a:sym typeface="Symbol" panose="05050102010706020507" pitchFamily="18" charset="2"/>
              </a:rPr>
              <a:t></a:t>
            </a:r>
            <a:r>
              <a:rPr kumimoji="0" lang="en-US" altLang="en-US" sz="2400" b="0" i="0" u="none" strike="noStrike" cap="none" normalizeH="0" baseline="0" dirty="0">
                <a:ln>
                  <a:noFill/>
                </a:ln>
                <a:solidFill>
                  <a:schemeClr val="tx1"/>
                </a:solidFill>
                <a:effectLst/>
                <a:latin typeface="Times" panose="02020603050405020304" pitchFamily="18" charset="0"/>
              </a:rPr>
              <a:t>|</a:t>
            </a:r>
            <a:r>
              <a:rPr kumimoji="0" lang="en-US" altLang="en-US" sz="2400" b="0" i="1" u="none" strike="noStrike" cap="none" normalizeH="0" baseline="0" dirty="0">
                <a:ln>
                  <a:noFill/>
                </a:ln>
                <a:solidFill>
                  <a:schemeClr val="tx1"/>
                </a:solidFill>
                <a:effectLst/>
                <a:latin typeface="Times" panose="02020603050405020304" pitchFamily="18" charset="0"/>
              </a:rPr>
              <a:t>x</a:t>
            </a:r>
            <a:r>
              <a:rPr kumimoji="0" lang="en-US" altLang="en-US" sz="2400" b="0" i="0" u="none" strike="noStrike" cap="none" normalizeH="0" baseline="0" dirty="0">
                <a:ln>
                  <a:noFill/>
                </a:ln>
                <a:solidFill>
                  <a:schemeClr val="tx1"/>
                </a:solidFill>
                <a:effectLst/>
                <a:latin typeface="Times" panose="02020603050405020304" pitchFamily="18" charset="0"/>
              </a:rPr>
              <a:t>|) </a:t>
            </a:r>
            <a:r>
              <a:rPr lang="en-US" sz="2400" b="0" i="0" dirty="0">
                <a:solidFill>
                  <a:srgbClr val="0C0D0E"/>
                </a:solidFill>
                <a:effectLst/>
                <a:highlight>
                  <a:srgbClr val="FFFFFF"/>
                </a:highlight>
                <a:latin typeface="inherit"/>
              </a:rPr>
              <a:t>because it is non-deterministic and the computer must check every possible path for the current character in the string. (assuming no lookahead, it doesn't know what the next character will be so it runs into dead ends)</a:t>
            </a:r>
            <a:endParaRPr lang="en-US" sz="2400" b="0" i="0" dirty="0">
              <a:solidFill>
                <a:srgbClr val="0C0D0E"/>
              </a:solidFill>
              <a:effectLst/>
              <a:highlight>
                <a:srgbClr val="FFFFFF"/>
              </a:highlight>
              <a:latin typeface="inheri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2846" y="2499863"/>
            <a:ext cx="3022758" cy="1609344"/>
          </a:xfrm>
        </p:spPr>
        <p:txBody>
          <a:bodyPr/>
          <a:lstStyle/>
          <a:p>
            <a:r>
              <a:rPr lang="en-US" dirty="0"/>
              <a:t>THANK YOU</a:t>
            </a:r>
            <a:endParaRPr lang="en-AU" dirty="0"/>
          </a:p>
        </p:txBody>
      </p:sp>
      <p:sp>
        <p:nvSpPr>
          <p:cNvPr id="3" name="Footer Placeholder 2"/>
          <p:cNvSpPr>
            <a:spLocks noGrp="1"/>
          </p:cNvSpPr>
          <p:nvPr>
            <p:ph type="ftr" sz="quarter" idx="11"/>
          </p:nvPr>
        </p:nvSpPr>
        <p:spPr/>
        <p:txBody>
          <a:bodyPr/>
          <a:lstStyle/>
          <a:p>
            <a:r>
              <a:rPr lang="en-US"/>
              <a:t>Dr. Nazia Majadi                                              </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fld id="{20DC167A-806F-456E-BD63-D2B5E1F16BD1}" type="slidenum">
              <a:rPr lang="en-US" altLang="en-US"/>
            </a:fld>
            <a:endParaRPr lang="en-US" altLang="en-US"/>
          </a:p>
        </p:txBody>
      </p:sp>
      <p:sp>
        <p:nvSpPr>
          <p:cNvPr id="30722" name="Rectangle 2"/>
          <p:cNvSpPr>
            <a:spLocks noGrp="1" noChangeArrowheads="1"/>
          </p:cNvSpPr>
          <p:nvPr>
            <p:ph type="title"/>
          </p:nvPr>
        </p:nvSpPr>
        <p:spPr/>
        <p:txBody>
          <a:bodyPr/>
          <a:lstStyle/>
          <a:p>
            <a:r>
              <a:rPr lang="en-US" altLang="en-US"/>
              <a:t>Transition Table</a:t>
            </a:r>
            <a:endParaRPr lang="en-US" altLang="en-US"/>
          </a:p>
        </p:txBody>
      </p:sp>
      <p:sp>
        <p:nvSpPr>
          <p:cNvPr id="30723" name="Rectangle 3"/>
          <p:cNvSpPr>
            <a:spLocks noGrp="1" noChangeArrowheads="1"/>
          </p:cNvSpPr>
          <p:nvPr>
            <p:ph type="body" idx="1"/>
          </p:nvPr>
        </p:nvSpPr>
        <p:spPr/>
        <p:txBody>
          <a:bodyPr/>
          <a:lstStyle/>
          <a:p>
            <a:r>
              <a:rPr lang="en-US" altLang="en-US"/>
              <a:t>The mapping </a:t>
            </a:r>
            <a:r>
              <a:rPr lang="en-US" altLang="en-US">
                <a:sym typeface="Symbol" panose="05050102010706020507" pitchFamily="18" charset="2"/>
              </a:rPr>
              <a:t></a:t>
            </a:r>
            <a:r>
              <a:rPr lang="en-US" altLang="en-US"/>
              <a:t> of an NFA can be represented in a </a:t>
            </a:r>
            <a:r>
              <a:rPr lang="en-US" altLang="en-US" i="1"/>
              <a:t>transition table</a:t>
            </a:r>
            <a:endParaRPr lang="en-US" altLang="en-US"/>
          </a:p>
        </p:txBody>
      </p:sp>
      <p:graphicFrame>
        <p:nvGraphicFramePr>
          <p:cNvPr id="30777" name="Group 57"/>
          <p:cNvGraphicFramePr>
            <a:graphicFrameLocks noGrp="1"/>
          </p:cNvGraphicFramePr>
          <p:nvPr/>
        </p:nvGraphicFramePr>
        <p:xfrm>
          <a:off x="5562600" y="3505200"/>
          <a:ext cx="4343400" cy="2640330"/>
        </p:xfrm>
        <a:graphic>
          <a:graphicData uri="http://schemas.openxmlformats.org/drawingml/2006/table">
            <a:tbl>
              <a:tblPr/>
              <a:tblGrid>
                <a:gridCol w="1447800"/>
                <a:gridCol w="1447800"/>
                <a:gridCol w="1447800"/>
              </a:tblGrid>
              <a:tr h="56515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a:ln>
                            <a:noFill/>
                          </a:ln>
                          <a:solidFill>
                            <a:schemeClr val="tx1"/>
                          </a:solidFill>
                          <a:effectLst/>
                          <a:latin typeface="Times" panose="02020603050405020304" pitchFamily="18" charset="0"/>
                        </a:rPr>
                        <a:t>State</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a:ln>
                            <a:noFill/>
                          </a:ln>
                          <a:solidFill>
                            <a:schemeClr val="tx1"/>
                          </a:solidFill>
                          <a:effectLst/>
                          <a:latin typeface="Times" panose="02020603050405020304" pitchFamily="18" charset="0"/>
                        </a:rPr>
                        <a:t>Input</a:t>
                      </a:r>
                      <a:br>
                        <a:rPr kumimoji="0" lang="en-US" altLang="en-US" sz="2800" b="0" i="0" u="none" strike="noStrike" cap="none" normalizeH="0" baseline="0">
                          <a:ln>
                            <a:noFill/>
                          </a:ln>
                          <a:solidFill>
                            <a:schemeClr val="tx1"/>
                          </a:solidFill>
                          <a:effectLst/>
                          <a:latin typeface="Times" panose="02020603050405020304" pitchFamily="18" charset="0"/>
                        </a:rPr>
                      </a:br>
                      <a:r>
                        <a:rPr kumimoji="0" lang="en-US" altLang="en-US" sz="2800" b="1" i="0" u="none" strike="noStrike" cap="none" normalizeH="0" baseline="0">
                          <a:ln>
                            <a:noFill/>
                          </a:ln>
                          <a:solidFill>
                            <a:schemeClr val="tx1"/>
                          </a:solidFill>
                          <a:effectLst/>
                          <a:latin typeface="Courier New" panose="02070309020205020404" pitchFamily="49" charset="0"/>
                        </a:rPr>
                        <a:t>a</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1" u="none" strike="noStrike" cap="none" normalizeH="0" baseline="0">
                          <a:ln>
                            <a:noFill/>
                          </a:ln>
                          <a:solidFill>
                            <a:schemeClr val="tx1"/>
                          </a:solidFill>
                          <a:effectLst/>
                          <a:latin typeface="Times" panose="02020603050405020304" pitchFamily="18" charset="0"/>
                        </a:rPr>
                        <a:t>Input</a:t>
                      </a:r>
                      <a:br>
                        <a:rPr kumimoji="0" lang="en-US" altLang="en-US" sz="2800" b="0" i="0" u="none" strike="noStrike" cap="none" normalizeH="0" baseline="0">
                          <a:ln>
                            <a:noFill/>
                          </a:ln>
                          <a:solidFill>
                            <a:schemeClr val="tx1"/>
                          </a:solidFill>
                          <a:effectLst/>
                          <a:latin typeface="Times" panose="02020603050405020304" pitchFamily="18" charset="0"/>
                        </a:rPr>
                      </a:br>
                      <a:r>
                        <a:rPr kumimoji="0" lang="en-US" altLang="en-US" sz="2800" b="1" i="0" u="none" strike="noStrike" cap="none" normalizeH="0" baseline="0">
                          <a:ln>
                            <a:noFill/>
                          </a:ln>
                          <a:solidFill>
                            <a:schemeClr val="tx1"/>
                          </a:solidFill>
                          <a:effectLst/>
                          <a:latin typeface="Courier New" panose="02070309020205020404" pitchFamily="49" charset="0"/>
                        </a:rPr>
                        <a:t>b</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Times" panose="02020603050405020304" pitchFamily="18" charset="0"/>
                        </a:rPr>
                        <a:t>0</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Times" panose="02020603050405020304" pitchFamily="18" charset="0"/>
                        </a:rPr>
                        <a:t>{0, 1}</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Times" panose="02020603050405020304" pitchFamily="18" charset="0"/>
                        </a:rPr>
                        <a:t>{0}</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Times" panose="02020603050405020304" pitchFamily="18" charset="0"/>
                        </a:rPr>
                        <a:t>1</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Times" panose="02020603050405020304" pitchFamily="18" charset="0"/>
                        </a:rPr>
                        <a:t>{2}</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Times" panose="02020603050405020304" pitchFamily="18" charset="0"/>
                        </a:rPr>
                        <a:t>2</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en-US" sz="2800" b="0" i="0" u="none" strike="noStrike" cap="none" normalizeH="0" baseline="0">
                          <a:ln>
                            <a:noFill/>
                          </a:ln>
                          <a:solidFill>
                            <a:schemeClr val="tx1"/>
                          </a:solidFill>
                          <a:effectLst/>
                          <a:latin typeface="Times" panose="02020603050405020304" pitchFamily="18" charset="0"/>
                        </a:rPr>
                        <a:t>{3}</a:t>
                      </a:r>
                      <a:endParaRPr kumimoji="0" lang="en-US" altLang="en-US" sz="2800" b="0" i="0" u="none" strike="noStrike" cap="none" normalizeH="0" baseline="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78" name="Rectangle 58"/>
          <p:cNvSpPr>
            <a:spLocks noChangeArrowheads="1"/>
          </p:cNvSpPr>
          <p:nvPr/>
        </p:nvSpPr>
        <p:spPr bwMode="auto">
          <a:xfrm>
            <a:off x="2189163" y="3886201"/>
            <a:ext cx="260359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ym typeface="Symbol" panose="05050102010706020507" pitchFamily="18" charset="2"/>
              </a:rPr>
              <a:t>(0,</a:t>
            </a:r>
            <a:r>
              <a:rPr lang="en-US" altLang="en-US" sz="3200" b="1">
                <a:latin typeface="Courier New" panose="02070309020205020404" pitchFamily="49" charset="0"/>
                <a:sym typeface="Symbol" panose="05050102010706020507" pitchFamily="18" charset="2"/>
              </a:rPr>
              <a:t>a</a:t>
            </a:r>
            <a:r>
              <a:rPr lang="en-US" altLang="en-US" sz="3200">
                <a:sym typeface="Symbol" panose="05050102010706020507" pitchFamily="18" charset="2"/>
              </a:rPr>
              <a:t>) = {0,1}</a:t>
            </a:r>
            <a:br>
              <a:rPr lang="en-US" altLang="en-US" sz="3200">
                <a:sym typeface="Symbol" panose="05050102010706020507" pitchFamily="18" charset="2"/>
              </a:rPr>
            </a:br>
            <a:r>
              <a:rPr lang="en-US" altLang="en-US" sz="3200">
                <a:sym typeface="Symbol" panose="05050102010706020507" pitchFamily="18" charset="2"/>
              </a:rPr>
              <a:t>(0,</a:t>
            </a:r>
            <a:r>
              <a:rPr lang="en-US" altLang="en-US" sz="3200" b="1">
                <a:latin typeface="Courier New" panose="02070309020205020404" pitchFamily="49" charset="0"/>
                <a:sym typeface="Symbol" panose="05050102010706020507" pitchFamily="18" charset="2"/>
              </a:rPr>
              <a:t>b</a:t>
            </a:r>
            <a:r>
              <a:rPr lang="en-US" altLang="en-US" sz="3200">
                <a:sym typeface="Symbol" panose="05050102010706020507" pitchFamily="18" charset="2"/>
              </a:rPr>
              <a:t>) = {0}</a:t>
            </a:r>
            <a:br>
              <a:rPr lang="en-US" altLang="en-US" sz="3200">
                <a:sym typeface="Symbol" panose="05050102010706020507" pitchFamily="18" charset="2"/>
              </a:rPr>
            </a:br>
            <a:r>
              <a:rPr lang="en-US" altLang="en-US" sz="3200">
                <a:sym typeface="Symbol" panose="05050102010706020507" pitchFamily="18" charset="2"/>
              </a:rPr>
              <a:t>(1,</a:t>
            </a:r>
            <a:r>
              <a:rPr lang="en-US" altLang="en-US" sz="3200" b="1">
                <a:latin typeface="Courier New" panose="02070309020205020404" pitchFamily="49" charset="0"/>
                <a:sym typeface="Symbol" panose="05050102010706020507" pitchFamily="18" charset="2"/>
              </a:rPr>
              <a:t>b</a:t>
            </a:r>
            <a:r>
              <a:rPr lang="en-US" altLang="en-US" sz="3200">
                <a:sym typeface="Symbol" panose="05050102010706020507" pitchFamily="18" charset="2"/>
              </a:rPr>
              <a:t>) = {2}</a:t>
            </a:r>
            <a:br>
              <a:rPr lang="en-US" altLang="en-US" sz="3200">
                <a:sym typeface="Symbol" panose="05050102010706020507" pitchFamily="18" charset="2"/>
              </a:rPr>
            </a:br>
            <a:r>
              <a:rPr lang="en-US" altLang="en-US" sz="3200">
                <a:sym typeface="Symbol" panose="05050102010706020507" pitchFamily="18" charset="2"/>
              </a:rPr>
              <a:t>(2,</a:t>
            </a:r>
            <a:r>
              <a:rPr lang="en-US" altLang="en-US" sz="3200" b="1">
                <a:latin typeface="Courier New" panose="02070309020205020404" pitchFamily="49" charset="0"/>
                <a:sym typeface="Symbol" panose="05050102010706020507" pitchFamily="18" charset="2"/>
              </a:rPr>
              <a:t>b</a:t>
            </a:r>
            <a:r>
              <a:rPr lang="en-US" altLang="en-US" sz="3200">
                <a:sym typeface="Symbol" panose="05050102010706020507" pitchFamily="18" charset="2"/>
              </a:rPr>
              <a:t>) = {3}</a:t>
            </a:r>
            <a:endParaRPr lang="en-US" altLang="en-US" sz="3200">
              <a:sym typeface="Symbol" panose="05050102010706020507" pitchFamily="18" charset="2"/>
            </a:endParaRPr>
          </a:p>
        </p:txBody>
      </p:sp>
      <p:sp>
        <p:nvSpPr>
          <p:cNvPr id="30779" name="Line 59"/>
          <p:cNvSpPr>
            <a:spLocks noChangeShapeType="1"/>
          </p:cNvSpPr>
          <p:nvPr/>
        </p:nvSpPr>
        <p:spPr bwMode="auto">
          <a:xfrm>
            <a:off x="4648200" y="4876800"/>
            <a:ext cx="762000" cy="0"/>
          </a:xfrm>
          <a:prstGeom prst="line">
            <a:avLst/>
          </a:prstGeom>
          <a:noFill/>
          <a:ln w="2540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FFAF4E-B343-41D4-A129-98FBEE0F4192}" type="slidenum">
              <a:rPr lang="en-US" altLang="en-US"/>
            </a:fld>
            <a:endParaRPr lang="en-US" altLang="en-US"/>
          </a:p>
        </p:txBody>
      </p:sp>
      <p:sp>
        <p:nvSpPr>
          <p:cNvPr id="31746" name="Rectangle 2"/>
          <p:cNvSpPr>
            <a:spLocks noGrp="1" noChangeArrowheads="1"/>
          </p:cNvSpPr>
          <p:nvPr>
            <p:ph type="title"/>
          </p:nvPr>
        </p:nvSpPr>
        <p:spPr/>
        <p:txBody>
          <a:bodyPr/>
          <a:lstStyle/>
          <a:p>
            <a:r>
              <a:rPr lang="en-US" altLang="en-US"/>
              <a:t>The Language Defined by an NFA</a:t>
            </a:r>
            <a:endParaRPr lang="en-US" altLang="en-US"/>
          </a:p>
        </p:txBody>
      </p:sp>
      <p:sp>
        <p:nvSpPr>
          <p:cNvPr id="31747" name="Rectangle 3"/>
          <p:cNvSpPr>
            <a:spLocks noGrp="1" noChangeArrowheads="1"/>
          </p:cNvSpPr>
          <p:nvPr>
            <p:ph type="body" idx="1"/>
          </p:nvPr>
        </p:nvSpPr>
        <p:spPr/>
        <p:txBody>
          <a:bodyPr/>
          <a:lstStyle/>
          <a:p>
            <a:r>
              <a:rPr lang="en-US" altLang="en-US" sz="2800"/>
              <a:t>An NFA </a:t>
            </a:r>
            <a:r>
              <a:rPr lang="en-US" altLang="en-US" sz="2800" i="1"/>
              <a:t>accepts</a:t>
            </a:r>
            <a:r>
              <a:rPr lang="en-US" altLang="en-US" sz="2800"/>
              <a:t> an input string </a:t>
            </a:r>
            <a:r>
              <a:rPr lang="en-US" altLang="en-US" sz="2800" i="1"/>
              <a:t>x</a:t>
            </a:r>
            <a:r>
              <a:rPr lang="en-US" altLang="en-US" sz="2800"/>
              <a:t> </a:t>
            </a:r>
            <a:r>
              <a:rPr lang="en-US" altLang="en-US" sz="2800" b="1"/>
              <a:t>iff</a:t>
            </a:r>
            <a:r>
              <a:rPr lang="en-US" altLang="en-US" sz="2800"/>
              <a:t> there is some path with edges labeled with symbols from </a:t>
            </a:r>
            <a:r>
              <a:rPr lang="en-US" altLang="en-US" sz="2800" i="1"/>
              <a:t>x</a:t>
            </a:r>
            <a:r>
              <a:rPr lang="en-US" altLang="en-US" sz="2800"/>
              <a:t> in sequence from the start state to some accepting state in the transition graph</a:t>
            </a:r>
            <a:endParaRPr lang="en-US" altLang="en-US" sz="2800"/>
          </a:p>
          <a:p>
            <a:r>
              <a:rPr lang="en-US" altLang="en-US" sz="2800"/>
              <a:t>A state transition from one state to another on the path is called a </a:t>
            </a:r>
            <a:r>
              <a:rPr lang="en-US" altLang="en-US" sz="2800" i="1"/>
              <a:t>move</a:t>
            </a:r>
            <a:endParaRPr lang="en-US" altLang="en-US" sz="2800"/>
          </a:p>
          <a:p>
            <a:r>
              <a:rPr lang="en-US" altLang="en-US" sz="2800"/>
              <a:t>The </a:t>
            </a:r>
            <a:r>
              <a:rPr lang="en-US" altLang="en-US" sz="2800" i="1"/>
              <a:t>language defined by</a:t>
            </a:r>
            <a:r>
              <a:rPr lang="en-US" altLang="en-US" sz="2800"/>
              <a:t> an NFA is the set of input strings it accepts, such as (</a:t>
            </a:r>
            <a:r>
              <a:rPr lang="en-US" altLang="en-US" sz="2800" b="1">
                <a:latin typeface="Courier New" panose="02070309020205020404" pitchFamily="49" charset="0"/>
              </a:rPr>
              <a:t>a</a:t>
            </a:r>
            <a:r>
              <a:rPr lang="en-US" altLang="en-US" sz="2800"/>
              <a:t>|</a:t>
            </a:r>
            <a:r>
              <a:rPr lang="en-US" altLang="en-US" sz="2800" b="1">
                <a:latin typeface="Courier New" panose="02070309020205020404" pitchFamily="49" charset="0"/>
              </a:rPr>
              <a:t>b</a:t>
            </a:r>
            <a:r>
              <a:rPr lang="en-US" altLang="en-US" sz="2800"/>
              <a:t>)*</a:t>
            </a:r>
            <a:r>
              <a:rPr lang="en-US" altLang="en-US" sz="2800" b="1">
                <a:latin typeface="Courier New" panose="02070309020205020404" pitchFamily="49" charset="0"/>
              </a:rPr>
              <a:t>abb</a:t>
            </a:r>
            <a:r>
              <a:rPr lang="en-US" altLang="en-US" sz="2800"/>
              <a:t> for the example NFA</a:t>
            </a:r>
            <a:endParaRPr lang="en-US" altLang="en-US" sz="2800"/>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AD4554F1-AC6D-4A8F-A78D-838FC2D6E7CA}" type="slidenum">
              <a:rPr lang="en-US" altLang="en-US"/>
            </a:fld>
            <a:endParaRPr lang="en-US" altLang="en-US"/>
          </a:p>
        </p:txBody>
      </p:sp>
      <p:sp>
        <p:nvSpPr>
          <p:cNvPr id="62466" name="Rectangle 2"/>
          <p:cNvSpPr>
            <a:spLocks noGrp="1" noChangeArrowheads="1"/>
          </p:cNvSpPr>
          <p:nvPr>
            <p:ph type="title"/>
          </p:nvPr>
        </p:nvSpPr>
        <p:spPr/>
        <p:txBody>
          <a:bodyPr/>
          <a:lstStyle/>
          <a:p>
            <a:r>
              <a:rPr lang="en-US" altLang="en-US"/>
              <a:t>Design of a Lexical Analyzer Generator: RE to NFA to DFA</a:t>
            </a:r>
            <a:endParaRPr lang="en-US" altLang="en-US"/>
          </a:p>
        </p:txBody>
      </p:sp>
      <p:sp>
        <p:nvSpPr>
          <p:cNvPr id="62467" name="Oval 3"/>
          <p:cNvSpPr>
            <a:spLocks noChangeArrowheads="1"/>
          </p:cNvSpPr>
          <p:nvPr/>
        </p:nvSpPr>
        <p:spPr bwMode="auto">
          <a:xfrm>
            <a:off x="6573838" y="3886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s</a:t>
            </a:r>
            <a:r>
              <a:rPr lang="en-US" altLang="en-US" sz="2000" baseline="-25000"/>
              <a:t>0</a:t>
            </a:r>
            <a:endParaRPr lang="en-US" altLang="en-US" sz="2000"/>
          </a:p>
        </p:txBody>
      </p:sp>
      <p:sp>
        <p:nvSpPr>
          <p:cNvPr id="62468" name="Line 4"/>
          <p:cNvSpPr>
            <a:spLocks noChangeShapeType="1"/>
          </p:cNvSpPr>
          <p:nvPr/>
        </p:nvSpPr>
        <p:spPr bwMode="auto">
          <a:xfrm flipV="1">
            <a:off x="6878638" y="3962400"/>
            <a:ext cx="685800" cy="762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2469" name="Oval 5"/>
          <p:cNvSpPr>
            <a:spLocks noChangeArrowheads="1"/>
          </p:cNvSpPr>
          <p:nvPr/>
        </p:nvSpPr>
        <p:spPr bwMode="auto">
          <a:xfrm>
            <a:off x="7564438" y="3352800"/>
            <a:ext cx="11430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N</a:t>
            </a:r>
            <a:r>
              <a:rPr lang="en-US" altLang="en-US" sz="2000"/>
              <a:t>(</a:t>
            </a:r>
            <a:r>
              <a:rPr lang="en-US" altLang="en-US" sz="2000" i="1"/>
              <a:t>p</a:t>
            </a:r>
            <a:r>
              <a:rPr lang="en-US" altLang="en-US" sz="2000" baseline="-25000"/>
              <a:t>1</a:t>
            </a:r>
            <a:r>
              <a:rPr lang="en-US" altLang="en-US" sz="2000"/>
              <a:t>)</a:t>
            </a:r>
            <a:endParaRPr lang="en-US" altLang="en-US" sz="2000"/>
          </a:p>
        </p:txBody>
      </p:sp>
      <p:sp>
        <p:nvSpPr>
          <p:cNvPr id="62470" name="Oval 6"/>
          <p:cNvSpPr>
            <a:spLocks noChangeArrowheads="1"/>
          </p:cNvSpPr>
          <p:nvPr/>
        </p:nvSpPr>
        <p:spPr bwMode="auto">
          <a:xfrm>
            <a:off x="7564438" y="3810000"/>
            <a:ext cx="11430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N</a:t>
            </a:r>
            <a:r>
              <a:rPr lang="en-US" altLang="en-US" sz="2000"/>
              <a:t>(</a:t>
            </a:r>
            <a:r>
              <a:rPr lang="en-US" altLang="en-US" sz="2000" i="1"/>
              <a:t>p</a:t>
            </a:r>
            <a:r>
              <a:rPr lang="en-US" altLang="en-US" sz="2000" baseline="-25000"/>
              <a:t>2</a:t>
            </a:r>
            <a:r>
              <a:rPr lang="en-US" altLang="en-US" sz="2000"/>
              <a:t>)</a:t>
            </a:r>
            <a:endParaRPr lang="en-US" altLang="en-US" sz="2000"/>
          </a:p>
        </p:txBody>
      </p:sp>
      <p:sp>
        <p:nvSpPr>
          <p:cNvPr id="62471" name="Line 7"/>
          <p:cNvSpPr>
            <a:spLocks noChangeShapeType="1"/>
          </p:cNvSpPr>
          <p:nvPr/>
        </p:nvSpPr>
        <p:spPr bwMode="auto">
          <a:xfrm flipV="1">
            <a:off x="6878638" y="3505200"/>
            <a:ext cx="685800" cy="4572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2472" name="Text Box 8"/>
          <p:cNvSpPr txBox="1">
            <a:spLocks noChangeArrowheads="1"/>
          </p:cNvSpPr>
          <p:nvPr/>
        </p:nvSpPr>
        <p:spPr bwMode="auto">
          <a:xfrm>
            <a:off x="5888039" y="3671888"/>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62473" name="Line 9"/>
          <p:cNvSpPr>
            <a:spLocks noChangeShapeType="1"/>
          </p:cNvSpPr>
          <p:nvPr/>
        </p:nvSpPr>
        <p:spPr bwMode="auto">
          <a:xfrm>
            <a:off x="5964238" y="4038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2474" name="Rectangle 10"/>
          <p:cNvSpPr>
            <a:spLocks noChangeArrowheads="1"/>
          </p:cNvSpPr>
          <p:nvPr/>
        </p:nvSpPr>
        <p:spPr bwMode="auto">
          <a:xfrm>
            <a:off x="6954839" y="3352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2475" name="Rectangle 11"/>
          <p:cNvSpPr>
            <a:spLocks noChangeArrowheads="1"/>
          </p:cNvSpPr>
          <p:nvPr/>
        </p:nvSpPr>
        <p:spPr bwMode="auto">
          <a:xfrm>
            <a:off x="6954839" y="42052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2476" name="Oval 12"/>
          <p:cNvSpPr>
            <a:spLocks noChangeArrowheads="1"/>
          </p:cNvSpPr>
          <p:nvPr/>
        </p:nvSpPr>
        <p:spPr bwMode="auto">
          <a:xfrm>
            <a:off x="8478838" y="38100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62477" name="Oval 13"/>
          <p:cNvSpPr>
            <a:spLocks noChangeArrowheads="1"/>
          </p:cNvSpPr>
          <p:nvPr/>
        </p:nvSpPr>
        <p:spPr bwMode="auto">
          <a:xfrm>
            <a:off x="8478838" y="33528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62478" name="Line 14"/>
          <p:cNvSpPr>
            <a:spLocks noChangeShapeType="1"/>
          </p:cNvSpPr>
          <p:nvPr/>
        </p:nvSpPr>
        <p:spPr bwMode="auto">
          <a:xfrm>
            <a:off x="6878638" y="4114800"/>
            <a:ext cx="685800" cy="5334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2479" name="Oval 15"/>
          <p:cNvSpPr>
            <a:spLocks noChangeArrowheads="1"/>
          </p:cNvSpPr>
          <p:nvPr/>
        </p:nvSpPr>
        <p:spPr bwMode="auto">
          <a:xfrm>
            <a:off x="7564438" y="4572000"/>
            <a:ext cx="11430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N</a:t>
            </a:r>
            <a:r>
              <a:rPr lang="en-US" altLang="en-US" sz="2000"/>
              <a:t>(</a:t>
            </a:r>
            <a:r>
              <a:rPr lang="en-US" altLang="en-US" sz="2000" i="1"/>
              <a:t>p</a:t>
            </a:r>
            <a:r>
              <a:rPr lang="en-US" altLang="en-US" sz="2000" i="1" baseline="-25000"/>
              <a:t>n</a:t>
            </a:r>
            <a:r>
              <a:rPr lang="en-US" altLang="en-US" sz="2000"/>
              <a:t>)</a:t>
            </a:r>
            <a:endParaRPr lang="en-US" altLang="en-US" sz="2000"/>
          </a:p>
        </p:txBody>
      </p:sp>
      <p:sp>
        <p:nvSpPr>
          <p:cNvPr id="62480" name="Oval 16"/>
          <p:cNvSpPr>
            <a:spLocks noChangeArrowheads="1"/>
          </p:cNvSpPr>
          <p:nvPr/>
        </p:nvSpPr>
        <p:spPr bwMode="auto">
          <a:xfrm>
            <a:off x="8478838" y="45720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62481" name="Rectangle 17"/>
          <p:cNvSpPr>
            <a:spLocks noChangeArrowheads="1"/>
          </p:cNvSpPr>
          <p:nvPr/>
        </p:nvSpPr>
        <p:spPr bwMode="auto">
          <a:xfrm>
            <a:off x="7072314" y="35814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62482" name="Text Box 18"/>
          <p:cNvSpPr txBox="1">
            <a:spLocks noChangeArrowheads="1"/>
          </p:cNvSpPr>
          <p:nvPr/>
        </p:nvSpPr>
        <p:spPr bwMode="auto">
          <a:xfrm>
            <a:off x="7913688" y="4098925"/>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endParaRPr lang="en-US" altLang="en-US"/>
          </a:p>
        </p:txBody>
      </p:sp>
      <p:sp>
        <p:nvSpPr>
          <p:cNvPr id="62483" name="Text Box 19"/>
          <p:cNvSpPr txBox="1">
            <a:spLocks noChangeArrowheads="1"/>
          </p:cNvSpPr>
          <p:nvPr/>
        </p:nvSpPr>
        <p:spPr bwMode="auto">
          <a:xfrm>
            <a:off x="2286000" y="3200401"/>
            <a:ext cx="16257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p</a:t>
            </a:r>
            <a:r>
              <a:rPr lang="en-US" altLang="en-US" baseline="-25000"/>
              <a:t>1</a:t>
            </a:r>
            <a:r>
              <a:rPr lang="en-US" altLang="en-US"/>
              <a:t>	{ </a:t>
            </a:r>
            <a:r>
              <a:rPr lang="en-US" altLang="en-US" i="1"/>
              <a:t>action</a:t>
            </a:r>
            <a:r>
              <a:rPr lang="en-US" altLang="en-US" baseline="-25000"/>
              <a:t>1</a:t>
            </a:r>
            <a:r>
              <a:rPr lang="en-US" altLang="en-US"/>
              <a:t> }</a:t>
            </a:r>
            <a:br>
              <a:rPr lang="en-US" altLang="en-US"/>
            </a:br>
            <a:r>
              <a:rPr lang="en-US" altLang="en-US" i="1"/>
              <a:t>p</a:t>
            </a:r>
            <a:r>
              <a:rPr lang="en-US" altLang="en-US" baseline="-25000"/>
              <a:t>2</a:t>
            </a:r>
            <a:r>
              <a:rPr lang="en-US" altLang="en-US"/>
              <a:t>	{ </a:t>
            </a:r>
            <a:r>
              <a:rPr lang="en-US" altLang="en-US" i="1"/>
              <a:t>action</a:t>
            </a:r>
            <a:r>
              <a:rPr lang="en-US" altLang="en-US" baseline="-25000"/>
              <a:t>2</a:t>
            </a:r>
            <a:r>
              <a:rPr lang="en-US" altLang="en-US"/>
              <a:t> }</a:t>
            </a:r>
            <a:br>
              <a:rPr lang="en-US" altLang="en-US"/>
            </a:br>
            <a:r>
              <a:rPr lang="en-US" altLang="en-US"/>
              <a:t>…</a:t>
            </a:r>
            <a:br>
              <a:rPr lang="en-US" altLang="en-US"/>
            </a:br>
            <a:r>
              <a:rPr lang="en-US" altLang="en-US" i="1"/>
              <a:t>p</a:t>
            </a:r>
            <a:r>
              <a:rPr lang="en-US" altLang="en-US" i="1" baseline="-25000"/>
              <a:t>n</a:t>
            </a:r>
            <a:r>
              <a:rPr lang="en-US" altLang="en-US"/>
              <a:t>	{ </a:t>
            </a:r>
            <a:r>
              <a:rPr lang="en-US" altLang="en-US" i="1"/>
              <a:t>action</a:t>
            </a:r>
            <a:r>
              <a:rPr lang="en-US" altLang="en-US" i="1" baseline="-25000"/>
              <a:t>n</a:t>
            </a:r>
            <a:r>
              <a:rPr lang="en-US" altLang="en-US"/>
              <a:t> }</a:t>
            </a:r>
            <a:endParaRPr lang="en-US" altLang="en-US"/>
          </a:p>
        </p:txBody>
      </p:sp>
      <p:sp>
        <p:nvSpPr>
          <p:cNvPr id="62484" name="Text Box 20"/>
          <p:cNvSpPr txBox="1">
            <a:spLocks noChangeArrowheads="1"/>
          </p:cNvSpPr>
          <p:nvPr/>
        </p:nvSpPr>
        <p:spPr bwMode="auto">
          <a:xfrm>
            <a:off x="8936039" y="3276600"/>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1</a:t>
            </a:r>
            <a:endParaRPr lang="en-US" altLang="en-US" i="1"/>
          </a:p>
        </p:txBody>
      </p:sp>
      <p:sp>
        <p:nvSpPr>
          <p:cNvPr id="62485" name="Text Box 21"/>
          <p:cNvSpPr txBox="1">
            <a:spLocks noChangeArrowheads="1"/>
          </p:cNvSpPr>
          <p:nvPr/>
        </p:nvSpPr>
        <p:spPr bwMode="auto">
          <a:xfrm>
            <a:off x="8936039" y="3733800"/>
            <a:ext cx="8931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baseline="-25000"/>
              <a:t>2</a:t>
            </a:r>
            <a:endParaRPr lang="en-US" altLang="en-US" i="1"/>
          </a:p>
        </p:txBody>
      </p:sp>
      <p:sp>
        <p:nvSpPr>
          <p:cNvPr id="62486" name="Text Box 22"/>
          <p:cNvSpPr txBox="1">
            <a:spLocks noChangeArrowheads="1"/>
          </p:cNvSpPr>
          <p:nvPr/>
        </p:nvSpPr>
        <p:spPr bwMode="auto">
          <a:xfrm>
            <a:off x="8936039" y="4495800"/>
            <a:ext cx="8947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action</a:t>
            </a:r>
            <a:r>
              <a:rPr lang="en-US" altLang="en-US" i="1" baseline="-25000"/>
              <a:t>n</a:t>
            </a:r>
            <a:endParaRPr lang="en-US" altLang="en-US" i="1"/>
          </a:p>
        </p:txBody>
      </p:sp>
      <p:sp>
        <p:nvSpPr>
          <p:cNvPr id="62487" name="Text Box 23"/>
          <p:cNvSpPr txBox="1">
            <a:spLocks noChangeArrowheads="1"/>
          </p:cNvSpPr>
          <p:nvPr/>
        </p:nvSpPr>
        <p:spPr bwMode="auto">
          <a:xfrm>
            <a:off x="2195282" y="2286001"/>
            <a:ext cx="24769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t>Lex specification with</a:t>
            </a:r>
            <a:br>
              <a:rPr lang="en-US" altLang="en-US"/>
            </a:br>
            <a:r>
              <a:rPr lang="en-US" altLang="en-US"/>
              <a:t>regular expressions</a:t>
            </a:r>
            <a:endParaRPr lang="en-US" altLang="en-US"/>
          </a:p>
        </p:txBody>
      </p:sp>
      <p:sp>
        <p:nvSpPr>
          <p:cNvPr id="62488" name="Text Box 24"/>
          <p:cNvSpPr txBox="1">
            <a:spLocks noChangeArrowheads="1"/>
          </p:cNvSpPr>
          <p:nvPr/>
        </p:nvSpPr>
        <p:spPr bwMode="auto">
          <a:xfrm>
            <a:off x="7467600" y="2286000"/>
            <a:ext cx="6192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NFA</a:t>
            </a:r>
            <a:endParaRPr lang="en-US" altLang="en-US"/>
          </a:p>
        </p:txBody>
      </p:sp>
      <p:sp>
        <p:nvSpPr>
          <p:cNvPr id="62489" name="Text Box 25"/>
          <p:cNvSpPr txBox="1">
            <a:spLocks noChangeArrowheads="1"/>
          </p:cNvSpPr>
          <p:nvPr/>
        </p:nvSpPr>
        <p:spPr bwMode="auto">
          <a:xfrm>
            <a:off x="7510464" y="6172200"/>
            <a:ext cx="6208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DFA</a:t>
            </a:r>
            <a:endParaRPr lang="en-US" altLang="en-US"/>
          </a:p>
        </p:txBody>
      </p:sp>
      <p:sp>
        <p:nvSpPr>
          <p:cNvPr id="62490" name="AutoShape 26"/>
          <p:cNvSpPr>
            <a:spLocks noChangeArrowheads="1"/>
          </p:cNvSpPr>
          <p:nvPr/>
        </p:nvSpPr>
        <p:spPr bwMode="auto">
          <a:xfrm>
            <a:off x="4953000" y="3733800"/>
            <a:ext cx="685800" cy="609600"/>
          </a:xfrm>
          <a:prstGeom prst="right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2491" name="AutoShape 27"/>
          <p:cNvSpPr>
            <a:spLocks noChangeArrowheads="1"/>
          </p:cNvSpPr>
          <p:nvPr/>
        </p:nvSpPr>
        <p:spPr bwMode="auto">
          <a:xfrm>
            <a:off x="7543800" y="5334000"/>
            <a:ext cx="685800" cy="6096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62492" name="Text Box 28"/>
          <p:cNvSpPr txBox="1">
            <a:spLocks noChangeArrowheads="1"/>
          </p:cNvSpPr>
          <p:nvPr/>
        </p:nvSpPr>
        <p:spPr bwMode="auto">
          <a:xfrm>
            <a:off x="8212438" y="5197476"/>
            <a:ext cx="21901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i="1"/>
              <a:t>Subset construction</a:t>
            </a:r>
            <a:br>
              <a:rPr lang="en-US" altLang="en-US"/>
            </a:br>
            <a:r>
              <a:rPr lang="en-US" altLang="en-US"/>
              <a:t>(optional)</a:t>
            </a:r>
            <a:endParaRPr lang="en-US" altLang="en-US"/>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4"/>
          <p:cNvSpPr>
            <a:spLocks noGrp="1"/>
          </p:cNvSpPr>
          <p:nvPr>
            <p:ph type="sldNum" sz="quarter" idx="12"/>
          </p:nvPr>
        </p:nvSpPr>
        <p:spPr/>
        <p:txBody>
          <a:bodyPr/>
          <a:lstStyle/>
          <a:p>
            <a:fld id="{D81AD494-623E-43C0-9A98-69D5F372A10E}" type="slidenum">
              <a:rPr lang="en-US" altLang="en-US"/>
            </a:fld>
            <a:endParaRPr lang="en-US" altLang="en-US"/>
          </a:p>
        </p:txBody>
      </p:sp>
      <p:sp>
        <p:nvSpPr>
          <p:cNvPr id="58370" name="Oval 2"/>
          <p:cNvSpPr>
            <a:spLocks noChangeArrowheads="1"/>
          </p:cNvSpPr>
          <p:nvPr/>
        </p:nvSpPr>
        <p:spPr bwMode="auto">
          <a:xfrm>
            <a:off x="7391400" y="4876800"/>
            <a:ext cx="11430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N</a:t>
            </a:r>
            <a:r>
              <a:rPr lang="en-US" altLang="en-US" sz="2000"/>
              <a:t>(</a:t>
            </a:r>
            <a:r>
              <a:rPr lang="en-US" altLang="en-US" sz="2000" i="1"/>
              <a:t>r</a:t>
            </a:r>
            <a:r>
              <a:rPr lang="en-US" altLang="en-US" sz="2000" baseline="-25000"/>
              <a:t>2</a:t>
            </a:r>
            <a:r>
              <a:rPr lang="en-US" altLang="en-US" sz="2000"/>
              <a:t>)</a:t>
            </a:r>
            <a:endParaRPr lang="en-US" altLang="en-US" sz="2000"/>
          </a:p>
        </p:txBody>
      </p:sp>
      <p:sp>
        <p:nvSpPr>
          <p:cNvPr id="58371" name="Oval 3"/>
          <p:cNvSpPr>
            <a:spLocks noChangeArrowheads="1"/>
          </p:cNvSpPr>
          <p:nvPr/>
        </p:nvSpPr>
        <p:spPr bwMode="auto">
          <a:xfrm>
            <a:off x="6400800" y="4876800"/>
            <a:ext cx="11430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N</a:t>
            </a:r>
            <a:r>
              <a:rPr lang="en-US" altLang="en-US" sz="2000"/>
              <a:t>(</a:t>
            </a:r>
            <a:r>
              <a:rPr lang="en-US" altLang="en-US" sz="2000" i="1"/>
              <a:t>r</a:t>
            </a:r>
            <a:r>
              <a:rPr lang="en-US" altLang="en-US" sz="2000" baseline="-25000"/>
              <a:t>1</a:t>
            </a:r>
            <a:r>
              <a:rPr lang="en-US" altLang="en-US" sz="2000"/>
              <a:t>)</a:t>
            </a:r>
            <a:endParaRPr lang="en-US" altLang="en-US" sz="2000"/>
          </a:p>
        </p:txBody>
      </p:sp>
      <p:sp>
        <p:nvSpPr>
          <p:cNvPr id="58372" name="Rectangle 4"/>
          <p:cNvSpPr>
            <a:spLocks noGrp="1" noChangeArrowheads="1"/>
          </p:cNvSpPr>
          <p:nvPr>
            <p:ph type="title"/>
          </p:nvPr>
        </p:nvSpPr>
        <p:spPr/>
        <p:txBody>
          <a:bodyPr/>
          <a:lstStyle/>
          <a:p>
            <a:r>
              <a:rPr lang="en-US" altLang="en-US"/>
              <a:t>From Regular Expression to NFA (Thompson’s Construction)</a:t>
            </a:r>
            <a:endParaRPr lang="en-US" altLang="en-US"/>
          </a:p>
        </p:txBody>
      </p:sp>
      <p:sp>
        <p:nvSpPr>
          <p:cNvPr id="58373" name="Oval 5"/>
          <p:cNvSpPr>
            <a:spLocks noChangeArrowheads="1"/>
          </p:cNvSpPr>
          <p:nvPr/>
        </p:nvSpPr>
        <p:spPr bwMode="auto">
          <a:xfrm>
            <a:off x="7207250" y="20574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f</a:t>
            </a:r>
            <a:endParaRPr lang="en-US" altLang="en-US" sz="2000"/>
          </a:p>
        </p:txBody>
      </p:sp>
      <p:sp>
        <p:nvSpPr>
          <p:cNvPr id="58374" name="Oval 6"/>
          <p:cNvSpPr>
            <a:spLocks noChangeArrowheads="1"/>
          </p:cNvSpPr>
          <p:nvPr/>
        </p:nvSpPr>
        <p:spPr bwMode="auto">
          <a:xfrm>
            <a:off x="6292850" y="2057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i</a:t>
            </a:r>
            <a:endParaRPr lang="en-US" altLang="en-US" sz="2000"/>
          </a:p>
        </p:txBody>
      </p:sp>
      <p:sp>
        <p:nvSpPr>
          <p:cNvPr id="58375" name="Line 7"/>
          <p:cNvSpPr>
            <a:spLocks noChangeShapeType="1"/>
          </p:cNvSpPr>
          <p:nvPr/>
        </p:nvSpPr>
        <p:spPr bwMode="auto">
          <a:xfrm>
            <a:off x="6597650" y="2209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76" name="Rectangle 8"/>
          <p:cNvSpPr>
            <a:spLocks noChangeArrowheads="1"/>
          </p:cNvSpPr>
          <p:nvPr/>
        </p:nvSpPr>
        <p:spPr bwMode="auto">
          <a:xfrm>
            <a:off x="6673851" y="1828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8377" name="Oval 9"/>
          <p:cNvSpPr>
            <a:spLocks noChangeArrowheads="1"/>
          </p:cNvSpPr>
          <p:nvPr/>
        </p:nvSpPr>
        <p:spPr bwMode="auto">
          <a:xfrm>
            <a:off x="7239000" y="2957513"/>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f</a:t>
            </a:r>
            <a:endParaRPr lang="en-US" altLang="en-US" sz="2000"/>
          </a:p>
        </p:txBody>
      </p:sp>
      <p:sp>
        <p:nvSpPr>
          <p:cNvPr id="58378" name="Text Box 10"/>
          <p:cNvSpPr txBox="1">
            <a:spLocks noChangeArrowheads="1"/>
          </p:cNvSpPr>
          <p:nvPr/>
        </p:nvSpPr>
        <p:spPr bwMode="auto">
          <a:xfrm>
            <a:off x="6705601" y="28051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8379" name="Oval 11"/>
          <p:cNvSpPr>
            <a:spLocks noChangeArrowheads="1"/>
          </p:cNvSpPr>
          <p:nvPr/>
        </p:nvSpPr>
        <p:spPr bwMode="auto">
          <a:xfrm>
            <a:off x="6324600" y="2957513"/>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i</a:t>
            </a:r>
            <a:endParaRPr lang="en-US" altLang="en-US" sz="2000"/>
          </a:p>
        </p:txBody>
      </p:sp>
      <p:sp>
        <p:nvSpPr>
          <p:cNvPr id="58380" name="Line 12"/>
          <p:cNvSpPr>
            <a:spLocks noChangeShapeType="1"/>
          </p:cNvSpPr>
          <p:nvPr/>
        </p:nvSpPr>
        <p:spPr bwMode="auto">
          <a:xfrm>
            <a:off x="6629400" y="31099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81" name="Oval 13"/>
          <p:cNvSpPr>
            <a:spLocks noChangeArrowheads="1"/>
          </p:cNvSpPr>
          <p:nvPr/>
        </p:nvSpPr>
        <p:spPr bwMode="auto">
          <a:xfrm>
            <a:off x="9067800" y="3886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f</a:t>
            </a:r>
            <a:endParaRPr lang="en-US" altLang="en-US" sz="2000"/>
          </a:p>
        </p:txBody>
      </p:sp>
      <p:sp>
        <p:nvSpPr>
          <p:cNvPr id="58382" name="Oval 14"/>
          <p:cNvSpPr>
            <a:spLocks noChangeArrowheads="1"/>
          </p:cNvSpPr>
          <p:nvPr/>
        </p:nvSpPr>
        <p:spPr bwMode="auto">
          <a:xfrm>
            <a:off x="6324600" y="3886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i</a:t>
            </a:r>
            <a:endParaRPr lang="en-US" altLang="en-US" sz="2000"/>
          </a:p>
        </p:txBody>
      </p:sp>
      <p:sp>
        <p:nvSpPr>
          <p:cNvPr id="58383" name="Line 15"/>
          <p:cNvSpPr>
            <a:spLocks noChangeShapeType="1"/>
          </p:cNvSpPr>
          <p:nvPr/>
        </p:nvSpPr>
        <p:spPr bwMode="auto">
          <a:xfrm>
            <a:off x="6629400" y="4114800"/>
            <a:ext cx="685800" cy="2286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84" name="Oval 16"/>
          <p:cNvSpPr>
            <a:spLocks noChangeArrowheads="1"/>
          </p:cNvSpPr>
          <p:nvPr/>
        </p:nvSpPr>
        <p:spPr bwMode="auto">
          <a:xfrm>
            <a:off x="7315200" y="3581400"/>
            <a:ext cx="11430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N</a:t>
            </a:r>
            <a:r>
              <a:rPr lang="en-US" altLang="en-US" sz="2000"/>
              <a:t>(</a:t>
            </a:r>
            <a:r>
              <a:rPr lang="en-US" altLang="en-US" sz="2000" i="1"/>
              <a:t>r</a:t>
            </a:r>
            <a:r>
              <a:rPr lang="en-US" altLang="en-US" sz="2000" baseline="-25000"/>
              <a:t>1</a:t>
            </a:r>
            <a:r>
              <a:rPr lang="en-US" altLang="en-US" sz="2000"/>
              <a:t>)</a:t>
            </a:r>
            <a:endParaRPr lang="en-US" altLang="en-US" sz="2000"/>
          </a:p>
        </p:txBody>
      </p:sp>
      <p:sp>
        <p:nvSpPr>
          <p:cNvPr id="58385" name="Oval 17"/>
          <p:cNvSpPr>
            <a:spLocks noChangeArrowheads="1"/>
          </p:cNvSpPr>
          <p:nvPr/>
        </p:nvSpPr>
        <p:spPr bwMode="auto">
          <a:xfrm>
            <a:off x="7315200" y="4191000"/>
            <a:ext cx="11430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N</a:t>
            </a:r>
            <a:r>
              <a:rPr lang="en-US" altLang="en-US" sz="2000"/>
              <a:t>(</a:t>
            </a:r>
            <a:r>
              <a:rPr lang="en-US" altLang="en-US" sz="2000" i="1"/>
              <a:t>r</a:t>
            </a:r>
            <a:r>
              <a:rPr lang="en-US" altLang="en-US" sz="2000" baseline="-25000"/>
              <a:t>2</a:t>
            </a:r>
            <a:r>
              <a:rPr lang="en-US" altLang="en-US" sz="2000"/>
              <a:t>)</a:t>
            </a:r>
            <a:endParaRPr lang="en-US" altLang="en-US" sz="2000"/>
          </a:p>
        </p:txBody>
      </p:sp>
      <p:sp>
        <p:nvSpPr>
          <p:cNvPr id="58386" name="Line 18"/>
          <p:cNvSpPr>
            <a:spLocks noChangeShapeType="1"/>
          </p:cNvSpPr>
          <p:nvPr/>
        </p:nvSpPr>
        <p:spPr bwMode="auto">
          <a:xfrm>
            <a:off x="8458200" y="3733800"/>
            <a:ext cx="609600" cy="2286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87" name="Line 19"/>
          <p:cNvSpPr>
            <a:spLocks noChangeShapeType="1"/>
          </p:cNvSpPr>
          <p:nvPr/>
        </p:nvSpPr>
        <p:spPr bwMode="auto">
          <a:xfrm flipV="1">
            <a:off x="6629400" y="3733800"/>
            <a:ext cx="685800" cy="2286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88" name="Line 20"/>
          <p:cNvSpPr>
            <a:spLocks noChangeShapeType="1"/>
          </p:cNvSpPr>
          <p:nvPr/>
        </p:nvSpPr>
        <p:spPr bwMode="auto">
          <a:xfrm flipV="1">
            <a:off x="8458200" y="4114800"/>
            <a:ext cx="609600" cy="2286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89" name="Text Box 21"/>
          <p:cNvSpPr txBox="1">
            <a:spLocks noChangeArrowheads="1"/>
          </p:cNvSpPr>
          <p:nvPr/>
        </p:nvSpPr>
        <p:spPr bwMode="auto">
          <a:xfrm>
            <a:off x="5638801" y="1843088"/>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8390" name="Line 22"/>
          <p:cNvSpPr>
            <a:spLocks noChangeShapeType="1"/>
          </p:cNvSpPr>
          <p:nvPr/>
        </p:nvSpPr>
        <p:spPr bwMode="auto">
          <a:xfrm>
            <a:off x="5683250" y="2209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91" name="Line 23"/>
          <p:cNvSpPr>
            <a:spLocks noChangeShapeType="1"/>
          </p:cNvSpPr>
          <p:nvPr/>
        </p:nvSpPr>
        <p:spPr bwMode="auto">
          <a:xfrm>
            <a:off x="5715000" y="31099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92" name="Text Box 24"/>
          <p:cNvSpPr txBox="1">
            <a:spLocks noChangeArrowheads="1"/>
          </p:cNvSpPr>
          <p:nvPr/>
        </p:nvSpPr>
        <p:spPr bwMode="auto">
          <a:xfrm>
            <a:off x="5638801" y="27432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8393" name="Text Box 25"/>
          <p:cNvSpPr txBox="1">
            <a:spLocks noChangeArrowheads="1"/>
          </p:cNvSpPr>
          <p:nvPr/>
        </p:nvSpPr>
        <p:spPr bwMode="auto">
          <a:xfrm>
            <a:off x="5638801" y="3671888"/>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8394" name="Line 26"/>
          <p:cNvSpPr>
            <a:spLocks noChangeShapeType="1"/>
          </p:cNvSpPr>
          <p:nvPr/>
        </p:nvSpPr>
        <p:spPr bwMode="auto">
          <a:xfrm>
            <a:off x="5715000" y="4038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395" name="Rectangle 27"/>
          <p:cNvSpPr>
            <a:spLocks noChangeArrowheads="1"/>
          </p:cNvSpPr>
          <p:nvPr/>
        </p:nvSpPr>
        <p:spPr bwMode="auto">
          <a:xfrm>
            <a:off x="6705601" y="34432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8396" name="Rectangle 28"/>
          <p:cNvSpPr>
            <a:spLocks noChangeArrowheads="1"/>
          </p:cNvSpPr>
          <p:nvPr/>
        </p:nvSpPr>
        <p:spPr bwMode="auto">
          <a:xfrm>
            <a:off x="6705601" y="41290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8397" name="Rectangle 29"/>
          <p:cNvSpPr>
            <a:spLocks noChangeArrowheads="1"/>
          </p:cNvSpPr>
          <p:nvPr/>
        </p:nvSpPr>
        <p:spPr bwMode="auto">
          <a:xfrm>
            <a:off x="8610601" y="41148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8398" name="Rectangle 30"/>
          <p:cNvSpPr>
            <a:spLocks noChangeArrowheads="1"/>
          </p:cNvSpPr>
          <p:nvPr/>
        </p:nvSpPr>
        <p:spPr bwMode="auto">
          <a:xfrm>
            <a:off x="8610601" y="34432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8399" name="Oval 31"/>
          <p:cNvSpPr>
            <a:spLocks noChangeArrowheads="1"/>
          </p:cNvSpPr>
          <p:nvPr/>
        </p:nvSpPr>
        <p:spPr bwMode="auto">
          <a:xfrm>
            <a:off x="8305800" y="48768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f</a:t>
            </a:r>
            <a:endParaRPr lang="en-US" altLang="en-US" sz="2000"/>
          </a:p>
        </p:txBody>
      </p:sp>
      <p:sp>
        <p:nvSpPr>
          <p:cNvPr id="58400" name="Oval 32"/>
          <p:cNvSpPr>
            <a:spLocks noChangeArrowheads="1"/>
          </p:cNvSpPr>
          <p:nvPr/>
        </p:nvSpPr>
        <p:spPr bwMode="auto">
          <a:xfrm>
            <a:off x="6324600" y="48768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i</a:t>
            </a:r>
            <a:endParaRPr lang="en-US" altLang="en-US" sz="2000"/>
          </a:p>
        </p:txBody>
      </p:sp>
      <p:sp>
        <p:nvSpPr>
          <p:cNvPr id="58401" name="Text Box 33"/>
          <p:cNvSpPr txBox="1">
            <a:spLocks noChangeArrowheads="1"/>
          </p:cNvSpPr>
          <p:nvPr/>
        </p:nvSpPr>
        <p:spPr bwMode="auto">
          <a:xfrm>
            <a:off x="5638801" y="4662488"/>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8402" name="Line 34"/>
          <p:cNvSpPr>
            <a:spLocks noChangeShapeType="1"/>
          </p:cNvSpPr>
          <p:nvPr/>
        </p:nvSpPr>
        <p:spPr bwMode="auto">
          <a:xfrm>
            <a:off x="5715000" y="5029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403" name="Oval 35"/>
          <p:cNvSpPr>
            <a:spLocks noChangeArrowheads="1"/>
          </p:cNvSpPr>
          <p:nvPr/>
        </p:nvSpPr>
        <p:spPr bwMode="auto">
          <a:xfrm>
            <a:off x="7315200" y="48768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58404" name="Oval 36"/>
          <p:cNvSpPr>
            <a:spLocks noChangeArrowheads="1"/>
          </p:cNvSpPr>
          <p:nvPr/>
        </p:nvSpPr>
        <p:spPr bwMode="auto">
          <a:xfrm>
            <a:off x="7315200" y="5913438"/>
            <a:ext cx="11430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N</a:t>
            </a:r>
            <a:r>
              <a:rPr lang="en-US" altLang="en-US" sz="2000"/>
              <a:t>(</a:t>
            </a:r>
            <a:r>
              <a:rPr lang="en-US" altLang="en-US" sz="2000" i="1"/>
              <a:t>r</a:t>
            </a:r>
            <a:r>
              <a:rPr lang="en-US" altLang="en-US" sz="2000"/>
              <a:t>)</a:t>
            </a:r>
            <a:endParaRPr lang="en-US" altLang="en-US" sz="2000"/>
          </a:p>
        </p:txBody>
      </p:sp>
      <p:sp>
        <p:nvSpPr>
          <p:cNvPr id="58405" name="Oval 37"/>
          <p:cNvSpPr>
            <a:spLocks noChangeArrowheads="1"/>
          </p:cNvSpPr>
          <p:nvPr/>
        </p:nvSpPr>
        <p:spPr bwMode="auto">
          <a:xfrm>
            <a:off x="9144000" y="5913438"/>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f</a:t>
            </a:r>
            <a:endParaRPr lang="en-US" altLang="en-US" sz="2000"/>
          </a:p>
        </p:txBody>
      </p:sp>
      <p:sp>
        <p:nvSpPr>
          <p:cNvPr id="58406" name="Oval 38"/>
          <p:cNvSpPr>
            <a:spLocks noChangeArrowheads="1"/>
          </p:cNvSpPr>
          <p:nvPr/>
        </p:nvSpPr>
        <p:spPr bwMode="auto">
          <a:xfrm>
            <a:off x="6324600" y="5913438"/>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i="1"/>
              <a:t>i</a:t>
            </a:r>
            <a:endParaRPr lang="en-US" altLang="en-US" sz="2000"/>
          </a:p>
        </p:txBody>
      </p:sp>
      <p:sp>
        <p:nvSpPr>
          <p:cNvPr id="58407" name="Text Box 39"/>
          <p:cNvSpPr txBox="1">
            <a:spLocks noChangeArrowheads="1"/>
          </p:cNvSpPr>
          <p:nvPr/>
        </p:nvSpPr>
        <p:spPr bwMode="auto">
          <a:xfrm>
            <a:off x="5638801" y="5699125"/>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8408" name="Line 40"/>
          <p:cNvSpPr>
            <a:spLocks noChangeShapeType="1"/>
          </p:cNvSpPr>
          <p:nvPr/>
        </p:nvSpPr>
        <p:spPr bwMode="auto">
          <a:xfrm>
            <a:off x="5715000" y="6065838"/>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409" name="Oval 41"/>
          <p:cNvSpPr>
            <a:spLocks noChangeArrowheads="1"/>
          </p:cNvSpPr>
          <p:nvPr/>
        </p:nvSpPr>
        <p:spPr bwMode="auto">
          <a:xfrm>
            <a:off x="7239000" y="5913438"/>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58410" name="Oval 42"/>
          <p:cNvSpPr>
            <a:spLocks noChangeArrowheads="1"/>
          </p:cNvSpPr>
          <p:nvPr/>
        </p:nvSpPr>
        <p:spPr bwMode="auto">
          <a:xfrm>
            <a:off x="8229600" y="5913438"/>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a:p>
        </p:txBody>
      </p:sp>
      <p:sp>
        <p:nvSpPr>
          <p:cNvPr id="58411" name="Line 43"/>
          <p:cNvSpPr>
            <a:spLocks noChangeShapeType="1"/>
          </p:cNvSpPr>
          <p:nvPr/>
        </p:nvSpPr>
        <p:spPr bwMode="auto">
          <a:xfrm>
            <a:off x="6629400" y="6065838"/>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8412" name="Line 44"/>
          <p:cNvSpPr>
            <a:spLocks noChangeShapeType="1"/>
          </p:cNvSpPr>
          <p:nvPr/>
        </p:nvSpPr>
        <p:spPr bwMode="auto">
          <a:xfrm>
            <a:off x="8534400" y="6065838"/>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cxnSp>
        <p:nvCxnSpPr>
          <p:cNvPr id="58413" name="AutoShape 45"/>
          <p:cNvCxnSpPr>
            <a:cxnSpLocks noChangeShapeType="1"/>
            <a:stCxn id="58410" idx="0"/>
            <a:endCxn id="58409" idx="0"/>
          </p:cNvCxnSpPr>
          <p:nvPr/>
        </p:nvCxnSpPr>
        <p:spPr bwMode="auto">
          <a:xfrm rot="16200000" flipH="1" flipV="1">
            <a:off x="7885907" y="5418932"/>
            <a:ext cx="1587" cy="990600"/>
          </a:xfrm>
          <a:prstGeom prst="curvedConnector3">
            <a:avLst>
              <a:gd name="adj1" fmla="val -15300005"/>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414" name="Rectangle 46"/>
          <p:cNvSpPr>
            <a:spLocks noChangeArrowheads="1"/>
          </p:cNvSpPr>
          <p:nvPr/>
        </p:nvSpPr>
        <p:spPr bwMode="auto">
          <a:xfrm>
            <a:off x="7696201" y="5241926"/>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cxnSp>
        <p:nvCxnSpPr>
          <p:cNvPr id="58415" name="AutoShape 47"/>
          <p:cNvCxnSpPr>
            <a:cxnSpLocks noChangeShapeType="1"/>
            <a:stCxn id="58406" idx="5"/>
            <a:endCxn id="58405" idx="3"/>
          </p:cNvCxnSpPr>
          <p:nvPr/>
        </p:nvCxnSpPr>
        <p:spPr bwMode="auto">
          <a:xfrm rot="16200000" flipH="1">
            <a:off x="7877175" y="4881563"/>
            <a:ext cx="19050" cy="2603500"/>
          </a:xfrm>
          <a:prstGeom prst="curvedConnector3">
            <a:avLst>
              <a:gd name="adj1" fmla="val 1433333"/>
            </a:avLst>
          </a:prstGeom>
          <a:noFill/>
          <a:ln w="25400">
            <a:solidFill>
              <a:schemeClr val="tx1"/>
            </a:solidFill>
            <a:rou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416" name="Rectangle 48"/>
          <p:cNvSpPr>
            <a:spLocks noChangeArrowheads="1"/>
          </p:cNvSpPr>
          <p:nvPr/>
        </p:nvSpPr>
        <p:spPr bwMode="auto">
          <a:xfrm>
            <a:off x="7696201" y="63388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8417" name="Rectangle 49"/>
          <p:cNvSpPr>
            <a:spLocks noChangeArrowheads="1"/>
          </p:cNvSpPr>
          <p:nvPr/>
        </p:nvSpPr>
        <p:spPr bwMode="auto">
          <a:xfrm>
            <a:off x="3886201" y="19050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8418" name="Text Box 50"/>
          <p:cNvSpPr txBox="1">
            <a:spLocks noChangeArrowheads="1"/>
          </p:cNvSpPr>
          <p:nvPr/>
        </p:nvSpPr>
        <p:spPr bwMode="auto">
          <a:xfrm>
            <a:off x="3886201" y="2819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8419" name="Text Box 51"/>
          <p:cNvSpPr txBox="1">
            <a:spLocks noChangeArrowheads="1"/>
          </p:cNvSpPr>
          <p:nvPr/>
        </p:nvSpPr>
        <p:spPr bwMode="auto">
          <a:xfrm>
            <a:off x="3657601" y="3733800"/>
            <a:ext cx="7713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r</a:t>
            </a:r>
            <a:r>
              <a:rPr lang="en-US" altLang="en-US" baseline="-25000"/>
              <a:t>1</a:t>
            </a:r>
            <a:r>
              <a:rPr lang="en-US" altLang="en-US"/>
              <a:t> | </a:t>
            </a:r>
            <a:r>
              <a:rPr lang="en-US" altLang="en-US" i="1"/>
              <a:t>r</a:t>
            </a:r>
            <a:r>
              <a:rPr lang="en-US" altLang="en-US" baseline="-25000"/>
              <a:t>2</a:t>
            </a:r>
            <a:endParaRPr lang="en-US" altLang="en-US"/>
          </a:p>
        </p:txBody>
      </p:sp>
      <p:sp>
        <p:nvSpPr>
          <p:cNvPr id="58420" name="Text Box 52"/>
          <p:cNvSpPr txBox="1">
            <a:spLocks noChangeArrowheads="1"/>
          </p:cNvSpPr>
          <p:nvPr/>
        </p:nvSpPr>
        <p:spPr bwMode="auto">
          <a:xfrm>
            <a:off x="3810001" y="4724400"/>
            <a:ext cx="534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r</a:t>
            </a:r>
            <a:r>
              <a:rPr lang="en-US" altLang="en-US" baseline="-25000"/>
              <a:t>1</a:t>
            </a:r>
            <a:r>
              <a:rPr lang="en-US" altLang="en-US" i="1"/>
              <a:t>r</a:t>
            </a:r>
            <a:r>
              <a:rPr lang="en-US" altLang="en-US" baseline="-25000"/>
              <a:t>2</a:t>
            </a:r>
            <a:endParaRPr lang="en-US" altLang="en-US"/>
          </a:p>
        </p:txBody>
      </p:sp>
      <p:sp>
        <p:nvSpPr>
          <p:cNvPr id="58421" name="Text Box 53"/>
          <p:cNvSpPr txBox="1">
            <a:spLocks noChangeArrowheads="1"/>
          </p:cNvSpPr>
          <p:nvPr/>
        </p:nvSpPr>
        <p:spPr bwMode="auto">
          <a:xfrm>
            <a:off x="3886200" y="5715000"/>
            <a:ext cx="3962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r</a:t>
            </a:r>
            <a:r>
              <a:rPr lang="en-US" altLang="en-US"/>
              <a:t>*</a:t>
            </a:r>
            <a:endParaRPr lang="en-US" altLang="en-US"/>
          </a:p>
        </p:txBody>
      </p:sp>
      <p:sp>
        <p:nvSpPr>
          <p:cNvPr id="58422" name="Rectangle 54"/>
          <p:cNvSpPr>
            <a:spLocks noChangeArrowheads="1"/>
          </p:cNvSpPr>
          <p:nvPr/>
        </p:nvSpPr>
        <p:spPr bwMode="auto">
          <a:xfrm>
            <a:off x="6705601" y="56530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8423" name="Rectangle 55"/>
          <p:cNvSpPr>
            <a:spLocks noChangeArrowheads="1"/>
          </p:cNvSpPr>
          <p:nvPr/>
        </p:nvSpPr>
        <p:spPr bwMode="auto">
          <a:xfrm>
            <a:off x="8610601" y="56530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2"/>
          </p:nvPr>
        </p:nvSpPr>
        <p:spPr/>
        <p:txBody>
          <a:bodyPr/>
          <a:lstStyle/>
          <a:p>
            <a:fld id="{B9CB8C08-A2F1-432D-B0DA-ACAB4FA65BB8}" type="slidenum">
              <a:rPr lang="en-US" altLang="en-US"/>
            </a:fld>
            <a:endParaRPr lang="en-US" altLang="en-US"/>
          </a:p>
        </p:txBody>
      </p:sp>
      <p:sp>
        <p:nvSpPr>
          <p:cNvPr id="59394" name="Rectangle 2"/>
          <p:cNvSpPr>
            <a:spLocks noGrp="1" noChangeArrowheads="1"/>
          </p:cNvSpPr>
          <p:nvPr>
            <p:ph type="title"/>
          </p:nvPr>
        </p:nvSpPr>
        <p:spPr/>
        <p:txBody>
          <a:bodyPr/>
          <a:lstStyle/>
          <a:p>
            <a:r>
              <a:rPr lang="en-US" altLang="en-US"/>
              <a:t>Combining the NFAs of a Set of Regular Expressions</a:t>
            </a:r>
            <a:endParaRPr lang="en-US" altLang="en-US"/>
          </a:p>
        </p:txBody>
      </p:sp>
      <p:sp>
        <p:nvSpPr>
          <p:cNvPr id="59395" name="Oval 3"/>
          <p:cNvSpPr>
            <a:spLocks noChangeArrowheads="1"/>
          </p:cNvSpPr>
          <p:nvPr/>
        </p:nvSpPr>
        <p:spPr bwMode="auto">
          <a:xfrm>
            <a:off x="6705600" y="20574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59396" name="Text Box 4"/>
          <p:cNvSpPr txBox="1">
            <a:spLocks noChangeArrowheads="1"/>
          </p:cNvSpPr>
          <p:nvPr/>
        </p:nvSpPr>
        <p:spPr bwMode="auto">
          <a:xfrm>
            <a:off x="6172201" y="19050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9397" name="Oval 5"/>
          <p:cNvSpPr>
            <a:spLocks noChangeArrowheads="1"/>
          </p:cNvSpPr>
          <p:nvPr/>
        </p:nvSpPr>
        <p:spPr bwMode="auto">
          <a:xfrm>
            <a:off x="5791200" y="2057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59398" name="Line 6"/>
          <p:cNvSpPr>
            <a:spLocks noChangeShapeType="1"/>
          </p:cNvSpPr>
          <p:nvPr/>
        </p:nvSpPr>
        <p:spPr bwMode="auto">
          <a:xfrm>
            <a:off x="6096000" y="2209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399" name="Line 7"/>
          <p:cNvSpPr>
            <a:spLocks noChangeShapeType="1"/>
          </p:cNvSpPr>
          <p:nvPr/>
        </p:nvSpPr>
        <p:spPr bwMode="auto">
          <a:xfrm>
            <a:off x="5181600" y="22098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00" name="Text Box 8"/>
          <p:cNvSpPr txBox="1">
            <a:spLocks noChangeArrowheads="1"/>
          </p:cNvSpPr>
          <p:nvPr/>
        </p:nvSpPr>
        <p:spPr bwMode="auto">
          <a:xfrm>
            <a:off x="5105401" y="1843088"/>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9401" name="Oval 9"/>
          <p:cNvSpPr>
            <a:spLocks noChangeArrowheads="1"/>
          </p:cNvSpPr>
          <p:nvPr/>
        </p:nvSpPr>
        <p:spPr bwMode="auto">
          <a:xfrm>
            <a:off x="8534400" y="29718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6</a:t>
            </a:r>
            <a:endParaRPr lang="en-US" altLang="en-US" sz="2000"/>
          </a:p>
        </p:txBody>
      </p:sp>
      <p:sp>
        <p:nvSpPr>
          <p:cNvPr id="59402" name="Text Box 10"/>
          <p:cNvSpPr txBox="1">
            <a:spLocks noChangeArrowheads="1"/>
          </p:cNvSpPr>
          <p:nvPr/>
        </p:nvSpPr>
        <p:spPr bwMode="auto">
          <a:xfrm>
            <a:off x="6172201" y="28051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9403" name="Oval 11"/>
          <p:cNvSpPr>
            <a:spLocks noChangeArrowheads="1"/>
          </p:cNvSpPr>
          <p:nvPr/>
        </p:nvSpPr>
        <p:spPr bwMode="auto">
          <a:xfrm>
            <a:off x="5791200" y="2957513"/>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59404" name="Line 12"/>
          <p:cNvSpPr>
            <a:spLocks noChangeShapeType="1"/>
          </p:cNvSpPr>
          <p:nvPr/>
        </p:nvSpPr>
        <p:spPr bwMode="auto">
          <a:xfrm>
            <a:off x="6096000" y="31099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05" name="Line 13"/>
          <p:cNvSpPr>
            <a:spLocks noChangeShapeType="1"/>
          </p:cNvSpPr>
          <p:nvPr/>
        </p:nvSpPr>
        <p:spPr bwMode="auto">
          <a:xfrm>
            <a:off x="5181600" y="31099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06" name="Text Box 14"/>
          <p:cNvSpPr txBox="1">
            <a:spLocks noChangeArrowheads="1"/>
          </p:cNvSpPr>
          <p:nvPr/>
        </p:nvSpPr>
        <p:spPr bwMode="auto">
          <a:xfrm>
            <a:off x="5105401" y="27432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9407" name="Oval 15"/>
          <p:cNvSpPr>
            <a:spLocks noChangeArrowheads="1"/>
          </p:cNvSpPr>
          <p:nvPr/>
        </p:nvSpPr>
        <p:spPr bwMode="auto">
          <a:xfrm>
            <a:off x="6705600" y="29718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endParaRPr lang="en-US" altLang="en-US" sz="2000"/>
          </a:p>
        </p:txBody>
      </p:sp>
      <p:sp>
        <p:nvSpPr>
          <p:cNvPr id="59408" name="Oval 16"/>
          <p:cNvSpPr>
            <a:spLocks noChangeArrowheads="1"/>
          </p:cNvSpPr>
          <p:nvPr/>
        </p:nvSpPr>
        <p:spPr bwMode="auto">
          <a:xfrm>
            <a:off x="7620000" y="29718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5</a:t>
            </a:r>
            <a:endParaRPr lang="en-US" altLang="en-US" sz="2000"/>
          </a:p>
        </p:txBody>
      </p:sp>
      <p:sp>
        <p:nvSpPr>
          <p:cNvPr id="59409" name="Text Box 17"/>
          <p:cNvSpPr txBox="1">
            <a:spLocks noChangeArrowheads="1"/>
          </p:cNvSpPr>
          <p:nvPr/>
        </p:nvSpPr>
        <p:spPr bwMode="auto">
          <a:xfrm>
            <a:off x="7086601" y="2819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9410" name="Line 18"/>
          <p:cNvSpPr>
            <a:spLocks noChangeShapeType="1"/>
          </p:cNvSpPr>
          <p:nvPr/>
        </p:nvSpPr>
        <p:spPr bwMode="auto">
          <a:xfrm>
            <a:off x="7010400" y="3124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11" name="Text Box 19"/>
          <p:cNvSpPr txBox="1">
            <a:spLocks noChangeArrowheads="1"/>
          </p:cNvSpPr>
          <p:nvPr/>
        </p:nvSpPr>
        <p:spPr bwMode="auto">
          <a:xfrm>
            <a:off x="8001001" y="2819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9412" name="Line 20"/>
          <p:cNvSpPr>
            <a:spLocks noChangeShapeType="1"/>
          </p:cNvSpPr>
          <p:nvPr/>
        </p:nvSpPr>
        <p:spPr bwMode="auto">
          <a:xfrm>
            <a:off x="7924800" y="3124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13" name="Oval 21"/>
          <p:cNvSpPr>
            <a:spLocks noChangeArrowheads="1"/>
          </p:cNvSpPr>
          <p:nvPr/>
        </p:nvSpPr>
        <p:spPr bwMode="auto">
          <a:xfrm>
            <a:off x="6705600" y="3886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8</a:t>
            </a:r>
            <a:endParaRPr lang="en-US" altLang="en-US" sz="2000"/>
          </a:p>
        </p:txBody>
      </p:sp>
      <p:sp>
        <p:nvSpPr>
          <p:cNvPr id="59414" name="Text Box 22"/>
          <p:cNvSpPr txBox="1">
            <a:spLocks noChangeArrowheads="1"/>
          </p:cNvSpPr>
          <p:nvPr/>
        </p:nvSpPr>
        <p:spPr bwMode="auto">
          <a:xfrm>
            <a:off x="6172201" y="39766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9415" name="Oval 23"/>
          <p:cNvSpPr>
            <a:spLocks noChangeArrowheads="1"/>
          </p:cNvSpPr>
          <p:nvPr/>
        </p:nvSpPr>
        <p:spPr bwMode="auto">
          <a:xfrm>
            <a:off x="5791200" y="3886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7</a:t>
            </a:r>
            <a:endParaRPr lang="en-US" altLang="en-US" sz="2000"/>
          </a:p>
        </p:txBody>
      </p:sp>
      <p:sp>
        <p:nvSpPr>
          <p:cNvPr id="59416" name="Line 24"/>
          <p:cNvSpPr>
            <a:spLocks noChangeShapeType="1"/>
          </p:cNvSpPr>
          <p:nvPr/>
        </p:nvSpPr>
        <p:spPr bwMode="auto">
          <a:xfrm>
            <a:off x="6096000" y="4038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17" name="Line 25"/>
          <p:cNvSpPr>
            <a:spLocks noChangeShapeType="1"/>
          </p:cNvSpPr>
          <p:nvPr/>
        </p:nvSpPr>
        <p:spPr bwMode="auto">
          <a:xfrm>
            <a:off x="5181600" y="4038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18" name="Text Box 26"/>
          <p:cNvSpPr txBox="1">
            <a:spLocks noChangeArrowheads="1"/>
          </p:cNvSpPr>
          <p:nvPr/>
        </p:nvSpPr>
        <p:spPr bwMode="auto">
          <a:xfrm>
            <a:off x="5105401" y="3671888"/>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9419" name="Freeform 27"/>
          <p:cNvSpPr/>
          <p:nvPr/>
        </p:nvSpPr>
        <p:spPr bwMode="auto">
          <a:xfrm>
            <a:off x="5921376" y="3495676"/>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20" name="Freeform 28"/>
          <p:cNvSpPr/>
          <p:nvPr/>
        </p:nvSpPr>
        <p:spPr bwMode="auto">
          <a:xfrm>
            <a:off x="6858001" y="35052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21" name="Text Box 29"/>
          <p:cNvSpPr txBox="1">
            <a:spLocks noChangeArrowheads="1"/>
          </p:cNvSpPr>
          <p:nvPr/>
        </p:nvSpPr>
        <p:spPr bwMode="auto">
          <a:xfrm>
            <a:off x="6096001" y="3200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9422" name="Text Box 30"/>
          <p:cNvSpPr txBox="1">
            <a:spLocks noChangeArrowheads="1"/>
          </p:cNvSpPr>
          <p:nvPr/>
        </p:nvSpPr>
        <p:spPr bwMode="auto">
          <a:xfrm>
            <a:off x="7010401" y="32146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9423" name="Text Box 31"/>
          <p:cNvSpPr txBox="1">
            <a:spLocks noChangeArrowheads="1"/>
          </p:cNvSpPr>
          <p:nvPr/>
        </p:nvSpPr>
        <p:spPr bwMode="auto">
          <a:xfrm>
            <a:off x="1752601" y="2514600"/>
            <a:ext cx="208582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	</a:t>
            </a:r>
            <a:r>
              <a:rPr lang="en-US" altLang="en-US"/>
              <a:t>{ </a:t>
            </a:r>
            <a:r>
              <a:rPr lang="en-US" altLang="en-US" i="1"/>
              <a:t>action</a:t>
            </a:r>
            <a:r>
              <a:rPr lang="en-US" altLang="en-US" baseline="-25000"/>
              <a:t>1</a:t>
            </a:r>
            <a:r>
              <a:rPr lang="en-US" altLang="en-US"/>
              <a:t> }</a:t>
            </a:r>
            <a:br>
              <a:rPr lang="en-US" altLang="en-US" b="1">
                <a:latin typeface="Courier New" panose="02070309020205020404" pitchFamily="49" charset="0"/>
              </a:rPr>
            </a:br>
            <a:r>
              <a:rPr lang="en-US" altLang="en-US" b="1">
                <a:latin typeface="Courier New" panose="02070309020205020404" pitchFamily="49" charset="0"/>
              </a:rPr>
              <a:t>abb	</a:t>
            </a:r>
            <a:r>
              <a:rPr lang="en-US" altLang="en-US"/>
              <a:t>{ </a:t>
            </a:r>
            <a:r>
              <a:rPr lang="en-US" altLang="en-US" i="1"/>
              <a:t>action</a:t>
            </a:r>
            <a:r>
              <a:rPr lang="en-US" altLang="en-US" baseline="-25000"/>
              <a:t>2</a:t>
            </a:r>
            <a:r>
              <a:rPr lang="en-US" altLang="en-US"/>
              <a:t> }</a:t>
            </a:r>
            <a:r>
              <a:rPr lang="en-US" altLang="en-US" b="1">
                <a:latin typeface="Courier New" panose="02070309020205020404" pitchFamily="49" charset="0"/>
              </a:rPr>
              <a:t> </a:t>
            </a:r>
            <a:br>
              <a:rPr lang="en-US" altLang="en-US" b="1">
                <a:latin typeface="Courier New" panose="02070309020205020404" pitchFamily="49" charset="0"/>
              </a:rPr>
            </a:br>
            <a:r>
              <a:rPr lang="en-US" altLang="en-US" b="1">
                <a:latin typeface="Courier New" panose="02070309020205020404" pitchFamily="49" charset="0"/>
              </a:rPr>
              <a:t>a</a:t>
            </a:r>
            <a:r>
              <a:rPr lang="en-US" altLang="en-US"/>
              <a:t>*</a:t>
            </a:r>
            <a:r>
              <a:rPr lang="en-US" altLang="en-US" b="1">
                <a:latin typeface="Courier New" panose="02070309020205020404" pitchFamily="49" charset="0"/>
              </a:rPr>
              <a:t>b</a:t>
            </a:r>
            <a:r>
              <a:rPr lang="en-US" altLang="en-US"/>
              <a:t>+	{ </a:t>
            </a:r>
            <a:r>
              <a:rPr lang="en-US" altLang="en-US" i="1"/>
              <a:t>action</a:t>
            </a:r>
            <a:r>
              <a:rPr lang="en-US" altLang="en-US" baseline="-25000"/>
              <a:t>3</a:t>
            </a:r>
            <a:r>
              <a:rPr lang="en-US" altLang="en-US"/>
              <a:t> }</a:t>
            </a:r>
            <a:endParaRPr lang="en-US" altLang="en-US"/>
          </a:p>
        </p:txBody>
      </p:sp>
      <p:sp>
        <p:nvSpPr>
          <p:cNvPr id="59424" name="Oval 32"/>
          <p:cNvSpPr>
            <a:spLocks noChangeArrowheads="1"/>
          </p:cNvSpPr>
          <p:nvPr/>
        </p:nvSpPr>
        <p:spPr bwMode="auto">
          <a:xfrm>
            <a:off x="8229600" y="44958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2</a:t>
            </a:r>
            <a:endParaRPr lang="en-US" altLang="en-US" sz="2000"/>
          </a:p>
        </p:txBody>
      </p:sp>
      <p:sp>
        <p:nvSpPr>
          <p:cNvPr id="59425" name="Text Box 33"/>
          <p:cNvSpPr txBox="1">
            <a:spLocks noChangeArrowheads="1"/>
          </p:cNvSpPr>
          <p:nvPr/>
        </p:nvSpPr>
        <p:spPr bwMode="auto">
          <a:xfrm>
            <a:off x="7696201" y="43434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9426" name="Oval 34"/>
          <p:cNvSpPr>
            <a:spLocks noChangeArrowheads="1"/>
          </p:cNvSpPr>
          <p:nvPr/>
        </p:nvSpPr>
        <p:spPr bwMode="auto">
          <a:xfrm>
            <a:off x="7315200" y="44958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1</a:t>
            </a:r>
            <a:endParaRPr lang="en-US" altLang="en-US" sz="2000"/>
          </a:p>
        </p:txBody>
      </p:sp>
      <p:sp>
        <p:nvSpPr>
          <p:cNvPr id="59427" name="Line 35"/>
          <p:cNvSpPr>
            <a:spLocks noChangeShapeType="1"/>
          </p:cNvSpPr>
          <p:nvPr/>
        </p:nvSpPr>
        <p:spPr bwMode="auto">
          <a:xfrm>
            <a:off x="7620000" y="46482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30" name="Oval 38"/>
          <p:cNvSpPr>
            <a:spLocks noChangeArrowheads="1"/>
          </p:cNvSpPr>
          <p:nvPr/>
        </p:nvSpPr>
        <p:spPr bwMode="auto">
          <a:xfrm>
            <a:off x="10058400" y="54102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6</a:t>
            </a:r>
            <a:endParaRPr lang="en-US" altLang="en-US" sz="2000"/>
          </a:p>
        </p:txBody>
      </p:sp>
      <p:sp>
        <p:nvSpPr>
          <p:cNvPr id="59431" name="Text Box 39"/>
          <p:cNvSpPr txBox="1">
            <a:spLocks noChangeArrowheads="1"/>
          </p:cNvSpPr>
          <p:nvPr/>
        </p:nvSpPr>
        <p:spPr bwMode="auto">
          <a:xfrm>
            <a:off x="7696201" y="5243513"/>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9432" name="Oval 40"/>
          <p:cNvSpPr>
            <a:spLocks noChangeArrowheads="1"/>
          </p:cNvSpPr>
          <p:nvPr/>
        </p:nvSpPr>
        <p:spPr bwMode="auto">
          <a:xfrm>
            <a:off x="7315200" y="5395913"/>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3</a:t>
            </a:r>
            <a:endParaRPr lang="en-US" altLang="en-US" sz="2000"/>
          </a:p>
        </p:txBody>
      </p:sp>
      <p:sp>
        <p:nvSpPr>
          <p:cNvPr id="59433" name="Line 41"/>
          <p:cNvSpPr>
            <a:spLocks noChangeShapeType="1"/>
          </p:cNvSpPr>
          <p:nvPr/>
        </p:nvSpPr>
        <p:spPr bwMode="auto">
          <a:xfrm>
            <a:off x="7620000" y="55483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34" name="Line 42"/>
          <p:cNvSpPr>
            <a:spLocks noChangeShapeType="1"/>
          </p:cNvSpPr>
          <p:nvPr/>
        </p:nvSpPr>
        <p:spPr bwMode="auto">
          <a:xfrm>
            <a:off x="6705600" y="55483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36" name="Oval 44"/>
          <p:cNvSpPr>
            <a:spLocks noChangeArrowheads="1"/>
          </p:cNvSpPr>
          <p:nvPr/>
        </p:nvSpPr>
        <p:spPr bwMode="auto">
          <a:xfrm>
            <a:off x="8229600" y="5410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4</a:t>
            </a:r>
            <a:endParaRPr lang="en-US" altLang="en-US" sz="2000"/>
          </a:p>
        </p:txBody>
      </p:sp>
      <p:sp>
        <p:nvSpPr>
          <p:cNvPr id="59437" name="Oval 45"/>
          <p:cNvSpPr>
            <a:spLocks noChangeArrowheads="1"/>
          </p:cNvSpPr>
          <p:nvPr/>
        </p:nvSpPr>
        <p:spPr bwMode="auto">
          <a:xfrm>
            <a:off x="9144000" y="5410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5</a:t>
            </a:r>
            <a:endParaRPr lang="en-US" altLang="en-US" sz="2000"/>
          </a:p>
        </p:txBody>
      </p:sp>
      <p:sp>
        <p:nvSpPr>
          <p:cNvPr id="59438" name="Text Box 46"/>
          <p:cNvSpPr txBox="1">
            <a:spLocks noChangeArrowheads="1"/>
          </p:cNvSpPr>
          <p:nvPr/>
        </p:nvSpPr>
        <p:spPr bwMode="auto">
          <a:xfrm>
            <a:off x="8610601" y="5257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9439" name="Line 47"/>
          <p:cNvSpPr>
            <a:spLocks noChangeShapeType="1"/>
          </p:cNvSpPr>
          <p:nvPr/>
        </p:nvSpPr>
        <p:spPr bwMode="auto">
          <a:xfrm>
            <a:off x="8534400" y="5562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40" name="Text Box 48"/>
          <p:cNvSpPr txBox="1">
            <a:spLocks noChangeArrowheads="1"/>
          </p:cNvSpPr>
          <p:nvPr/>
        </p:nvSpPr>
        <p:spPr bwMode="auto">
          <a:xfrm>
            <a:off x="9525001" y="5257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9441" name="Line 49"/>
          <p:cNvSpPr>
            <a:spLocks noChangeShapeType="1"/>
          </p:cNvSpPr>
          <p:nvPr/>
        </p:nvSpPr>
        <p:spPr bwMode="auto">
          <a:xfrm>
            <a:off x="9448800" y="55626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42" name="Oval 50"/>
          <p:cNvSpPr>
            <a:spLocks noChangeArrowheads="1"/>
          </p:cNvSpPr>
          <p:nvPr/>
        </p:nvSpPr>
        <p:spPr bwMode="auto">
          <a:xfrm>
            <a:off x="8229600" y="6324600"/>
            <a:ext cx="304800" cy="304800"/>
          </a:xfrm>
          <a:prstGeom prst="ellipse">
            <a:avLst/>
          </a:prstGeom>
          <a:solidFill>
            <a:schemeClr val="accent1"/>
          </a:solidFill>
          <a:ln w="38100" cmpd="dbl">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8</a:t>
            </a:r>
            <a:endParaRPr lang="en-US" altLang="en-US" sz="2000"/>
          </a:p>
        </p:txBody>
      </p:sp>
      <p:sp>
        <p:nvSpPr>
          <p:cNvPr id="59443" name="Text Box 51"/>
          <p:cNvSpPr txBox="1">
            <a:spLocks noChangeArrowheads="1"/>
          </p:cNvSpPr>
          <p:nvPr/>
        </p:nvSpPr>
        <p:spPr bwMode="auto">
          <a:xfrm>
            <a:off x="7696201" y="64150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9444" name="Oval 52"/>
          <p:cNvSpPr>
            <a:spLocks noChangeArrowheads="1"/>
          </p:cNvSpPr>
          <p:nvPr/>
        </p:nvSpPr>
        <p:spPr bwMode="auto">
          <a:xfrm>
            <a:off x="7315200" y="6324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7</a:t>
            </a:r>
            <a:endParaRPr lang="en-US" altLang="en-US" sz="2000"/>
          </a:p>
        </p:txBody>
      </p:sp>
      <p:sp>
        <p:nvSpPr>
          <p:cNvPr id="59445" name="Line 53"/>
          <p:cNvSpPr>
            <a:spLocks noChangeShapeType="1"/>
          </p:cNvSpPr>
          <p:nvPr/>
        </p:nvSpPr>
        <p:spPr bwMode="auto">
          <a:xfrm>
            <a:off x="7620000" y="6477000"/>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46" name="Line 54"/>
          <p:cNvSpPr>
            <a:spLocks noChangeShapeType="1"/>
          </p:cNvSpPr>
          <p:nvPr/>
        </p:nvSpPr>
        <p:spPr bwMode="auto">
          <a:xfrm flipV="1">
            <a:off x="6629400" y="47244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48" name="Freeform 56"/>
          <p:cNvSpPr/>
          <p:nvPr/>
        </p:nvSpPr>
        <p:spPr bwMode="auto">
          <a:xfrm>
            <a:off x="7445376" y="5934076"/>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49" name="Freeform 57"/>
          <p:cNvSpPr/>
          <p:nvPr/>
        </p:nvSpPr>
        <p:spPr bwMode="auto">
          <a:xfrm>
            <a:off x="8382001" y="5943601"/>
            <a:ext cx="479425" cy="466725"/>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Lst>
            <a:ahLst/>
            <a:cxnLst>
              <a:cxn ang="0">
                <a:pos x="T0" y="T1"/>
              </a:cxn>
              <a:cxn ang="0">
                <a:pos x="T2" y="T3"/>
              </a:cxn>
              <a:cxn ang="0">
                <a:pos x="T4" y="T5"/>
              </a:cxn>
              <a:cxn ang="0">
                <a:pos x="T6" y="T7"/>
              </a:cxn>
              <a:cxn ang="0">
                <a:pos x="T8" y="T9"/>
              </a:cxn>
            </a:cxnLst>
            <a:rect l="0" t="0" r="r" b="b"/>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50" name="Text Box 58"/>
          <p:cNvSpPr txBox="1">
            <a:spLocks noChangeArrowheads="1"/>
          </p:cNvSpPr>
          <p:nvPr/>
        </p:nvSpPr>
        <p:spPr bwMode="auto">
          <a:xfrm>
            <a:off x="7620001" y="5638801"/>
            <a:ext cx="32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a</a:t>
            </a:r>
            <a:endParaRPr lang="en-US" altLang="en-US" b="1">
              <a:latin typeface="Courier New" panose="02070309020205020404" pitchFamily="49" charset="0"/>
            </a:endParaRPr>
          </a:p>
        </p:txBody>
      </p:sp>
      <p:sp>
        <p:nvSpPr>
          <p:cNvPr id="59451" name="Text Box 59"/>
          <p:cNvSpPr txBox="1">
            <a:spLocks noChangeArrowheads="1"/>
          </p:cNvSpPr>
          <p:nvPr/>
        </p:nvSpPr>
        <p:spPr bwMode="auto">
          <a:xfrm>
            <a:off x="8534401" y="5653088"/>
            <a:ext cx="32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Courier New" panose="02070309020205020404" pitchFamily="49" charset="0"/>
              </a:rPr>
              <a:t>b</a:t>
            </a:r>
            <a:endParaRPr lang="en-US" altLang="en-US" b="1">
              <a:latin typeface="Courier New" panose="02070309020205020404" pitchFamily="49" charset="0"/>
            </a:endParaRPr>
          </a:p>
        </p:txBody>
      </p:sp>
      <p:sp>
        <p:nvSpPr>
          <p:cNvPr id="59452" name="Oval 60"/>
          <p:cNvSpPr>
            <a:spLocks noChangeArrowheads="1"/>
          </p:cNvSpPr>
          <p:nvPr/>
        </p:nvSpPr>
        <p:spPr bwMode="auto">
          <a:xfrm>
            <a:off x="6400800" y="5410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0</a:t>
            </a:r>
            <a:endParaRPr lang="en-US" altLang="en-US" sz="2000"/>
          </a:p>
        </p:txBody>
      </p:sp>
      <p:sp>
        <p:nvSpPr>
          <p:cNvPr id="59453" name="Line 61"/>
          <p:cNvSpPr>
            <a:spLocks noChangeShapeType="1"/>
          </p:cNvSpPr>
          <p:nvPr/>
        </p:nvSpPr>
        <p:spPr bwMode="auto">
          <a:xfrm>
            <a:off x="6629400" y="5715000"/>
            <a:ext cx="685800" cy="68580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55" name="Line 63"/>
          <p:cNvSpPr>
            <a:spLocks noChangeShapeType="1"/>
          </p:cNvSpPr>
          <p:nvPr/>
        </p:nvSpPr>
        <p:spPr bwMode="auto">
          <a:xfrm>
            <a:off x="5791200" y="5548313"/>
            <a:ext cx="609600" cy="0"/>
          </a:xfrm>
          <a:prstGeom prst="line">
            <a:avLst/>
          </a:prstGeom>
          <a:noFill/>
          <a:ln w="25400">
            <a:solidFill>
              <a:schemeClr val="tx1"/>
            </a:solidFill>
            <a:rou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56" name="Text Box 64"/>
          <p:cNvSpPr txBox="1">
            <a:spLocks noChangeArrowheads="1"/>
          </p:cNvSpPr>
          <p:nvPr/>
        </p:nvSpPr>
        <p:spPr bwMode="auto">
          <a:xfrm>
            <a:off x="5715001" y="5181600"/>
            <a:ext cx="6497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start</a:t>
            </a:r>
            <a:endParaRPr lang="en-US" altLang="en-US"/>
          </a:p>
        </p:txBody>
      </p:sp>
      <p:sp>
        <p:nvSpPr>
          <p:cNvPr id="59457" name="AutoShape 65"/>
          <p:cNvSpPr>
            <a:spLocks noChangeArrowheads="1"/>
          </p:cNvSpPr>
          <p:nvPr/>
        </p:nvSpPr>
        <p:spPr bwMode="auto">
          <a:xfrm>
            <a:off x="4267200" y="2819400"/>
            <a:ext cx="609600" cy="533400"/>
          </a:xfrm>
          <a:prstGeom prst="rightArrow">
            <a:avLst>
              <a:gd name="adj1" fmla="val 50000"/>
              <a:gd name="adj2" fmla="val 2857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58" name="AutoShape 66"/>
          <p:cNvSpPr>
            <a:spLocks noChangeArrowheads="1"/>
          </p:cNvSpPr>
          <p:nvPr/>
        </p:nvSpPr>
        <p:spPr bwMode="auto">
          <a:xfrm rot="2700000">
            <a:off x="5372100" y="4533900"/>
            <a:ext cx="609600" cy="533400"/>
          </a:xfrm>
          <a:prstGeom prst="rightArrow">
            <a:avLst>
              <a:gd name="adj1" fmla="val 50000"/>
              <a:gd name="adj2" fmla="val 2857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59459" name="Rectangle 67"/>
          <p:cNvSpPr>
            <a:spLocks noChangeArrowheads="1"/>
          </p:cNvSpPr>
          <p:nvPr/>
        </p:nvSpPr>
        <p:spPr bwMode="auto">
          <a:xfrm>
            <a:off x="6705601" y="58674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9460" name="Rectangle 68"/>
          <p:cNvSpPr>
            <a:spLocks noChangeArrowheads="1"/>
          </p:cNvSpPr>
          <p:nvPr/>
        </p:nvSpPr>
        <p:spPr bwMode="auto">
          <a:xfrm>
            <a:off x="6781801" y="5181601"/>
            <a:ext cx="33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59461" name="Rectangle 69"/>
          <p:cNvSpPr>
            <a:spLocks noChangeArrowheads="1"/>
          </p:cNvSpPr>
          <p:nvPr/>
        </p:nvSpPr>
        <p:spPr bwMode="auto">
          <a:xfrm>
            <a:off x="6670676" y="4738688"/>
            <a:ext cx="33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a:sym typeface="Symbol" panose="05050102010706020507" pitchFamily="18" charset="2"/>
              </a:rPr>
              <a:t></a:t>
            </a:r>
            <a:endParaRPr lang="en-US" altLang="en-US" sz="2800">
              <a:sym typeface="Symbol" panose="05050102010706020507" pitchFamily="18" charset="2"/>
            </a:endParaRPr>
          </a:p>
        </p:txBody>
      </p:sp>
      <p:sp>
        <p:nvSpPr>
          <p:cNvPr id="2" name="Footer Placeholder 1"/>
          <p:cNvSpPr>
            <a:spLocks noGrp="1"/>
          </p:cNvSpPr>
          <p:nvPr>
            <p:ph type="ftr" sz="quarter" idx="11"/>
          </p:nvPr>
        </p:nvSpPr>
        <p:spPr/>
        <p:txBody>
          <a:bodyPr/>
          <a:lstStyle/>
          <a:p>
            <a:r>
              <a:rPr lang="en-US"/>
              <a:t>Dr. Nazia Majadi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10582</Words>
  <Application>WPS Presentation</Application>
  <PresentationFormat>Widescreen</PresentationFormat>
  <Paragraphs>1273</Paragraphs>
  <Slides>41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41</vt:i4>
      </vt:variant>
    </vt:vector>
  </HeadingPairs>
  <TitlesOfParts>
    <vt:vector size="56" baseType="lpstr">
      <vt:lpstr>Arial</vt:lpstr>
      <vt:lpstr>SimSun</vt:lpstr>
      <vt:lpstr>Wingdings</vt:lpstr>
      <vt:lpstr>Symbol</vt:lpstr>
      <vt:lpstr>Courier New</vt:lpstr>
      <vt:lpstr>Times</vt:lpstr>
      <vt:lpstr>Times New Roman</vt:lpstr>
      <vt:lpstr>Rockwell Condensed</vt:lpstr>
      <vt:lpstr>Rockwell</vt:lpstr>
      <vt:lpstr>Microsoft YaHei</vt:lpstr>
      <vt:lpstr>Arial Unicode MS</vt:lpstr>
      <vt:lpstr>Calibri</vt:lpstr>
      <vt:lpstr>inherit</vt:lpstr>
      <vt:lpstr>Siyam Rupali</vt:lpstr>
      <vt:lpstr>Wood Type</vt:lpstr>
      <vt:lpstr>Lexical Analyzer</vt:lpstr>
      <vt:lpstr>Design of a Lexical Analyzer Generator</vt:lpstr>
      <vt:lpstr>Nondeterministic Finite Automata</vt:lpstr>
      <vt:lpstr>Transition Graph</vt:lpstr>
      <vt:lpstr>Transition Table</vt:lpstr>
      <vt:lpstr>The Language Defined by an NFA</vt:lpstr>
      <vt:lpstr>Design of a Lexical Analyzer Generator: RE to NFA to DFA</vt:lpstr>
      <vt:lpstr>From Regular Expression to NFA (Thompson’s Construction)</vt:lpstr>
      <vt:lpstr>Combining the NFAs of a Set of Regular Expressions</vt:lpstr>
      <vt:lpstr>Simulating the Combined NFA Example 1</vt:lpstr>
      <vt:lpstr>Simulating the Combined NFA Example 2</vt:lpstr>
      <vt:lpstr>Deterministic Finite Automata</vt:lpstr>
      <vt:lpstr>Example DFA</vt:lpstr>
      <vt:lpstr>Conversion of nfa to dfa</vt:lpstr>
      <vt:lpstr>Conversion of an NFA into a DFA</vt:lpstr>
      <vt:lpstr>-closure and move Examples</vt:lpstr>
      <vt:lpstr>Simulating an NFA using -closure and move</vt:lpstr>
      <vt:lpstr>The Subset Construction Algorithm</vt:lpstr>
      <vt:lpstr>Subset Construction Example 1</vt:lpstr>
      <vt:lpstr>Subset Construction Example 2</vt:lpstr>
      <vt:lpstr>Minimizing the Number of States of a DFA</vt:lpstr>
      <vt:lpstr>Minimization of dfa</vt:lpstr>
      <vt:lpstr>TRY This!!!!</vt:lpstr>
      <vt:lpstr>From Regular Expression to DFA Directly</vt:lpstr>
      <vt:lpstr>From Regular Expression to DFA Directly (Algorithm)</vt:lpstr>
      <vt:lpstr>STEP-1</vt:lpstr>
      <vt:lpstr>STEP-2</vt:lpstr>
      <vt:lpstr>STEP-3: Annotating the Tree</vt:lpstr>
      <vt:lpstr>From Regular Expression to DFA Directly: Annotating the Tree</vt:lpstr>
      <vt:lpstr>PowerPoint 演示文稿</vt:lpstr>
      <vt:lpstr>PowerPoint 演示文稿</vt:lpstr>
      <vt:lpstr>From Regular Expression to DFA Directly: Syntax Tree of (a|b)*abb#</vt:lpstr>
      <vt:lpstr>From Regular Expression to DFA Directly: followpos</vt:lpstr>
      <vt:lpstr>PowerPoint 演示文稿</vt:lpstr>
      <vt:lpstr>From Regular Expression to DFA Directly: Algorithm</vt:lpstr>
      <vt:lpstr>PowerPoint 演示文稿</vt:lpstr>
      <vt:lpstr>From Regular Expression to DFA Directly: Example</vt:lpstr>
      <vt:lpstr>RE to DFA directly</vt:lpstr>
      <vt:lpstr>Time-Space Tradeoffs</vt:lpstr>
      <vt:lpstr>TradeOFFS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Analyzer</dc:title>
  <dc:creator>Nazia Majadi</dc:creator>
  <cp:lastModifiedBy>Nazia</cp:lastModifiedBy>
  <cp:revision>12</cp:revision>
  <dcterms:created xsi:type="dcterms:W3CDTF">2022-04-06T06:32:00Z</dcterms:created>
  <dcterms:modified xsi:type="dcterms:W3CDTF">2024-05-02T19:15:47Z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4094094D8A984BF3BA493DE2C14CB5AB_13</vt:lpwstr>
  </property>
  <property fmtid="{D5CDD505-2E9C-101B-9397-08002B2CF9AE}" pid="3" name="KSOProductBuildVer">
    <vt:lpwstr>1033-12.2.0.16731</vt:lpwstr>
  </property>
</Properties>
</file>