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79" r:id="rId7"/>
    <p:sldId id="280" r:id="rId8"/>
    <p:sldId id="281" r:id="rId9"/>
    <p:sldId id="262" r:id="rId10"/>
    <p:sldId id="282" r:id="rId11"/>
    <p:sldId id="257" r:id="rId12"/>
    <p:sldId id="283" r:id="rId13"/>
    <p:sldId id="287" r:id="rId14"/>
    <p:sldId id="285" r:id="rId15"/>
    <p:sldId id="286" r:id="rId16"/>
    <p:sldId id="284" r:id="rId17"/>
    <p:sldId id="288" r:id="rId18"/>
    <p:sldId id="291" r:id="rId19"/>
    <p:sldId id="290" r:id="rId20"/>
    <p:sldId id="309" r:id="rId21"/>
    <p:sldId id="289" r:id="rId22"/>
    <p:sldId id="310" r:id="rId23"/>
    <p:sldId id="313" r:id="rId24"/>
    <p:sldId id="311" r:id="rId25"/>
    <p:sldId id="312" r:id="rId26"/>
    <p:sldId id="314" r:id="rId27"/>
    <p:sldId id="316" r:id="rId28"/>
    <p:sldId id="323" r:id="rId29"/>
    <p:sldId id="324" r:id="rId30"/>
    <p:sldId id="319" r:id="rId31"/>
    <p:sldId id="292" r:id="rId32"/>
    <p:sldId id="317" r:id="rId33"/>
    <p:sldId id="318" r:id="rId34"/>
    <p:sldId id="295" r:id="rId35"/>
    <p:sldId id="296" r:id="rId36"/>
    <p:sldId id="297" r:id="rId37"/>
    <p:sldId id="320" r:id="rId38"/>
    <p:sldId id="302" r:id="rId39"/>
    <p:sldId id="321" r:id="rId40"/>
    <p:sldId id="303" r:id="rId41"/>
    <p:sldId id="304" r:id="rId42"/>
    <p:sldId id="305" r:id="rId43"/>
    <p:sldId id="32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44496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7893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08DC30-7BE6-4951-ACF6-D35940893430}" type="slidenum">
              <a:rPr lang="en-AU" smtClean="0"/>
              <a:t>‹#›</a:t>
            </a:fld>
            <a:endParaRPr lang="en-A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60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54CEB3-3162-4E7F-AE71-3E438BECD8F2}" type="datetimeFigureOut">
              <a:rPr lang="en-AU" smtClean="0"/>
              <a:t>26/10/2023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2464894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54CEB3-3162-4E7F-AE71-3E438BECD8F2}" type="datetimeFigureOut">
              <a:rPr lang="en-AU" smtClean="0"/>
              <a:t>26/10/2023</a:t>
            </a:fld>
            <a:endParaRPr lang="en-AU"/>
          </a:p>
        </p:txBody>
      </p:sp>
      <p:sp>
        <p:nvSpPr>
          <p:cNvPr id="6" name="Footer Placeholder 5"/>
          <p:cNvSpPr>
            <a:spLocks noGrp="1"/>
          </p:cNvSpPr>
          <p:nvPr>
            <p:ph type="ftr" sz="quarter" idx="11"/>
          </p:nvPr>
        </p:nvSpPr>
        <p:spPr/>
        <p:txBody>
          <a:bodyPr/>
          <a:lstStyle/>
          <a:p>
            <a:endParaRPr lang="en-A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08DC30-7BE6-4951-ACF6-D35940893430}" type="slidenum">
              <a:rPr lang="en-AU" smtClean="0"/>
              <a:t>‹#›</a:t>
            </a:fld>
            <a:endParaRPr lang="en-A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449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054CEB3-3162-4E7F-AE71-3E438BECD8F2}" type="datetimeFigureOut">
              <a:rPr lang="en-AU" smtClean="0"/>
              <a:t>26/10/2023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2922034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444281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71661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861362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54CEB3-3162-4E7F-AE71-3E438BECD8F2}" type="datetimeFigureOut">
              <a:rPr lang="en-AU" smtClean="0"/>
              <a:t>26/10/2023</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414867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54CEB3-3162-4E7F-AE71-3E438BECD8F2}" type="datetimeFigureOut">
              <a:rPr lang="en-AU" smtClean="0"/>
              <a:t>26/10/2023</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2614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54CEB3-3162-4E7F-AE71-3E438BECD8F2}" type="datetimeFigureOut">
              <a:rPr lang="en-AU" smtClean="0"/>
              <a:t>26/10/2023</a:t>
            </a:fld>
            <a:endParaRPr lang="en-AU"/>
          </a:p>
        </p:txBody>
      </p:sp>
      <p:sp>
        <p:nvSpPr>
          <p:cNvPr id="8" name="Footer Placeholder 7"/>
          <p:cNvSpPr>
            <a:spLocks noGrp="1"/>
          </p:cNvSpPr>
          <p:nvPr>
            <p:ph type="ftr" sz="quarter" idx="11"/>
          </p:nvPr>
        </p:nvSpPr>
        <p:spPr/>
        <p:txBody>
          <a:bodyPr/>
          <a:lstStyle/>
          <a:p>
            <a:endParaRPr lang="en-A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1006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54CEB3-3162-4E7F-AE71-3E438BECD8F2}" type="datetimeFigureOut">
              <a:rPr lang="en-AU" smtClean="0"/>
              <a:t>26/10/2023</a:t>
            </a:fld>
            <a:endParaRPr lang="en-AU"/>
          </a:p>
        </p:txBody>
      </p:sp>
      <p:sp>
        <p:nvSpPr>
          <p:cNvPr id="4" name="Footer Placeholder 3"/>
          <p:cNvSpPr>
            <a:spLocks noGrp="1"/>
          </p:cNvSpPr>
          <p:nvPr>
            <p:ph type="ftr" sz="quarter" idx="11"/>
          </p:nvPr>
        </p:nvSpPr>
        <p:spPr/>
        <p:txBody>
          <a:bodyPr/>
          <a:lstStyle/>
          <a:p>
            <a:endParaRPr lang="en-A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2020292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4CEB3-3162-4E7F-AE71-3E438BECD8F2}" type="datetimeFigureOut">
              <a:rPr lang="en-AU" smtClean="0"/>
              <a:t>26/10/2023</a:t>
            </a:fld>
            <a:endParaRPr lang="en-AU"/>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01067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4CEB3-3162-4E7F-AE71-3E438BECD8F2}" type="datetimeFigureOut">
              <a:rPr lang="en-AU" smtClean="0"/>
              <a:t>26/10/2023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138163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54CEB3-3162-4E7F-AE71-3E438BECD8F2}" type="datetimeFigureOut">
              <a:rPr lang="en-AU" smtClean="0"/>
              <a:t>26/10/2023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B08DC30-7BE6-4951-ACF6-D35940893430}" type="slidenum">
              <a:rPr lang="en-AU" smtClean="0"/>
              <a:t>‹#›</a:t>
            </a:fld>
            <a:endParaRPr lang="en-AU"/>
          </a:p>
        </p:txBody>
      </p:sp>
    </p:spTree>
    <p:extLst>
      <p:ext uri="{BB962C8B-B14F-4D97-AF65-F5344CB8AC3E}">
        <p14:creationId xmlns:p14="http://schemas.microsoft.com/office/powerpoint/2010/main" val="3344092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054CEB3-3162-4E7F-AE71-3E438BECD8F2}" type="datetimeFigureOut">
              <a:rPr lang="en-AU" smtClean="0"/>
              <a:t>26/10/2023</a:t>
            </a:fld>
            <a:endParaRPr lang="en-A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B08DC30-7BE6-4951-ACF6-D35940893430}" type="slidenum">
              <a:rPr lang="en-AU" smtClean="0"/>
              <a:t>‹#›</a:t>
            </a:fld>
            <a:endParaRPr lang="en-AU"/>
          </a:p>
        </p:txBody>
      </p:sp>
    </p:spTree>
    <p:extLst>
      <p:ext uri="{BB962C8B-B14F-4D97-AF65-F5344CB8AC3E}">
        <p14:creationId xmlns:p14="http://schemas.microsoft.com/office/powerpoint/2010/main" val="269039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4222E-904D-C3E6-5D8E-FB30DED0F76D}"/>
              </a:ext>
            </a:extLst>
          </p:cNvPr>
          <p:cNvSpPr>
            <a:spLocks noGrp="1"/>
          </p:cNvSpPr>
          <p:nvPr>
            <p:ph type="ctrTitle"/>
          </p:nvPr>
        </p:nvSpPr>
        <p:spPr/>
        <p:txBody>
          <a:bodyPr/>
          <a:lstStyle/>
          <a:p>
            <a:r>
              <a:rPr lang="en-US" dirty="0"/>
              <a:t>Design Concepts</a:t>
            </a:r>
            <a:endParaRPr lang="en-AU" dirty="0"/>
          </a:p>
        </p:txBody>
      </p:sp>
      <p:sp>
        <p:nvSpPr>
          <p:cNvPr id="3" name="Subtitle 2">
            <a:extLst>
              <a:ext uri="{FF2B5EF4-FFF2-40B4-BE49-F238E27FC236}">
                <a16:creationId xmlns:a16="http://schemas.microsoft.com/office/drawing/2014/main" id="{943DEE91-F375-4ED4-6D12-DB1B9CCD50E0}"/>
              </a:ext>
            </a:extLst>
          </p:cNvPr>
          <p:cNvSpPr>
            <a:spLocks noGrp="1"/>
          </p:cNvSpPr>
          <p:nvPr>
            <p:ph type="subTitle" idx="1"/>
          </p:nvPr>
        </p:nvSpPr>
        <p:spPr/>
        <p:txBody>
          <a:bodyPr/>
          <a:lstStyle/>
          <a:p>
            <a:r>
              <a:rPr lang="en-US" dirty="0"/>
              <a:t>Chapter-8 (7</a:t>
            </a:r>
            <a:r>
              <a:rPr lang="en-US" baseline="30000" dirty="0"/>
              <a:t>th</a:t>
            </a:r>
            <a:r>
              <a:rPr lang="en-US" dirty="0"/>
              <a:t> Edition)</a:t>
            </a:r>
            <a:endParaRPr lang="en-AU" dirty="0"/>
          </a:p>
        </p:txBody>
      </p:sp>
    </p:spTree>
    <p:extLst>
      <p:ext uri="{BB962C8B-B14F-4D97-AF65-F5344CB8AC3E}">
        <p14:creationId xmlns:p14="http://schemas.microsoft.com/office/powerpoint/2010/main" val="676353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909A-5EFD-3452-2767-CF30CA359277}"/>
              </a:ext>
            </a:extLst>
          </p:cNvPr>
          <p:cNvSpPr>
            <a:spLocks noGrp="1"/>
          </p:cNvSpPr>
          <p:nvPr>
            <p:ph type="title"/>
          </p:nvPr>
        </p:nvSpPr>
        <p:spPr/>
        <p:txBody>
          <a:bodyPr/>
          <a:lstStyle/>
          <a:p>
            <a:r>
              <a:rPr lang="en-US" dirty="0" err="1"/>
              <a:t>Contd</a:t>
            </a:r>
            <a:r>
              <a:rPr lang="en-US" dirty="0"/>
              <a:t>…</a:t>
            </a:r>
            <a:endParaRPr lang="en-AU" dirty="0"/>
          </a:p>
        </p:txBody>
      </p:sp>
      <p:sp>
        <p:nvSpPr>
          <p:cNvPr id="3" name="Content Placeholder 2">
            <a:extLst>
              <a:ext uri="{FF2B5EF4-FFF2-40B4-BE49-F238E27FC236}">
                <a16:creationId xmlns:a16="http://schemas.microsoft.com/office/drawing/2014/main" id="{849773DF-334E-79B9-3F28-09E574D9FAD2}"/>
              </a:ext>
            </a:extLst>
          </p:cNvPr>
          <p:cNvSpPr>
            <a:spLocks noGrp="1"/>
          </p:cNvSpPr>
          <p:nvPr>
            <p:ph idx="1"/>
          </p:nvPr>
        </p:nvSpPr>
        <p:spPr/>
        <p:txBody>
          <a:bodyPr/>
          <a:lstStyle/>
          <a:p>
            <a:pPr lvl="1" algn="just"/>
            <a:r>
              <a:rPr lang="en-US" b="1" i="1" dirty="0">
                <a:solidFill>
                  <a:srgbClr val="C00000"/>
                </a:solidFill>
              </a:rPr>
              <a:t>Performance</a:t>
            </a:r>
            <a:r>
              <a:rPr lang="en-US" dirty="0"/>
              <a:t> is measured by considering processing speed, response time, resource consumption, throughput, and efficiency. </a:t>
            </a:r>
          </a:p>
          <a:p>
            <a:pPr lvl="1" algn="just"/>
            <a:r>
              <a:rPr lang="en-US" b="1" i="1" dirty="0">
                <a:solidFill>
                  <a:srgbClr val="C00000"/>
                </a:solidFill>
              </a:rPr>
              <a:t>Supportability</a:t>
            </a:r>
            <a:r>
              <a:rPr lang="en-US" dirty="0"/>
              <a:t> combines the ability to extend the program (extensibility), adaptability, serviceability—these three attributes represent a more common term, maintainability—and in addition, testability, compatibility, configurability (the ability to organize and control elements of the software configuration), the ease with which a system can be installed, and the ease with which problems can be localized.</a:t>
            </a:r>
            <a:endParaRPr lang="en-AU" dirty="0"/>
          </a:p>
        </p:txBody>
      </p:sp>
    </p:spTree>
    <p:extLst>
      <p:ext uri="{BB962C8B-B14F-4D97-AF65-F5344CB8AC3E}">
        <p14:creationId xmlns:p14="http://schemas.microsoft.com/office/powerpoint/2010/main" val="176878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195C-345F-12E1-691B-AB7FB1E20D40}"/>
              </a:ext>
            </a:extLst>
          </p:cNvPr>
          <p:cNvSpPr>
            <a:spLocks noGrp="1"/>
          </p:cNvSpPr>
          <p:nvPr>
            <p:ph type="title"/>
          </p:nvPr>
        </p:nvSpPr>
        <p:spPr/>
        <p:txBody>
          <a:bodyPr/>
          <a:lstStyle/>
          <a:p>
            <a:r>
              <a:rPr lang="en-US" dirty="0"/>
              <a:t>Software design concepts</a:t>
            </a:r>
            <a:endParaRPr lang="en-AU" dirty="0"/>
          </a:p>
        </p:txBody>
      </p:sp>
      <p:sp>
        <p:nvSpPr>
          <p:cNvPr id="3" name="Content Placeholder 2">
            <a:extLst>
              <a:ext uri="{FF2B5EF4-FFF2-40B4-BE49-F238E27FC236}">
                <a16:creationId xmlns:a16="http://schemas.microsoft.com/office/drawing/2014/main" id="{B84086E6-5C7D-A200-4D1F-970A44281537}"/>
              </a:ext>
            </a:extLst>
          </p:cNvPr>
          <p:cNvSpPr>
            <a:spLocks noGrp="1"/>
          </p:cNvSpPr>
          <p:nvPr>
            <p:ph idx="1"/>
          </p:nvPr>
        </p:nvSpPr>
        <p:spPr/>
        <p:txBody>
          <a:bodyPr/>
          <a:lstStyle/>
          <a:p>
            <a:r>
              <a:rPr lang="en-US" dirty="0"/>
              <a:t>The software design concept simply means the idea or principle behind the design.</a:t>
            </a:r>
          </a:p>
          <a:p>
            <a:r>
              <a:rPr lang="en-US" dirty="0"/>
              <a:t>It describes how you plan to solve the problem of designing software.</a:t>
            </a:r>
          </a:p>
          <a:p>
            <a:r>
              <a:rPr lang="en-US" dirty="0"/>
              <a:t>It also shows the logic or thinking behind how you will design software.</a:t>
            </a:r>
          </a:p>
          <a:p>
            <a:r>
              <a:rPr lang="en-US" dirty="0"/>
              <a:t>The software design concept for developing the right software provides a supporting and essential structure or model.</a:t>
            </a:r>
            <a:endParaRPr lang="en-AU" dirty="0"/>
          </a:p>
        </p:txBody>
      </p:sp>
    </p:spTree>
    <p:extLst>
      <p:ext uri="{BB962C8B-B14F-4D97-AF65-F5344CB8AC3E}">
        <p14:creationId xmlns:p14="http://schemas.microsoft.com/office/powerpoint/2010/main" val="279641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02EF032-98FF-AB81-6529-07ED018C8784}"/>
              </a:ext>
            </a:extLst>
          </p:cNvPr>
          <p:cNvSpPr>
            <a:spLocks noGrp="1"/>
          </p:cNvSpPr>
          <p:nvPr>
            <p:ph type="sldNum" sz="quarter" idx="11"/>
          </p:nvPr>
        </p:nvSpPr>
        <p:spPr/>
        <p:txBody>
          <a:bodyPr/>
          <a:lstStyle/>
          <a:p>
            <a:fld id="{CED8E6BF-D7DC-4F22-89BB-0C10850DADFD}" type="slidenum">
              <a:rPr lang="en-US" altLang="en-US"/>
              <a:pPr/>
              <a:t>12</a:t>
            </a:fld>
            <a:endParaRPr lang="en-US" altLang="en-US"/>
          </a:p>
        </p:txBody>
      </p:sp>
      <p:sp>
        <p:nvSpPr>
          <p:cNvPr id="176130" name="Rectangle 2">
            <a:extLst>
              <a:ext uri="{FF2B5EF4-FFF2-40B4-BE49-F238E27FC236}">
                <a16:creationId xmlns:a16="http://schemas.microsoft.com/office/drawing/2014/main" id="{C8721C09-BB5F-73A9-5216-FF76C85A8CD6}"/>
              </a:ext>
            </a:extLst>
          </p:cNvPr>
          <p:cNvSpPr>
            <a:spLocks noGrp="1" noChangeArrowheads="1"/>
          </p:cNvSpPr>
          <p:nvPr>
            <p:ph type="title"/>
          </p:nvPr>
        </p:nvSpPr>
        <p:spPr>
          <a:xfrm>
            <a:off x="2743200" y="1143000"/>
            <a:ext cx="5464637" cy="6052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Fundamental Concepts</a:t>
            </a:r>
          </a:p>
        </p:txBody>
      </p:sp>
      <p:sp>
        <p:nvSpPr>
          <p:cNvPr id="176131" name="Rectangle 3">
            <a:extLst>
              <a:ext uri="{FF2B5EF4-FFF2-40B4-BE49-F238E27FC236}">
                <a16:creationId xmlns:a16="http://schemas.microsoft.com/office/drawing/2014/main" id="{343D5C83-FDF1-1F8D-9F3F-D3A3BF7F9DEC}"/>
              </a:ext>
            </a:extLst>
          </p:cNvPr>
          <p:cNvSpPr>
            <a:spLocks noGrp="1" noChangeArrowheads="1"/>
          </p:cNvSpPr>
          <p:nvPr>
            <p:ph type="body" idx="1"/>
          </p:nvPr>
        </p:nvSpPr>
        <p:spPr>
          <a:xfrm>
            <a:off x="1722268" y="1981200"/>
            <a:ext cx="9152878" cy="431306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lnSpcReduction="10000"/>
          </a:bodyPr>
          <a:lstStyle/>
          <a:p>
            <a:pPr>
              <a:lnSpc>
                <a:spcPct val="90000"/>
              </a:lnSpc>
            </a:pPr>
            <a:r>
              <a:rPr lang="en-US" altLang="en-US" sz="1600" b="1" i="1" dirty="0">
                <a:solidFill>
                  <a:srgbClr val="C00000"/>
                </a:solidFill>
              </a:rPr>
              <a:t>Abstraction</a:t>
            </a:r>
            <a:r>
              <a:rPr lang="en-US" altLang="en-US" sz="1600" dirty="0">
                <a:solidFill>
                  <a:schemeClr val="tx1"/>
                </a:solidFill>
              </a:rPr>
              <a:t>—data, procedure, control</a:t>
            </a:r>
          </a:p>
          <a:p>
            <a:pPr>
              <a:lnSpc>
                <a:spcPct val="90000"/>
              </a:lnSpc>
            </a:pPr>
            <a:r>
              <a:rPr lang="en-US" altLang="en-US" sz="1600" b="1" i="1" dirty="0">
                <a:solidFill>
                  <a:srgbClr val="C00000"/>
                </a:solidFill>
              </a:rPr>
              <a:t>Architecture</a:t>
            </a:r>
            <a:r>
              <a:rPr lang="en-US" altLang="en-US" sz="1600" dirty="0">
                <a:solidFill>
                  <a:schemeClr val="tx1"/>
                </a:solidFill>
              </a:rPr>
              <a:t>—the overall structure of the software</a:t>
            </a:r>
          </a:p>
          <a:p>
            <a:pPr>
              <a:lnSpc>
                <a:spcPct val="90000"/>
              </a:lnSpc>
            </a:pPr>
            <a:r>
              <a:rPr lang="en-US" altLang="en-US" sz="1600" b="1" i="1" dirty="0">
                <a:solidFill>
                  <a:srgbClr val="C00000"/>
                </a:solidFill>
              </a:rPr>
              <a:t>Patterns</a:t>
            </a:r>
            <a:r>
              <a:rPr lang="en-US" altLang="en-US" sz="1600" dirty="0">
                <a:solidFill>
                  <a:schemeClr val="tx1"/>
                </a:solidFill>
              </a:rPr>
              <a:t>—”conveys the essence” of a proven design solution</a:t>
            </a:r>
          </a:p>
          <a:p>
            <a:pPr>
              <a:lnSpc>
                <a:spcPct val="90000"/>
              </a:lnSpc>
            </a:pPr>
            <a:r>
              <a:rPr lang="en-US" altLang="en-US" sz="1600" b="1" i="1" dirty="0">
                <a:solidFill>
                  <a:srgbClr val="C00000"/>
                </a:solidFill>
              </a:rPr>
              <a:t>Separation of c</a:t>
            </a:r>
            <a:r>
              <a:rPr lang="en-US" altLang="en-US" sz="1600" b="1" i="1" dirty="0">
                <a:solidFill>
                  <a:srgbClr val="C00000"/>
                </a:solidFill>
                <a:latin typeface="Arial" panose="020B0604020202020204" pitchFamily="34" charset="0"/>
              </a:rPr>
              <a:t>oncerns</a:t>
            </a:r>
            <a:r>
              <a:rPr lang="en-US" altLang="en-US" sz="1600" dirty="0">
                <a:solidFill>
                  <a:schemeClr val="tx1"/>
                </a:solidFill>
                <a:latin typeface="Arial" panose="020B0604020202020204" pitchFamily="34" charset="0"/>
              </a:rPr>
              <a:t>—any complex problem can be more easily handled if it is subdivided into pieces</a:t>
            </a:r>
          </a:p>
          <a:p>
            <a:pPr>
              <a:lnSpc>
                <a:spcPct val="90000"/>
              </a:lnSpc>
            </a:pPr>
            <a:r>
              <a:rPr lang="en-US" altLang="en-US" sz="1600" b="1" i="1" dirty="0">
                <a:solidFill>
                  <a:srgbClr val="C00000"/>
                </a:solidFill>
              </a:rPr>
              <a:t>Modularity</a:t>
            </a:r>
            <a:r>
              <a:rPr lang="en-US" altLang="en-US" sz="1600" dirty="0">
                <a:solidFill>
                  <a:schemeClr val="tx1"/>
                </a:solidFill>
              </a:rPr>
              <a:t>—compartmentalization of data and function</a:t>
            </a:r>
          </a:p>
          <a:p>
            <a:pPr>
              <a:lnSpc>
                <a:spcPct val="90000"/>
              </a:lnSpc>
            </a:pPr>
            <a:r>
              <a:rPr lang="en-US" altLang="en-US" sz="1600" b="1" i="1" dirty="0">
                <a:solidFill>
                  <a:srgbClr val="C00000"/>
                </a:solidFill>
              </a:rPr>
              <a:t>Hiding</a:t>
            </a:r>
            <a:r>
              <a:rPr lang="en-US" altLang="en-US" sz="1600" dirty="0">
                <a:solidFill>
                  <a:schemeClr val="tx1"/>
                </a:solidFill>
              </a:rPr>
              <a:t>—controlled interfaces</a:t>
            </a:r>
          </a:p>
          <a:p>
            <a:pPr>
              <a:lnSpc>
                <a:spcPct val="90000"/>
              </a:lnSpc>
            </a:pPr>
            <a:r>
              <a:rPr lang="en-US" altLang="en-US" sz="1600" b="1" i="1" dirty="0">
                <a:solidFill>
                  <a:srgbClr val="C00000"/>
                </a:solidFill>
              </a:rPr>
              <a:t>Functional independence</a:t>
            </a:r>
            <a:r>
              <a:rPr lang="en-US" altLang="en-US" sz="1600" dirty="0">
                <a:solidFill>
                  <a:schemeClr val="tx1"/>
                </a:solidFill>
              </a:rPr>
              <a:t>—single-minded function and low coupling</a:t>
            </a:r>
          </a:p>
          <a:p>
            <a:pPr>
              <a:lnSpc>
                <a:spcPct val="90000"/>
              </a:lnSpc>
            </a:pPr>
            <a:r>
              <a:rPr lang="en-US" altLang="en-US" sz="1600" b="1" i="1" dirty="0">
                <a:solidFill>
                  <a:srgbClr val="C00000"/>
                </a:solidFill>
              </a:rPr>
              <a:t>Refinement</a:t>
            </a:r>
            <a:r>
              <a:rPr lang="en-US" altLang="en-US" sz="1600" dirty="0">
                <a:solidFill>
                  <a:schemeClr val="tx1"/>
                </a:solidFill>
              </a:rPr>
              <a:t>—elaboration of detail for all abstractions</a:t>
            </a:r>
          </a:p>
          <a:p>
            <a:pPr>
              <a:lnSpc>
                <a:spcPct val="90000"/>
              </a:lnSpc>
            </a:pPr>
            <a:r>
              <a:rPr lang="en-US" altLang="en-US" sz="1600" b="1" i="1" dirty="0">
                <a:solidFill>
                  <a:srgbClr val="C00000"/>
                </a:solidFill>
              </a:rPr>
              <a:t>Aspects</a:t>
            </a:r>
            <a:r>
              <a:rPr lang="en-US" altLang="en-US" sz="1600" dirty="0">
                <a:solidFill>
                  <a:schemeClr val="tx1"/>
                </a:solidFill>
              </a:rPr>
              <a:t>—a mechanism for understanding how global requirements affect design</a:t>
            </a:r>
          </a:p>
          <a:p>
            <a:pPr>
              <a:lnSpc>
                <a:spcPct val="90000"/>
              </a:lnSpc>
            </a:pPr>
            <a:r>
              <a:rPr lang="en-US" altLang="en-US" sz="1600" b="1" i="1" dirty="0">
                <a:solidFill>
                  <a:srgbClr val="C00000"/>
                </a:solidFill>
              </a:rPr>
              <a:t>Refactoring</a:t>
            </a:r>
            <a:r>
              <a:rPr lang="en-US" altLang="en-US" sz="1600" dirty="0">
                <a:solidFill>
                  <a:schemeClr val="tx1"/>
                </a:solidFill>
              </a:rPr>
              <a:t>—a reorganization technique that simplifies the design</a:t>
            </a:r>
          </a:p>
          <a:p>
            <a:pPr>
              <a:lnSpc>
                <a:spcPct val="90000"/>
              </a:lnSpc>
            </a:pPr>
            <a:r>
              <a:rPr lang="en-US" altLang="en-US" sz="1600" b="1" i="1" dirty="0">
                <a:solidFill>
                  <a:srgbClr val="C00000"/>
                </a:solidFill>
              </a:rPr>
              <a:t>OO design concepts</a:t>
            </a:r>
            <a:r>
              <a:rPr lang="en-US" altLang="en-US" sz="1600" dirty="0">
                <a:solidFill>
                  <a:schemeClr val="tx1"/>
                </a:solidFill>
              </a:rPr>
              <a:t>—Appendix II</a:t>
            </a:r>
          </a:p>
          <a:p>
            <a:pPr>
              <a:lnSpc>
                <a:spcPct val="90000"/>
              </a:lnSpc>
            </a:pPr>
            <a:r>
              <a:rPr lang="en-US" altLang="en-US" sz="1600" b="1" i="1" dirty="0">
                <a:solidFill>
                  <a:srgbClr val="C00000"/>
                </a:solidFill>
                <a:latin typeface="Arial" panose="020B0604020202020204" pitchFamily="34" charset="0"/>
              </a:rPr>
              <a:t>Design Classes</a:t>
            </a:r>
            <a:r>
              <a:rPr lang="en-US" altLang="en-US" sz="1600" dirty="0">
                <a:solidFill>
                  <a:schemeClr val="tx1"/>
                </a:solidFill>
                <a:latin typeface="Arial" panose="020B0604020202020204" pitchFamily="34" charset="0"/>
              </a:rPr>
              <a:t>—provide design detail that will enable analysis classes to be implemented</a:t>
            </a:r>
            <a:endParaRPr lang="en-US" altLang="en-US" sz="2000" dirty="0">
              <a:solidFill>
                <a:schemeClr val="tx1"/>
              </a:solidFill>
              <a:latin typeface="Palatino" pitchFamily="-12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A392-55D8-0B56-4CC5-FD0F59579AA2}"/>
              </a:ext>
            </a:extLst>
          </p:cNvPr>
          <p:cNvSpPr>
            <a:spLocks noGrp="1"/>
          </p:cNvSpPr>
          <p:nvPr>
            <p:ph type="title"/>
          </p:nvPr>
        </p:nvSpPr>
        <p:spPr/>
        <p:txBody>
          <a:bodyPr/>
          <a:lstStyle/>
          <a:p>
            <a:r>
              <a:rPr lang="en-US" dirty="0"/>
              <a:t>Abstraction</a:t>
            </a:r>
            <a:endParaRPr lang="en-AU" dirty="0"/>
          </a:p>
        </p:txBody>
      </p:sp>
      <p:sp>
        <p:nvSpPr>
          <p:cNvPr id="3" name="Content Placeholder 2">
            <a:extLst>
              <a:ext uri="{FF2B5EF4-FFF2-40B4-BE49-F238E27FC236}">
                <a16:creationId xmlns:a16="http://schemas.microsoft.com/office/drawing/2014/main" id="{E5C8795D-B430-096C-BDC3-9DF346F914B3}"/>
              </a:ext>
            </a:extLst>
          </p:cNvPr>
          <p:cNvSpPr>
            <a:spLocks noGrp="1"/>
          </p:cNvSpPr>
          <p:nvPr>
            <p:ph idx="1"/>
          </p:nvPr>
        </p:nvSpPr>
        <p:spPr/>
        <p:txBody>
          <a:bodyPr>
            <a:normAutofit lnSpcReduction="10000"/>
          </a:bodyPr>
          <a:lstStyle/>
          <a:p>
            <a:r>
              <a:rPr lang="en-US" dirty="0"/>
              <a:t>Abstraction is used to hide background details or unnecessary implementation about the data.</a:t>
            </a:r>
          </a:p>
          <a:p>
            <a:r>
              <a:rPr lang="en-US" dirty="0"/>
              <a:t>So that users see only require information.</a:t>
            </a:r>
          </a:p>
          <a:p>
            <a:r>
              <a:rPr lang="en-US" b="1" dirty="0"/>
              <a:t>Type 1: </a:t>
            </a:r>
            <a:r>
              <a:rPr lang="en-US" i="1" dirty="0"/>
              <a:t>Procedural abstraction</a:t>
            </a:r>
          </a:p>
          <a:p>
            <a:pPr lvl="1"/>
            <a:r>
              <a:rPr lang="en-US" dirty="0"/>
              <a:t>There is a collection of subprograms.</a:t>
            </a:r>
          </a:p>
          <a:p>
            <a:pPr lvl="1"/>
            <a:r>
              <a:rPr lang="en-US" dirty="0"/>
              <a:t>One is hidden group another is visible group of functionalities.</a:t>
            </a:r>
          </a:p>
          <a:p>
            <a:r>
              <a:rPr lang="en-US" b="1" dirty="0"/>
              <a:t>Type 2: </a:t>
            </a:r>
            <a:r>
              <a:rPr lang="en-US" i="1" dirty="0"/>
              <a:t>Data abstraction</a:t>
            </a:r>
          </a:p>
          <a:p>
            <a:pPr lvl="1"/>
            <a:r>
              <a:rPr lang="en-US" dirty="0"/>
              <a:t>Collections of data that describe data objects.</a:t>
            </a:r>
          </a:p>
          <a:p>
            <a:pPr lvl="1"/>
            <a:r>
              <a:rPr lang="en-US" dirty="0"/>
              <a:t>Show representation data &amp; hide manipulation data.</a:t>
            </a:r>
          </a:p>
          <a:p>
            <a:pPr lvl="1"/>
            <a:r>
              <a:rPr lang="en-US" dirty="0"/>
              <a:t>Examples: Data structure programs directly used Push(), Pop(), Top(), and Empty()  methods.</a:t>
            </a:r>
          </a:p>
          <a:p>
            <a:pPr lvl="1"/>
            <a:endParaRPr lang="en-AU" dirty="0"/>
          </a:p>
        </p:txBody>
      </p:sp>
      <p:pic>
        <p:nvPicPr>
          <p:cNvPr id="5" name="Picture 4">
            <a:extLst>
              <a:ext uri="{FF2B5EF4-FFF2-40B4-BE49-F238E27FC236}">
                <a16:creationId xmlns:a16="http://schemas.microsoft.com/office/drawing/2014/main" id="{2F06F9DE-FFF0-EFAA-746B-8E41B7D4BC82}"/>
              </a:ext>
            </a:extLst>
          </p:cNvPr>
          <p:cNvPicPr>
            <a:picLocks noChangeAspect="1"/>
          </p:cNvPicPr>
          <p:nvPr/>
        </p:nvPicPr>
        <p:blipFill>
          <a:blip r:embed="rId2"/>
          <a:stretch>
            <a:fillRect/>
          </a:stretch>
        </p:blipFill>
        <p:spPr>
          <a:xfrm>
            <a:off x="7641751" y="2460367"/>
            <a:ext cx="2398361" cy="1382306"/>
          </a:xfrm>
          <a:prstGeom prst="rect">
            <a:avLst/>
          </a:prstGeom>
        </p:spPr>
      </p:pic>
      <p:pic>
        <p:nvPicPr>
          <p:cNvPr id="7" name="Picture 6">
            <a:extLst>
              <a:ext uri="{FF2B5EF4-FFF2-40B4-BE49-F238E27FC236}">
                <a16:creationId xmlns:a16="http://schemas.microsoft.com/office/drawing/2014/main" id="{F906E9A2-F4BB-E122-4217-744E5625041C}"/>
              </a:ext>
            </a:extLst>
          </p:cNvPr>
          <p:cNvPicPr>
            <a:picLocks noChangeAspect="1"/>
          </p:cNvPicPr>
          <p:nvPr/>
        </p:nvPicPr>
        <p:blipFill>
          <a:blip r:embed="rId3"/>
          <a:stretch>
            <a:fillRect/>
          </a:stretch>
        </p:blipFill>
        <p:spPr>
          <a:xfrm>
            <a:off x="10040112" y="1905000"/>
            <a:ext cx="2196825" cy="2336508"/>
          </a:xfrm>
          <a:prstGeom prst="rect">
            <a:avLst/>
          </a:prstGeom>
        </p:spPr>
      </p:pic>
    </p:spTree>
    <p:extLst>
      <p:ext uri="{BB962C8B-B14F-4D97-AF65-F5344CB8AC3E}">
        <p14:creationId xmlns:p14="http://schemas.microsoft.com/office/powerpoint/2010/main" val="49495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A55F5BD-0A1B-A980-BEDC-04D939C2E731}"/>
              </a:ext>
            </a:extLst>
          </p:cNvPr>
          <p:cNvSpPr>
            <a:spLocks noGrp="1"/>
          </p:cNvSpPr>
          <p:nvPr>
            <p:ph type="sldNum" sz="quarter" idx="11"/>
          </p:nvPr>
        </p:nvSpPr>
        <p:spPr/>
        <p:txBody>
          <a:bodyPr/>
          <a:lstStyle/>
          <a:p>
            <a:fld id="{B467BDF7-8DF4-4069-B777-E3B40CD22747}" type="slidenum">
              <a:rPr lang="en-US" altLang="en-US"/>
              <a:pPr/>
              <a:t>14</a:t>
            </a:fld>
            <a:endParaRPr lang="en-US" altLang="en-US"/>
          </a:p>
        </p:txBody>
      </p:sp>
      <p:sp>
        <p:nvSpPr>
          <p:cNvPr id="177154" name="Rectangle 2">
            <a:extLst>
              <a:ext uri="{FF2B5EF4-FFF2-40B4-BE49-F238E27FC236}">
                <a16:creationId xmlns:a16="http://schemas.microsoft.com/office/drawing/2014/main" id="{CBD193F7-4FBB-69AE-415F-158C44595997}"/>
              </a:ext>
            </a:extLst>
          </p:cNvPr>
          <p:cNvSpPr>
            <a:spLocks noGrp="1" noChangeArrowheads="1"/>
          </p:cNvSpPr>
          <p:nvPr>
            <p:ph type="title"/>
          </p:nvPr>
        </p:nvSpPr>
        <p:spPr>
          <a:xfrm>
            <a:off x="2743201" y="1066800"/>
            <a:ext cx="3969035" cy="6052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Data Abstraction</a:t>
            </a:r>
          </a:p>
        </p:txBody>
      </p:sp>
      <p:sp>
        <p:nvSpPr>
          <p:cNvPr id="177155" name="AutoShape 3">
            <a:extLst>
              <a:ext uri="{FF2B5EF4-FFF2-40B4-BE49-F238E27FC236}">
                <a16:creationId xmlns:a16="http://schemas.microsoft.com/office/drawing/2014/main" id="{31C1FBAA-28F8-4A92-3FF0-88C64F157F08}"/>
              </a:ext>
            </a:extLst>
          </p:cNvPr>
          <p:cNvSpPr>
            <a:spLocks noChangeArrowheads="1"/>
          </p:cNvSpPr>
          <p:nvPr/>
        </p:nvSpPr>
        <p:spPr bwMode="auto">
          <a:xfrm>
            <a:off x="6324600" y="1931135"/>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p>
            <a:endParaRPr lang="en-AU"/>
          </a:p>
        </p:txBody>
      </p:sp>
      <p:sp>
        <p:nvSpPr>
          <p:cNvPr id="177156" name="Line 4">
            <a:extLst>
              <a:ext uri="{FF2B5EF4-FFF2-40B4-BE49-F238E27FC236}">
                <a16:creationId xmlns:a16="http://schemas.microsoft.com/office/drawing/2014/main" id="{028869F8-E56B-30C1-0BDD-065DA976DEF4}"/>
              </a:ext>
            </a:extLst>
          </p:cNvPr>
          <p:cNvSpPr>
            <a:spLocks noChangeShapeType="1"/>
          </p:cNvSpPr>
          <p:nvPr/>
        </p:nvSpPr>
        <p:spPr bwMode="auto">
          <a:xfrm>
            <a:off x="6324600" y="2387600"/>
            <a:ext cx="3251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57" name="Rectangle 5">
            <a:extLst>
              <a:ext uri="{FF2B5EF4-FFF2-40B4-BE49-F238E27FC236}">
                <a16:creationId xmlns:a16="http://schemas.microsoft.com/office/drawing/2014/main" id="{B354133A-E12A-39C4-4BE5-1B07CC77D561}"/>
              </a:ext>
            </a:extLst>
          </p:cNvPr>
          <p:cNvSpPr>
            <a:spLocks noChangeArrowheads="1"/>
          </p:cNvSpPr>
          <p:nvPr/>
        </p:nvSpPr>
        <p:spPr bwMode="auto">
          <a:xfrm>
            <a:off x="6477000" y="1905001"/>
            <a:ext cx="644406"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folHlink"/>
                </a:solidFill>
                <a:effectLst>
                  <a:outerShdw blurRad="38100" dist="38100" dir="2700000" algn="tl">
                    <a:srgbClr val="000000"/>
                  </a:outerShdw>
                </a:effectLst>
                <a:latin typeface="Helvetica" panose="020B0604020202020204" pitchFamily="34" charset="0"/>
              </a:rPr>
              <a:t>door</a:t>
            </a: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58" name="Line 6">
            <a:extLst>
              <a:ext uri="{FF2B5EF4-FFF2-40B4-BE49-F238E27FC236}">
                <a16:creationId xmlns:a16="http://schemas.microsoft.com/office/drawing/2014/main" id="{E264F85A-424A-170D-C4E2-8E5A74437CF5}"/>
              </a:ext>
            </a:extLst>
          </p:cNvPr>
          <p:cNvSpPr>
            <a:spLocks noChangeShapeType="1"/>
          </p:cNvSpPr>
          <p:nvPr/>
        </p:nvSpPr>
        <p:spPr bwMode="auto">
          <a:xfrm flipH="1">
            <a:off x="5791200" y="4186238"/>
            <a:ext cx="825500" cy="1471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59" name="Rectangle 7">
            <a:extLst>
              <a:ext uri="{FF2B5EF4-FFF2-40B4-BE49-F238E27FC236}">
                <a16:creationId xmlns:a16="http://schemas.microsoft.com/office/drawing/2014/main" id="{629AD2F9-23ED-3CF9-0946-401CA4302354}"/>
              </a:ext>
            </a:extLst>
          </p:cNvPr>
          <p:cNvSpPr>
            <a:spLocks noChangeArrowheads="1"/>
          </p:cNvSpPr>
          <p:nvPr/>
        </p:nvSpPr>
        <p:spPr bwMode="auto">
          <a:xfrm>
            <a:off x="5643563" y="5640389"/>
            <a:ext cx="34464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implemented as a data structure</a:t>
            </a:r>
          </a:p>
        </p:txBody>
      </p:sp>
      <p:sp>
        <p:nvSpPr>
          <p:cNvPr id="177160" name="Rectangle 8">
            <a:extLst>
              <a:ext uri="{FF2B5EF4-FFF2-40B4-BE49-F238E27FC236}">
                <a16:creationId xmlns:a16="http://schemas.microsoft.com/office/drawing/2014/main" id="{91414535-01B0-7ACD-0260-C621BDCEDB99}"/>
              </a:ext>
            </a:extLst>
          </p:cNvPr>
          <p:cNvSpPr>
            <a:spLocks noChangeArrowheads="1"/>
          </p:cNvSpPr>
          <p:nvPr/>
        </p:nvSpPr>
        <p:spPr bwMode="auto">
          <a:xfrm>
            <a:off x="6923089" y="2617789"/>
            <a:ext cx="15271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dirty="0">
                <a:solidFill>
                  <a:schemeClr val="folHlink"/>
                </a:solidFill>
                <a:effectLst>
                  <a:outerShdw blurRad="38100" dist="38100" dir="2700000" algn="tl">
                    <a:srgbClr val="000000"/>
                  </a:outerShdw>
                </a:effectLst>
                <a:latin typeface="Helvetica" panose="020B0604020202020204" pitchFamily="34" charset="0"/>
              </a:rPr>
              <a:t>manufacturer</a:t>
            </a:r>
          </a:p>
          <a:p>
            <a:pPr>
              <a:lnSpc>
                <a:spcPct val="90000"/>
              </a:lnSpc>
            </a:pPr>
            <a:endParaRPr lang="en-US" altLang="en-US" dirty="0">
              <a:solidFill>
                <a:srgbClr val="AD278D"/>
              </a:solidFill>
              <a:effectLst>
                <a:outerShdw blurRad="38100" dist="38100" dir="2700000" algn="tl">
                  <a:srgbClr val="000000"/>
                </a:outerShdw>
              </a:effectLst>
              <a:latin typeface="Helvetica" panose="020B0604020202020204" pitchFamily="34" charset="0"/>
            </a:endParaRPr>
          </a:p>
        </p:txBody>
      </p:sp>
      <p:sp>
        <p:nvSpPr>
          <p:cNvPr id="177161" name="Rectangle 9">
            <a:extLst>
              <a:ext uri="{FF2B5EF4-FFF2-40B4-BE49-F238E27FC236}">
                <a16:creationId xmlns:a16="http://schemas.microsoft.com/office/drawing/2014/main" id="{A4B725C9-A523-3F44-1731-0FEA6530E090}"/>
              </a:ext>
            </a:extLst>
          </p:cNvPr>
          <p:cNvSpPr>
            <a:spLocks noChangeArrowheads="1"/>
          </p:cNvSpPr>
          <p:nvPr/>
        </p:nvSpPr>
        <p:spPr bwMode="auto">
          <a:xfrm>
            <a:off x="6923089" y="2860675"/>
            <a:ext cx="16414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folHlink"/>
                </a:solidFill>
                <a:effectLst>
                  <a:outerShdw blurRad="38100" dist="38100" dir="2700000" algn="tl">
                    <a:srgbClr val="000000"/>
                  </a:outerShdw>
                </a:effectLst>
                <a:latin typeface="Helvetica" panose="020B0604020202020204" pitchFamily="34" charset="0"/>
              </a:rPr>
              <a:t>model number</a:t>
            </a: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62" name="Rectangle 10">
            <a:extLst>
              <a:ext uri="{FF2B5EF4-FFF2-40B4-BE49-F238E27FC236}">
                <a16:creationId xmlns:a16="http://schemas.microsoft.com/office/drawing/2014/main" id="{F917B9A3-6829-04CC-7E57-689008D7FE7D}"/>
              </a:ext>
            </a:extLst>
          </p:cNvPr>
          <p:cNvSpPr>
            <a:spLocks noChangeArrowheads="1"/>
          </p:cNvSpPr>
          <p:nvPr/>
        </p:nvSpPr>
        <p:spPr bwMode="auto">
          <a:xfrm>
            <a:off x="6923089" y="3101975"/>
            <a:ext cx="6127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folHlink"/>
                </a:solidFill>
                <a:effectLst>
                  <a:outerShdw blurRad="38100" dist="38100" dir="2700000" algn="tl">
                    <a:srgbClr val="000000"/>
                  </a:outerShdw>
                </a:effectLst>
                <a:latin typeface="Helvetica" panose="020B0604020202020204" pitchFamily="34" charset="0"/>
              </a:rPr>
              <a:t>type</a:t>
            </a:r>
          </a:p>
          <a:p>
            <a:pPr>
              <a:lnSpc>
                <a:spcPct val="90000"/>
              </a:lnSpc>
            </a:pP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63" name="Rectangle 11">
            <a:extLst>
              <a:ext uri="{FF2B5EF4-FFF2-40B4-BE49-F238E27FC236}">
                <a16:creationId xmlns:a16="http://schemas.microsoft.com/office/drawing/2014/main" id="{8DCCE967-828A-0551-8298-002180A0E9F4}"/>
              </a:ext>
            </a:extLst>
          </p:cNvPr>
          <p:cNvSpPr>
            <a:spLocks noChangeArrowheads="1"/>
          </p:cNvSpPr>
          <p:nvPr/>
        </p:nvSpPr>
        <p:spPr bwMode="auto">
          <a:xfrm>
            <a:off x="6923089" y="3343275"/>
            <a:ext cx="16922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folHlink"/>
                </a:solidFill>
                <a:effectLst>
                  <a:outerShdw blurRad="38100" dist="38100" dir="2700000" algn="tl">
                    <a:srgbClr val="000000"/>
                  </a:outerShdw>
                </a:effectLst>
                <a:latin typeface="Helvetica" panose="020B0604020202020204" pitchFamily="34" charset="0"/>
              </a:rPr>
              <a:t>swing direction</a:t>
            </a:r>
          </a:p>
          <a:p>
            <a:pPr>
              <a:lnSpc>
                <a:spcPct val="90000"/>
              </a:lnSpc>
            </a:pP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64" name="Rectangle 12">
            <a:extLst>
              <a:ext uri="{FF2B5EF4-FFF2-40B4-BE49-F238E27FC236}">
                <a16:creationId xmlns:a16="http://schemas.microsoft.com/office/drawing/2014/main" id="{8696001C-90C8-DC31-4882-06CE1347C627}"/>
              </a:ext>
            </a:extLst>
          </p:cNvPr>
          <p:cNvSpPr>
            <a:spLocks noChangeArrowheads="1"/>
          </p:cNvSpPr>
          <p:nvPr/>
        </p:nvSpPr>
        <p:spPr bwMode="auto">
          <a:xfrm>
            <a:off x="6923089" y="3582989"/>
            <a:ext cx="8540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dirty="0">
                <a:solidFill>
                  <a:schemeClr val="folHlink"/>
                </a:solidFill>
                <a:effectLst>
                  <a:outerShdw blurRad="38100" dist="38100" dir="2700000" algn="tl">
                    <a:srgbClr val="000000"/>
                  </a:outerShdw>
                </a:effectLst>
                <a:latin typeface="Helvetica" panose="020B0604020202020204" pitchFamily="34" charset="0"/>
              </a:rPr>
              <a:t>inserts</a:t>
            </a:r>
          </a:p>
          <a:p>
            <a:pPr>
              <a:lnSpc>
                <a:spcPct val="90000"/>
              </a:lnSpc>
            </a:pPr>
            <a:endParaRPr lang="en-US" altLang="en-US" dirty="0">
              <a:solidFill>
                <a:srgbClr val="AD278D"/>
              </a:solidFill>
              <a:effectLst>
                <a:outerShdw blurRad="38100" dist="38100" dir="2700000" algn="tl">
                  <a:srgbClr val="000000"/>
                </a:outerShdw>
              </a:effectLst>
              <a:latin typeface="Helvetica" panose="020B0604020202020204" pitchFamily="34" charset="0"/>
            </a:endParaRPr>
          </a:p>
        </p:txBody>
      </p:sp>
      <p:sp>
        <p:nvSpPr>
          <p:cNvPr id="177165" name="Rectangle 13">
            <a:extLst>
              <a:ext uri="{FF2B5EF4-FFF2-40B4-BE49-F238E27FC236}">
                <a16:creationId xmlns:a16="http://schemas.microsoft.com/office/drawing/2014/main" id="{1B5FB12E-E9D5-1728-1BE8-EF30B88313EE}"/>
              </a:ext>
            </a:extLst>
          </p:cNvPr>
          <p:cNvSpPr>
            <a:spLocks noChangeArrowheads="1"/>
          </p:cNvSpPr>
          <p:nvPr/>
        </p:nvSpPr>
        <p:spPr bwMode="auto">
          <a:xfrm>
            <a:off x="6923089" y="3824289"/>
            <a:ext cx="7143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dirty="0">
                <a:solidFill>
                  <a:schemeClr val="folHlink"/>
                </a:solidFill>
                <a:effectLst>
                  <a:outerShdw blurRad="38100" dist="38100" dir="2700000" algn="tl">
                    <a:srgbClr val="000000"/>
                  </a:outerShdw>
                </a:effectLst>
                <a:latin typeface="Helvetica" panose="020B0604020202020204" pitchFamily="34" charset="0"/>
              </a:rPr>
              <a:t>lights</a:t>
            </a:r>
          </a:p>
          <a:p>
            <a:pPr>
              <a:lnSpc>
                <a:spcPct val="90000"/>
              </a:lnSpc>
            </a:pPr>
            <a:endParaRPr lang="en-US" altLang="en-US" dirty="0">
              <a:solidFill>
                <a:srgbClr val="AD278D"/>
              </a:solidFill>
              <a:effectLst>
                <a:outerShdw blurRad="38100" dist="38100" dir="2700000" algn="tl">
                  <a:srgbClr val="000000"/>
                </a:outerShdw>
              </a:effectLst>
              <a:latin typeface="Helvetica" panose="020B0604020202020204" pitchFamily="34" charset="0"/>
            </a:endParaRPr>
          </a:p>
        </p:txBody>
      </p:sp>
      <p:sp>
        <p:nvSpPr>
          <p:cNvPr id="177166" name="Rectangle 14">
            <a:extLst>
              <a:ext uri="{FF2B5EF4-FFF2-40B4-BE49-F238E27FC236}">
                <a16:creationId xmlns:a16="http://schemas.microsoft.com/office/drawing/2014/main" id="{CE3F6EA5-669F-F0CA-32CC-AB3D328CB15E}"/>
              </a:ext>
            </a:extLst>
          </p:cNvPr>
          <p:cNvSpPr>
            <a:spLocks noChangeArrowheads="1"/>
          </p:cNvSpPr>
          <p:nvPr/>
        </p:nvSpPr>
        <p:spPr bwMode="auto">
          <a:xfrm>
            <a:off x="6923089" y="4065589"/>
            <a:ext cx="8032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AD278D"/>
                </a:solidFill>
                <a:effectLst>
                  <a:outerShdw blurRad="38100" dist="38100" dir="2700000" algn="tl">
                    <a:srgbClr val="000000"/>
                  </a:outerShdw>
                </a:effectLst>
                <a:latin typeface="Helvetica" panose="020B0604020202020204" pitchFamily="34" charset="0"/>
              </a:rPr>
              <a:t>   </a:t>
            </a:r>
            <a:r>
              <a:rPr lang="en-US" altLang="en-US">
                <a:solidFill>
                  <a:schemeClr val="folHlink"/>
                </a:solidFill>
                <a:effectLst>
                  <a:outerShdw blurRad="38100" dist="38100" dir="2700000" algn="tl">
                    <a:srgbClr val="000000"/>
                  </a:outerShdw>
                </a:effectLst>
                <a:latin typeface="Helvetica" panose="020B0604020202020204" pitchFamily="34" charset="0"/>
              </a:rPr>
              <a:t>type</a:t>
            </a:r>
          </a:p>
          <a:p>
            <a:pPr>
              <a:lnSpc>
                <a:spcPct val="90000"/>
              </a:lnSpc>
            </a:pP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67" name="Rectangle 15">
            <a:extLst>
              <a:ext uri="{FF2B5EF4-FFF2-40B4-BE49-F238E27FC236}">
                <a16:creationId xmlns:a16="http://schemas.microsoft.com/office/drawing/2014/main" id="{671083CD-53DA-0499-C26E-1BFE1FA06AB1}"/>
              </a:ext>
            </a:extLst>
          </p:cNvPr>
          <p:cNvSpPr>
            <a:spLocks noChangeArrowheads="1"/>
          </p:cNvSpPr>
          <p:nvPr/>
        </p:nvSpPr>
        <p:spPr bwMode="auto">
          <a:xfrm>
            <a:off x="6923089" y="4306889"/>
            <a:ext cx="11461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rgbClr val="AD278D"/>
                </a:solidFill>
                <a:effectLst>
                  <a:outerShdw blurRad="38100" dist="38100" dir="2700000" algn="tl">
                    <a:srgbClr val="000000"/>
                  </a:outerShdw>
                </a:effectLst>
                <a:latin typeface="Helvetica" panose="020B0604020202020204" pitchFamily="34" charset="0"/>
              </a:rPr>
              <a:t>   </a:t>
            </a:r>
            <a:r>
              <a:rPr lang="en-US" altLang="en-US">
                <a:solidFill>
                  <a:schemeClr val="folHlink"/>
                </a:solidFill>
                <a:effectLst>
                  <a:outerShdw blurRad="38100" dist="38100" dir="2700000" algn="tl">
                    <a:srgbClr val="000000"/>
                  </a:outerShdw>
                </a:effectLst>
                <a:latin typeface="Helvetica" panose="020B0604020202020204" pitchFamily="34" charset="0"/>
              </a:rPr>
              <a:t>number</a:t>
            </a:r>
          </a:p>
          <a:p>
            <a:pPr>
              <a:lnSpc>
                <a:spcPct val="90000"/>
              </a:lnSpc>
            </a:pP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68" name="Rectangle 16">
            <a:extLst>
              <a:ext uri="{FF2B5EF4-FFF2-40B4-BE49-F238E27FC236}">
                <a16:creationId xmlns:a16="http://schemas.microsoft.com/office/drawing/2014/main" id="{6DE79F8C-1478-40D5-09D1-F0F0E1925D2E}"/>
              </a:ext>
            </a:extLst>
          </p:cNvPr>
          <p:cNvSpPr>
            <a:spLocks noChangeArrowheads="1"/>
          </p:cNvSpPr>
          <p:nvPr/>
        </p:nvSpPr>
        <p:spPr bwMode="auto">
          <a:xfrm>
            <a:off x="6923089" y="4548189"/>
            <a:ext cx="8413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folHlink"/>
                </a:solidFill>
                <a:effectLst>
                  <a:outerShdw blurRad="38100" dist="38100" dir="2700000" algn="tl">
                    <a:srgbClr val="000000"/>
                  </a:outerShdw>
                </a:effectLst>
                <a:latin typeface="Helvetica" panose="020B0604020202020204" pitchFamily="34" charset="0"/>
              </a:rPr>
              <a:t>weight</a:t>
            </a:r>
          </a:p>
          <a:p>
            <a:pPr>
              <a:lnSpc>
                <a:spcPct val="90000"/>
              </a:lnSpc>
            </a:pP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7169" name="Rectangle 17">
            <a:extLst>
              <a:ext uri="{FF2B5EF4-FFF2-40B4-BE49-F238E27FC236}">
                <a16:creationId xmlns:a16="http://schemas.microsoft.com/office/drawing/2014/main" id="{056F5EDF-7244-54D6-0F50-6848619DA1FF}"/>
              </a:ext>
            </a:extLst>
          </p:cNvPr>
          <p:cNvSpPr>
            <a:spLocks noChangeArrowheads="1"/>
          </p:cNvSpPr>
          <p:nvPr/>
        </p:nvSpPr>
        <p:spPr bwMode="auto">
          <a:xfrm>
            <a:off x="6923088" y="4789489"/>
            <a:ext cx="22272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folHlink"/>
                </a:solidFill>
                <a:effectLst>
                  <a:outerShdw blurRad="38100" dist="38100" dir="2700000" algn="tl">
                    <a:srgbClr val="000000"/>
                  </a:outerShdw>
                </a:effectLst>
                <a:latin typeface="Helvetica" panose="020B0604020202020204" pitchFamily="34" charset="0"/>
              </a:rPr>
              <a:t>opening mechanism</a:t>
            </a:r>
          </a:p>
        </p:txBody>
      </p:sp>
      <p:sp>
        <p:nvSpPr>
          <p:cNvPr id="177170" name="Rectangle 18">
            <a:extLst>
              <a:ext uri="{FF2B5EF4-FFF2-40B4-BE49-F238E27FC236}">
                <a16:creationId xmlns:a16="http://schemas.microsoft.com/office/drawing/2014/main" id="{2A239EB9-9ACD-4D2E-F0B7-1EA25EFF1DF6}"/>
              </a:ext>
            </a:extLst>
          </p:cNvPr>
          <p:cNvSpPr>
            <a:spLocks noChangeArrowheads="1"/>
          </p:cNvSpPr>
          <p:nvPr/>
        </p:nvSpPr>
        <p:spPr bwMode="auto">
          <a:xfrm>
            <a:off x="3390900" y="2095500"/>
            <a:ext cx="1727200" cy="3505200"/>
          </a:xfrm>
          <a:prstGeom prst="rect">
            <a:avLst/>
          </a:prstGeom>
          <a:solidFill>
            <a:srgbClr val="3E140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1" name="Rectangle 19">
            <a:extLst>
              <a:ext uri="{FF2B5EF4-FFF2-40B4-BE49-F238E27FC236}">
                <a16:creationId xmlns:a16="http://schemas.microsoft.com/office/drawing/2014/main" id="{B9F00ABE-FF47-9441-2518-F75BCDAC6A86}"/>
              </a:ext>
            </a:extLst>
          </p:cNvPr>
          <p:cNvSpPr>
            <a:spLocks noChangeArrowheads="1"/>
          </p:cNvSpPr>
          <p:nvPr/>
        </p:nvSpPr>
        <p:spPr bwMode="auto">
          <a:xfrm>
            <a:off x="3390900" y="2097088"/>
            <a:ext cx="1727200" cy="3503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2" name="Rectangle 20">
            <a:extLst>
              <a:ext uri="{FF2B5EF4-FFF2-40B4-BE49-F238E27FC236}">
                <a16:creationId xmlns:a16="http://schemas.microsoft.com/office/drawing/2014/main" id="{07F89056-F1BB-E3D4-C4AF-7DE4FDA0A383}"/>
              </a:ext>
            </a:extLst>
          </p:cNvPr>
          <p:cNvSpPr>
            <a:spLocks noChangeArrowheads="1"/>
          </p:cNvSpPr>
          <p:nvPr/>
        </p:nvSpPr>
        <p:spPr bwMode="auto">
          <a:xfrm>
            <a:off x="3505200" y="2209800"/>
            <a:ext cx="1498600"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3" name="Rectangle 21">
            <a:extLst>
              <a:ext uri="{FF2B5EF4-FFF2-40B4-BE49-F238E27FC236}">
                <a16:creationId xmlns:a16="http://schemas.microsoft.com/office/drawing/2014/main" id="{D1500D1B-15D7-C230-846C-6D98B4E46497}"/>
              </a:ext>
            </a:extLst>
          </p:cNvPr>
          <p:cNvSpPr>
            <a:spLocks noChangeArrowheads="1"/>
          </p:cNvSpPr>
          <p:nvPr/>
        </p:nvSpPr>
        <p:spPr bwMode="auto">
          <a:xfrm>
            <a:off x="3505200" y="2211388"/>
            <a:ext cx="1498600" cy="3389312"/>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4" name="Freeform 22">
            <a:extLst>
              <a:ext uri="{FF2B5EF4-FFF2-40B4-BE49-F238E27FC236}">
                <a16:creationId xmlns:a16="http://schemas.microsoft.com/office/drawing/2014/main" id="{29E04D35-8F49-908E-2CB2-AB8CBB0032DD}"/>
              </a:ext>
            </a:extLst>
          </p:cNvPr>
          <p:cNvSpPr>
            <a:spLocks/>
          </p:cNvSpPr>
          <p:nvPr/>
        </p:nvSpPr>
        <p:spPr bwMode="auto">
          <a:xfrm>
            <a:off x="3517900" y="2222500"/>
            <a:ext cx="1398588" cy="3570288"/>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Lst>
            <a:ahLst/>
            <a:cxnLst>
              <a:cxn ang="0">
                <a:pos x="T0" y="T1"/>
              </a:cxn>
              <a:cxn ang="0">
                <a:pos x="T2" y="T3"/>
              </a:cxn>
              <a:cxn ang="0">
                <a:pos x="T4" y="T5"/>
              </a:cxn>
              <a:cxn ang="0">
                <a:pos x="T6" y="T7"/>
              </a:cxn>
              <a:cxn ang="0">
                <a:pos x="T8" y="T9"/>
              </a:cxn>
              <a:cxn ang="0">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7175" name="Freeform 23">
            <a:extLst>
              <a:ext uri="{FF2B5EF4-FFF2-40B4-BE49-F238E27FC236}">
                <a16:creationId xmlns:a16="http://schemas.microsoft.com/office/drawing/2014/main" id="{8E70F443-8230-5AA0-D3D8-6DBA1603927A}"/>
              </a:ext>
            </a:extLst>
          </p:cNvPr>
          <p:cNvSpPr>
            <a:spLocks/>
          </p:cNvSpPr>
          <p:nvPr/>
        </p:nvSpPr>
        <p:spPr bwMode="auto">
          <a:xfrm>
            <a:off x="3505200" y="2209800"/>
            <a:ext cx="1398588" cy="3570288"/>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Lst>
            <a:ahLst/>
            <a:cxnLst>
              <a:cxn ang="0">
                <a:pos x="T0" y="T1"/>
              </a:cxn>
              <a:cxn ang="0">
                <a:pos x="T2" y="T3"/>
              </a:cxn>
              <a:cxn ang="0">
                <a:pos x="T4" y="T5"/>
              </a:cxn>
              <a:cxn ang="0">
                <a:pos x="T6" y="T7"/>
              </a:cxn>
              <a:cxn ang="0">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7176" name="Oval 24">
            <a:extLst>
              <a:ext uri="{FF2B5EF4-FFF2-40B4-BE49-F238E27FC236}">
                <a16:creationId xmlns:a16="http://schemas.microsoft.com/office/drawing/2014/main" id="{8C8C9CC3-3A71-84A4-2CBC-9438EBC43C6E}"/>
              </a:ext>
            </a:extLst>
          </p:cNvPr>
          <p:cNvSpPr>
            <a:spLocks noChangeArrowheads="1"/>
          </p:cNvSpPr>
          <p:nvPr/>
        </p:nvSpPr>
        <p:spPr bwMode="auto">
          <a:xfrm>
            <a:off x="4622800" y="3924300"/>
            <a:ext cx="127000" cy="127000"/>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7" name="Oval 25">
            <a:extLst>
              <a:ext uri="{FF2B5EF4-FFF2-40B4-BE49-F238E27FC236}">
                <a16:creationId xmlns:a16="http://schemas.microsoft.com/office/drawing/2014/main" id="{AF9500CC-D1C8-BADD-38BD-448C3E09B0C8}"/>
              </a:ext>
            </a:extLst>
          </p:cNvPr>
          <p:cNvSpPr>
            <a:spLocks noChangeArrowheads="1"/>
          </p:cNvSpPr>
          <p:nvPr/>
        </p:nvSpPr>
        <p:spPr bwMode="auto">
          <a:xfrm>
            <a:off x="4622800" y="3925889"/>
            <a:ext cx="127000" cy="1238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8" name="Rectangle 26">
            <a:extLst>
              <a:ext uri="{FF2B5EF4-FFF2-40B4-BE49-F238E27FC236}">
                <a16:creationId xmlns:a16="http://schemas.microsoft.com/office/drawing/2014/main" id="{645B6C0B-94DC-ADB3-A9C3-538AB62072CC}"/>
              </a:ext>
            </a:extLst>
          </p:cNvPr>
          <p:cNvSpPr>
            <a:spLocks noChangeArrowheads="1"/>
          </p:cNvSpPr>
          <p:nvPr/>
        </p:nvSpPr>
        <p:spPr bwMode="auto">
          <a:xfrm>
            <a:off x="4673600" y="4038600"/>
            <a:ext cx="12700" cy="3048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79" name="Rectangle 27">
            <a:extLst>
              <a:ext uri="{FF2B5EF4-FFF2-40B4-BE49-F238E27FC236}">
                <a16:creationId xmlns:a16="http://schemas.microsoft.com/office/drawing/2014/main" id="{E10C15D4-36E5-D72A-A6C1-B8772A61DA8F}"/>
              </a:ext>
            </a:extLst>
          </p:cNvPr>
          <p:cNvSpPr>
            <a:spLocks noChangeArrowheads="1"/>
          </p:cNvSpPr>
          <p:nvPr/>
        </p:nvSpPr>
        <p:spPr bwMode="auto">
          <a:xfrm>
            <a:off x="4673600" y="4040188"/>
            <a:ext cx="12700" cy="3032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7180" name="Line 28">
            <a:extLst>
              <a:ext uri="{FF2B5EF4-FFF2-40B4-BE49-F238E27FC236}">
                <a16:creationId xmlns:a16="http://schemas.microsoft.com/office/drawing/2014/main" id="{9CC25184-A311-1E59-F374-CA5BDEE27F9F}"/>
              </a:ext>
            </a:extLst>
          </p:cNvPr>
          <p:cNvSpPr>
            <a:spLocks noChangeShapeType="1"/>
          </p:cNvSpPr>
          <p:nvPr/>
        </p:nvSpPr>
        <p:spPr bwMode="auto">
          <a:xfrm>
            <a:off x="5257800" y="3810000"/>
            <a:ext cx="9017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2C32B501-E232-D1DD-CDD5-1AFEA02156A5}"/>
              </a:ext>
            </a:extLst>
          </p:cNvPr>
          <p:cNvSpPr>
            <a:spLocks noGrp="1"/>
          </p:cNvSpPr>
          <p:nvPr>
            <p:ph type="sldNum" sz="quarter" idx="11"/>
          </p:nvPr>
        </p:nvSpPr>
        <p:spPr/>
        <p:txBody>
          <a:bodyPr/>
          <a:lstStyle/>
          <a:p>
            <a:fld id="{EBCA7918-3A38-4FDF-AEF6-643DC9442719}" type="slidenum">
              <a:rPr lang="en-US" altLang="en-US"/>
              <a:pPr/>
              <a:t>15</a:t>
            </a:fld>
            <a:endParaRPr lang="en-US" altLang="en-US"/>
          </a:p>
        </p:txBody>
      </p:sp>
      <p:sp>
        <p:nvSpPr>
          <p:cNvPr id="178178" name="Rectangle 2">
            <a:extLst>
              <a:ext uri="{FF2B5EF4-FFF2-40B4-BE49-F238E27FC236}">
                <a16:creationId xmlns:a16="http://schemas.microsoft.com/office/drawing/2014/main" id="{2644F872-6095-9C71-CC08-4B095DCD056C}"/>
              </a:ext>
            </a:extLst>
          </p:cNvPr>
          <p:cNvSpPr>
            <a:spLocks noGrp="1" noChangeArrowheads="1"/>
          </p:cNvSpPr>
          <p:nvPr>
            <p:ph type="title"/>
          </p:nvPr>
        </p:nvSpPr>
        <p:spPr>
          <a:xfrm>
            <a:off x="2743200" y="1143000"/>
            <a:ext cx="5294719" cy="6052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Procedural Abstraction</a:t>
            </a:r>
          </a:p>
        </p:txBody>
      </p:sp>
      <p:sp>
        <p:nvSpPr>
          <p:cNvPr id="178179" name="Line 3">
            <a:extLst>
              <a:ext uri="{FF2B5EF4-FFF2-40B4-BE49-F238E27FC236}">
                <a16:creationId xmlns:a16="http://schemas.microsoft.com/office/drawing/2014/main" id="{5C825BF8-02A1-BF2F-488B-0220E71A4256}"/>
              </a:ext>
            </a:extLst>
          </p:cNvPr>
          <p:cNvSpPr>
            <a:spLocks noChangeShapeType="1"/>
          </p:cNvSpPr>
          <p:nvPr/>
        </p:nvSpPr>
        <p:spPr bwMode="auto">
          <a:xfrm flipV="1">
            <a:off x="5359400" y="4089400"/>
            <a:ext cx="952500" cy="88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0" name="Rectangle 4">
            <a:extLst>
              <a:ext uri="{FF2B5EF4-FFF2-40B4-BE49-F238E27FC236}">
                <a16:creationId xmlns:a16="http://schemas.microsoft.com/office/drawing/2014/main" id="{0D7F64AC-0EEA-EF43-C53D-0F2E4F8193F8}"/>
              </a:ext>
            </a:extLst>
          </p:cNvPr>
          <p:cNvSpPr>
            <a:spLocks noChangeArrowheads="1"/>
          </p:cNvSpPr>
          <p:nvPr/>
        </p:nvSpPr>
        <p:spPr bwMode="auto">
          <a:xfrm>
            <a:off x="3505200" y="2133600"/>
            <a:ext cx="1727200" cy="3505200"/>
          </a:xfrm>
          <a:prstGeom prst="rect">
            <a:avLst/>
          </a:prstGeom>
          <a:solidFill>
            <a:srgbClr val="3E140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1" name="Rectangle 5">
            <a:extLst>
              <a:ext uri="{FF2B5EF4-FFF2-40B4-BE49-F238E27FC236}">
                <a16:creationId xmlns:a16="http://schemas.microsoft.com/office/drawing/2014/main" id="{96FBBAA7-5670-43BB-2D56-BCEADC34FF13}"/>
              </a:ext>
            </a:extLst>
          </p:cNvPr>
          <p:cNvSpPr>
            <a:spLocks noChangeArrowheads="1"/>
          </p:cNvSpPr>
          <p:nvPr/>
        </p:nvSpPr>
        <p:spPr bwMode="auto">
          <a:xfrm>
            <a:off x="3505200" y="2135188"/>
            <a:ext cx="1727200" cy="3503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2" name="Rectangle 6">
            <a:extLst>
              <a:ext uri="{FF2B5EF4-FFF2-40B4-BE49-F238E27FC236}">
                <a16:creationId xmlns:a16="http://schemas.microsoft.com/office/drawing/2014/main" id="{3DA7B917-4262-034A-B89B-B79DEDD6F89C}"/>
              </a:ext>
            </a:extLst>
          </p:cNvPr>
          <p:cNvSpPr>
            <a:spLocks noChangeArrowheads="1"/>
          </p:cNvSpPr>
          <p:nvPr/>
        </p:nvSpPr>
        <p:spPr bwMode="auto">
          <a:xfrm>
            <a:off x="3619500" y="2247900"/>
            <a:ext cx="1498600"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3" name="Rectangle 7">
            <a:extLst>
              <a:ext uri="{FF2B5EF4-FFF2-40B4-BE49-F238E27FC236}">
                <a16:creationId xmlns:a16="http://schemas.microsoft.com/office/drawing/2014/main" id="{48358323-4C19-1741-2CD5-5205BC549D68}"/>
              </a:ext>
            </a:extLst>
          </p:cNvPr>
          <p:cNvSpPr>
            <a:spLocks noChangeArrowheads="1"/>
          </p:cNvSpPr>
          <p:nvPr/>
        </p:nvSpPr>
        <p:spPr bwMode="auto">
          <a:xfrm>
            <a:off x="3619500" y="2249488"/>
            <a:ext cx="1498600" cy="3389312"/>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4" name="Freeform 8">
            <a:extLst>
              <a:ext uri="{FF2B5EF4-FFF2-40B4-BE49-F238E27FC236}">
                <a16:creationId xmlns:a16="http://schemas.microsoft.com/office/drawing/2014/main" id="{56E9507F-3E1A-EE62-4FE2-21E14C406283}"/>
              </a:ext>
            </a:extLst>
          </p:cNvPr>
          <p:cNvSpPr>
            <a:spLocks/>
          </p:cNvSpPr>
          <p:nvPr/>
        </p:nvSpPr>
        <p:spPr bwMode="auto">
          <a:xfrm>
            <a:off x="3632200" y="2260600"/>
            <a:ext cx="1398588" cy="3570288"/>
          </a:xfrm>
          <a:custGeom>
            <a:avLst/>
            <a:gdLst>
              <a:gd name="T0" fmla="*/ 0 w 881"/>
              <a:gd name="T1" fmla="*/ 0 h 1999"/>
              <a:gd name="T2" fmla="*/ 0 w 881"/>
              <a:gd name="T3" fmla="*/ 0 h 1999"/>
              <a:gd name="T4" fmla="*/ 880 w 881"/>
              <a:gd name="T5" fmla="*/ 92 h 1999"/>
              <a:gd name="T6" fmla="*/ 880 w 881"/>
              <a:gd name="T7" fmla="*/ 1998 h 1999"/>
              <a:gd name="T8" fmla="*/ 0 w 881"/>
              <a:gd name="T9" fmla="*/ 1906 h 1999"/>
              <a:gd name="T10" fmla="*/ 0 w 881"/>
              <a:gd name="T11" fmla="*/ 0 h 1999"/>
            </a:gdLst>
            <a:ahLst/>
            <a:cxnLst>
              <a:cxn ang="0">
                <a:pos x="T0" y="T1"/>
              </a:cxn>
              <a:cxn ang="0">
                <a:pos x="T2" y="T3"/>
              </a:cxn>
              <a:cxn ang="0">
                <a:pos x="T4" y="T5"/>
              </a:cxn>
              <a:cxn ang="0">
                <a:pos x="T6" y="T7"/>
              </a:cxn>
              <a:cxn ang="0">
                <a:pos x="T8" y="T9"/>
              </a:cxn>
              <a:cxn ang="0">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8185" name="Freeform 9">
            <a:extLst>
              <a:ext uri="{FF2B5EF4-FFF2-40B4-BE49-F238E27FC236}">
                <a16:creationId xmlns:a16="http://schemas.microsoft.com/office/drawing/2014/main" id="{CCD84A7B-AFF0-D3A4-86B0-A1568072C542}"/>
              </a:ext>
            </a:extLst>
          </p:cNvPr>
          <p:cNvSpPr>
            <a:spLocks/>
          </p:cNvSpPr>
          <p:nvPr/>
        </p:nvSpPr>
        <p:spPr bwMode="auto">
          <a:xfrm>
            <a:off x="3619500" y="2247900"/>
            <a:ext cx="1398588" cy="3570288"/>
          </a:xfrm>
          <a:custGeom>
            <a:avLst/>
            <a:gdLst>
              <a:gd name="T0" fmla="*/ 0 w 881"/>
              <a:gd name="T1" fmla="*/ 0 h 1999"/>
              <a:gd name="T2" fmla="*/ 880 w 881"/>
              <a:gd name="T3" fmla="*/ 92 h 1999"/>
              <a:gd name="T4" fmla="*/ 880 w 881"/>
              <a:gd name="T5" fmla="*/ 1998 h 1999"/>
              <a:gd name="T6" fmla="*/ 0 w 881"/>
              <a:gd name="T7" fmla="*/ 1906 h 1999"/>
              <a:gd name="T8" fmla="*/ 0 w 881"/>
              <a:gd name="T9" fmla="*/ 0 h 1999"/>
            </a:gdLst>
            <a:ahLst/>
            <a:cxnLst>
              <a:cxn ang="0">
                <a:pos x="T0" y="T1"/>
              </a:cxn>
              <a:cxn ang="0">
                <a:pos x="T2" y="T3"/>
              </a:cxn>
              <a:cxn ang="0">
                <a:pos x="T4" y="T5"/>
              </a:cxn>
              <a:cxn ang="0">
                <a:pos x="T6" y="T7"/>
              </a:cxn>
              <a:cxn ang="0">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8186" name="Oval 10">
            <a:extLst>
              <a:ext uri="{FF2B5EF4-FFF2-40B4-BE49-F238E27FC236}">
                <a16:creationId xmlns:a16="http://schemas.microsoft.com/office/drawing/2014/main" id="{E76FC61C-5282-7B70-DAA9-8CAA8CF2BCBB}"/>
              </a:ext>
            </a:extLst>
          </p:cNvPr>
          <p:cNvSpPr>
            <a:spLocks noChangeArrowheads="1"/>
          </p:cNvSpPr>
          <p:nvPr/>
        </p:nvSpPr>
        <p:spPr bwMode="auto">
          <a:xfrm>
            <a:off x="4737100" y="3962400"/>
            <a:ext cx="127000" cy="127000"/>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7" name="Oval 11">
            <a:extLst>
              <a:ext uri="{FF2B5EF4-FFF2-40B4-BE49-F238E27FC236}">
                <a16:creationId xmlns:a16="http://schemas.microsoft.com/office/drawing/2014/main" id="{6FB6952D-3CB3-E9C8-1215-798BFA11783F}"/>
              </a:ext>
            </a:extLst>
          </p:cNvPr>
          <p:cNvSpPr>
            <a:spLocks noChangeArrowheads="1"/>
          </p:cNvSpPr>
          <p:nvPr/>
        </p:nvSpPr>
        <p:spPr bwMode="auto">
          <a:xfrm>
            <a:off x="4737100" y="3963989"/>
            <a:ext cx="127000" cy="1238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8" name="Rectangle 12">
            <a:extLst>
              <a:ext uri="{FF2B5EF4-FFF2-40B4-BE49-F238E27FC236}">
                <a16:creationId xmlns:a16="http://schemas.microsoft.com/office/drawing/2014/main" id="{233A20DE-4DA6-34F4-3E88-9C484696D40B}"/>
              </a:ext>
            </a:extLst>
          </p:cNvPr>
          <p:cNvSpPr>
            <a:spLocks noChangeArrowheads="1"/>
          </p:cNvSpPr>
          <p:nvPr/>
        </p:nvSpPr>
        <p:spPr bwMode="auto">
          <a:xfrm>
            <a:off x="4787900" y="4076700"/>
            <a:ext cx="12700" cy="3048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89" name="Rectangle 13">
            <a:extLst>
              <a:ext uri="{FF2B5EF4-FFF2-40B4-BE49-F238E27FC236}">
                <a16:creationId xmlns:a16="http://schemas.microsoft.com/office/drawing/2014/main" id="{A439DC16-8088-0820-E8C5-A70DCE3C93D4}"/>
              </a:ext>
            </a:extLst>
          </p:cNvPr>
          <p:cNvSpPr>
            <a:spLocks noChangeArrowheads="1"/>
          </p:cNvSpPr>
          <p:nvPr/>
        </p:nvSpPr>
        <p:spPr bwMode="auto">
          <a:xfrm>
            <a:off x="4787900" y="4078288"/>
            <a:ext cx="12700" cy="3032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0" name="Oval 14">
            <a:extLst>
              <a:ext uri="{FF2B5EF4-FFF2-40B4-BE49-F238E27FC236}">
                <a16:creationId xmlns:a16="http://schemas.microsoft.com/office/drawing/2014/main" id="{2550826B-21B6-1C6D-52BD-CE835866FB1C}"/>
              </a:ext>
            </a:extLst>
          </p:cNvPr>
          <p:cNvSpPr>
            <a:spLocks noChangeArrowheads="1"/>
          </p:cNvSpPr>
          <p:nvPr/>
        </p:nvSpPr>
        <p:spPr bwMode="auto">
          <a:xfrm>
            <a:off x="4051300" y="2846388"/>
            <a:ext cx="254000" cy="620712"/>
          </a:xfrm>
          <a:prstGeom prst="ellipse">
            <a:avLst/>
          </a:prstGeom>
          <a:solidFill>
            <a:srgbClr val="790015"/>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1" name="Freeform 15">
            <a:extLst>
              <a:ext uri="{FF2B5EF4-FFF2-40B4-BE49-F238E27FC236}">
                <a16:creationId xmlns:a16="http://schemas.microsoft.com/office/drawing/2014/main" id="{0A14FA08-DB1B-5B4D-6832-4305593CE850}"/>
              </a:ext>
            </a:extLst>
          </p:cNvPr>
          <p:cNvSpPr>
            <a:spLocks/>
          </p:cNvSpPr>
          <p:nvPr/>
        </p:nvSpPr>
        <p:spPr bwMode="auto">
          <a:xfrm>
            <a:off x="3924300" y="3390900"/>
            <a:ext cx="458788" cy="1271588"/>
          </a:xfrm>
          <a:custGeom>
            <a:avLst/>
            <a:gdLst>
              <a:gd name="T0" fmla="*/ 0 w 289"/>
              <a:gd name="T1" fmla="*/ 0 h 712"/>
              <a:gd name="T2" fmla="*/ 288 w 289"/>
              <a:gd name="T3" fmla="*/ 114 h 712"/>
              <a:gd name="T4" fmla="*/ 224 w 289"/>
              <a:gd name="T5" fmla="*/ 711 h 712"/>
              <a:gd name="T6" fmla="*/ 48 w 289"/>
              <a:gd name="T7" fmla="*/ 611 h 712"/>
              <a:gd name="T8" fmla="*/ 0 w 289"/>
              <a:gd name="T9" fmla="*/ 0 h 712"/>
            </a:gdLst>
            <a:ahLst/>
            <a:cxnLst>
              <a:cxn ang="0">
                <a:pos x="T0" y="T1"/>
              </a:cxn>
              <a:cxn ang="0">
                <a:pos x="T2" y="T3"/>
              </a:cxn>
              <a:cxn ang="0">
                <a:pos x="T4" y="T5"/>
              </a:cxn>
              <a:cxn ang="0">
                <a:pos x="T6" y="T7"/>
              </a:cxn>
              <a:cxn ang="0">
                <a:pos x="T8" y="T9"/>
              </a:cxn>
            </a:cxnLst>
            <a:rect l="0" t="0" r="r" b="b"/>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a:p>
        </p:txBody>
      </p:sp>
      <p:sp>
        <p:nvSpPr>
          <p:cNvPr id="178192" name="Line 16">
            <a:extLst>
              <a:ext uri="{FF2B5EF4-FFF2-40B4-BE49-F238E27FC236}">
                <a16:creationId xmlns:a16="http://schemas.microsoft.com/office/drawing/2014/main" id="{C1C60631-9804-7108-CF9A-5B6F39C725B8}"/>
              </a:ext>
            </a:extLst>
          </p:cNvPr>
          <p:cNvSpPr>
            <a:spLocks noChangeShapeType="1"/>
          </p:cNvSpPr>
          <p:nvPr/>
        </p:nvSpPr>
        <p:spPr bwMode="auto">
          <a:xfrm>
            <a:off x="4381500" y="3621089"/>
            <a:ext cx="114300" cy="822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3" name="Line 17">
            <a:extLst>
              <a:ext uri="{FF2B5EF4-FFF2-40B4-BE49-F238E27FC236}">
                <a16:creationId xmlns:a16="http://schemas.microsoft.com/office/drawing/2014/main" id="{2BFCB1C7-3A17-221A-BA33-7929E7A91481}"/>
              </a:ext>
            </a:extLst>
          </p:cNvPr>
          <p:cNvSpPr>
            <a:spLocks noChangeShapeType="1"/>
          </p:cNvSpPr>
          <p:nvPr/>
        </p:nvSpPr>
        <p:spPr bwMode="auto">
          <a:xfrm flipV="1">
            <a:off x="4521200" y="4292600"/>
            <a:ext cx="254000" cy="165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4" name="Line 18">
            <a:extLst>
              <a:ext uri="{FF2B5EF4-FFF2-40B4-BE49-F238E27FC236}">
                <a16:creationId xmlns:a16="http://schemas.microsoft.com/office/drawing/2014/main" id="{1257DBC0-F049-556B-1B08-C3B873D30A73}"/>
              </a:ext>
            </a:extLst>
          </p:cNvPr>
          <p:cNvSpPr>
            <a:spLocks noChangeShapeType="1"/>
          </p:cNvSpPr>
          <p:nvPr/>
        </p:nvSpPr>
        <p:spPr bwMode="auto">
          <a:xfrm flipH="1">
            <a:off x="3733800" y="3417889"/>
            <a:ext cx="177800" cy="5429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5" name="Line 19">
            <a:extLst>
              <a:ext uri="{FF2B5EF4-FFF2-40B4-BE49-F238E27FC236}">
                <a16:creationId xmlns:a16="http://schemas.microsoft.com/office/drawing/2014/main" id="{E88739BA-FF41-1751-1C6D-54A67CEC60DC}"/>
              </a:ext>
            </a:extLst>
          </p:cNvPr>
          <p:cNvSpPr>
            <a:spLocks noChangeShapeType="1"/>
          </p:cNvSpPr>
          <p:nvPr/>
        </p:nvSpPr>
        <p:spPr bwMode="auto">
          <a:xfrm>
            <a:off x="3746500" y="3989389"/>
            <a:ext cx="228600" cy="301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6" name="Line 20">
            <a:extLst>
              <a:ext uri="{FF2B5EF4-FFF2-40B4-BE49-F238E27FC236}">
                <a16:creationId xmlns:a16="http://schemas.microsoft.com/office/drawing/2014/main" id="{6A99D7C6-279C-FC71-DDB1-1B1821709BBD}"/>
              </a:ext>
            </a:extLst>
          </p:cNvPr>
          <p:cNvSpPr>
            <a:spLocks noChangeShapeType="1"/>
          </p:cNvSpPr>
          <p:nvPr/>
        </p:nvSpPr>
        <p:spPr bwMode="auto">
          <a:xfrm>
            <a:off x="4279900" y="4675189"/>
            <a:ext cx="177800" cy="6318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7" name="Line 21">
            <a:extLst>
              <a:ext uri="{FF2B5EF4-FFF2-40B4-BE49-F238E27FC236}">
                <a16:creationId xmlns:a16="http://schemas.microsoft.com/office/drawing/2014/main" id="{B3903864-15FB-0E6A-6C13-C78930715950}"/>
              </a:ext>
            </a:extLst>
          </p:cNvPr>
          <p:cNvSpPr>
            <a:spLocks noChangeShapeType="1"/>
          </p:cNvSpPr>
          <p:nvPr/>
        </p:nvSpPr>
        <p:spPr bwMode="auto">
          <a:xfrm flipH="1">
            <a:off x="4241800" y="5335589"/>
            <a:ext cx="228600" cy="720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8" name="Line 22">
            <a:extLst>
              <a:ext uri="{FF2B5EF4-FFF2-40B4-BE49-F238E27FC236}">
                <a16:creationId xmlns:a16="http://schemas.microsoft.com/office/drawing/2014/main" id="{AD567C72-692D-2382-4686-177349FDEECD}"/>
              </a:ext>
            </a:extLst>
          </p:cNvPr>
          <p:cNvSpPr>
            <a:spLocks noChangeShapeType="1"/>
          </p:cNvSpPr>
          <p:nvPr/>
        </p:nvSpPr>
        <p:spPr bwMode="auto">
          <a:xfrm flipV="1">
            <a:off x="4241800" y="6019800"/>
            <a:ext cx="63500" cy="5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199" name="Line 23">
            <a:extLst>
              <a:ext uri="{FF2B5EF4-FFF2-40B4-BE49-F238E27FC236}">
                <a16:creationId xmlns:a16="http://schemas.microsoft.com/office/drawing/2014/main" id="{8FBE0CBF-7D54-948E-445D-723B106EB536}"/>
              </a:ext>
            </a:extLst>
          </p:cNvPr>
          <p:cNvSpPr>
            <a:spLocks noChangeShapeType="1"/>
          </p:cNvSpPr>
          <p:nvPr/>
        </p:nvSpPr>
        <p:spPr bwMode="auto">
          <a:xfrm>
            <a:off x="4000500" y="4497388"/>
            <a:ext cx="88900" cy="68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200" name="Line 24">
            <a:extLst>
              <a:ext uri="{FF2B5EF4-FFF2-40B4-BE49-F238E27FC236}">
                <a16:creationId xmlns:a16="http://schemas.microsoft.com/office/drawing/2014/main" id="{77387B1D-7343-CCF4-389C-B58F7D3E1C2A}"/>
              </a:ext>
            </a:extLst>
          </p:cNvPr>
          <p:cNvSpPr>
            <a:spLocks noChangeShapeType="1"/>
          </p:cNvSpPr>
          <p:nvPr/>
        </p:nvSpPr>
        <p:spPr bwMode="auto">
          <a:xfrm flipH="1">
            <a:off x="3683000" y="5210175"/>
            <a:ext cx="419100" cy="630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201" name="Line 25">
            <a:extLst>
              <a:ext uri="{FF2B5EF4-FFF2-40B4-BE49-F238E27FC236}">
                <a16:creationId xmlns:a16="http://schemas.microsoft.com/office/drawing/2014/main" id="{46135580-A5FC-AE6A-61B6-CC60C5A97F31}"/>
              </a:ext>
            </a:extLst>
          </p:cNvPr>
          <p:cNvSpPr>
            <a:spLocks noChangeShapeType="1"/>
          </p:cNvSpPr>
          <p:nvPr/>
        </p:nvSpPr>
        <p:spPr bwMode="auto">
          <a:xfrm flipV="1">
            <a:off x="3695700" y="5829300"/>
            <a:ext cx="762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202" name="AutoShape 26">
            <a:extLst>
              <a:ext uri="{FF2B5EF4-FFF2-40B4-BE49-F238E27FC236}">
                <a16:creationId xmlns:a16="http://schemas.microsoft.com/office/drawing/2014/main" id="{EBAE049F-719F-F437-6660-580465A449F7}"/>
              </a:ext>
            </a:extLst>
          </p:cNvPr>
          <p:cNvSpPr>
            <a:spLocks noChangeArrowheads="1"/>
          </p:cNvSpPr>
          <p:nvPr/>
        </p:nvSpPr>
        <p:spPr bwMode="auto">
          <a:xfrm>
            <a:off x="6489700" y="2044700"/>
            <a:ext cx="2768600" cy="2768600"/>
          </a:xfrm>
          <a:prstGeom prst="roundRect">
            <a:avLst>
              <a:gd name="adj" fmla="val 6616"/>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203" name="AutoShape 27">
            <a:extLst>
              <a:ext uri="{FF2B5EF4-FFF2-40B4-BE49-F238E27FC236}">
                <a16:creationId xmlns:a16="http://schemas.microsoft.com/office/drawing/2014/main" id="{7D55690F-E74E-90CA-16E1-BAF55D9B3C8A}"/>
              </a:ext>
            </a:extLst>
          </p:cNvPr>
          <p:cNvSpPr>
            <a:spLocks noChangeArrowheads="1"/>
          </p:cNvSpPr>
          <p:nvPr/>
        </p:nvSpPr>
        <p:spPr bwMode="auto">
          <a:xfrm>
            <a:off x="6477000" y="2032000"/>
            <a:ext cx="2794000" cy="2794000"/>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headEnd/>
                <a:tailEnd/>
              </a14:hiddenLine>
            </a:ext>
          </a:extLst>
        </p:spPr>
        <p:txBody>
          <a:bodyPr wrap="none" anchor="ctr"/>
          <a:lstStyle/>
          <a:p>
            <a:endParaRPr lang="en-AU"/>
          </a:p>
        </p:txBody>
      </p:sp>
      <p:sp>
        <p:nvSpPr>
          <p:cNvPr id="178204" name="Line 28">
            <a:extLst>
              <a:ext uri="{FF2B5EF4-FFF2-40B4-BE49-F238E27FC236}">
                <a16:creationId xmlns:a16="http://schemas.microsoft.com/office/drawing/2014/main" id="{0C280D11-D7F7-1B3F-3031-5D81914E8CB9}"/>
              </a:ext>
            </a:extLst>
          </p:cNvPr>
          <p:cNvSpPr>
            <a:spLocks noChangeShapeType="1"/>
          </p:cNvSpPr>
          <p:nvPr/>
        </p:nvSpPr>
        <p:spPr bwMode="auto">
          <a:xfrm>
            <a:off x="6489700" y="2501900"/>
            <a:ext cx="2730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205" name="Rectangle 29">
            <a:extLst>
              <a:ext uri="{FF2B5EF4-FFF2-40B4-BE49-F238E27FC236}">
                <a16:creationId xmlns:a16="http://schemas.microsoft.com/office/drawing/2014/main" id="{D654153B-F262-AFFE-AD55-22F5839AA811}"/>
              </a:ext>
            </a:extLst>
          </p:cNvPr>
          <p:cNvSpPr>
            <a:spLocks noChangeArrowheads="1"/>
          </p:cNvSpPr>
          <p:nvPr/>
        </p:nvSpPr>
        <p:spPr bwMode="auto">
          <a:xfrm>
            <a:off x="6678613" y="2014539"/>
            <a:ext cx="69570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effectLst>
                  <a:outerShdw blurRad="38100" dist="38100" dir="2700000" algn="tl">
                    <a:srgbClr val="000000"/>
                  </a:outerShdw>
                </a:effectLst>
                <a:latin typeface="Helvetica" panose="020B0604020202020204" pitchFamily="34" charset="0"/>
              </a:rPr>
              <a:t>open</a:t>
            </a: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
        <p:nvSpPr>
          <p:cNvPr id="178206" name="Line 30">
            <a:extLst>
              <a:ext uri="{FF2B5EF4-FFF2-40B4-BE49-F238E27FC236}">
                <a16:creationId xmlns:a16="http://schemas.microsoft.com/office/drawing/2014/main" id="{6509E5CD-891F-0C31-7A13-69825FBC898C}"/>
              </a:ext>
            </a:extLst>
          </p:cNvPr>
          <p:cNvSpPr>
            <a:spLocks noChangeShapeType="1"/>
          </p:cNvSpPr>
          <p:nvPr/>
        </p:nvSpPr>
        <p:spPr bwMode="auto">
          <a:xfrm flipH="1">
            <a:off x="6413500" y="4421189"/>
            <a:ext cx="939800" cy="9620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78207" name="Rectangle 31">
            <a:extLst>
              <a:ext uri="{FF2B5EF4-FFF2-40B4-BE49-F238E27FC236}">
                <a16:creationId xmlns:a16="http://schemas.microsoft.com/office/drawing/2014/main" id="{A02C0B1C-4588-ACFE-2CE9-9AB1F7156723}"/>
              </a:ext>
            </a:extLst>
          </p:cNvPr>
          <p:cNvSpPr>
            <a:spLocks noChangeArrowheads="1"/>
          </p:cNvSpPr>
          <p:nvPr/>
        </p:nvSpPr>
        <p:spPr bwMode="auto">
          <a:xfrm>
            <a:off x="5472114" y="5329239"/>
            <a:ext cx="4232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implemented with a "knowledge" of the  </a:t>
            </a:r>
          </a:p>
        </p:txBody>
      </p:sp>
      <p:sp>
        <p:nvSpPr>
          <p:cNvPr id="178208" name="Rectangle 32">
            <a:extLst>
              <a:ext uri="{FF2B5EF4-FFF2-40B4-BE49-F238E27FC236}">
                <a16:creationId xmlns:a16="http://schemas.microsoft.com/office/drawing/2014/main" id="{55703E7F-12C8-753B-77B9-732AAD64CB04}"/>
              </a:ext>
            </a:extLst>
          </p:cNvPr>
          <p:cNvSpPr>
            <a:spLocks noChangeArrowheads="1"/>
          </p:cNvSpPr>
          <p:nvPr/>
        </p:nvSpPr>
        <p:spPr bwMode="auto">
          <a:xfrm>
            <a:off x="5484813" y="5621339"/>
            <a:ext cx="36750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object that is associated with enter</a:t>
            </a:r>
          </a:p>
        </p:txBody>
      </p:sp>
      <p:sp>
        <p:nvSpPr>
          <p:cNvPr id="178209" name="Rectangle 33">
            <a:extLst>
              <a:ext uri="{FF2B5EF4-FFF2-40B4-BE49-F238E27FC236}">
                <a16:creationId xmlns:a16="http://schemas.microsoft.com/office/drawing/2014/main" id="{D49D3484-D3E1-0445-3C02-AFCFAD85D4A8}"/>
              </a:ext>
            </a:extLst>
          </p:cNvPr>
          <p:cNvSpPr>
            <a:spLocks noChangeArrowheads="1"/>
          </p:cNvSpPr>
          <p:nvPr/>
        </p:nvSpPr>
        <p:spPr bwMode="auto">
          <a:xfrm>
            <a:off x="6983413" y="2928939"/>
            <a:ext cx="17446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effectLst>
                  <a:outerShdw blurRad="38100" dist="38100" dir="2700000" algn="tl">
                    <a:srgbClr val="000000"/>
                  </a:outerShdw>
                </a:effectLst>
                <a:latin typeface="Helvetica" panose="020B0604020202020204" pitchFamily="34" charset="0"/>
              </a:rPr>
              <a:t>details of enter </a:t>
            </a:r>
          </a:p>
        </p:txBody>
      </p:sp>
      <p:sp>
        <p:nvSpPr>
          <p:cNvPr id="178210" name="Rectangle 34">
            <a:extLst>
              <a:ext uri="{FF2B5EF4-FFF2-40B4-BE49-F238E27FC236}">
                <a16:creationId xmlns:a16="http://schemas.microsoft.com/office/drawing/2014/main" id="{4AD3FE63-F8B4-1F72-04F8-324B1D917189}"/>
              </a:ext>
            </a:extLst>
          </p:cNvPr>
          <p:cNvSpPr>
            <a:spLocks noChangeArrowheads="1"/>
          </p:cNvSpPr>
          <p:nvPr/>
        </p:nvSpPr>
        <p:spPr bwMode="auto">
          <a:xfrm>
            <a:off x="6983414" y="3157539"/>
            <a:ext cx="11207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effectLst>
                  <a:outerShdw blurRad="38100" dist="38100" dir="2700000" algn="tl">
                    <a:srgbClr val="000000"/>
                  </a:outerShdw>
                </a:effectLst>
                <a:latin typeface="Helvetica" panose="020B0604020202020204" pitchFamily="34" charset="0"/>
              </a:rPr>
              <a:t>algorithm</a:t>
            </a:r>
            <a:endParaRPr lang="en-US" altLang="en-US">
              <a:solidFill>
                <a:srgbClr val="AD278D"/>
              </a:solidFill>
              <a:effectLst>
                <a:outerShdw blurRad="38100" dist="38100" dir="2700000" algn="tl">
                  <a:srgbClr val="000000"/>
                </a:outerShdw>
              </a:effectLst>
              <a:latin typeface="Helvetica"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EB2C-7149-69F3-0A5B-77C8A760D24E}"/>
              </a:ext>
            </a:extLst>
          </p:cNvPr>
          <p:cNvSpPr>
            <a:spLocks noGrp="1"/>
          </p:cNvSpPr>
          <p:nvPr>
            <p:ph type="title"/>
          </p:nvPr>
        </p:nvSpPr>
        <p:spPr/>
        <p:txBody>
          <a:bodyPr/>
          <a:lstStyle/>
          <a:p>
            <a:r>
              <a:rPr lang="en-US" dirty="0"/>
              <a:t>Architecture</a:t>
            </a:r>
            <a:endParaRPr lang="en-AU" dirty="0"/>
          </a:p>
        </p:txBody>
      </p:sp>
      <p:sp>
        <p:nvSpPr>
          <p:cNvPr id="3" name="Content Placeholder 2">
            <a:extLst>
              <a:ext uri="{FF2B5EF4-FFF2-40B4-BE49-F238E27FC236}">
                <a16:creationId xmlns:a16="http://schemas.microsoft.com/office/drawing/2014/main" id="{4F8C5FFC-838B-0FBB-E083-09994DD3395E}"/>
              </a:ext>
            </a:extLst>
          </p:cNvPr>
          <p:cNvSpPr>
            <a:spLocks noGrp="1"/>
          </p:cNvSpPr>
          <p:nvPr>
            <p:ph idx="1"/>
          </p:nvPr>
        </p:nvSpPr>
        <p:spPr/>
        <p:txBody>
          <a:bodyPr/>
          <a:lstStyle/>
          <a:p>
            <a:r>
              <a:rPr lang="en-US" dirty="0"/>
              <a:t>The architecture is the structure of program modules where they interact with each other in a specialized way.</a:t>
            </a:r>
          </a:p>
          <a:p>
            <a:endParaRPr lang="en-AU" dirty="0"/>
          </a:p>
        </p:txBody>
      </p:sp>
      <p:sp>
        <p:nvSpPr>
          <p:cNvPr id="4" name="Text Box 4">
            <a:extLst>
              <a:ext uri="{FF2B5EF4-FFF2-40B4-BE49-F238E27FC236}">
                <a16:creationId xmlns:a16="http://schemas.microsoft.com/office/drawing/2014/main" id="{011A53AE-A6DC-257C-0847-1311CC506F71}"/>
              </a:ext>
            </a:extLst>
          </p:cNvPr>
          <p:cNvSpPr txBox="1">
            <a:spLocks noChangeArrowheads="1"/>
          </p:cNvSpPr>
          <p:nvPr/>
        </p:nvSpPr>
        <p:spPr bwMode="auto">
          <a:xfrm>
            <a:off x="2450591" y="3182622"/>
            <a:ext cx="89116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spcBef>
                <a:spcPct val="50000"/>
              </a:spcBef>
            </a:pPr>
            <a:r>
              <a:rPr lang="en-US" altLang="en-US" sz="2000" b="1" dirty="0">
                <a:effectLst>
                  <a:outerShdw blurRad="38100" dist="38100" dir="2700000" algn="tl">
                    <a:srgbClr val="FFFFFF"/>
                  </a:outerShdw>
                </a:effectLst>
                <a:latin typeface="Palatino" pitchFamily="-128" charset="0"/>
              </a:rPr>
              <a:t>“The overall structure of the software and the ways in which that structure provides conceptual integrity for a system.” [SHA95a]</a:t>
            </a:r>
            <a:endParaRPr lang="en-US" altLang="en-US" sz="2000" dirty="0">
              <a:latin typeface="Palatino" pitchFamily="-128" charset="0"/>
            </a:endParaRPr>
          </a:p>
        </p:txBody>
      </p:sp>
    </p:spTree>
    <p:extLst>
      <p:ext uri="{BB962C8B-B14F-4D97-AF65-F5344CB8AC3E}">
        <p14:creationId xmlns:p14="http://schemas.microsoft.com/office/powerpoint/2010/main" val="315753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ACDA172-40F9-0646-D815-9C6DA1809BB8}"/>
              </a:ext>
            </a:extLst>
          </p:cNvPr>
          <p:cNvSpPr>
            <a:spLocks noGrp="1"/>
          </p:cNvSpPr>
          <p:nvPr>
            <p:ph type="sldNum" sz="quarter" idx="11"/>
          </p:nvPr>
        </p:nvSpPr>
        <p:spPr/>
        <p:txBody>
          <a:bodyPr/>
          <a:lstStyle/>
          <a:p>
            <a:fld id="{76651E05-0C21-42CF-9426-93CC1E1F38A6}" type="slidenum">
              <a:rPr lang="en-US" altLang="en-US"/>
              <a:pPr/>
              <a:t>17</a:t>
            </a:fld>
            <a:endParaRPr lang="en-US" altLang="en-US"/>
          </a:p>
        </p:txBody>
      </p:sp>
      <p:sp>
        <p:nvSpPr>
          <p:cNvPr id="179203" name="Rectangle 3">
            <a:extLst>
              <a:ext uri="{FF2B5EF4-FFF2-40B4-BE49-F238E27FC236}">
                <a16:creationId xmlns:a16="http://schemas.microsoft.com/office/drawing/2014/main" id="{26D3846B-6AEF-16F9-49FB-AB6F5508FDA9}"/>
              </a:ext>
            </a:extLst>
          </p:cNvPr>
          <p:cNvSpPr>
            <a:spLocks noGrp="1" noChangeArrowheads="1"/>
          </p:cNvSpPr>
          <p:nvPr>
            <p:ph type="title"/>
          </p:nvPr>
        </p:nvSpPr>
        <p:spPr>
          <a:xfrm>
            <a:off x="2201663" y="872072"/>
            <a:ext cx="3757613" cy="685800"/>
          </a:xfrm>
        </p:spPr>
        <p:txBody>
          <a:bodyPr/>
          <a:lstStyle/>
          <a:p>
            <a:r>
              <a:rPr lang="en-US" altLang="en-US" dirty="0" err="1"/>
              <a:t>Contd</a:t>
            </a:r>
            <a:r>
              <a:rPr lang="en-US" altLang="en-US" dirty="0"/>
              <a:t>…</a:t>
            </a:r>
          </a:p>
        </p:txBody>
      </p:sp>
      <p:sp>
        <p:nvSpPr>
          <p:cNvPr id="179205" name="Text Box 5">
            <a:extLst>
              <a:ext uri="{FF2B5EF4-FFF2-40B4-BE49-F238E27FC236}">
                <a16:creationId xmlns:a16="http://schemas.microsoft.com/office/drawing/2014/main" id="{C1905C0A-1E99-A5AA-5379-A4DB6773D9FD}"/>
              </a:ext>
            </a:extLst>
          </p:cNvPr>
          <p:cNvSpPr txBox="1">
            <a:spLocks noChangeArrowheads="1"/>
          </p:cNvSpPr>
          <p:nvPr/>
        </p:nvSpPr>
        <p:spPr bwMode="auto">
          <a:xfrm>
            <a:off x="2201663" y="1828800"/>
            <a:ext cx="87528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b="1" dirty="0">
                <a:solidFill>
                  <a:srgbClr val="C00000"/>
                </a:solidFill>
                <a:latin typeface="Palatino" pitchFamily="-128" charset="0"/>
              </a:rPr>
              <a:t>Structural properties. </a:t>
            </a:r>
            <a:r>
              <a:rPr lang="en-US" altLang="en-US" sz="2000" dirty="0">
                <a:solidFill>
                  <a:srgbClr val="C00000"/>
                </a:solidFill>
                <a:effectLst>
                  <a:outerShdw blurRad="38100" dist="38100" dir="2700000" algn="tl">
                    <a:srgbClr val="FFFFFF"/>
                  </a:outerShdw>
                </a:effectLst>
                <a:latin typeface="Palatino" pitchFamily="-128" charset="0"/>
              </a:rPr>
              <a:t> </a:t>
            </a:r>
            <a:r>
              <a:rPr lang="en-US" altLang="en-US" sz="2000" dirty="0">
                <a:effectLst>
                  <a:outerShdw blurRad="38100" dist="38100" dir="2700000" algn="tl">
                    <a:srgbClr val="FFFFFF"/>
                  </a:outerShdw>
                </a:effectLst>
                <a:latin typeface="Palatino" pitchFamily="-128" charset="0"/>
              </a:rPr>
              <a:t>This aspect of the architectural design representation defines the components of a system (e.g., modules, objects, filters) and the manner in which those components are packaged and interact with one another. For example, objects are packaged to encapsulate both data and the processing that manipulates the data and interact via the invocation of methods </a:t>
            </a:r>
          </a:p>
          <a:p>
            <a:pPr algn="just"/>
            <a:r>
              <a:rPr lang="en-US" altLang="en-US" sz="2000" b="1" dirty="0">
                <a:solidFill>
                  <a:srgbClr val="C00000"/>
                </a:solidFill>
                <a:latin typeface="Palatino" pitchFamily="-128" charset="0"/>
              </a:rPr>
              <a:t>Extra-functional properties. </a:t>
            </a:r>
            <a:r>
              <a:rPr lang="en-US" altLang="en-US" sz="2000" dirty="0">
                <a:solidFill>
                  <a:srgbClr val="C00000"/>
                </a:solidFill>
                <a:effectLst>
                  <a:outerShdw blurRad="38100" dist="38100" dir="2700000" algn="tl">
                    <a:srgbClr val="FFFFFF"/>
                  </a:outerShdw>
                </a:effectLst>
                <a:latin typeface="Palatino" pitchFamily="-128" charset="0"/>
              </a:rPr>
              <a:t> </a:t>
            </a:r>
            <a:r>
              <a:rPr lang="en-US" altLang="en-US" sz="2000" dirty="0">
                <a:effectLst>
                  <a:outerShdw blurRad="38100" dist="38100" dir="2700000" algn="tl">
                    <a:srgbClr val="FFFFFF"/>
                  </a:outerShdw>
                </a:effectLst>
                <a:latin typeface="Palatino" pitchFamily="-128" charset="0"/>
              </a:rPr>
              <a:t>The architectural design description should address how the design architecture achieves requirements for performance, capacity, reliability, security, adaptability, and other system characteristics.</a:t>
            </a:r>
          </a:p>
          <a:p>
            <a:pPr algn="just"/>
            <a:r>
              <a:rPr lang="en-US" altLang="en-US" sz="2000" b="1" dirty="0">
                <a:solidFill>
                  <a:srgbClr val="C00000"/>
                </a:solidFill>
                <a:latin typeface="Palatino" pitchFamily="-128" charset="0"/>
              </a:rPr>
              <a:t>Families of related systems.</a:t>
            </a:r>
            <a:r>
              <a:rPr lang="en-US" altLang="en-US" sz="2000" dirty="0">
                <a:solidFill>
                  <a:srgbClr val="C00000"/>
                </a:solidFill>
                <a:effectLst>
                  <a:outerShdw blurRad="38100" dist="38100" dir="2700000" algn="tl">
                    <a:srgbClr val="FFFFFF"/>
                  </a:outerShdw>
                </a:effectLst>
                <a:latin typeface="Palatino" pitchFamily="-128" charset="0"/>
              </a:rPr>
              <a:t>  </a:t>
            </a:r>
            <a:r>
              <a:rPr lang="en-US" altLang="en-US" sz="2000" dirty="0">
                <a:effectLst>
                  <a:outerShdw blurRad="38100" dist="38100" dir="2700000" algn="tl">
                    <a:srgbClr val="FFFFFF"/>
                  </a:outerShdw>
                </a:effectLst>
                <a:latin typeface="Palatino" pitchFamily="-128" charset="0"/>
              </a:rPr>
              <a:t>The architectural design should draw upon repeatable patterns that are commonly encountered in the design of families of similar systems. In essence, the design should have the ability to reuse architectural building blocks.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D8ADD-B966-6E75-4FA9-4976D1D42ECD}"/>
              </a:ext>
            </a:extLst>
          </p:cNvPr>
          <p:cNvSpPr>
            <a:spLocks noGrp="1"/>
          </p:cNvSpPr>
          <p:nvPr>
            <p:ph type="title"/>
          </p:nvPr>
        </p:nvSpPr>
        <p:spPr/>
        <p:txBody>
          <a:bodyPr/>
          <a:lstStyle/>
          <a:p>
            <a:r>
              <a:rPr lang="en-US" dirty="0"/>
              <a:t>Design Patterns</a:t>
            </a:r>
            <a:endParaRPr lang="en-AU" dirty="0"/>
          </a:p>
        </p:txBody>
      </p:sp>
      <p:sp>
        <p:nvSpPr>
          <p:cNvPr id="3" name="Content Placeholder 2">
            <a:extLst>
              <a:ext uri="{FF2B5EF4-FFF2-40B4-BE49-F238E27FC236}">
                <a16:creationId xmlns:a16="http://schemas.microsoft.com/office/drawing/2014/main" id="{C57517BB-9F22-93E4-58EA-CB932D91A707}"/>
              </a:ext>
            </a:extLst>
          </p:cNvPr>
          <p:cNvSpPr>
            <a:spLocks noGrp="1"/>
          </p:cNvSpPr>
          <p:nvPr>
            <p:ph idx="1"/>
          </p:nvPr>
        </p:nvSpPr>
        <p:spPr/>
        <p:txBody>
          <a:bodyPr/>
          <a:lstStyle/>
          <a:p>
            <a:r>
              <a:rPr lang="en-US" dirty="0"/>
              <a:t>The pattern simply means a repeated form of design in which the same shape is repeated several times to form a pattern.</a:t>
            </a:r>
          </a:p>
          <a:p>
            <a:endParaRPr lang="en-AU" dirty="0"/>
          </a:p>
        </p:txBody>
      </p:sp>
      <p:pic>
        <p:nvPicPr>
          <p:cNvPr id="5" name="Picture 4">
            <a:extLst>
              <a:ext uri="{FF2B5EF4-FFF2-40B4-BE49-F238E27FC236}">
                <a16:creationId xmlns:a16="http://schemas.microsoft.com/office/drawing/2014/main" id="{95590B16-D058-C2BB-7857-22CFB58BF6A2}"/>
              </a:ext>
            </a:extLst>
          </p:cNvPr>
          <p:cNvPicPr>
            <a:picLocks noChangeAspect="1"/>
          </p:cNvPicPr>
          <p:nvPr/>
        </p:nvPicPr>
        <p:blipFill>
          <a:blip r:embed="rId2"/>
          <a:stretch>
            <a:fillRect/>
          </a:stretch>
        </p:blipFill>
        <p:spPr>
          <a:xfrm>
            <a:off x="3619709" y="2904618"/>
            <a:ext cx="4628179" cy="3532658"/>
          </a:xfrm>
          <a:prstGeom prst="rect">
            <a:avLst/>
          </a:prstGeom>
        </p:spPr>
      </p:pic>
    </p:spTree>
    <p:extLst>
      <p:ext uri="{BB962C8B-B14F-4D97-AF65-F5344CB8AC3E}">
        <p14:creationId xmlns:p14="http://schemas.microsoft.com/office/powerpoint/2010/main" val="2647192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46BF14B-365F-EA9B-724B-E557233DD46E}"/>
              </a:ext>
            </a:extLst>
          </p:cNvPr>
          <p:cNvSpPr>
            <a:spLocks noGrp="1"/>
          </p:cNvSpPr>
          <p:nvPr>
            <p:ph type="sldNum" sz="quarter" idx="11"/>
          </p:nvPr>
        </p:nvSpPr>
        <p:spPr>
          <a:xfrm>
            <a:off x="2589212" y="6169989"/>
            <a:ext cx="7619999" cy="365125"/>
          </a:xfrm>
        </p:spPr>
        <p:txBody>
          <a:bodyPr/>
          <a:lstStyle/>
          <a:p>
            <a:fld id="{35A4DB58-5795-4234-865E-F2370B92BA2A}" type="slidenum">
              <a:rPr lang="en-US" altLang="en-US"/>
              <a:pPr/>
              <a:t>19</a:t>
            </a:fld>
            <a:endParaRPr lang="en-US" altLang="en-US"/>
          </a:p>
        </p:txBody>
      </p:sp>
      <p:sp>
        <p:nvSpPr>
          <p:cNvPr id="180226" name="Rectangle 2">
            <a:extLst>
              <a:ext uri="{FF2B5EF4-FFF2-40B4-BE49-F238E27FC236}">
                <a16:creationId xmlns:a16="http://schemas.microsoft.com/office/drawing/2014/main" id="{6B702034-1FCE-266E-355F-DA53B18BC9DE}"/>
              </a:ext>
            </a:extLst>
          </p:cNvPr>
          <p:cNvSpPr>
            <a:spLocks noGrp="1" noChangeArrowheads="1"/>
          </p:cNvSpPr>
          <p:nvPr>
            <p:ph type="title"/>
          </p:nvPr>
        </p:nvSpPr>
        <p:spPr>
          <a:xfrm>
            <a:off x="2743200" y="1143001"/>
            <a:ext cx="6729274" cy="633413"/>
          </a:xfrm>
        </p:spPr>
        <p:txBody>
          <a:bodyPr>
            <a:normAutofit fontScale="90000"/>
          </a:bodyPr>
          <a:lstStyle/>
          <a:p>
            <a:r>
              <a:rPr lang="en-US" altLang="en-US" sz="3600" b="1" i="1" dirty="0">
                <a:effectLst>
                  <a:outerShdw blurRad="38100" dist="38100" dir="2700000" algn="tl">
                    <a:srgbClr val="FFFFFF"/>
                  </a:outerShdw>
                </a:effectLst>
                <a:latin typeface="Avant Garde" charset="0"/>
              </a:rPr>
              <a:t>Design Pattern Template</a:t>
            </a:r>
            <a:br>
              <a:rPr lang="en-US" altLang="en-US" sz="3200" b="1" dirty="0">
                <a:effectLst>
                  <a:outerShdw blurRad="38100" dist="38100" dir="2700000" algn="tl">
                    <a:srgbClr val="FFFFFF"/>
                  </a:outerShdw>
                </a:effectLst>
                <a:latin typeface="Avant Garde" charset="0"/>
              </a:rPr>
            </a:br>
            <a:endParaRPr lang="en-US" altLang="en-US" dirty="0"/>
          </a:p>
        </p:txBody>
      </p:sp>
      <p:sp>
        <p:nvSpPr>
          <p:cNvPr id="180227" name="Text Box 3">
            <a:extLst>
              <a:ext uri="{FF2B5EF4-FFF2-40B4-BE49-F238E27FC236}">
                <a16:creationId xmlns:a16="http://schemas.microsoft.com/office/drawing/2014/main" id="{9F497170-1AB7-E557-D528-8B5E59882A3D}"/>
              </a:ext>
            </a:extLst>
          </p:cNvPr>
          <p:cNvSpPr txBox="1">
            <a:spLocks noChangeArrowheads="1"/>
          </p:cNvSpPr>
          <p:nvPr/>
        </p:nvSpPr>
        <p:spPr bwMode="auto">
          <a:xfrm>
            <a:off x="2743199" y="1828801"/>
            <a:ext cx="8371643" cy="434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300"/>
              </a:spcBef>
            </a:pPr>
            <a:r>
              <a:rPr lang="en-US" altLang="en-US" b="1" i="1" dirty="0">
                <a:effectLst>
                  <a:outerShdw blurRad="38100" dist="38100" dir="2700000" algn="tl">
                    <a:srgbClr val="000000"/>
                  </a:outerShdw>
                </a:effectLst>
                <a:latin typeface="Avant Garde" charset="0"/>
              </a:rPr>
              <a:t>Pattern name</a:t>
            </a:r>
            <a:r>
              <a:rPr lang="en-US" altLang="en-US" b="1" dirty="0">
                <a:effectLst>
                  <a:outerShdw blurRad="38100" dist="38100" dir="2700000" algn="tl">
                    <a:srgbClr val="FFFFFF"/>
                  </a:outerShdw>
                </a:effectLst>
                <a:latin typeface="Avant Garde" charset="0"/>
              </a:rPr>
              <a:t>—describes the essence of the pattern in a short but expressive name </a:t>
            </a:r>
          </a:p>
          <a:p>
            <a:pPr>
              <a:spcBef>
                <a:spcPts val="300"/>
              </a:spcBef>
            </a:pPr>
            <a:r>
              <a:rPr lang="en-US" altLang="en-US" b="1" i="1" dirty="0">
                <a:effectLst>
                  <a:outerShdw blurRad="38100" dist="38100" dir="2700000" algn="tl">
                    <a:srgbClr val="000000"/>
                  </a:outerShdw>
                </a:effectLst>
                <a:latin typeface="Avant Garde" charset="0"/>
              </a:rPr>
              <a:t>Intent</a:t>
            </a:r>
            <a:r>
              <a:rPr lang="en-US" altLang="en-US" b="1" dirty="0">
                <a:effectLst>
                  <a:outerShdw blurRad="38100" dist="38100" dir="2700000" algn="tl">
                    <a:srgbClr val="FFFFFF"/>
                  </a:outerShdw>
                </a:effectLst>
                <a:latin typeface="Avant Garde" charset="0"/>
              </a:rPr>
              <a:t>—describes the pattern and what it does</a:t>
            </a:r>
          </a:p>
          <a:p>
            <a:pPr>
              <a:spcBef>
                <a:spcPts val="300"/>
              </a:spcBef>
            </a:pPr>
            <a:r>
              <a:rPr lang="en-US" altLang="en-US" b="1" i="1" dirty="0">
                <a:effectLst>
                  <a:outerShdw blurRad="38100" dist="38100" dir="2700000" algn="tl">
                    <a:srgbClr val="000000"/>
                  </a:outerShdw>
                </a:effectLst>
                <a:latin typeface="Avant Garde" charset="0"/>
              </a:rPr>
              <a:t>Also-known-as</a:t>
            </a:r>
            <a:r>
              <a:rPr lang="en-US" altLang="en-US" b="1" dirty="0">
                <a:effectLst>
                  <a:outerShdw blurRad="38100" dist="38100" dir="2700000" algn="tl">
                    <a:srgbClr val="FFFFFF"/>
                  </a:outerShdw>
                </a:effectLst>
                <a:latin typeface="Avant Garde" charset="0"/>
              </a:rPr>
              <a:t>—lists any synonyms for the pattern</a:t>
            </a:r>
          </a:p>
          <a:p>
            <a:pPr>
              <a:spcBef>
                <a:spcPts val="300"/>
              </a:spcBef>
            </a:pPr>
            <a:r>
              <a:rPr lang="en-US" altLang="en-US" b="1" i="1" dirty="0">
                <a:effectLst>
                  <a:outerShdw blurRad="38100" dist="38100" dir="2700000" algn="tl">
                    <a:srgbClr val="000000"/>
                  </a:outerShdw>
                </a:effectLst>
                <a:latin typeface="Avant Garde" charset="0"/>
              </a:rPr>
              <a:t>Motivation</a:t>
            </a:r>
            <a:r>
              <a:rPr lang="en-US" altLang="en-US" b="1" dirty="0">
                <a:effectLst>
                  <a:outerShdw blurRad="38100" dist="38100" dir="2700000" algn="tl">
                    <a:srgbClr val="FFFFFF"/>
                  </a:outerShdw>
                </a:effectLst>
                <a:latin typeface="Avant Garde" charset="0"/>
              </a:rPr>
              <a:t>—provides an example of the problem </a:t>
            </a:r>
          </a:p>
          <a:p>
            <a:pPr>
              <a:spcBef>
                <a:spcPts val="300"/>
              </a:spcBef>
            </a:pPr>
            <a:r>
              <a:rPr lang="en-US" altLang="en-US" b="1" i="1" dirty="0">
                <a:effectLst>
                  <a:outerShdw blurRad="38100" dist="38100" dir="2700000" algn="tl">
                    <a:srgbClr val="000000"/>
                  </a:outerShdw>
                </a:effectLst>
                <a:latin typeface="Avant Garde" charset="0"/>
              </a:rPr>
              <a:t>Applicability</a:t>
            </a:r>
            <a:r>
              <a:rPr lang="en-US" altLang="en-US" b="1" dirty="0">
                <a:effectLst>
                  <a:outerShdw blurRad="38100" dist="38100" dir="2700000" algn="tl">
                    <a:srgbClr val="FFFFFF"/>
                  </a:outerShdw>
                </a:effectLst>
                <a:latin typeface="Avant Garde" charset="0"/>
              </a:rPr>
              <a:t>—notes specific design situations in which the pattern is applicable</a:t>
            </a:r>
          </a:p>
          <a:p>
            <a:pPr>
              <a:spcBef>
                <a:spcPts val="300"/>
              </a:spcBef>
            </a:pPr>
            <a:r>
              <a:rPr lang="en-US" altLang="en-US" b="1" i="1" dirty="0">
                <a:effectLst>
                  <a:outerShdw blurRad="38100" dist="38100" dir="2700000" algn="tl">
                    <a:srgbClr val="000000"/>
                  </a:outerShdw>
                </a:effectLst>
                <a:latin typeface="Avant Garde" charset="0"/>
              </a:rPr>
              <a:t>Structure</a:t>
            </a:r>
            <a:r>
              <a:rPr lang="en-US" altLang="en-US" b="1" dirty="0">
                <a:effectLst>
                  <a:outerShdw blurRad="38100" dist="38100" dir="2700000" algn="tl">
                    <a:srgbClr val="FFFFFF"/>
                  </a:outerShdw>
                </a:effectLst>
                <a:latin typeface="Avant Garde" charset="0"/>
              </a:rPr>
              <a:t>—describes the classes that are required to implement the pattern</a:t>
            </a:r>
          </a:p>
          <a:p>
            <a:pPr>
              <a:spcBef>
                <a:spcPts val="300"/>
              </a:spcBef>
            </a:pPr>
            <a:r>
              <a:rPr lang="en-US" altLang="en-US" b="1" i="1" dirty="0">
                <a:effectLst>
                  <a:outerShdw blurRad="38100" dist="38100" dir="2700000" algn="tl">
                    <a:srgbClr val="000000"/>
                  </a:outerShdw>
                </a:effectLst>
                <a:latin typeface="Avant Garde" charset="0"/>
              </a:rPr>
              <a:t>Participants</a:t>
            </a:r>
            <a:r>
              <a:rPr lang="en-US" altLang="en-US" b="1" dirty="0">
                <a:effectLst>
                  <a:outerShdw blurRad="38100" dist="38100" dir="2700000" algn="tl">
                    <a:srgbClr val="FFFFFF"/>
                  </a:outerShdw>
                </a:effectLst>
                <a:latin typeface="Avant Garde" charset="0"/>
              </a:rPr>
              <a:t>—describes the responsibilities of the classes that are required to implement the pattern</a:t>
            </a:r>
          </a:p>
          <a:p>
            <a:pPr>
              <a:spcBef>
                <a:spcPts val="300"/>
              </a:spcBef>
            </a:pPr>
            <a:r>
              <a:rPr lang="en-US" altLang="en-US" b="1" i="1" dirty="0">
                <a:effectLst>
                  <a:outerShdw blurRad="38100" dist="38100" dir="2700000" algn="tl">
                    <a:srgbClr val="000000"/>
                  </a:outerShdw>
                </a:effectLst>
                <a:latin typeface="Avant Garde" charset="0"/>
              </a:rPr>
              <a:t>Collaborations</a:t>
            </a:r>
            <a:r>
              <a:rPr lang="en-US" altLang="en-US" b="1" dirty="0">
                <a:effectLst>
                  <a:outerShdw blurRad="38100" dist="38100" dir="2700000" algn="tl">
                    <a:srgbClr val="FFFFFF"/>
                  </a:outerShdw>
                </a:effectLst>
                <a:latin typeface="Avant Garde" charset="0"/>
              </a:rPr>
              <a:t>—describes how the participants collaborate to carry out their responsibilities</a:t>
            </a:r>
          </a:p>
          <a:p>
            <a:pPr>
              <a:spcBef>
                <a:spcPts val="300"/>
              </a:spcBef>
            </a:pPr>
            <a:r>
              <a:rPr lang="en-US" altLang="en-US" b="1" i="1" dirty="0">
                <a:effectLst>
                  <a:outerShdw blurRad="38100" dist="38100" dir="2700000" algn="tl">
                    <a:srgbClr val="000000"/>
                  </a:outerShdw>
                </a:effectLst>
                <a:latin typeface="Avant Garde" charset="0"/>
              </a:rPr>
              <a:t>Consequences</a:t>
            </a:r>
            <a:r>
              <a:rPr lang="en-US" altLang="en-US" b="1" dirty="0">
                <a:effectLst>
                  <a:outerShdw blurRad="38100" dist="38100" dir="2700000" algn="tl">
                    <a:srgbClr val="FFFFFF"/>
                  </a:outerShdw>
                </a:effectLst>
                <a:latin typeface="Avant Garde" charset="0"/>
              </a:rPr>
              <a:t>—describes the “design forces” that affect the pattern and the potential trade-offs that must be considered when the pattern is implemented</a:t>
            </a:r>
          </a:p>
          <a:p>
            <a:pPr>
              <a:spcBef>
                <a:spcPts val="300"/>
              </a:spcBef>
            </a:pPr>
            <a:r>
              <a:rPr lang="en-US" altLang="en-US" b="1" i="1" dirty="0">
                <a:effectLst>
                  <a:outerShdw blurRad="38100" dist="38100" dir="2700000" algn="tl">
                    <a:srgbClr val="000000"/>
                  </a:outerShdw>
                </a:effectLst>
                <a:latin typeface="Avant Garde" charset="0"/>
              </a:rPr>
              <a:t>Related patterns</a:t>
            </a:r>
            <a:r>
              <a:rPr lang="en-US" altLang="en-US" b="1" dirty="0">
                <a:effectLst>
                  <a:outerShdw blurRad="38100" dist="38100" dir="2700000" algn="tl">
                    <a:srgbClr val="FFFFFF"/>
                  </a:outerShdw>
                </a:effectLst>
                <a:latin typeface="Avant Garde" charset="0"/>
              </a:rPr>
              <a:t>—cross-references related design patterns</a:t>
            </a:r>
          </a:p>
          <a:p>
            <a:pPr>
              <a:lnSpc>
                <a:spcPct val="90000"/>
              </a:lnSpc>
              <a:spcBef>
                <a:spcPct val="50000"/>
              </a:spcBef>
            </a:pPr>
            <a:endParaRPr lang="en-US" altLang="en-US" sz="1400" b="1" dirty="0">
              <a:latin typeface="Helvetica"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7AD2-32F2-9E9C-C9F8-831A363DE931}"/>
              </a:ext>
            </a:extLst>
          </p:cNvPr>
          <p:cNvSpPr>
            <a:spLocks noGrp="1"/>
          </p:cNvSpPr>
          <p:nvPr>
            <p:ph type="title"/>
          </p:nvPr>
        </p:nvSpPr>
        <p:spPr/>
        <p:txBody>
          <a:bodyPr/>
          <a:lstStyle/>
          <a:p>
            <a:r>
              <a:rPr lang="en-US" dirty="0"/>
              <a:t>Software design</a:t>
            </a:r>
            <a:endParaRPr lang="en-AU" dirty="0"/>
          </a:p>
        </p:txBody>
      </p:sp>
      <p:sp>
        <p:nvSpPr>
          <p:cNvPr id="3" name="Content Placeholder 2">
            <a:extLst>
              <a:ext uri="{FF2B5EF4-FFF2-40B4-BE49-F238E27FC236}">
                <a16:creationId xmlns:a16="http://schemas.microsoft.com/office/drawing/2014/main" id="{22E26196-3560-EBAF-2929-3E77DCF1FC0C}"/>
              </a:ext>
            </a:extLst>
          </p:cNvPr>
          <p:cNvSpPr>
            <a:spLocks noGrp="1"/>
          </p:cNvSpPr>
          <p:nvPr>
            <p:ph idx="1"/>
          </p:nvPr>
        </p:nvSpPr>
        <p:spPr/>
        <p:txBody>
          <a:bodyPr/>
          <a:lstStyle/>
          <a:p>
            <a:r>
              <a:rPr lang="en-US" dirty="0"/>
              <a:t>It is a process to transform user requirements into some suitable form, which helps the programmer in software coding and implementation.</a:t>
            </a:r>
          </a:p>
          <a:p>
            <a:r>
              <a:rPr lang="en-US" dirty="0"/>
              <a:t>Software design is the first step in SDLC, which moves the focus from problem domain to solution domain.</a:t>
            </a:r>
          </a:p>
          <a:p>
            <a:r>
              <a:rPr lang="en-US" dirty="0"/>
              <a:t>It tries to specify how to fulfill the requirements mentioned in SRS.</a:t>
            </a:r>
          </a:p>
          <a:p>
            <a:r>
              <a:rPr lang="en-US" dirty="0"/>
              <a:t>Done by Software Design Engineer or UI/UX designer.</a:t>
            </a:r>
          </a:p>
          <a:p>
            <a:endParaRPr lang="en-AU" dirty="0"/>
          </a:p>
        </p:txBody>
      </p:sp>
    </p:spTree>
    <p:extLst>
      <p:ext uri="{BB962C8B-B14F-4D97-AF65-F5344CB8AC3E}">
        <p14:creationId xmlns:p14="http://schemas.microsoft.com/office/powerpoint/2010/main" val="274430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35FD3916-B895-448C-7705-DFA5F85AB1C8}"/>
              </a:ext>
            </a:extLst>
          </p:cNvPr>
          <p:cNvSpPr>
            <a:spLocks noGrp="1"/>
          </p:cNvSpPr>
          <p:nvPr>
            <p:ph type="sldNum" sz="quarter" idx="11"/>
          </p:nvPr>
        </p:nvSpPr>
        <p:spPr/>
        <p:txBody>
          <a:bodyPr/>
          <a:lstStyle/>
          <a:p>
            <a:pPr>
              <a:defRPr/>
            </a:pPr>
            <a:fld id="{262B918B-B68F-4AB8-9034-F0CE39955C48}" type="slidenum">
              <a:rPr lang="en-US" altLang="en-US"/>
              <a:pPr>
                <a:defRPr/>
              </a:pPr>
              <a:t>20</a:t>
            </a:fld>
            <a:endParaRPr lang="en-US" altLang="en-US"/>
          </a:p>
        </p:txBody>
      </p:sp>
      <p:sp>
        <p:nvSpPr>
          <p:cNvPr id="25604" name="Rectangle 2">
            <a:extLst>
              <a:ext uri="{FF2B5EF4-FFF2-40B4-BE49-F238E27FC236}">
                <a16:creationId xmlns:a16="http://schemas.microsoft.com/office/drawing/2014/main" id="{D17D4BAA-E2AF-2A21-514E-E838CADFC866}"/>
              </a:ext>
            </a:extLst>
          </p:cNvPr>
          <p:cNvSpPr>
            <a:spLocks noGrp="1" noChangeArrowheads="1"/>
          </p:cNvSpPr>
          <p:nvPr>
            <p:ph type="title"/>
          </p:nvPr>
        </p:nvSpPr>
        <p:spPr>
          <a:xfrm>
            <a:off x="2743200" y="1143001"/>
            <a:ext cx="6705600" cy="633413"/>
          </a:xfrm>
        </p:spPr>
        <p:txBody>
          <a:bodyPr>
            <a:normAutofit fontScale="90000"/>
          </a:bodyPr>
          <a:lstStyle/>
          <a:p>
            <a:pPr eaLnBrk="1" hangingPunct="1"/>
            <a:r>
              <a:rPr lang="en-US" altLang="en-US"/>
              <a:t>Separation of Concerns</a:t>
            </a:r>
          </a:p>
        </p:txBody>
      </p:sp>
      <p:sp>
        <p:nvSpPr>
          <p:cNvPr id="25605" name="Rectangle 3">
            <a:extLst>
              <a:ext uri="{FF2B5EF4-FFF2-40B4-BE49-F238E27FC236}">
                <a16:creationId xmlns:a16="http://schemas.microsoft.com/office/drawing/2014/main" id="{06C7E6EF-9FBE-5CEF-9624-E9A578634A3E}"/>
              </a:ext>
            </a:extLst>
          </p:cNvPr>
          <p:cNvSpPr>
            <a:spLocks noGrp="1" noChangeArrowheads="1"/>
          </p:cNvSpPr>
          <p:nvPr>
            <p:ph type="body" idx="1"/>
          </p:nvPr>
        </p:nvSpPr>
        <p:spPr/>
        <p:txBody>
          <a:bodyPr>
            <a:normAutofit/>
          </a:bodyPr>
          <a:lstStyle/>
          <a:p>
            <a:pPr algn="just">
              <a:spcBef>
                <a:spcPts val="1200"/>
              </a:spcBef>
            </a:pPr>
            <a:r>
              <a:rPr lang="en-US" altLang="en-US" sz="2000" dirty="0">
                <a:latin typeface="Palatino" pitchFamily="-128" charset="0"/>
              </a:rPr>
              <a:t>Any complex problem can be more easily handled if it is subdivided into pieces that can each be solved and/or optimized independently</a:t>
            </a:r>
          </a:p>
          <a:p>
            <a:pPr algn="just">
              <a:spcBef>
                <a:spcPts val="1200"/>
              </a:spcBef>
            </a:pPr>
            <a:r>
              <a:rPr lang="en-US" altLang="en-US" sz="2000" dirty="0">
                <a:latin typeface="Palatino" pitchFamily="-128" charset="0"/>
              </a:rPr>
              <a:t>A </a:t>
            </a:r>
            <a:r>
              <a:rPr lang="en-US" altLang="en-US" sz="2000" i="1" dirty="0">
                <a:solidFill>
                  <a:srgbClr val="C00000"/>
                </a:solidFill>
                <a:latin typeface="Palatino" pitchFamily="-128" charset="0"/>
              </a:rPr>
              <a:t>concern</a:t>
            </a:r>
            <a:r>
              <a:rPr lang="en-US" altLang="en-US" sz="2000" dirty="0">
                <a:solidFill>
                  <a:srgbClr val="C00000"/>
                </a:solidFill>
                <a:latin typeface="Palatino" pitchFamily="-128" charset="0"/>
              </a:rPr>
              <a:t> </a:t>
            </a:r>
            <a:r>
              <a:rPr lang="en-US" altLang="en-US" sz="2000" dirty="0">
                <a:latin typeface="Palatino" pitchFamily="-128" charset="0"/>
              </a:rPr>
              <a:t>is a feature or behavior that is specified as part of the requirements model for the software</a:t>
            </a:r>
          </a:p>
          <a:p>
            <a:pPr algn="just">
              <a:spcBef>
                <a:spcPts val="1200"/>
              </a:spcBef>
            </a:pPr>
            <a:r>
              <a:rPr lang="en-US" altLang="en-US" sz="2000" dirty="0">
                <a:latin typeface="Palatino" pitchFamily="-128" charset="0"/>
              </a:rPr>
              <a:t>By separating concerns into smaller, and therefore more manageable pieces, a problem takes less effort and time to solve.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8E83-90D5-E78F-99A1-CDDC3294F5C5}"/>
              </a:ext>
            </a:extLst>
          </p:cNvPr>
          <p:cNvSpPr>
            <a:spLocks noGrp="1"/>
          </p:cNvSpPr>
          <p:nvPr>
            <p:ph type="title"/>
          </p:nvPr>
        </p:nvSpPr>
        <p:spPr/>
        <p:txBody>
          <a:bodyPr/>
          <a:lstStyle/>
          <a:p>
            <a:r>
              <a:rPr lang="en-US" dirty="0"/>
              <a:t>Modularity</a:t>
            </a:r>
            <a:endParaRPr lang="en-AU" dirty="0"/>
          </a:p>
        </p:txBody>
      </p:sp>
      <p:sp>
        <p:nvSpPr>
          <p:cNvPr id="3" name="Content Placeholder 2">
            <a:extLst>
              <a:ext uri="{FF2B5EF4-FFF2-40B4-BE49-F238E27FC236}">
                <a16:creationId xmlns:a16="http://schemas.microsoft.com/office/drawing/2014/main" id="{8BC17F78-9A86-0534-589F-FA7C5E8EC25C}"/>
              </a:ext>
            </a:extLst>
          </p:cNvPr>
          <p:cNvSpPr>
            <a:spLocks noGrp="1"/>
          </p:cNvSpPr>
          <p:nvPr>
            <p:ph idx="1"/>
          </p:nvPr>
        </p:nvSpPr>
        <p:spPr>
          <a:xfrm>
            <a:off x="1217612" y="1540189"/>
            <a:ext cx="6755956" cy="3777622"/>
          </a:xfrm>
        </p:spPr>
        <p:txBody>
          <a:bodyPr/>
          <a:lstStyle/>
          <a:p>
            <a:r>
              <a:rPr lang="en-US" dirty="0"/>
              <a:t>Modularity simply means dividing the system or project into smaller parts to reduce the complexity of the system or project.</a:t>
            </a:r>
          </a:p>
          <a:p>
            <a:r>
              <a:rPr lang="en-US" dirty="0"/>
              <a:t>After developing the modules, they are integrated together to meet the software requirements.</a:t>
            </a:r>
          </a:p>
          <a:p>
            <a:r>
              <a:rPr lang="en-US" dirty="0"/>
              <a:t>Modularizing a design helps to effective development, accommodate changes easily, conduct testing, debugging efficiently and conduct maintenance work easily.</a:t>
            </a:r>
            <a:endParaRPr lang="en-AU" dirty="0"/>
          </a:p>
        </p:txBody>
      </p:sp>
      <p:pic>
        <p:nvPicPr>
          <p:cNvPr id="5" name="Picture 4">
            <a:extLst>
              <a:ext uri="{FF2B5EF4-FFF2-40B4-BE49-F238E27FC236}">
                <a16:creationId xmlns:a16="http://schemas.microsoft.com/office/drawing/2014/main" id="{B2CE9870-65EB-360E-7860-92FB720AD952}"/>
              </a:ext>
            </a:extLst>
          </p:cNvPr>
          <p:cNvPicPr>
            <a:picLocks noChangeAspect="1"/>
          </p:cNvPicPr>
          <p:nvPr/>
        </p:nvPicPr>
        <p:blipFill>
          <a:blip r:embed="rId2"/>
          <a:stretch>
            <a:fillRect/>
          </a:stretch>
        </p:blipFill>
        <p:spPr>
          <a:xfrm>
            <a:off x="8128508" y="1409952"/>
            <a:ext cx="4063492" cy="4038095"/>
          </a:xfrm>
          <a:prstGeom prst="rect">
            <a:avLst/>
          </a:prstGeom>
        </p:spPr>
      </p:pic>
    </p:spTree>
    <p:extLst>
      <p:ext uri="{BB962C8B-B14F-4D97-AF65-F5344CB8AC3E}">
        <p14:creationId xmlns:p14="http://schemas.microsoft.com/office/powerpoint/2010/main" val="2431919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4BC63F2-6A6A-2859-BB01-202576E59BE7}"/>
              </a:ext>
            </a:extLst>
          </p:cNvPr>
          <p:cNvSpPr>
            <a:spLocks noGrp="1"/>
          </p:cNvSpPr>
          <p:nvPr>
            <p:ph type="sldNum" sz="quarter" idx="11"/>
          </p:nvPr>
        </p:nvSpPr>
        <p:spPr/>
        <p:txBody>
          <a:bodyPr/>
          <a:lstStyle/>
          <a:p>
            <a:fld id="{4D891996-C801-4C30-B628-8ED8160CDD3E}" type="slidenum">
              <a:rPr lang="en-US" altLang="en-US"/>
              <a:pPr/>
              <a:t>22</a:t>
            </a:fld>
            <a:endParaRPr lang="en-US" altLang="en-US"/>
          </a:p>
        </p:txBody>
      </p:sp>
      <p:sp>
        <p:nvSpPr>
          <p:cNvPr id="203778" name="Rectangle 2">
            <a:extLst>
              <a:ext uri="{FF2B5EF4-FFF2-40B4-BE49-F238E27FC236}">
                <a16:creationId xmlns:a16="http://schemas.microsoft.com/office/drawing/2014/main" id="{3172496C-C250-E7F0-8D99-8FE855F794D2}"/>
              </a:ext>
            </a:extLst>
          </p:cNvPr>
          <p:cNvSpPr>
            <a:spLocks noGrp="1" noChangeArrowheads="1"/>
          </p:cNvSpPr>
          <p:nvPr>
            <p:ph type="title"/>
          </p:nvPr>
        </p:nvSpPr>
        <p:spPr/>
        <p:txBody>
          <a:bodyPr/>
          <a:lstStyle/>
          <a:p>
            <a:r>
              <a:rPr lang="en-US" altLang="en-US" dirty="0" err="1"/>
              <a:t>Contd</a:t>
            </a:r>
            <a:r>
              <a:rPr lang="en-US" altLang="en-US" dirty="0"/>
              <a:t>…</a:t>
            </a:r>
          </a:p>
        </p:txBody>
      </p:sp>
      <p:sp>
        <p:nvSpPr>
          <p:cNvPr id="203779" name="Rectangle 3">
            <a:extLst>
              <a:ext uri="{FF2B5EF4-FFF2-40B4-BE49-F238E27FC236}">
                <a16:creationId xmlns:a16="http://schemas.microsoft.com/office/drawing/2014/main" id="{814934F2-2FD6-7B49-D123-137EC3028722}"/>
              </a:ext>
            </a:extLst>
          </p:cNvPr>
          <p:cNvSpPr>
            <a:spLocks noGrp="1" noChangeArrowheads="1"/>
          </p:cNvSpPr>
          <p:nvPr>
            <p:ph type="body" idx="1"/>
          </p:nvPr>
        </p:nvSpPr>
        <p:spPr/>
        <p:txBody>
          <a:bodyPr/>
          <a:lstStyle/>
          <a:p>
            <a:pPr>
              <a:spcBef>
                <a:spcPts val="300"/>
              </a:spcBef>
            </a:pPr>
            <a:r>
              <a:rPr lang="en-US" altLang="en-US" sz="2000" dirty="0">
                <a:latin typeface="Palatino" pitchFamily="-128" charset="0"/>
              </a:rPr>
              <a:t>"modularity is the single attribute of software that allows a program to be intellectually manageable" [Mye78]. </a:t>
            </a:r>
          </a:p>
          <a:p>
            <a:pPr>
              <a:spcBef>
                <a:spcPts val="300"/>
              </a:spcBef>
            </a:pPr>
            <a:r>
              <a:rPr lang="en-US" altLang="en-US" sz="2000" dirty="0">
                <a:latin typeface="Palatino" pitchFamily="-128" charset="0"/>
              </a:rPr>
              <a:t>Monolithic software (i.e., a large program composed of a single module) cannot be easily grasped by a software engineer. </a:t>
            </a:r>
          </a:p>
          <a:p>
            <a:pPr lvl="1">
              <a:spcBef>
                <a:spcPts val="300"/>
              </a:spcBef>
            </a:pPr>
            <a:r>
              <a:rPr lang="en-US" altLang="en-US" sz="1800" dirty="0">
                <a:latin typeface="Palatino" pitchFamily="-128" charset="0"/>
              </a:rPr>
              <a:t>The number of control paths, span of reference, number of variables, and overall complexity would make understanding close to impossible. </a:t>
            </a:r>
          </a:p>
          <a:p>
            <a:pPr>
              <a:spcBef>
                <a:spcPts val="300"/>
              </a:spcBef>
            </a:pPr>
            <a:r>
              <a:rPr lang="en-US" altLang="en-US" sz="2000" dirty="0">
                <a:latin typeface="Palatino" pitchFamily="-128" charset="0"/>
              </a:rPr>
              <a:t>In almost all instances, you should break the design into many modules, hoping to make understanding easier and as a consequence, reduce the cost required to build the software.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9F017-B8C0-7F80-A275-D03F9E2E0417}"/>
              </a:ext>
            </a:extLst>
          </p:cNvPr>
          <p:cNvSpPr>
            <a:spLocks noGrp="1"/>
          </p:cNvSpPr>
          <p:nvPr>
            <p:ph type="title"/>
          </p:nvPr>
        </p:nvSpPr>
        <p:spPr/>
        <p:txBody>
          <a:bodyPr/>
          <a:lstStyle/>
          <a:p>
            <a:r>
              <a:rPr lang="en-US" dirty="0"/>
              <a:t>Information Hiding</a:t>
            </a:r>
            <a:endParaRPr lang="en-AU" dirty="0"/>
          </a:p>
        </p:txBody>
      </p:sp>
      <p:sp>
        <p:nvSpPr>
          <p:cNvPr id="3" name="Content Placeholder 2">
            <a:extLst>
              <a:ext uri="{FF2B5EF4-FFF2-40B4-BE49-F238E27FC236}">
                <a16:creationId xmlns:a16="http://schemas.microsoft.com/office/drawing/2014/main" id="{61FAE91E-A349-0F04-DD9E-0EC735FCEBB2}"/>
              </a:ext>
            </a:extLst>
          </p:cNvPr>
          <p:cNvSpPr>
            <a:spLocks noGrp="1"/>
          </p:cNvSpPr>
          <p:nvPr>
            <p:ph idx="1"/>
          </p:nvPr>
        </p:nvSpPr>
        <p:spPr>
          <a:xfrm>
            <a:off x="1330660" y="2049780"/>
            <a:ext cx="5347780" cy="3777622"/>
          </a:xfrm>
        </p:spPr>
        <p:txBody>
          <a:bodyPr/>
          <a:lstStyle/>
          <a:p>
            <a:r>
              <a:rPr lang="en-US" dirty="0"/>
              <a:t>Modules should be specified and designed in such a way that the data structures and algorithm details of one module are not accessible to other modules.</a:t>
            </a:r>
          </a:p>
          <a:p>
            <a:r>
              <a:rPr lang="en-US" dirty="0"/>
              <a:t>They pass only that much information to each other, which is required to accomplish the software functions.</a:t>
            </a:r>
          </a:p>
          <a:p>
            <a:r>
              <a:rPr lang="en-US" dirty="0"/>
              <a:t>The way of hiding unnecessary details in modules is referred to as information hiding.</a:t>
            </a:r>
            <a:endParaRPr lang="en-AU" dirty="0"/>
          </a:p>
        </p:txBody>
      </p:sp>
      <p:pic>
        <p:nvPicPr>
          <p:cNvPr id="5" name="Picture 4">
            <a:extLst>
              <a:ext uri="{FF2B5EF4-FFF2-40B4-BE49-F238E27FC236}">
                <a16:creationId xmlns:a16="http://schemas.microsoft.com/office/drawing/2014/main" id="{A30A3283-E9DE-40FF-5EF3-48E41EAD2AD6}"/>
              </a:ext>
            </a:extLst>
          </p:cNvPr>
          <p:cNvPicPr>
            <a:picLocks noChangeAspect="1"/>
          </p:cNvPicPr>
          <p:nvPr/>
        </p:nvPicPr>
        <p:blipFill>
          <a:blip r:embed="rId2"/>
          <a:stretch>
            <a:fillRect/>
          </a:stretch>
        </p:blipFill>
        <p:spPr>
          <a:xfrm>
            <a:off x="6678440" y="1581063"/>
            <a:ext cx="5841270" cy="4330159"/>
          </a:xfrm>
          <a:prstGeom prst="rect">
            <a:avLst/>
          </a:prstGeom>
        </p:spPr>
      </p:pic>
    </p:spTree>
    <p:extLst>
      <p:ext uri="{BB962C8B-B14F-4D97-AF65-F5344CB8AC3E}">
        <p14:creationId xmlns:p14="http://schemas.microsoft.com/office/powerpoint/2010/main" val="1658376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10EAF96E-A6D4-A05A-0C13-52EE99FE8A73}"/>
              </a:ext>
            </a:extLst>
          </p:cNvPr>
          <p:cNvSpPr>
            <a:spLocks noGrp="1"/>
          </p:cNvSpPr>
          <p:nvPr>
            <p:ph type="sldNum" sz="quarter" idx="11"/>
          </p:nvPr>
        </p:nvSpPr>
        <p:spPr/>
        <p:txBody>
          <a:bodyPr/>
          <a:lstStyle/>
          <a:p>
            <a:fld id="{6C721323-BED3-4E54-9ECB-E08CCF3FB2E5}" type="slidenum">
              <a:rPr lang="en-US" altLang="en-US">
                <a:solidFill>
                  <a:schemeClr val="tx1"/>
                </a:solidFill>
              </a:rPr>
              <a:pPr/>
              <a:t>24</a:t>
            </a:fld>
            <a:endParaRPr lang="en-US" altLang="en-US">
              <a:solidFill>
                <a:schemeClr val="tx1"/>
              </a:solidFill>
            </a:endParaRPr>
          </a:p>
        </p:txBody>
      </p:sp>
      <p:sp>
        <p:nvSpPr>
          <p:cNvPr id="183298" name="Rectangle 2">
            <a:extLst>
              <a:ext uri="{FF2B5EF4-FFF2-40B4-BE49-F238E27FC236}">
                <a16:creationId xmlns:a16="http://schemas.microsoft.com/office/drawing/2014/main" id="{62A0163B-93DD-556F-A35F-43BF00462166}"/>
              </a:ext>
            </a:extLst>
          </p:cNvPr>
          <p:cNvSpPr>
            <a:spLocks noGrp="1" noChangeArrowheads="1"/>
          </p:cNvSpPr>
          <p:nvPr>
            <p:ph type="title"/>
          </p:nvPr>
        </p:nvSpPr>
        <p:spPr>
          <a:xfrm>
            <a:off x="2743201" y="1219200"/>
            <a:ext cx="5184775" cy="395288"/>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fontScale="90000"/>
          </a:bodyPr>
          <a:lstStyle/>
          <a:p>
            <a:r>
              <a:rPr lang="en-US" altLang="en-US">
                <a:solidFill>
                  <a:schemeClr val="tx1"/>
                </a:solidFill>
              </a:rPr>
              <a:t>Information Hiding</a:t>
            </a:r>
          </a:p>
        </p:txBody>
      </p:sp>
      <p:sp>
        <p:nvSpPr>
          <p:cNvPr id="183299" name="Rectangle 3">
            <a:extLst>
              <a:ext uri="{FF2B5EF4-FFF2-40B4-BE49-F238E27FC236}">
                <a16:creationId xmlns:a16="http://schemas.microsoft.com/office/drawing/2014/main" id="{DF2F23E4-1635-2AEF-670D-EBDD00D30796}"/>
              </a:ext>
            </a:extLst>
          </p:cNvPr>
          <p:cNvSpPr>
            <a:spLocks noChangeArrowheads="1"/>
          </p:cNvSpPr>
          <p:nvPr/>
        </p:nvSpPr>
        <p:spPr bwMode="auto">
          <a:xfrm>
            <a:off x="5424488" y="2430464"/>
            <a:ext cx="2501900" cy="3227387"/>
          </a:xfrm>
          <a:prstGeom prst="rect">
            <a:avLst/>
          </a:prstGeom>
          <a:solidFill>
            <a:srgbClr val="FFFF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00" name="Rectangle 4">
            <a:extLst>
              <a:ext uri="{FF2B5EF4-FFF2-40B4-BE49-F238E27FC236}">
                <a16:creationId xmlns:a16="http://schemas.microsoft.com/office/drawing/2014/main" id="{6E3DB32E-D85C-7BCD-4612-A8BBFAD5C411}"/>
              </a:ext>
            </a:extLst>
          </p:cNvPr>
          <p:cNvSpPr>
            <a:spLocks noChangeArrowheads="1"/>
          </p:cNvSpPr>
          <p:nvPr/>
        </p:nvSpPr>
        <p:spPr bwMode="auto">
          <a:xfrm>
            <a:off x="5424488" y="2432051"/>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AU"/>
          </a:p>
        </p:txBody>
      </p:sp>
      <p:sp>
        <p:nvSpPr>
          <p:cNvPr id="183301" name="Rectangle 5">
            <a:extLst>
              <a:ext uri="{FF2B5EF4-FFF2-40B4-BE49-F238E27FC236}">
                <a16:creationId xmlns:a16="http://schemas.microsoft.com/office/drawing/2014/main" id="{98010650-9FDD-DFC5-AD47-4CAAEBE60A7C}"/>
              </a:ext>
            </a:extLst>
          </p:cNvPr>
          <p:cNvSpPr>
            <a:spLocks noChangeArrowheads="1"/>
          </p:cNvSpPr>
          <p:nvPr/>
        </p:nvSpPr>
        <p:spPr bwMode="auto">
          <a:xfrm>
            <a:off x="5321301" y="1930401"/>
            <a:ext cx="1003479"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module</a:t>
            </a:r>
          </a:p>
        </p:txBody>
      </p:sp>
      <p:sp>
        <p:nvSpPr>
          <p:cNvPr id="183302" name="Freeform 6">
            <a:extLst>
              <a:ext uri="{FF2B5EF4-FFF2-40B4-BE49-F238E27FC236}">
                <a16:creationId xmlns:a16="http://schemas.microsoft.com/office/drawing/2014/main" id="{3F5812F8-34CB-ECE5-F79F-04EBB29912E4}"/>
              </a:ext>
            </a:extLst>
          </p:cNvPr>
          <p:cNvSpPr>
            <a:spLocks/>
          </p:cNvSpPr>
          <p:nvPr/>
        </p:nvSpPr>
        <p:spPr bwMode="auto">
          <a:xfrm>
            <a:off x="5780089" y="3611564"/>
            <a:ext cx="1843087" cy="1843087"/>
          </a:xfrm>
          <a:custGeom>
            <a:avLst/>
            <a:gdLst>
              <a:gd name="T0" fmla="*/ 350 w 1161"/>
              <a:gd name="T1" fmla="*/ 64 h 1032"/>
              <a:gd name="T2" fmla="*/ 254 w 1161"/>
              <a:gd name="T3" fmla="*/ 42 h 1032"/>
              <a:gd name="T4" fmla="*/ 191 w 1161"/>
              <a:gd name="T5" fmla="*/ 42 h 1032"/>
              <a:gd name="T6" fmla="*/ 167 w 1161"/>
              <a:gd name="T7" fmla="*/ 71 h 1032"/>
              <a:gd name="T8" fmla="*/ 151 w 1161"/>
              <a:gd name="T9" fmla="*/ 106 h 1032"/>
              <a:gd name="T10" fmla="*/ 159 w 1161"/>
              <a:gd name="T11" fmla="*/ 155 h 1032"/>
              <a:gd name="T12" fmla="*/ 143 w 1161"/>
              <a:gd name="T13" fmla="*/ 212 h 1032"/>
              <a:gd name="T14" fmla="*/ 87 w 1161"/>
              <a:gd name="T15" fmla="*/ 275 h 1032"/>
              <a:gd name="T16" fmla="*/ 40 w 1161"/>
              <a:gd name="T17" fmla="*/ 332 h 1032"/>
              <a:gd name="T18" fmla="*/ 8 w 1161"/>
              <a:gd name="T19" fmla="*/ 388 h 1032"/>
              <a:gd name="T20" fmla="*/ 8 w 1161"/>
              <a:gd name="T21" fmla="*/ 445 h 1032"/>
              <a:gd name="T22" fmla="*/ 32 w 1161"/>
              <a:gd name="T23" fmla="*/ 494 h 1032"/>
              <a:gd name="T24" fmla="*/ 24 w 1161"/>
              <a:gd name="T25" fmla="*/ 614 h 1032"/>
              <a:gd name="T26" fmla="*/ 16 w 1161"/>
              <a:gd name="T27" fmla="*/ 685 h 1032"/>
              <a:gd name="T28" fmla="*/ 48 w 1161"/>
              <a:gd name="T29" fmla="*/ 770 h 1032"/>
              <a:gd name="T30" fmla="*/ 103 w 1161"/>
              <a:gd name="T31" fmla="*/ 840 h 1032"/>
              <a:gd name="T32" fmla="*/ 175 w 1161"/>
              <a:gd name="T33" fmla="*/ 897 h 1032"/>
              <a:gd name="T34" fmla="*/ 278 w 1161"/>
              <a:gd name="T35" fmla="*/ 918 h 1032"/>
              <a:gd name="T36" fmla="*/ 381 w 1161"/>
              <a:gd name="T37" fmla="*/ 904 h 1032"/>
              <a:gd name="T38" fmla="*/ 485 w 1161"/>
              <a:gd name="T39" fmla="*/ 890 h 1032"/>
              <a:gd name="T40" fmla="*/ 636 w 1161"/>
              <a:gd name="T41" fmla="*/ 911 h 1032"/>
              <a:gd name="T42" fmla="*/ 755 w 1161"/>
              <a:gd name="T43" fmla="*/ 960 h 1032"/>
              <a:gd name="T44" fmla="*/ 866 w 1161"/>
              <a:gd name="T45" fmla="*/ 1010 h 1032"/>
              <a:gd name="T46" fmla="*/ 953 w 1161"/>
              <a:gd name="T47" fmla="*/ 1031 h 1032"/>
              <a:gd name="T48" fmla="*/ 977 w 1161"/>
              <a:gd name="T49" fmla="*/ 1017 h 1032"/>
              <a:gd name="T50" fmla="*/ 977 w 1161"/>
              <a:gd name="T51" fmla="*/ 946 h 1032"/>
              <a:gd name="T52" fmla="*/ 953 w 1161"/>
              <a:gd name="T53" fmla="*/ 904 h 1032"/>
              <a:gd name="T54" fmla="*/ 961 w 1161"/>
              <a:gd name="T55" fmla="*/ 847 h 1032"/>
              <a:gd name="T56" fmla="*/ 1009 w 1161"/>
              <a:gd name="T57" fmla="*/ 777 h 1032"/>
              <a:gd name="T58" fmla="*/ 1073 w 1161"/>
              <a:gd name="T59" fmla="*/ 713 h 1032"/>
              <a:gd name="T60" fmla="*/ 1144 w 1161"/>
              <a:gd name="T61" fmla="*/ 621 h 1032"/>
              <a:gd name="T62" fmla="*/ 1160 w 1161"/>
              <a:gd name="T63" fmla="*/ 558 h 1032"/>
              <a:gd name="T64" fmla="*/ 1136 w 1161"/>
              <a:gd name="T65" fmla="*/ 508 h 1032"/>
              <a:gd name="T66" fmla="*/ 1025 w 1161"/>
              <a:gd name="T67" fmla="*/ 424 h 1032"/>
              <a:gd name="T68" fmla="*/ 969 w 1161"/>
              <a:gd name="T69" fmla="*/ 403 h 1032"/>
              <a:gd name="T70" fmla="*/ 961 w 1161"/>
              <a:gd name="T71" fmla="*/ 346 h 1032"/>
              <a:gd name="T72" fmla="*/ 1009 w 1161"/>
              <a:gd name="T73" fmla="*/ 254 h 1032"/>
              <a:gd name="T74" fmla="*/ 1057 w 1161"/>
              <a:gd name="T75" fmla="*/ 184 h 1032"/>
              <a:gd name="T76" fmla="*/ 1081 w 1161"/>
              <a:gd name="T77" fmla="*/ 113 h 1032"/>
              <a:gd name="T78" fmla="*/ 1033 w 1161"/>
              <a:gd name="T79" fmla="*/ 85 h 1032"/>
              <a:gd name="T80" fmla="*/ 969 w 1161"/>
              <a:gd name="T81" fmla="*/ 85 h 1032"/>
              <a:gd name="T82" fmla="*/ 898 w 1161"/>
              <a:gd name="T83" fmla="*/ 71 h 1032"/>
              <a:gd name="T84" fmla="*/ 826 w 1161"/>
              <a:gd name="T85" fmla="*/ 28 h 1032"/>
              <a:gd name="T86" fmla="*/ 802 w 1161"/>
              <a:gd name="T87" fmla="*/ 7 h 1032"/>
              <a:gd name="T88" fmla="*/ 763 w 1161"/>
              <a:gd name="T89" fmla="*/ 0 h 1032"/>
              <a:gd name="T90" fmla="*/ 699 w 1161"/>
              <a:gd name="T91" fmla="*/ 0 h 1032"/>
              <a:gd name="T92" fmla="*/ 604 w 1161"/>
              <a:gd name="T93" fmla="*/ 21 h 1032"/>
              <a:gd name="T94" fmla="*/ 508 w 1161"/>
              <a:gd name="T95" fmla="*/ 49 h 1032"/>
              <a:gd name="T96" fmla="*/ 405 w 1161"/>
              <a:gd name="T97" fmla="*/ 92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AU"/>
          </a:p>
        </p:txBody>
      </p:sp>
      <p:sp>
        <p:nvSpPr>
          <p:cNvPr id="183303" name="Freeform 7">
            <a:extLst>
              <a:ext uri="{FF2B5EF4-FFF2-40B4-BE49-F238E27FC236}">
                <a16:creationId xmlns:a16="http://schemas.microsoft.com/office/drawing/2014/main" id="{74321441-EBAC-A478-BAEF-8B5AAE22636C}"/>
              </a:ext>
            </a:extLst>
          </p:cNvPr>
          <p:cNvSpPr>
            <a:spLocks/>
          </p:cNvSpPr>
          <p:nvPr/>
        </p:nvSpPr>
        <p:spPr bwMode="auto">
          <a:xfrm>
            <a:off x="5780089" y="3611564"/>
            <a:ext cx="1855787" cy="1855787"/>
          </a:xfrm>
          <a:custGeom>
            <a:avLst/>
            <a:gdLst>
              <a:gd name="T0" fmla="*/ 352 w 1169"/>
              <a:gd name="T1" fmla="*/ 64 h 1039"/>
              <a:gd name="T2" fmla="*/ 256 w 1169"/>
              <a:gd name="T3" fmla="*/ 43 h 1039"/>
              <a:gd name="T4" fmla="*/ 192 w 1169"/>
              <a:gd name="T5" fmla="*/ 43 h 1039"/>
              <a:gd name="T6" fmla="*/ 168 w 1169"/>
              <a:gd name="T7" fmla="*/ 71 h 1039"/>
              <a:gd name="T8" fmla="*/ 152 w 1169"/>
              <a:gd name="T9" fmla="*/ 107 h 1039"/>
              <a:gd name="T10" fmla="*/ 160 w 1169"/>
              <a:gd name="T11" fmla="*/ 156 h 1039"/>
              <a:gd name="T12" fmla="*/ 144 w 1169"/>
              <a:gd name="T13" fmla="*/ 213 h 1039"/>
              <a:gd name="T14" fmla="*/ 88 w 1169"/>
              <a:gd name="T15" fmla="*/ 277 h 1039"/>
              <a:gd name="T16" fmla="*/ 40 w 1169"/>
              <a:gd name="T17" fmla="*/ 334 h 1039"/>
              <a:gd name="T18" fmla="*/ 8 w 1169"/>
              <a:gd name="T19" fmla="*/ 391 h 1039"/>
              <a:gd name="T20" fmla="*/ 8 w 1169"/>
              <a:gd name="T21" fmla="*/ 448 h 1039"/>
              <a:gd name="T22" fmla="*/ 32 w 1169"/>
              <a:gd name="T23" fmla="*/ 498 h 1039"/>
              <a:gd name="T24" fmla="*/ 24 w 1169"/>
              <a:gd name="T25" fmla="*/ 619 h 1039"/>
              <a:gd name="T26" fmla="*/ 16 w 1169"/>
              <a:gd name="T27" fmla="*/ 690 h 1039"/>
              <a:gd name="T28" fmla="*/ 48 w 1169"/>
              <a:gd name="T29" fmla="*/ 775 h 1039"/>
              <a:gd name="T30" fmla="*/ 104 w 1169"/>
              <a:gd name="T31" fmla="*/ 846 h 1039"/>
              <a:gd name="T32" fmla="*/ 176 w 1169"/>
              <a:gd name="T33" fmla="*/ 903 h 1039"/>
              <a:gd name="T34" fmla="*/ 280 w 1169"/>
              <a:gd name="T35" fmla="*/ 924 h 1039"/>
              <a:gd name="T36" fmla="*/ 384 w 1169"/>
              <a:gd name="T37" fmla="*/ 910 h 1039"/>
              <a:gd name="T38" fmla="*/ 488 w 1169"/>
              <a:gd name="T39" fmla="*/ 896 h 1039"/>
              <a:gd name="T40" fmla="*/ 640 w 1169"/>
              <a:gd name="T41" fmla="*/ 917 h 1039"/>
              <a:gd name="T42" fmla="*/ 760 w 1169"/>
              <a:gd name="T43" fmla="*/ 967 h 1039"/>
              <a:gd name="T44" fmla="*/ 872 w 1169"/>
              <a:gd name="T45" fmla="*/ 1017 h 1039"/>
              <a:gd name="T46" fmla="*/ 960 w 1169"/>
              <a:gd name="T47" fmla="*/ 1038 h 1039"/>
              <a:gd name="T48" fmla="*/ 984 w 1169"/>
              <a:gd name="T49" fmla="*/ 1024 h 1039"/>
              <a:gd name="T50" fmla="*/ 984 w 1169"/>
              <a:gd name="T51" fmla="*/ 953 h 1039"/>
              <a:gd name="T52" fmla="*/ 960 w 1169"/>
              <a:gd name="T53" fmla="*/ 910 h 1039"/>
              <a:gd name="T54" fmla="*/ 968 w 1169"/>
              <a:gd name="T55" fmla="*/ 853 h 1039"/>
              <a:gd name="T56" fmla="*/ 1016 w 1169"/>
              <a:gd name="T57" fmla="*/ 782 h 1039"/>
              <a:gd name="T58" fmla="*/ 1080 w 1169"/>
              <a:gd name="T59" fmla="*/ 718 h 1039"/>
              <a:gd name="T60" fmla="*/ 1152 w 1169"/>
              <a:gd name="T61" fmla="*/ 626 h 1039"/>
              <a:gd name="T62" fmla="*/ 1168 w 1169"/>
              <a:gd name="T63" fmla="*/ 562 h 1039"/>
              <a:gd name="T64" fmla="*/ 1144 w 1169"/>
              <a:gd name="T65" fmla="*/ 512 h 1039"/>
              <a:gd name="T66" fmla="*/ 1032 w 1169"/>
              <a:gd name="T67" fmla="*/ 427 h 1039"/>
              <a:gd name="T68" fmla="*/ 976 w 1169"/>
              <a:gd name="T69" fmla="*/ 405 h 1039"/>
              <a:gd name="T70" fmla="*/ 968 w 1169"/>
              <a:gd name="T71" fmla="*/ 348 h 1039"/>
              <a:gd name="T72" fmla="*/ 1016 w 1169"/>
              <a:gd name="T73" fmla="*/ 256 h 1039"/>
              <a:gd name="T74" fmla="*/ 1064 w 1169"/>
              <a:gd name="T75" fmla="*/ 185 h 1039"/>
              <a:gd name="T76" fmla="*/ 1088 w 1169"/>
              <a:gd name="T77" fmla="*/ 114 h 1039"/>
              <a:gd name="T78" fmla="*/ 1040 w 1169"/>
              <a:gd name="T79" fmla="*/ 85 h 1039"/>
              <a:gd name="T80" fmla="*/ 976 w 1169"/>
              <a:gd name="T81" fmla="*/ 85 h 1039"/>
              <a:gd name="T82" fmla="*/ 904 w 1169"/>
              <a:gd name="T83" fmla="*/ 71 h 1039"/>
              <a:gd name="T84" fmla="*/ 832 w 1169"/>
              <a:gd name="T85" fmla="*/ 28 h 1039"/>
              <a:gd name="T86" fmla="*/ 808 w 1169"/>
              <a:gd name="T87" fmla="*/ 7 h 1039"/>
              <a:gd name="T88" fmla="*/ 768 w 1169"/>
              <a:gd name="T89" fmla="*/ 0 h 1039"/>
              <a:gd name="T90" fmla="*/ 704 w 1169"/>
              <a:gd name="T91" fmla="*/ 0 h 1039"/>
              <a:gd name="T92" fmla="*/ 608 w 1169"/>
              <a:gd name="T93" fmla="*/ 21 h 1039"/>
              <a:gd name="T94" fmla="*/ 512 w 1169"/>
              <a:gd name="T95" fmla="*/ 50 h 1039"/>
              <a:gd name="T96" fmla="*/ 408 w 1169"/>
              <a:gd name="T97" fmla="*/ 92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cap="rnd" cmpd="sng">
                <a:solidFill>
                  <a:schemeClr val="folHlink"/>
                </a:solidFill>
                <a:prstDash val="solid"/>
                <a:round/>
                <a:headEnd type="none" w="med" len="med"/>
                <a:tailEnd type="triangle" w="med" len="med"/>
              </a14:hiddenLine>
            </a:ext>
          </a:extLst>
        </p:spPr>
        <p:txBody>
          <a:bodyPr/>
          <a:lstStyle/>
          <a:p>
            <a:endParaRPr lang="en-AU"/>
          </a:p>
        </p:txBody>
      </p:sp>
      <p:sp>
        <p:nvSpPr>
          <p:cNvPr id="183304" name="Rectangle 8">
            <a:extLst>
              <a:ext uri="{FF2B5EF4-FFF2-40B4-BE49-F238E27FC236}">
                <a16:creationId xmlns:a16="http://schemas.microsoft.com/office/drawing/2014/main" id="{DEAB84A0-8669-EE4F-E7AC-43B0FAB928FF}"/>
              </a:ext>
            </a:extLst>
          </p:cNvPr>
          <p:cNvSpPr>
            <a:spLocks noChangeArrowheads="1"/>
          </p:cNvSpPr>
          <p:nvPr/>
        </p:nvSpPr>
        <p:spPr bwMode="auto">
          <a:xfrm>
            <a:off x="5424488" y="2430463"/>
            <a:ext cx="2501900" cy="647700"/>
          </a:xfrm>
          <a:prstGeom prst="rect">
            <a:avLst/>
          </a:prstGeom>
          <a:pattFill prst="pct25">
            <a:fgClr>
              <a:srgbClr val="000000"/>
            </a:fgClr>
            <a:bgClr>
              <a:srgbClr val="FFFFFF"/>
            </a:bgClr>
          </a:patt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05" name="Rectangle 9">
            <a:extLst>
              <a:ext uri="{FF2B5EF4-FFF2-40B4-BE49-F238E27FC236}">
                <a16:creationId xmlns:a16="http://schemas.microsoft.com/office/drawing/2014/main" id="{3E192932-1561-54F6-1F68-884E3B0E9CB7}"/>
              </a:ext>
            </a:extLst>
          </p:cNvPr>
          <p:cNvSpPr>
            <a:spLocks noChangeArrowheads="1"/>
          </p:cNvSpPr>
          <p:nvPr/>
        </p:nvSpPr>
        <p:spPr bwMode="auto">
          <a:xfrm>
            <a:off x="5424488" y="2432051"/>
            <a:ext cx="2501900" cy="64452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06" name="Rectangle 10">
            <a:extLst>
              <a:ext uri="{FF2B5EF4-FFF2-40B4-BE49-F238E27FC236}">
                <a16:creationId xmlns:a16="http://schemas.microsoft.com/office/drawing/2014/main" id="{8900EA6D-2B0A-C9D3-6437-4B1A5B19C066}"/>
              </a:ext>
            </a:extLst>
          </p:cNvPr>
          <p:cNvSpPr>
            <a:spLocks noChangeArrowheads="1"/>
          </p:cNvSpPr>
          <p:nvPr/>
        </p:nvSpPr>
        <p:spPr bwMode="auto">
          <a:xfrm>
            <a:off x="5511801" y="2389189"/>
            <a:ext cx="12858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controlled</a:t>
            </a:r>
          </a:p>
          <a:p>
            <a:endParaRPr lang="en-US" altLang="en-US" b="1">
              <a:effectLst>
                <a:outerShdw blurRad="38100" dist="38100" dir="2700000" algn="tl">
                  <a:srgbClr val="FFFFFF"/>
                </a:outerShdw>
              </a:effectLst>
              <a:latin typeface="Helvetica" panose="020B0604020202020204" pitchFamily="34" charset="0"/>
            </a:endParaRPr>
          </a:p>
        </p:txBody>
      </p:sp>
      <p:sp>
        <p:nvSpPr>
          <p:cNvPr id="183307" name="Rectangle 11">
            <a:extLst>
              <a:ext uri="{FF2B5EF4-FFF2-40B4-BE49-F238E27FC236}">
                <a16:creationId xmlns:a16="http://schemas.microsoft.com/office/drawing/2014/main" id="{8AA79421-CD84-49AC-2C71-8168DE933368}"/>
              </a:ext>
            </a:extLst>
          </p:cNvPr>
          <p:cNvSpPr>
            <a:spLocks noChangeArrowheads="1"/>
          </p:cNvSpPr>
          <p:nvPr/>
        </p:nvSpPr>
        <p:spPr bwMode="auto">
          <a:xfrm>
            <a:off x="5537201" y="2630489"/>
            <a:ext cx="1133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interface</a:t>
            </a:r>
          </a:p>
        </p:txBody>
      </p:sp>
      <p:sp>
        <p:nvSpPr>
          <p:cNvPr id="183308" name="Rectangle 12">
            <a:extLst>
              <a:ext uri="{FF2B5EF4-FFF2-40B4-BE49-F238E27FC236}">
                <a16:creationId xmlns:a16="http://schemas.microsoft.com/office/drawing/2014/main" id="{398B06E2-EB16-8707-F79E-90220EF69927}"/>
              </a:ext>
            </a:extLst>
          </p:cNvPr>
          <p:cNvSpPr>
            <a:spLocks noChangeArrowheads="1"/>
          </p:cNvSpPr>
          <p:nvPr/>
        </p:nvSpPr>
        <p:spPr bwMode="auto">
          <a:xfrm>
            <a:off x="5880101" y="4191000"/>
            <a:ext cx="10715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"secret"</a:t>
            </a:r>
          </a:p>
        </p:txBody>
      </p:sp>
      <p:sp>
        <p:nvSpPr>
          <p:cNvPr id="183309" name="Rectangle 13">
            <a:extLst>
              <a:ext uri="{FF2B5EF4-FFF2-40B4-BE49-F238E27FC236}">
                <a16:creationId xmlns:a16="http://schemas.microsoft.com/office/drawing/2014/main" id="{CF5887DF-6CE0-2598-FDB6-AE656780DE28}"/>
              </a:ext>
            </a:extLst>
          </p:cNvPr>
          <p:cNvSpPr>
            <a:spLocks noChangeArrowheads="1"/>
          </p:cNvSpPr>
          <p:nvPr/>
        </p:nvSpPr>
        <p:spPr bwMode="auto">
          <a:xfrm>
            <a:off x="6786564" y="2074863"/>
            <a:ext cx="3441700" cy="2003425"/>
          </a:xfrm>
          <a:prstGeom prst="rect">
            <a:avLst/>
          </a:prstGeom>
          <a:solidFill>
            <a:schemeClr val="bg1"/>
          </a:solidFill>
          <a:ln w="25400">
            <a:solidFill>
              <a:schemeClr val="tx1"/>
            </a:solidFill>
            <a:miter lim="800000"/>
            <a:headEnd/>
            <a:tailEnd/>
          </a:ln>
          <a:effectLst>
            <a:outerShdw dist="107763" dir="2700000" algn="ctr" rotWithShape="0">
              <a:schemeClr val="bg2"/>
            </a:outerShdw>
          </a:effectLst>
        </p:spPr>
        <p:txBody>
          <a:bodyPr wrap="none" anchor="ctr"/>
          <a:lstStyle/>
          <a:p>
            <a:endParaRPr lang="en-AU"/>
          </a:p>
        </p:txBody>
      </p:sp>
      <p:sp>
        <p:nvSpPr>
          <p:cNvPr id="183310" name="Rectangle 14">
            <a:extLst>
              <a:ext uri="{FF2B5EF4-FFF2-40B4-BE49-F238E27FC236}">
                <a16:creationId xmlns:a16="http://schemas.microsoft.com/office/drawing/2014/main" id="{5C346671-2C74-95C6-B016-4C0C19B58A76}"/>
              </a:ext>
            </a:extLst>
          </p:cNvPr>
          <p:cNvSpPr>
            <a:spLocks noChangeArrowheads="1"/>
          </p:cNvSpPr>
          <p:nvPr/>
        </p:nvSpPr>
        <p:spPr bwMode="auto">
          <a:xfrm>
            <a:off x="6858000" y="2133601"/>
            <a:ext cx="1428750"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dirty="0">
                <a:effectLst>
                  <a:outerShdw blurRad="38100" dist="38100" dir="2700000" algn="tl">
                    <a:srgbClr val="FFFFFF"/>
                  </a:outerShdw>
                </a:effectLst>
                <a:latin typeface="Helvetica" panose="020B0604020202020204" pitchFamily="34" charset="0"/>
              </a:rPr>
              <a:t>•  algorithm</a:t>
            </a:r>
          </a:p>
          <a:p>
            <a:endParaRPr lang="en-US" altLang="en-US" b="1" dirty="0">
              <a:effectLst>
                <a:outerShdw blurRad="38100" dist="38100" dir="2700000" algn="tl">
                  <a:srgbClr val="FFFFFF"/>
                </a:outerShdw>
              </a:effectLst>
              <a:latin typeface="Helvetica" panose="020B0604020202020204" pitchFamily="34" charset="0"/>
            </a:endParaRPr>
          </a:p>
        </p:txBody>
      </p:sp>
      <p:sp>
        <p:nvSpPr>
          <p:cNvPr id="183311" name="Rectangle 15">
            <a:extLst>
              <a:ext uri="{FF2B5EF4-FFF2-40B4-BE49-F238E27FC236}">
                <a16:creationId xmlns:a16="http://schemas.microsoft.com/office/drawing/2014/main" id="{5E031A82-D090-C7FD-281A-9D5D7AD6DF41}"/>
              </a:ext>
            </a:extLst>
          </p:cNvPr>
          <p:cNvSpPr>
            <a:spLocks noChangeArrowheads="1"/>
          </p:cNvSpPr>
          <p:nvPr/>
        </p:nvSpPr>
        <p:spPr bwMode="auto">
          <a:xfrm>
            <a:off x="6858000" y="236220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3312" name="Rectangle 16">
            <a:extLst>
              <a:ext uri="{FF2B5EF4-FFF2-40B4-BE49-F238E27FC236}">
                <a16:creationId xmlns:a16="http://schemas.microsoft.com/office/drawing/2014/main" id="{0A1B35EF-FE98-DE3C-3F88-42315CB77746}"/>
              </a:ext>
            </a:extLst>
          </p:cNvPr>
          <p:cNvSpPr>
            <a:spLocks noChangeArrowheads="1"/>
          </p:cNvSpPr>
          <p:nvPr/>
        </p:nvSpPr>
        <p:spPr bwMode="auto">
          <a:xfrm>
            <a:off x="6858000" y="2590801"/>
            <a:ext cx="1912938"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  data structure</a:t>
            </a:r>
          </a:p>
          <a:p>
            <a:endParaRPr lang="en-US" altLang="en-US" b="1">
              <a:effectLst>
                <a:outerShdw blurRad="38100" dist="38100" dir="2700000" algn="tl">
                  <a:srgbClr val="FFFFFF"/>
                </a:outerShdw>
              </a:effectLst>
              <a:latin typeface="Helvetica" panose="020B0604020202020204" pitchFamily="34" charset="0"/>
            </a:endParaRPr>
          </a:p>
        </p:txBody>
      </p:sp>
      <p:sp>
        <p:nvSpPr>
          <p:cNvPr id="183313" name="Rectangle 17">
            <a:extLst>
              <a:ext uri="{FF2B5EF4-FFF2-40B4-BE49-F238E27FC236}">
                <a16:creationId xmlns:a16="http://schemas.microsoft.com/office/drawing/2014/main" id="{F3427EE0-436F-0DC4-0C58-90E25C3E624B}"/>
              </a:ext>
            </a:extLst>
          </p:cNvPr>
          <p:cNvSpPr>
            <a:spLocks noChangeArrowheads="1"/>
          </p:cNvSpPr>
          <p:nvPr/>
        </p:nvSpPr>
        <p:spPr bwMode="auto">
          <a:xfrm>
            <a:off x="6858000" y="281940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3314" name="Rectangle 18">
            <a:extLst>
              <a:ext uri="{FF2B5EF4-FFF2-40B4-BE49-F238E27FC236}">
                <a16:creationId xmlns:a16="http://schemas.microsoft.com/office/drawing/2014/main" id="{E6A4D7BD-B4F7-0A70-67E7-BA908BECCEBE}"/>
              </a:ext>
            </a:extLst>
          </p:cNvPr>
          <p:cNvSpPr>
            <a:spLocks noChangeArrowheads="1"/>
          </p:cNvSpPr>
          <p:nvPr/>
        </p:nvSpPr>
        <p:spPr bwMode="auto">
          <a:xfrm>
            <a:off x="6858000" y="3048001"/>
            <a:ext cx="3348038"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  details of external interface</a:t>
            </a:r>
          </a:p>
          <a:p>
            <a:endParaRPr lang="en-US" altLang="en-US" b="1">
              <a:effectLst>
                <a:outerShdw blurRad="38100" dist="38100" dir="2700000" algn="tl">
                  <a:srgbClr val="FFFFFF"/>
                </a:outerShdw>
              </a:effectLst>
              <a:latin typeface="Helvetica" panose="020B0604020202020204" pitchFamily="34" charset="0"/>
            </a:endParaRPr>
          </a:p>
        </p:txBody>
      </p:sp>
      <p:sp>
        <p:nvSpPr>
          <p:cNvPr id="183315" name="Rectangle 19">
            <a:extLst>
              <a:ext uri="{FF2B5EF4-FFF2-40B4-BE49-F238E27FC236}">
                <a16:creationId xmlns:a16="http://schemas.microsoft.com/office/drawing/2014/main" id="{156790FD-5501-F4F0-C4D0-7BDABDC8F401}"/>
              </a:ext>
            </a:extLst>
          </p:cNvPr>
          <p:cNvSpPr>
            <a:spLocks noChangeArrowheads="1"/>
          </p:cNvSpPr>
          <p:nvPr/>
        </p:nvSpPr>
        <p:spPr bwMode="auto">
          <a:xfrm>
            <a:off x="6858000" y="3276600"/>
            <a:ext cx="182806" cy="64376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endParaRPr lang="en-US" altLang="en-US" b="1">
              <a:effectLst>
                <a:outerShdw blurRad="38100" dist="38100" dir="2700000" algn="tl">
                  <a:srgbClr val="FFFFFF"/>
                </a:outerShdw>
              </a:effectLst>
              <a:latin typeface="Helvetica" panose="020B0604020202020204" pitchFamily="34" charset="0"/>
            </a:endParaRPr>
          </a:p>
          <a:p>
            <a:endParaRPr lang="en-US" altLang="en-US" b="1">
              <a:effectLst>
                <a:outerShdw blurRad="38100" dist="38100" dir="2700000" algn="tl">
                  <a:srgbClr val="FFFFFF"/>
                </a:outerShdw>
              </a:effectLst>
              <a:latin typeface="Helvetica" panose="020B0604020202020204" pitchFamily="34" charset="0"/>
            </a:endParaRPr>
          </a:p>
        </p:txBody>
      </p:sp>
      <p:sp>
        <p:nvSpPr>
          <p:cNvPr id="183316" name="Rectangle 20">
            <a:extLst>
              <a:ext uri="{FF2B5EF4-FFF2-40B4-BE49-F238E27FC236}">
                <a16:creationId xmlns:a16="http://schemas.microsoft.com/office/drawing/2014/main" id="{02FAB5A6-41D1-5AE2-3B77-48BA22317694}"/>
              </a:ext>
            </a:extLst>
          </p:cNvPr>
          <p:cNvSpPr>
            <a:spLocks noChangeArrowheads="1"/>
          </p:cNvSpPr>
          <p:nvPr/>
        </p:nvSpPr>
        <p:spPr bwMode="auto">
          <a:xfrm>
            <a:off x="6858000" y="3505200"/>
            <a:ext cx="3208338"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  resource allocation policy</a:t>
            </a:r>
          </a:p>
        </p:txBody>
      </p:sp>
      <p:sp>
        <p:nvSpPr>
          <p:cNvPr id="183317" name="Rectangle 21">
            <a:extLst>
              <a:ext uri="{FF2B5EF4-FFF2-40B4-BE49-F238E27FC236}">
                <a16:creationId xmlns:a16="http://schemas.microsoft.com/office/drawing/2014/main" id="{D2EB6376-EB20-988E-8147-2377FE887FD5}"/>
              </a:ext>
            </a:extLst>
          </p:cNvPr>
          <p:cNvSpPr>
            <a:spLocks noChangeArrowheads="1"/>
          </p:cNvSpPr>
          <p:nvPr/>
        </p:nvSpPr>
        <p:spPr bwMode="auto">
          <a:xfrm>
            <a:off x="3544888" y="1947863"/>
            <a:ext cx="838200" cy="787400"/>
          </a:xfrm>
          <a:prstGeom prst="rect">
            <a:avLst/>
          </a:prstGeom>
          <a:solidFill>
            <a:srgbClr val="3C0023"/>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18" name="Rectangle 22">
            <a:extLst>
              <a:ext uri="{FF2B5EF4-FFF2-40B4-BE49-F238E27FC236}">
                <a16:creationId xmlns:a16="http://schemas.microsoft.com/office/drawing/2014/main" id="{3194F163-D4A8-16D2-A39A-FA9632634045}"/>
              </a:ext>
            </a:extLst>
          </p:cNvPr>
          <p:cNvSpPr>
            <a:spLocks noChangeArrowheads="1"/>
          </p:cNvSpPr>
          <p:nvPr/>
        </p:nvSpPr>
        <p:spPr bwMode="auto">
          <a:xfrm>
            <a:off x="3544888" y="1949451"/>
            <a:ext cx="838200" cy="784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19" name="Rectangle 23">
            <a:extLst>
              <a:ext uri="{FF2B5EF4-FFF2-40B4-BE49-F238E27FC236}">
                <a16:creationId xmlns:a16="http://schemas.microsoft.com/office/drawing/2014/main" id="{D2E2E90D-BD61-7C5A-1CC7-611CA31803E4}"/>
              </a:ext>
            </a:extLst>
          </p:cNvPr>
          <p:cNvSpPr>
            <a:spLocks noChangeArrowheads="1"/>
          </p:cNvSpPr>
          <p:nvPr/>
        </p:nvSpPr>
        <p:spPr bwMode="auto">
          <a:xfrm>
            <a:off x="3824288" y="2239964"/>
            <a:ext cx="850900" cy="788987"/>
          </a:xfrm>
          <a:prstGeom prst="rect">
            <a:avLst/>
          </a:prstGeom>
          <a:solidFill>
            <a:srgbClr val="6E0043"/>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0" name="Rectangle 24">
            <a:extLst>
              <a:ext uri="{FF2B5EF4-FFF2-40B4-BE49-F238E27FC236}">
                <a16:creationId xmlns:a16="http://schemas.microsoft.com/office/drawing/2014/main" id="{D302EDF4-EEF0-3D1A-F5A2-F9A2AB2BDFE7}"/>
              </a:ext>
            </a:extLst>
          </p:cNvPr>
          <p:cNvSpPr>
            <a:spLocks noChangeArrowheads="1"/>
          </p:cNvSpPr>
          <p:nvPr/>
        </p:nvSpPr>
        <p:spPr bwMode="auto">
          <a:xfrm>
            <a:off x="3824288" y="2243139"/>
            <a:ext cx="850900" cy="7826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1" name="Rectangle 25">
            <a:extLst>
              <a:ext uri="{FF2B5EF4-FFF2-40B4-BE49-F238E27FC236}">
                <a16:creationId xmlns:a16="http://schemas.microsoft.com/office/drawing/2014/main" id="{8EBE4090-EA87-EF83-F84A-02F9340B917A}"/>
              </a:ext>
            </a:extLst>
          </p:cNvPr>
          <p:cNvSpPr>
            <a:spLocks noChangeArrowheads="1"/>
          </p:cNvSpPr>
          <p:nvPr/>
        </p:nvSpPr>
        <p:spPr bwMode="auto">
          <a:xfrm>
            <a:off x="3405188" y="2633663"/>
            <a:ext cx="838200" cy="787400"/>
          </a:xfrm>
          <a:prstGeom prst="rect">
            <a:avLst/>
          </a:prstGeom>
          <a:solidFill>
            <a:srgbClr val="B50069"/>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2" name="Rectangle 26">
            <a:extLst>
              <a:ext uri="{FF2B5EF4-FFF2-40B4-BE49-F238E27FC236}">
                <a16:creationId xmlns:a16="http://schemas.microsoft.com/office/drawing/2014/main" id="{9D7EB0AE-0ACC-590E-59D0-9E5D3D7512CB}"/>
              </a:ext>
            </a:extLst>
          </p:cNvPr>
          <p:cNvSpPr>
            <a:spLocks noChangeArrowheads="1"/>
          </p:cNvSpPr>
          <p:nvPr/>
        </p:nvSpPr>
        <p:spPr bwMode="auto">
          <a:xfrm>
            <a:off x="3405188" y="2635251"/>
            <a:ext cx="838200" cy="784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3" name="Rectangle 27">
            <a:extLst>
              <a:ext uri="{FF2B5EF4-FFF2-40B4-BE49-F238E27FC236}">
                <a16:creationId xmlns:a16="http://schemas.microsoft.com/office/drawing/2014/main" id="{1D6BB8F3-8378-1151-C827-D9E66864A13D}"/>
              </a:ext>
            </a:extLst>
          </p:cNvPr>
          <p:cNvSpPr>
            <a:spLocks noChangeArrowheads="1"/>
          </p:cNvSpPr>
          <p:nvPr/>
        </p:nvSpPr>
        <p:spPr bwMode="auto">
          <a:xfrm>
            <a:off x="3976688" y="3205163"/>
            <a:ext cx="838200" cy="787400"/>
          </a:xfrm>
          <a:prstGeom prst="rect">
            <a:avLst/>
          </a:prstGeom>
          <a:solidFill>
            <a:srgbClr val="D93192"/>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4" name="Rectangle 28">
            <a:extLst>
              <a:ext uri="{FF2B5EF4-FFF2-40B4-BE49-F238E27FC236}">
                <a16:creationId xmlns:a16="http://schemas.microsoft.com/office/drawing/2014/main" id="{BA027940-2ECB-4D4F-80D2-43BA45C33A15}"/>
              </a:ext>
            </a:extLst>
          </p:cNvPr>
          <p:cNvSpPr>
            <a:spLocks noChangeArrowheads="1"/>
          </p:cNvSpPr>
          <p:nvPr/>
        </p:nvSpPr>
        <p:spPr bwMode="auto">
          <a:xfrm>
            <a:off x="3976688" y="3206751"/>
            <a:ext cx="838200" cy="784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5" name="Rectangle 29">
            <a:extLst>
              <a:ext uri="{FF2B5EF4-FFF2-40B4-BE49-F238E27FC236}">
                <a16:creationId xmlns:a16="http://schemas.microsoft.com/office/drawing/2014/main" id="{39F1C3D3-C996-4345-19C2-DB5846F98E19}"/>
              </a:ext>
            </a:extLst>
          </p:cNvPr>
          <p:cNvSpPr>
            <a:spLocks noChangeArrowheads="1"/>
          </p:cNvSpPr>
          <p:nvPr/>
        </p:nvSpPr>
        <p:spPr bwMode="auto">
          <a:xfrm>
            <a:off x="3657601" y="3987801"/>
            <a:ext cx="913711" cy="36676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a:effectLst>
                  <a:outerShdw blurRad="38100" dist="38100" dir="2700000" algn="tl">
                    <a:srgbClr val="FFFFFF"/>
                  </a:outerShdw>
                </a:effectLst>
                <a:latin typeface="Helvetica" panose="020B0604020202020204" pitchFamily="34" charset="0"/>
              </a:rPr>
              <a:t>clients</a:t>
            </a:r>
          </a:p>
        </p:txBody>
      </p:sp>
      <p:sp>
        <p:nvSpPr>
          <p:cNvPr id="183326" name="Rectangle 30">
            <a:extLst>
              <a:ext uri="{FF2B5EF4-FFF2-40B4-BE49-F238E27FC236}">
                <a16:creationId xmlns:a16="http://schemas.microsoft.com/office/drawing/2014/main" id="{C2E24902-5F85-18AE-1238-244615C676FA}"/>
              </a:ext>
            </a:extLst>
          </p:cNvPr>
          <p:cNvSpPr>
            <a:spLocks noChangeArrowheads="1"/>
          </p:cNvSpPr>
          <p:nvPr/>
        </p:nvSpPr>
        <p:spPr bwMode="auto">
          <a:xfrm>
            <a:off x="3771901" y="5729289"/>
            <a:ext cx="30146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r>
              <a:rPr lang="en-US" altLang="en-US" b="1" i="1">
                <a:effectLst>
                  <a:outerShdw blurRad="38100" dist="38100" dir="2700000" algn="tl">
                    <a:srgbClr val="FFFFFF"/>
                  </a:outerShdw>
                </a:effectLst>
                <a:latin typeface="Helvetica" panose="020B0604020202020204" pitchFamily="34" charset="0"/>
              </a:rPr>
              <a:t>a specific design decision</a:t>
            </a:r>
          </a:p>
        </p:txBody>
      </p:sp>
      <p:sp>
        <p:nvSpPr>
          <p:cNvPr id="183327" name="Line 31">
            <a:extLst>
              <a:ext uri="{FF2B5EF4-FFF2-40B4-BE49-F238E27FC236}">
                <a16:creationId xmlns:a16="http://schemas.microsoft.com/office/drawing/2014/main" id="{B4EB0082-C8E5-6354-0748-8C908253A2B3}"/>
              </a:ext>
            </a:extLst>
          </p:cNvPr>
          <p:cNvSpPr>
            <a:spLocks noChangeShapeType="1"/>
          </p:cNvSpPr>
          <p:nvPr/>
        </p:nvSpPr>
        <p:spPr bwMode="auto">
          <a:xfrm flipH="1">
            <a:off x="5792788" y="4667251"/>
            <a:ext cx="787400" cy="1114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8" name="Line 32">
            <a:extLst>
              <a:ext uri="{FF2B5EF4-FFF2-40B4-BE49-F238E27FC236}">
                <a16:creationId xmlns:a16="http://schemas.microsoft.com/office/drawing/2014/main" id="{69BE39F4-D1B7-7CD9-9A32-11B81917FAEA}"/>
              </a:ext>
            </a:extLst>
          </p:cNvPr>
          <p:cNvSpPr>
            <a:spLocks noChangeShapeType="1"/>
          </p:cNvSpPr>
          <p:nvPr/>
        </p:nvSpPr>
        <p:spPr bwMode="auto">
          <a:xfrm>
            <a:off x="4840288" y="2624138"/>
            <a:ext cx="711200" cy="444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29" name="Line 33">
            <a:extLst>
              <a:ext uri="{FF2B5EF4-FFF2-40B4-BE49-F238E27FC236}">
                <a16:creationId xmlns:a16="http://schemas.microsoft.com/office/drawing/2014/main" id="{F9AC0D9D-C424-E1DD-43AE-5EE186F9099C}"/>
              </a:ext>
            </a:extLst>
          </p:cNvPr>
          <p:cNvSpPr>
            <a:spLocks noChangeShapeType="1"/>
          </p:cNvSpPr>
          <p:nvPr/>
        </p:nvSpPr>
        <p:spPr bwMode="auto">
          <a:xfrm>
            <a:off x="4471988" y="2179638"/>
            <a:ext cx="990600" cy="3111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30" name="Line 34">
            <a:extLst>
              <a:ext uri="{FF2B5EF4-FFF2-40B4-BE49-F238E27FC236}">
                <a16:creationId xmlns:a16="http://schemas.microsoft.com/office/drawing/2014/main" id="{C720DF47-4B88-1E04-0E19-26E8F94257D1}"/>
              </a:ext>
            </a:extLst>
          </p:cNvPr>
          <p:cNvSpPr>
            <a:spLocks noChangeShapeType="1"/>
          </p:cNvSpPr>
          <p:nvPr/>
        </p:nvSpPr>
        <p:spPr bwMode="auto">
          <a:xfrm flipV="1">
            <a:off x="4357688" y="2849563"/>
            <a:ext cx="1117600" cy="1143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
        <p:nvSpPr>
          <p:cNvPr id="183331" name="Line 35">
            <a:extLst>
              <a:ext uri="{FF2B5EF4-FFF2-40B4-BE49-F238E27FC236}">
                <a16:creationId xmlns:a16="http://schemas.microsoft.com/office/drawing/2014/main" id="{5C236296-BEDA-8B20-B41F-6EC54B101D10}"/>
              </a:ext>
            </a:extLst>
          </p:cNvPr>
          <p:cNvSpPr>
            <a:spLocks noChangeShapeType="1"/>
          </p:cNvSpPr>
          <p:nvPr/>
        </p:nvSpPr>
        <p:spPr bwMode="auto">
          <a:xfrm flipV="1">
            <a:off x="4903788" y="2976563"/>
            <a:ext cx="558800" cy="457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AU"/>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1FDAB0D-D8E2-BCB9-94F1-A8207B32E289}"/>
              </a:ext>
            </a:extLst>
          </p:cNvPr>
          <p:cNvSpPr>
            <a:spLocks noGrp="1"/>
          </p:cNvSpPr>
          <p:nvPr>
            <p:ph type="sldNum" sz="quarter" idx="11"/>
          </p:nvPr>
        </p:nvSpPr>
        <p:spPr/>
        <p:txBody>
          <a:bodyPr/>
          <a:lstStyle/>
          <a:p>
            <a:fld id="{780A9F81-21B6-4056-8C05-B7AD1394BC19}" type="slidenum">
              <a:rPr lang="en-US" altLang="en-US"/>
              <a:pPr/>
              <a:t>25</a:t>
            </a:fld>
            <a:endParaRPr lang="en-US" altLang="en-US"/>
          </a:p>
        </p:txBody>
      </p:sp>
      <p:sp>
        <p:nvSpPr>
          <p:cNvPr id="184322" name="Rectangle 2">
            <a:extLst>
              <a:ext uri="{FF2B5EF4-FFF2-40B4-BE49-F238E27FC236}">
                <a16:creationId xmlns:a16="http://schemas.microsoft.com/office/drawing/2014/main" id="{BC419D25-09BA-F98E-2A14-FBF2E27D62A1}"/>
              </a:ext>
            </a:extLst>
          </p:cNvPr>
          <p:cNvSpPr>
            <a:spLocks noGrp="1" noChangeArrowheads="1"/>
          </p:cNvSpPr>
          <p:nvPr>
            <p:ph type="title"/>
          </p:nvPr>
        </p:nvSpPr>
        <p:spPr>
          <a:xfrm>
            <a:off x="2667000" y="1066801"/>
            <a:ext cx="6477000" cy="646113"/>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chor="ctr">
            <a:normAutofit/>
          </a:bodyPr>
          <a:lstStyle/>
          <a:p>
            <a:r>
              <a:rPr lang="en-US" altLang="en-US"/>
              <a:t>Why Information Hiding?</a:t>
            </a:r>
          </a:p>
        </p:txBody>
      </p:sp>
      <p:sp>
        <p:nvSpPr>
          <p:cNvPr id="184323" name="Rectangle 3">
            <a:extLst>
              <a:ext uri="{FF2B5EF4-FFF2-40B4-BE49-F238E27FC236}">
                <a16:creationId xmlns:a16="http://schemas.microsoft.com/office/drawing/2014/main" id="{DC78D280-1347-8BD6-0F0A-B240087ED2FC}"/>
              </a:ext>
            </a:extLst>
          </p:cNvPr>
          <p:cNvSpPr>
            <a:spLocks noGrp="1" noChangeArrowheads="1"/>
          </p:cNvSpPr>
          <p:nvPr>
            <p:ph type="body" idx="1"/>
          </p:nvPr>
        </p:nvSpPr>
        <p:spPr>
          <a:xfrm>
            <a:off x="3352800" y="1905000"/>
            <a:ext cx="6286500" cy="3962400"/>
          </a:xfrm>
          <a:noFill/>
          <a:ln/>
          <a:extLst>
            <a:ext uri="{91240B29-F687-4F45-9708-019B960494DF}">
              <a14:hiddenLine xmlns:a14="http://schemas.microsoft.com/office/drawing/2010/main" w="12700">
                <a:solidFill>
                  <a:schemeClr val="tx1"/>
                </a:solidFill>
                <a:miter lim="800000"/>
                <a:headEnd/>
                <a:tailEnd/>
              </a14:hiddenLine>
            </a:ext>
          </a:extLst>
        </p:spPr>
        <p:txBody>
          <a:bodyPr vert="horz" lIns="90487" tIns="44450" rIns="90487" bIns="44450" rtlCol="0">
            <a:normAutofit/>
          </a:bodyPr>
          <a:lstStyle/>
          <a:p>
            <a:r>
              <a:rPr lang="en-US" altLang="en-US"/>
              <a:t>reduces the likelihood of “side effects”</a:t>
            </a:r>
          </a:p>
          <a:p>
            <a:r>
              <a:rPr lang="en-US" altLang="en-US"/>
              <a:t>limits the global impact of local design decisions</a:t>
            </a:r>
          </a:p>
          <a:p>
            <a:r>
              <a:rPr lang="en-US" altLang="en-US"/>
              <a:t>emphasizes communication through controlled interfaces</a:t>
            </a:r>
          </a:p>
          <a:p>
            <a:r>
              <a:rPr lang="en-US" altLang="en-US"/>
              <a:t>discourages the use of global data</a:t>
            </a:r>
          </a:p>
          <a:p>
            <a:r>
              <a:rPr lang="en-US" altLang="en-US"/>
              <a:t>leads to encapsulation—an attribute of high quality design</a:t>
            </a:r>
          </a:p>
          <a:p>
            <a:r>
              <a:rPr lang="en-US" altLang="en-US"/>
              <a:t>results in higher quality software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88BB-75F3-E4E4-DB47-BD4165E3C1DB}"/>
              </a:ext>
            </a:extLst>
          </p:cNvPr>
          <p:cNvSpPr>
            <a:spLocks noGrp="1"/>
          </p:cNvSpPr>
          <p:nvPr>
            <p:ph type="title"/>
          </p:nvPr>
        </p:nvSpPr>
        <p:spPr/>
        <p:txBody>
          <a:bodyPr/>
          <a:lstStyle/>
          <a:p>
            <a:r>
              <a:rPr lang="en-US" dirty="0"/>
              <a:t>Functional Independence</a:t>
            </a:r>
            <a:endParaRPr lang="en-AU" dirty="0"/>
          </a:p>
        </p:txBody>
      </p:sp>
      <p:sp>
        <p:nvSpPr>
          <p:cNvPr id="3" name="Content Placeholder 2">
            <a:extLst>
              <a:ext uri="{FF2B5EF4-FFF2-40B4-BE49-F238E27FC236}">
                <a16:creationId xmlns:a16="http://schemas.microsoft.com/office/drawing/2014/main" id="{F3ED8D06-24BF-F5CF-D5CB-95930D3218DF}"/>
              </a:ext>
            </a:extLst>
          </p:cNvPr>
          <p:cNvSpPr>
            <a:spLocks noGrp="1"/>
          </p:cNvSpPr>
          <p:nvPr>
            <p:ph idx="1"/>
          </p:nvPr>
        </p:nvSpPr>
        <p:spPr>
          <a:xfrm>
            <a:off x="1089596" y="1540188"/>
            <a:ext cx="5457508" cy="4860611"/>
          </a:xfrm>
        </p:spPr>
        <p:txBody>
          <a:bodyPr>
            <a:normAutofit/>
          </a:bodyPr>
          <a:lstStyle/>
          <a:p>
            <a:r>
              <a:rPr lang="en-US" dirty="0"/>
              <a:t>The functional independence is the concept of separation and related to the concept of modularity, abstraction and information hiding.</a:t>
            </a:r>
          </a:p>
          <a:p>
            <a:r>
              <a:rPr lang="en-US" dirty="0"/>
              <a:t>Criteria 1: Coupling</a:t>
            </a:r>
          </a:p>
          <a:p>
            <a:pPr lvl="1"/>
            <a:r>
              <a:rPr lang="en-US" dirty="0"/>
              <a:t>The degree in which module is “connected” to other module in the system.</a:t>
            </a:r>
          </a:p>
          <a:p>
            <a:pPr lvl="1"/>
            <a:r>
              <a:rPr lang="en-US" dirty="0"/>
              <a:t>Low coupling necessary in good software.</a:t>
            </a:r>
          </a:p>
          <a:p>
            <a:r>
              <a:rPr lang="en-US" dirty="0"/>
              <a:t>Criteria 2: Cohesion</a:t>
            </a:r>
          </a:p>
          <a:p>
            <a:pPr lvl="1"/>
            <a:r>
              <a:rPr lang="en-US" dirty="0"/>
              <a:t>The degree in which module perform functions in inner module in the system.</a:t>
            </a:r>
          </a:p>
          <a:p>
            <a:pPr lvl="1"/>
            <a:r>
              <a:rPr lang="en-US" dirty="0"/>
              <a:t>High cohesion necessary in good software.</a:t>
            </a:r>
            <a:endParaRPr lang="en-AU" dirty="0"/>
          </a:p>
        </p:txBody>
      </p:sp>
      <p:pic>
        <p:nvPicPr>
          <p:cNvPr id="5" name="Picture 4">
            <a:extLst>
              <a:ext uri="{FF2B5EF4-FFF2-40B4-BE49-F238E27FC236}">
                <a16:creationId xmlns:a16="http://schemas.microsoft.com/office/drawing/2014/main" id="{B089B1BF-77D4-070F-90F9-09810624E33A}"/>
              </a:ext>
            </a:extLst>
          </p:cNvPr>
          <p:cNvPicPr>
            <a:picLocks noChangeAspect="1"/>
          </p:cNvPicPr>
          <p:nvPr/>
        </p:nvPicPr>
        <p:blipFill>
          <a:blip r:embed="rId2"/>
          <a:stretch>
            <a:fillRect/>
          </a:stretch>
        </p:blipFill>
        <p:spPr>
          <a:xfrm>
            <a:off x="6870186" y="1716532"/>
            <a:ext cx="5321814" cy="3822414"/>
          </a:xfrm>
          <a:prstGeom prst="rect">
            <a:avLst/>
          </a:prstGeom>
        </p:spPr>
      </p:pic>
    </p:spTree>
    <p:extLst>
      <p:ext uri="{BB962C8B-B14F-4D97-AF65-F5344CB8AC3E}">
        <p14:creationId xmlns:p14="http://schemas.microsoft.com/office/powerpoint/2010/main" val="32673894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E90CC6E-7A6D-B2DB-7DF5-14C40D62184A}"/>
              </a:ext>
            </a:extLst>
          </p:cNvPr>
          <p:cNvSpPr>
            <a:spLocks noGrp="1"/>
          </p:cNvSpPr>
          <p:nvPr>
            <p:ph type="sldNum" sz="quarter" idx="11"/>
          </p:nvPr>
        </p:nvSpPr>
        <p:spPr/>
        <p:txBody>
          <a:bodyPr/>
          <a:lstStyle/>
          <a:p>
            <a:fld id="{935D52FF-19AD-4168-A2EA-4F1971C8F2B7}" type="slidenum">
              <a:rPr lang="en-US" altLang="en-US"/>
              <a:pPr/>
              <a:t>27</a:t>
            </a:fld>
            <a:endParaRPr lang="en-US" altLang="en-US"/>
          </a:p>
        </p:txBody>
      </p:sp>
      <p:sp>
        <p:nvSpPr>
          <p:cNvPr id="204802" name="Rectangle 2">
            <a:extLst>
              <a:ext uri="{FF2B5EF4-FFF2-40B4-BE49-F238E27FC236}">
                <a16:creationId xmlns:a16="http://schemas.microsoft.com/office/drawing/2014/main" id="{8538FAEB-6643-5ED7-1CDA-266CD303537F}"/>
              </a:ext>
            </a:extLst>
          </p:cNvPr>
          <p:cNvSpPr>
            <a:spLocks noGrp="1" noChangeArrowheads="1"/>
          </p:cNvSpPr>
          <p:nvPr>
            <p:ph type="title"/>
          </p:nvPr>
        </p:nvSpPr>
        <p:spPr>
          <a:xfrm>
            <a:off x="2743200" y="1143001"/>
            <a:ext cx="6705600" cy="633413"/>
          </a:xfrm>
        </p:spPr>
        <p:txBody>
          <a:bodyPr>
            <a:normAutofit fontScale="90000"/>
          </a:bodyPr>
          <a:lstStyle/>
          <a:p>
            <a:r>
              <a:rPr lang="en-US" altLang="en-US"/>
              <a:t>Functional Independence</a:t>
            </a:r>
          </a:p>
        </p:txBody>
      </p:sp>
      <p:sp>
        <p:nvSpPr>
          <p:cNvPr id="204803" name="Rectangle 3">
            <a:extLst>
              <a:ext uri="{FF2B5EF4-FFF2-40B4-BE49-F238E27FC236}">
                <a16:creationId xmlns:a16="http://schemas.microsoft.com/office/drawing/2014/main" id="{43635847-3E6C-E180-9DF3-14CA1FFECAE9}"/>
              </a:ext>
            </a:extLst>
          </p:cNvPr>
          <p:cNvSpPr>
            <a:spLocks noGrp="1" noChangeArrowheads="1"/>
          </p:cNvSpPr>
          <p:nvPr>
            <p:ph type="body" idx="1"/>
          </p:nvPr>
        </p:nvSpPr>
        <p:spPr/>
        <p:txBody>
          <a:bodyPr/>
          <a:lstStyle/>
          <a:p>
            <a:pPr>
              <a:lnSpc>
                <a:spcPct val="90000"/>
              </a:lnSpc>
            </a:pPr>
            <a:r>
              <a:rPr lang="en-US" altLang="en-US" sz="2000" dirty="0">
                <a:latin typeface="Palatino" pitchFamily="-128" charset="0"/>
              </a:rPr>
              <a:t>Functional independence is achieved by developing modules with "single-minded" function and an "aversion" to excessive interaction with other modules.</a:t>
            </a:r>
          </a:p>
          <a:p>
            <a:pPr>
              <a:lnSpc>
                <a:spcPct val="90000"/>
              </a:lnSpc>
              <a:spcBef>
                <a:spcPts val="300"/>
              </a:spcBef>
            </a:pPr>
            <a:r>
              <a:rPr lang="en-US" altLang="en-US" sz="2000" i="1" dirty="0">
                <a:solidFill>
                  <a:srgbClr val="C00000"/>
                </a:solidFill>
                <a:latin typeface="Palatino" pitchFamily="-128" charset="0"/>
              </a:rPr>
              <a:t>Cohesion</a:t>
            </a:r>
            <a:r>
              <a:rPr lang="en-US" altLang="en-US" sz="2000" dirty="0">
                <a:latin typeface="Palatino" pitchFamily="-128" charset="0"/>
              </a:rPr>
              <a:t> is an indication of the relative functional strength of a module.</a:t>
            </a:r>
          </a:p>
          <a:p>
            <a:pPr lvl="1">
              <a:lnSpc>
                <a:spcPct val="90000"/>
              </a:lnSpc>
              <a:spcBef>
                <a:spcPts val="300"/>
              </a:spcBef>
            </a:pPr>
            <a:r>
              <a:rPr lang="en-US" altLang="en-US" sz="1800" dirty="0">
                <a:latin typeface="Palatino" pitchFamily="-128" charset="0"/>
              </a:rPr>
              <a:t>A cohesive module performs a single task, requiring little interaction with other components in other parts of a program. Stated simply, a cohesive module should (ideally) do just one thing. </a:t>
            </a:r>
          </a:p>
          <a:p>
            <a:pPr>
              <a:lnSpc>
                <a:spcPct val="90000"/>
              </a:lnSpc>
              <a:spcBef>
                <a:spcPts val="300"/>
              </a:spcBef>
            </a:pPr>
            <a:r>
              <a:rPr lang="en-US" altLang="en-US" sz="2000" i="1" dirty="0">
                <a:solidFill>
                  <a:srgbClr val="C00000"/>
                </a:solidFill>
                <a:latin typeface="Palatino" pitchFamily="-128" charset="0"/>
              </a:rPr>
              <a:t>Coupling</a:t>
            </a:r>
            <a:r>
              <a:rPr lang="en-US" altLang="en-US" sz="2000" dirty="0">
                <a:solidFill>
                  <a:srgbClr val="C00000"/>
                </a:solidFill>
                <a:latin typeface="Palatino" pitchFamily="-128" charset="0"/>
              </a:rPr>
              <a:t> </a:t>
            </a:r>
            <a:r>
              <a:rPr lang="en-US" altLang="en-US" sz="2000" dirty="0">
                <a:latin typeface="Palatino" pitchFamily="-128" charset="0"/>
              </a:rPr>
              <a:t>is an indication of the relative interdependence among modules.</a:t>
            </a:r>
          </a:p>
          <a:p>
            <a:pPr lvl="1">
              <a:lnSpc>
                <a:spcPct val="90000"/>
              </a:lnSpc>
              <a:spcBef>
                <a:spcPts val="300"/>
              </a:spcBef>
            </a:pPr>
            <a:r>
              <a:rPr lang="en-US" altLang="en-US" sz="1800" dirty="0">
                <a:latin typeface="Palatino" pitchFamily="-128" charset="0"/>
              </a:rPr>
              <a:t>Coupling depends on the interface complexity between modules, the point at which entry or reference is made to a module, and what data pass across the interface.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23050-E11E-D476-D286-AA8C81C1E97B}"/>
              </a:ext>
            </a:extLst>
          </p:cNvPr>
          <p:cNvSpPr>
            <a:spLocks noGrp="1"/>
          </p:cNvSpPr>
          <p:nvPr>
            <p:ph type="title"/>
          </p:nvPr>
        </p:nvSpPr>
        <p:spPr/>
        <p:txBody>
          <a:bodyPr/>
          <a:lstStyle/>
          <a:p>
            <a:r>
              <a:rPr lang="en-US" dirty="0"/>
              <a:t>Good and Bad software design</a:t>
            </a:r>
            <a:endParaRPr lang="en-AU" dirty="0"/>
          </a:p>
        </p:txBody>
      </p:sp>
      <p:sp>
        <p:nvSpPr>
          <p:cNvPr id="3" name="Content Placeholder 2">
            <a:extLst>
              <a:ext uri="{FF2B5EF4-FFF2-40B4-BE49-F238E27FC236}">
                <a16:creationId xmlns:a16="http://schemas.microsoft.com/office/drawing/2014/main" id="{251CCBAF-6671-E112-FF44-F4245CBB0AAB}"/>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F259A479-3798-C884-3C2B-5CCEAA84776E}"/>
              </a:ext>
            </a:extLst>
          </p:cNvPr>
          <p:cNvPicPr>
            <a:picLocks noChangeAspect="1"/>
          </p:cNvPicPr>
          <p:nvPr/>
        </p:nvPicPr>
        <p:blipFill>
          <a:blip r:embed="rId2"/>
          <a:stretch>
            <a:fillRect/>
          </a:stretch>
        </p:blipFill>
        <p:spPr>
          <a:xfrm>
            <a:off x="2866978" y="2133600"/>
            <a:ext cx="7368975" cy="4505555"/>
          </a:xfrm>
          <a:prstGeom prst="rect">
            <a:avLst/>
          </a:prstGeom>
        </p:spPr>
      </p:pic>
    </p:spTree>
    <p:extLst>
      <p:ext uri="{BB962C8B-B14F-4D97-AF65-F5344CB8AC3E}">
        <p14:creationId xmlns:p14="http://schemas.microsoft.com/office/powerpoint/2010/main" val="186084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1145-6B0F-A30B-6F7F-2E9F1A9D805F}"/>
              </a:ext>
            </a:extLst>
          </p:cNvPr>
          <p:cNvSpPr>
            <a:spLocks noGrp="1"/>
          </p:cNvSpPr>
          <p:nvPr>
            <p:ph type="title"/>
          </p:nvPr>
        </p:nvSpPr>
        <p:spPr/>
        <p:txBody>
          <a:bodyPr/>
          <a:lstStyle/>
          <a:p>
            <a:r>
              <a:rPr lang="en-US" dirty="0"/>
              <a:t>Why high cohesion and low coupling generate good design?</a:t>
            </a:r>
            <a:endParaRPr lang="en-AU" dirty="0"/>
          </a:p>
        </p:txBody>
      </p:sp>
      <p:sp>
        <p:nvSpPr>
          <p:cNvPr id="3" name="Content Placeholder 2">
            <a:extLst>
              <a:ext uri="{FF2B5EF4-FFF2-40B4-BE49-F238E27FC236}">
                <a16:creationId xmlns:a16="http://schemas.microsoft.com/office/drawing/2014/main" id="{A9A81D46-E6E3-0B76-594E-F770922C887B}"/>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89439CAA-F8C6-615E-1078-1636C92CDABC}"/>
              </a:ext>
            </a:extLst>
          </p:cNvPr>
          <p:cNvPicPr>
            <a:picLocks noChangeAspect="1"/>
          </p:cNvPicPr>
          <p:nvPr/>
        </p:nvPicPr>
        <p:blipFill>
          <a:blip r:embed="rId2"/>
          <a:stretch>
            <a:fillRect/>
          </a:stretch>
        </p:blipFill>
        <p:spPr>
          <a:xfrm>
            <a:off x="687388" y="1784411"/>
            <a:ext cx="3584077" cy="4869402"/>
          </a:xfrm>
          <a:prstGeom prst="rect">
            <a:avLst/>
          </a:prstGeom>
        </p:spPr>
      </p:pic>
      <p:pic>
        <p:nvPicPr>
          <p:cNvPr id="7" name="Picture 6">
            <a:extLst>
              <a:ext uri="{FF2B5EF4-FFF2-40B4-BE49-F238E27FC236}">
                <a16:creationId xmlns:a16="http://schemas.microsoft.com/office/drawing/2014/main" id="{53FB5161-29B6-3D60-FC79-2388B5DA9069}"/>
              </a:ext>
            </a:extLst>
          </p:cNvPr>
          <p:cNvPicPr>
            <a:picLocks noChangeAspect="1"/>
          </p:cNvPicPr>
          <p:nvPr/>
        </p:nvPicPr>
        <p:blipFill>
          <a:blip r:embed="rId3"/>
          <a:stretch>
            <a:fillRect/>
          </a:stretch>
        </p:blipFill>
        <p:spPr>
          <a:xfrm>
            <a:off x="5409827" y="1985786"/>
            <a:ext cx="6329099" cy="2087570"/>
          </a:xfrm>
          <a:prstGeom prst="rect">
            <a:avLst/>
          </a:prstGeom>
        </p:spPr>
      </p:pic>
      <p:pic>
        <p:nvPicPr>
          <p:cNvPr id="9" name="Picture 8">
            <a:extLst>
              <a:ext uri="{FF2B5EF4-FFF2-40B4-BE49-F238E27FC236}">
                <a16:creationId xmlns:a16="http://schemas.microsoft.com/office/drawing/2014/main" id="{51E04D52-C33C-BF88-14CB-DB4C37013343}"/>
              </a:ext>
            </a:extLst>
          </p:cNvPr>
          <p:cNvPicPr>
            <a:picLocks noChangeAspect="1"/>
          </p:cNvPicPr>
          <p:nvPr/>
        </p:nvPicPr>
        <p:blipFill>
          <a:blip r:embed="rId4"/>
          <a:stretch>
            <a:fillRect/>
          </a:stretch>
        </p:blipFill>
        <p:spPr>
          <a:xfrm>
            <a:off x="5409827" y="4368554"/>
            <a:ext cx="6329098" cy="2106821"/>
          </a:xfrm>
          <a:prstGeom prst="rect">
            <a:avLst/>
          </a:prstGeom>
        </p:spPr>
      </p:pic>
    </p:spTree>
    <p:extLst>
      <p:ext uri="{BB962C8B-B14F-4D97-AF65-F5344CB8AC3E}">
        <p14:creationId xmlns:p14="http://schemas.microsoft.com/office/powerpoint/2010/main" val="18641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EC511-2E64-FD75-289A-806FAAF17D7B}"/>
              </a:ext>
            </a:extLst>
          </p:cNvPr>
          <p:cNvSpPr>
            <a:spLocks noGrp="1"/>
          </p:cNvSpPr>
          <p:nvPr>
            <p:ph type="title"/>
          </p:nvPr>
        </p:nvSpPr>
        <p:spPr/>
        <p:txBody>
          <a:bodyPr/>
          <a:lstStyle/>
          <a:p>
            <a:r>
              <a:rPr lang="en-US" dirty="0"/>
              <a:t>Software design manifesto</a:t>
            </a:r>
            <a:endParaRPr lang="en-AU" dirty="0"/>
          </a:p>
        </p:txBody>
      </p:sp>
      <p:sp>
        <p:nvSpPr>
          <p:cNvPr id="3" name="Content Placeholder 2">
            <a:extLst>
              <a:ext uri="{FF2B5EF4-FFF2-40B4-BE49-F238E27FC236}">
                <a16:creationId xmlns:a16="http://schemas.microsoft.com/office/drawing/2014/main" id="{9BB33195-E61C-2701-D7EE-60C98DD9E36F}"/>
              </a:ext>
            </a:extLst>
          </p:cNvPr>
          <p:cNvSpPr>
            <a:spLocks noGrp="1"/>
          </p:cNvSpPr>
          <p:nvPr>
            <p:ph idx="1"/>
          </p:nvPr>
        </p:nvSpPr>
        <p:spPr/>
        <p:txBody>
          <a:bodyPr/>
          <a:lstStyle/>
          <a:p>
            <a:r>
              <a:rPr lang="en-US" altLang="en-US" dirty="0">
                <a:latin typeface="Palatino" pitchFamily="-128" charset="0"/>
              </a:rPr>
              <a:t>Mitch Kapor, the creator of Lotus 1-2-3, presented</a:t>
            </a:r>
            <a:r>
              <a:rPr lang="en-US" altLang="en-US" dirty="0">
                <a:solidFill>
                  <a:srgbClr val="000000"/>
                </a:solidFill>
                <a:latin typeface="Palatino" pitchFamily="-128" charset="0"/>
              </a:rPr>
              <a:t> a “software design manifesto” in </a:t>
            </a:r>
            <a:r>
              <a:rPr lang="en-US" altLang="en-US" i="1" dirty="0">
                <a:solidFill>
                  <a:srgbClr val="000000"/>
                </a:solidFill>
                <a:latin typeface="Palatino" pitchFamily="-128" charset="0"/>
              </a:rPr>
              <a:t>Dr. Dobbs Journal. </a:t>
            </a:r>
            <a:r>
              <a:rPr lang="en-US" altLang="en-US" dirty="0">
                <a:solidFill>
                  <a:srgbClr val="000000"/>
                </a:solidFill>
                <a:latin typeface="Palatino" pitchFamily="-128" charset="0"/>
              </a:rPr>
              <a:t>He said:</a:t>
            </a:r>
          </a:p>
          <a:p>
            <a:pPr lvl="1"/>
            <a:r>
              <a:rPr lang="en-US" altLang="en-US" dirty="0">
                <a:solidFill>
                  <a:srgbClr val="000000"/>
                </a:solidFill>
                <a:latin typeface="Palatino" pitchFamily="-128" charset="0"/>
              </a:rPr>
              <a:t>Good software design should exhibit:</a:t>
            </a:r>
          </a:p>
          <a:p>
            <a:pPr lvl="2"/>
            <a:r>
              <a:rPr lang="en-US" altLang="en-US" sz="1800" b="1" i="1" dirty="0">
                <a:solidFill>
                  <a:srgbClr val="C00000"/>
                </a:solidFill>
                <a:latin typeface="Palatino" pitchFamily="-128" charset="0"/>
              </a:rPr>
              <a:t>Firmness:</a:t>
            </a:r>
            <a:r>
              <a:rPr lang="en-US" altLang="en-US" sz="1800" b="1" dirty="0">
                <a:solidFill>
                  <a:srgbClr val="C00000"/>
                </a:solidFill>
                <a:latin typeface="Palatino" pitchFamily="-128" charset="0"/>
              </a:rPr>
              <a:t> </a:t>
            </a:r>
            <a:r>
              <a:rPr lang="en-US" altLang="en-US" sz="1800" dirty="0">
                <a:solidFill>
                  <a:srgbClr val="000000"/>
                </a:solidFill>
                <a:latin typeface="Palatino" pitchFamily="-128" charset="0"/>
              </a:rPr>
              <a:t>A program should not have any bugs that inhibit its function. </a:t>
            </a:r>
          </a:p>
          <a:p>
            <a:pPr lvl="2"/>
            <a:r>
              <a:rPr lang="en-US" altLang="en-US" sz="1800" b="1" i="1" dirty="0">
                <a:solidFill>
                  <a:srgbClr val="C00000"/>
                </a:solidFill>
                <a:latin typeface="Palatino" pitchFamily="-128" charset="0"/>
              </a:rPr>
              <a:t>Commodity:</a:t>
            </a:r>
            <a:r>
              <a:rPr lang="en-US" altLang="en-US" sz="1800" dirty="0">
                <a:solidFill>
                  <a:srgbClr val="000000"/>
                </a:solidFill>
                <a:latin typeface="Palatino" pitchFamily="-128" charset="0"/>
              </a:rPr>
              <a:t> A program should be suitable for the purposes for which it was intended. </a:t>
            </a:r>
          </a:p>
          <a:p>
            <a:pPr lvl="2"/>
            <a:r>
              <a:rPr lang="en-US" altLang="en-US" sz="1800" b="1" i="1" dirty="0">
                <a:solidFill>
                  <a:srgbClr val="C00000"/>
                </a:solidFill>
                <a:latin typeface="Palatino" pitchFamily="-128" charset="0"/>
              </a:rPr>
              <a:t>Delight:</a:t>
            </a:r>
            <a:r>
              <a:rPr lang="en-US" altLang="en-US" sz="1800" dirty="0">
                <a:solidFill>
                  <a:schemeClr val="folHlink"/>
                </a:solidFill>
                <a:latin typeface="Palatino" pitchFamily="-128" charset="0"/>
              </a:rPr>
              <a:t> </a:t>
            </a:r>
            <a:r>
              <a:rPr lang="en-US" altLang="en-US" sz="1800" dirty="0">
                <a:solidFill>
                  <a:srgbClr val="000000"/>
                </a:solidFill>
                <a:latin typeface="Palatino" pitchFamily="-128" charset="0"/>
              </a:rPr>
              <a:t>The experience of using the program should be pleasurable one.</a:t>
            </a:r>
          </a:p>
          <a:p>
            <a:endParaRPr lang="en-AU" dirty="0"/>
          </a:p>
        </p:txBody>
      </p:sp>
    </p:spTree>
    <p:extLst>
      <p:ext uri="{BB962C8B-B14F-4D97-AF65-F5344CB8AC3E}">
        <p14:creationId xmlns:p14="http://schemas.microsoft.com/office/powerpoint/2010/main" val="3291924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A4D7-B290-4573-AEAB-07F776796309}"/>
              </a:ext>
            </a:extLst>
          </p:cNvPr>
          <p:cNvSpPr>
            <a:spLocks noGrp="1"/>
          </p:cNvSpPr>
          <p:nvPr>
            <p:ph type="title"/>
          </p:nvPr>
        </p:nvSpPr>
        <p:spPr/>
        <p:txBody>
          <a:bodyPr/>
          <a:lstStyle/>
          <a:p>
            <a:r>
              <a:rPr lang="en-US" dirty="0"/>
              <a:t>Refinement</a:t>
            </a:r>
            <a:endParaRPr lang="en-AU" dirty="0"/>
          </a:p>
        </p:txBody>
      </p:sp>
      <p:sp>
        <p:nvSpPr>
          <p:cNvPr id="3" name="Content Placeholder 2">
            <a:extLst>
              <a:ext uri="{FF2B5EF4-FFF2-40B4-BE49-F238E27FC236}">
                <a16:creationId xmlns:a16="http://schemas.microsoft.com/office/drawing/2014/main" id="{93C90AEC-1114-CF9E-3B6F-9A2BEE8A24E1}"/>
              </a:ext>
            </a:extLst>
          </p:cNvPr>
          <p:cNvSpPr>
            <a:spLocks noGrp="1"/>
          </p:cNvSpPr>
          <p:nvPr>
            <p:ph idx="1"/>
          </p:nvPr>
        </p:nvSpPr>
        <p:spPr>
          <a:xfrm>
            <a:off x="2589212" y="1540189"/>
            <a:ext cx="8915400" cy="3777622"/>
          </a:xfrm>
        </p:spPr>
        <p:txBody>
          <a:bodyPr/>
          <a:lstStyle/>
          <a:p>
            <a:r>
              <a:rPr lang="en-US" dirty="0"/>
              <a:t>It is a top-down design approach and a process of elaboration.</a:t>
            </a:r>
          </a:p>
          <a:p>
            <a:r>
              <a:rPr lang="en-US" dirty="0"/>
              <a:t>A program is established for refining levels of procedural details.</a:t>
            </a:r>
          </a:p>
          <a:p>
            <a:r>
              <a:rPr lang="en-AU" dirty="0"/>
              <a:t>A hierarchy is established by decomposing a statement of function in a stepwise manner till the programming language statement are reached. </a:t>
            </a:r>
          </a:p>
        </p:txBody>
      </p:sp>
      <p:pic>
        <p:nvPicPr>
          <p:cNvPr id="5" name="Picture 4">
            <a:extLst>
              <a:ext uri="{FF2B5EF4-FFF2-40B4-BE49-F238E27FC236}">
                <a16:creationId xmlns:a16="http://schemas.microsoft.com/office/drawing/2014/main" id="{505B19B3-97A5-F66E-3D39-ECC39ABC6E5D}"/>
              </a:ext>
            </a:extLst>
          </p:cNvPr>
          <p:cNvPicPr>
            <a:picLocks noChangeAspect="1"/>
          </p:cNvPicPr>
          <p:nvPr/>
        </p:nvPicPr>
        <p:blipFill>
          <a:blip r:embed="rId2"/>
          <a:stretch>
            <a:fillRect/>
          </a:stretch>
        </p:blipFill>
        <p:spPr>
          <a:xfrm>
            <a:off x="2589212" y="3298205"/>
            <a:ext cx="8334856" cy="3309591"/>
          </a:xfrm>
          <a:prstGeom prst="rect">
            <a:avLst/>
          </a:prstGeom>
        </p:spPr>
      </p:pic>
    </p:spTree>
    <p:extLst>
      <p:ext uri="{BB962C8B-B14F-4D97-AF65-F5344CB8AC3E}">
        <p14:creationId xmlns:p14="http://schemas.microsoft.com/office/powerpoint/2010/main" val="3759116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061970FD-22ED-2205-BB53-B75BF44ACD37}"/>
              </a:ext>
            </a:extLst>
          </p:cNvPr>
          <p:cNvSpPr>
            <a:spLocks noGrp="1"/>
          </p:cNvSpPr>
          <p:nvPr>
            <p:ph type="sldNum" sz="quarter" idx="11"/>
          </p:nvPr>
        </p:nvSpPr>
        <p:spPr/>
        <p:txBody>
          <a:bodyPr/>
          <a:lstStyle/>
          <a:p>
            <a:fld id="{0C652E7D-3781-440E-A277-0F7ADD82DA31}" type="slidenum">
              <a:rPr lang="en-US" altLang="en-US"/>
              <a:pPr/>
              <a:t>31</a:t>
            </a:fld>
            <a:endParaRPr lang="en-US" altLang="en-US"/>
          </a:p>
        </p:txBody>
      </p:sp>
      <p:sp>
        <p:nvSpPr>
          <p:cNvPr id="185346" name="Rectangle 2">
            <a:extLst>
              <a:ext uri="{FF2B5EF4-FFF2-40B4-BE49-F238E27FC236}">
                <a16:creationId xmlns:a16="http://schemas.microsoft.com/office/drawing/2014/main" id="{14EF0AEA-DD0A-1CF4-331F-7594B866B4DA}"/>
              </a:ext>
            </a:extLst>
          </p:cNvPr>
          <p:cNvSpPr>
            <a:spLocks noGrp="1" noChangeArrowheads="1"/>
          </p:cNvSpPr>
          <p:nvPr>
            <p:ph type="title"/>
          </p:nvPr>
        </p:nvSpPr>
        <p:spPr>
          <a:xfrm>
            <a:off x="2819400" y="1066800"/>
            <a:ext cx="4783361" cy="605294"/>
          </a:xfrm>
          <a:noFill/>
          <a:ln/>
          <a:extLst>
            <a:ext uri="{91240B29-F687-4F45-9708-019B960494DF}">
              <a14:hiddenLine xmlns:a14="http://schemas.microsoft.com/office/drawing/2010/main" w="12700">
                <a:solidFill>
                  <a:schemeClr val="tx1"/>
                </a:solidFill>
                <a:miter lim="800000"/>
                <a:headEnd/>
                <a:tailEnd/>
              </a14:hiddenLine>
            </a:ext>
          </a:extLst>
        </p:spPr>
        <p:txBody>
          <a:bodyPr vert="horz" wrap="none" lIns="63500" tIns="25400" rIns="63500" bIns="25400" rtlCol="0" anchor="t">
            <a:spAutoFit/>
          </a:bodyPr>
          <a:lstStyle/>
          <a:p>
            <a:r>
              <a:rPr lang="en-US" altLang="en-US"/>
              <a:t>Stepwise Refinement</a:t>
            </a:r>
          </a:p>
        </p:txBody>
      </p:sp>
      <p:sp>
        <p:nvSpPr>
          <p:cNvPr id="185347" name="AutoShape 3">
            <a:extLst>
              <a:ext uri="{FF2B5EF4-FFF2-40B4-BE49-F238E27FC236}">
                <a16:creationId xmlns:a16="http://schemas.microsoft.com/office/drawing/2014/main" id="{B702BD83-F867-B2F2-183F-856614D797B4}"/>
              </a:ext>
            </a:extLst>
          </p:cNvPr>
          <p:cNvSpPr>
            <a:spLocks noChangeArrowheads="1"/>
          </p:cNvSpPr>
          <p:nvPr/>
        </p:nvSpPr>
        <p:spPr bwMode="auto">
          <a:xfrm>
            <a:off x="3530600" y="1854200"/>
            <a:ext cx="2768600" cy="2768600"/>
          </a:xfrm>
          <a:prstGeom prst="roundRect">
            <a:avLst>
              <a:gd name="adj" fmla="val 6616"/>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85348" name="AutoShape 4">
            <a:extLst>
              <a:ext uri="{FF2B5EF4-FFF2-40B4-BE49-F238E27FC236}">
                <a16:creationId xmlns:a16="http://schemas.microsoft.com/office/drawing/2014/main" id="{0706498E-9D2F-5286-3F2B-E4FFE7B534D7}"/>
              </a:ext>
            </a:extLst>
          </p:cNvPr>
          <p:cNvSpPr>
            <a:spLocks noChangeArrowheads="1"/>
          </p:cNvSpPr>
          <p:nvPr/>
        </p:nvSpPr>
        <p:spPr bwMode="auto">
          <a:xfrm>
            <a:off x="3505200" y="1828800"/>
            <a:ext cx="2819400" cy="2819400"/>
          </a:xfrm>
          <a:prstGeom prst="roundRect">
            <a:avLst>
              <a:gd name="adj" fmla="val 7394"/>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p>
            <a:endParaRPr lang="en-AU"/>
          </a:p>
        </p:txBody>
      </p:sp>
      <p:sp>
        <p:nvSpPr>
          <p:cNvPr id="185349" name="Line 5">
            <a:extLst>
              <a:ext uri="{FF2B5EF4-FFF2-40B4-BE49-F238E27FC236}">
                <a16:creationId xmlns:a16="http://schemas.microsoft.com/office/drawing/2014/main" id="{275FD33F-4650-08AA-5609-27211B418B30}"/>
              </a:ext>
            </a:extLst>
          </p:cNvPr>
          <p:cNvSpPr>
            <a:spLocks noChangeShapeType="1"/>
          </p:cNvSpPr>
          <p:nvPr/>
        </p:nvSpPr>
        <p:spPr bwMode="auto">
          <a:xfrm>
            <a:off x="3530600" y="2311400"/>
            <a:ext cx="2768600" cy="0"/>
          </a:xfrm>
          <a:prstGeom prst="line">
            <a:avLst/>
          </a:prstGeom>
          <a:noFill/>
          <a:ln w="50800">
            <a:solidFill>
              <a:srgbClr val="AD27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85350" name="Rectangle 6">
            <a:extLst>
              <a:ext uri="{FF2B5EF4-FFF2-40B4-BE49-F238E27FC236}">
                <a16:creationId xmlns:a16="http://schemas.microsoft.com/office/drawing/2014/main" id="{8D2726C8-3856-FF1F-BC5B-C503D25428FB}"/>
              </a:ext>
            </a:extLst>
          </p:cNvPr>
          <p:cNvSpPr>
            <a:spLocks noChangeArrowheads="1"/>
          </p:cNvSpPr>
          <p:nvPr/>
        </p:nvSpPr>
        <p:spPr bwMode="auto">
          <a:xfrm>
            <a:off x="3605213" y="1771651"/>
            <a:ext cx="695702"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open</a:t>
            </a:r>
            <a:endParaRPr lang="en-US" altLang="en-US">
              <a:latin typeface="Helvetica" panose="020B0604020202020204" pitchFamily="34" charset="0"/>
            </a:endParaRPr>
          </a:p>
        </p:txBody>
      </p:sp>
      <p:sp>
        <p:nvSpPr>
          <p:cNvPr id="185351" name="Rectangle 7">
            <a:extLst>
              <a:ext uri="{FF2B5EF4-FFF2-40B4-BE49-F238E27FC236}">
                <a16:creationId xmlns:a16="http://schemas.microsoft.com/office/drawing/2014/main" id="{50A81A6A-404D-E1D3-A49E-16AF83454C19}"/>
              </a:ext>
            </a:extLst>
          </p:cNvPr>
          <p:cNvSpPr>
            <a:spLocks noChangeArrowheads="1"/>
          </p:cNvSpPr>
          <p:nvPr/>
        </p:nvSpPr>
        <p:spPr bwMode="auto">
          <a:xfrm>
            <a:off x="4521200" y="2882900"/>
            <a:ext cx="3378200" cy="2159000"/>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127000">
                <a:solidFill>
                  <a:schemeClr val="tx1"/>
                </a:solidFill>
                <a:miter lim="800000"/>
                <a:headEnd/>
                <a:tailEnd/>
              </a14:hiddenLine>
            </a:ext>
          </a:extLst>
        </p:spPr>
        <p:txBody>
          <a:bodyPr wrap="none" anchor="ctr"/>
          <a:lstStyle/>
          <a:p>
            <a:endParaRPr lang="en-AU"/>
          </a:p>
        </p:txBody>
      </p:sp>
      <p:sp>
        <p:nvSpPr>
          <p:cNvPr id="185352" name="Rectangle 8">
            <a:extLst>
              <a:ext uri="{FF2B5EF4-FFF2-40B4-BE49-F238E27FC236}">
                <a16:creationId xmlns:a16="http://schemas.microsoft.com/office/drawing/2014/main" id="{E59957C3-E664-0891-B7F0-1FA5440958D5}"/>
              </a:ext>
            </a:extLst>
          </p:cNvPr>
          <p:cNvSpPr>
            <a:spLocks noChangeArrowheads="1"/>
          </p:cNvSpPr>
          <p:nvPr/>
        </p:nvSpPr>
        <p:spPr bwMode="auto">
          <a:xfrm>
            <a:off x="4646614" y="2917825"/>
            <a:ext cx="14763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walk to door;</a:t>
            </a:r>
          </a:p>
          <a:p>
            <a:pPr>
              <a:lnSpc>
                <a:spcPct val="90000"/>
              </a:lnSpc>
            </a:pPr>
            <a:endParaRPr lang="en-US" altLang="en-US">
              <a:latin typeface="Helvetica" panose="020B0604020202020204" pitchFamily="34" charset="0"/>
            </a:endParaRPr>
          </a:p>
        </p:txBody>
      </p:sp>
      <p:sp>
        <p:nvSpPr>
          <p:cNvPr id="185353" name="Rectangle 9">
            <a:extLst>
              <a:ext uri="{FF2B5EF4-FFF2-40B4-BE49-F238E27FC236}">
                <a16:creationId xmlns:a16="http://schemas.microsoft.com/office/drawing/2014/main" id="{DA7087C5-10D4-8577-7C21-A6A39EB4EC0C}"/>
              </a:ext>
            </a:extLst>
          </p:cNvPr>
          <p:cNvSpPr>
            <a:spLocks noChangeArrowheads="1"/>
          </p:cNvSpPr>
          <p:nvPr/>
        </p:nvSpPr>
        <p:spPr bwMode="auto">
          <a:xfrm>
            <a:off x="4646613" y="3146425"/>
            <a:ext cx="1706562"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reach for knob;</a:t>
            </a:r>
          </a:p>
          <a:p>
            <a:pPr>
              <a:lnSpc>
                <a:spcPct val="90000"/>
              </a:lnSpc>
            </a:pPr>
            <a:endParaRPr lang="en-US" altLang="en-US">
              <a:latin typeface="Helvetica" panose="020B0604020202020204" pitchFamily="34" charset="0"/>
            </a:endParaRPr>
          </a:p>
        </p:txBody>
      </p:sp>
      <p:sp>
        <p:nvSpPr>
          <p:cNvPr id="185354" name="Rectangle 10">
            <a:extLst>
              <a:ext uri="{FF2B5EF4-FFF2-40B4-BE49-F238E27FC236}">
                <a16:creationId xmlns:a16="http://schemas.microsoft.com/office/drawing/2014/main" id="{FFD5A9B0-BF3F-FDAD-2AF7-52F360ED0FA6}"/>
              </a:ext>
            </a:extLst>
          </p:cNvPr>
          <p:cNvSpPr>
            <a:spLocks noChangeArrowheads="1"/>
          </p:cNvSpPr>
          <p:nvPr/>
        </p:nvSpPr>
        <p:spPr bwMode="auto">
          <a:xfrm>
            <a:off x="4646613" y="3375025"/>
            <a:ext cx="182806" cy="6160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latin typeface="Helvetica" panose="020B0604020202020204" pitchFamily="34" charset="0"/>
            </a:endParaRPr>
          </a:p>
          <a:p>
            <a:pPr>
              <a:lnSpc>
                <a:spcPct val="90000"/>
              </a:lnSpc>
            </a:pPr>
            <a:endParaRPr lang="en-US" altLang="en-US">
              <a:latin typeface="Helvetica" panose="020B0604020202020204" pitchFamily="34" charset="0"/>
            </a:endParaRPr>
          </a:p>
        </p:txBody>
      </p:sp>
      <p:sp>
        <p:nvSpPr>
          <p:cNvPr id="185355" name="Rectangle 11">
            <a:extLst>
              <a:ext uri="{FF2B5EF4-FFF2-40B4-BE49-F238E27FC236}">
                <a16:creationId xmlns:a16="http://schemas.microsoft.com/office/drawing/2014/main" id="{7D7FFF33-3D0F-6F05-4080-BE5958BE10AB}"/>
              </a:ext>
            </a:extLst>
          </p:cNvPr>
          <p:cNvSpPr>
            <a:spLocks noChangeArrowheads="1"/>
          </p:cNvSpPr>
          <p:nvPr/>
        </p:nvSpPr>
        <p:spPr bwMode="auto">
          <a:xfrm>
            <a:off x="4646613" y="3603625"/>
            <a:ext cx="1274762"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open door;</a:t>
            </a:r>
          </a:p>
          <a:p>
            <a:pPr>
              <a:lnSpc>
                <a:spcPct val="90000"/>
              </a:lnSpc>
            </a:pPr>
            <a:endParaRPr lang="en-US" altLang="en-US">
              <a:latin typeface="Helvetica" panose="020B0604020202020204" pitchFamily="34" charset="0"/>
            </a:endParaRPr>
          </a:p>
        </p:txBody>
      </p:sp>
      <p:sp>
        <p:nvSpPr>
          <p:cNvPr id="185356" name="Rectangle 12">
            <a:extLst>
              <a:ext uri="{FF2B5EF4-FFF2-40B4-BE49-F238E27FC236}">
                <a16:creationId xmlns:a16="http://schemas.microsoft.com/office/drawing/2014/main" id="{337D4C13-0007-7301-B954-CB996361D61B}"/>
              </a:ext>
            </a:extLst>
          </p:cNvPr>
          <p:cNvSpPr>
            <a:spLocks noChangeArrowheads="1"/>
          </p:cNvSpPr>
          <p:nvPr/>
        </p:nvSpPr>
        <p:spPr bwMode="auto">
          <a:xfrm>
            <a:off x="4646613" y="3832225"/>
            <a:ext cx="182806" cy="6160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endParaRPr lang="en-US" altLang="en-US">
              <a:latin typeface="Helvetica" panose="020B0604020202020204" pitchFamily="34" charset="0"/>
            </a:endParaRPr>
          </a:p>
          <a:p>
            <a:pPr>
              <a:lnSpc>
                <a:spcPct val="90000"/>
              </a:lnSpc>
            </a:pPr>
            <a:endParaRPr lang="en-US" altLang="en-US">
              <a:latin typeface="Helvetica" panose="020B0604020202020204" pitchFamily="34" charset="0"/>
            </a:endParaRPr>
          </a:p>
        </p:txBody>
      </p:sp>
      <p:sp>
        <p:nvSpPr>
          <p:cNvPr id="185357" name="Rectangle 13">
            <a:extLst>
              <a:ext uri="{FF2B5EF4-FFF2-40B4-BE49-F238E27FC236}">
                <a16:creationId xmlns:a16="http://schemas.microsoft.com/office/drawing/2014/main" id="{92C4DD94-38AA-E478-4125-F561B385D24D}"/>
              </a:ext>
            </a:extLst>
          </p:cNvPr>
          <p:cNvSpPr>
            <a:spLocks noChangeArrowheads="1"/>
          </p:cNvSpPr>
          <p:nvPr/>
        </p:nvSpPr>
        <p:spPr bwMode="auto">
          <a:xfrm>
            <a:off x="4646614" y="4060825"/>
            <a:ext cx="15398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walk through;</a:t>
            </a:r>
          </a:p>
          <a:p>
            <a:pPr>
              <a:lnSpc>
                <a:spcPct val="90000"/>
              </a:lnSpc>
            </a:pPr>
            <a:endParaRPr lang="en-US" altLang="en-US">
              <a:latin typeface="Helvetica" panose="020B0604020202020204" pitchFamily="34" charset="0"/>
            </a:endParaRPr>
          </a:p>
        </p:txBody>
      </p:sp>
      <p:sp>
        <p:nvSpPr>
          <p:cNvPr id="185358" name="Rectangle 14">
            <a:extLst>
              <a:ext uri="{FF2B5EF4-FFF2-40B4-BE49-F238E27FC236}">
                <a16:creationId xmlns:a16="http://schemas.microsoft.com/office/drawing/2014/main" id="{74D84228-B6D2-4972-6AC9-238F5015A92C}"/>
              </a:ext>
            </a:extLst>
          </p:cNvPr>
          <p:cNvSpPr>
            <a:spLocks noChangeArrowheads="1"/>
          </p:cNvSpPr>
          <p:nvPr/>
        </p:nvSpPr>
        <p:spPr bwMode="auto">
          <a:xfrm>
            <a:off x="4646614" y="4289425"/>
            <a:ext cx="1298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latin typeface="Helvetica" panose="020B0604020202020204" pitchFamily="34" charset="0"/>
              </a:rPr>
              <a:t>close door.</a:t>
            </a:r>
          </a:p>
        </p:txBody>
      </p:sp>
      <p:sp>
        <p:nvSpPr>
          <p:cNvPr id="185359" name="Rectangle 15">
            <a:extLst>
              <a:ext uri="{FF2B5EF4-FFF2-40B4-BE49-F238E27FC236}">
                <a16:creationId xmlns:a16="http://schemas.microsoft.com/office/drawing/2014/main" id="{C6CB0698-E9F3-8EB8-6ACB-3D8118F3D58E}"/>
              </a:ext>
            </a:extLst>
          </p:cNvPr>
          <p:cNvSpPr>
            <a:spLocks noChangeArrowheads="1"/>
          </p:cNvSpPr>
          <p:nvPr/>
        </p:nvSpPr>
        <p:spPr bwMode="auto">
          <a:xfrm>
            <a:off x="6324600" y="3532188"/>
            <a:ext cx="3175000" cy="2678112"/>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p>
            <a:endParaRPr lang="en-AU"/>
          </a:p>
        </p:txBody>
      </p:sp>
      <p:sp>
        <p:nvSpPr>
          <p:cNvPr id="185360" name="Rectangle 16">
            <a:extLst>
              <a:ext uri="{FF2B5EF4-FFF2-40B4-BE49-F238E27FC236}">
                <a16:creationId xmlns:a16="http://schemas.microsoft.com/office/drawing/2014/main" id="{2360AE44-1D34-8062-C0B5-D906F5838166}"/>
              </a:ext>
            </a:extLst>
          </p:cNvPr>
          <p:cNvSpPr>
            <a:spLocks noChangeArrowheads="1"/>
          </p:cNvSpPr>
          <p:nvPr/>
        </p:nvSpPr>
        <p:spPr bwMode="auto">
          <a:xfrm>
            <a:off x="6411913" y="3627439"/>
            <a:ext cx="251936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repeat until door opens</a:t>
            </a:r>
          </a:p>
          <a:p>
            <a:pPr>
              <a:lnSpc>
                <a:spcPct val="90000"/>
              </a:lnSpc>
            </a:pPr>
            <a:endParaRPr lang="en-US" altLang="en-US">
              <a:solidFill>
                <a:schemeClr val="bg2"/>
              </a:solidFill>
              <a:latin typeface="Helvetica" panose="020B0604020202020204" pitchFamily="34" charset="0"/>
            </a:endParaRPr>
          </a:p>
        </p:txBody>
      </p:sp>
      <p:sp>
        <p:nvSpPr>
          <p:cNvPr id="185361" name="Rectangle 17">
            <a:extLst>
              <a:ext uri="{FF2B5EF4-FFF2-40B4-BE49-F238E27FC236}">
                <a16:creationId xmlns:a16="http://schemas.microsoft.com/office/drawing/2014/main" id="{ADCD21EC-C8AF-3322-59AF-B1E81B39F417}"/>
              </a:ext>
            </a:extLst>
          </p:cNvPr>
          <p:cNvSpPr>
            <a:spLocks noChangeArrowheads="1"/>
          </p:cNvSpPr>
          <p:nvPr/>
        </p:nvSpPr>
        <p:spPr bwMode="auto">
          <a:xfrm>
            <a:off x="6411913" y="3856039"/>
            <a:ext cx="223996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turn knob clockwise;</a:t>
            </a:r>
          </a:p>
          <a:p>
            <a:pPr>
              <a:lnSpc>
                <a:spcPct val="90000"/>
              </a:lnSpc>
            </a:pPr>
            <a:endParaRPr lang="en-US" altLang="en-US">
              <a:solidFill>
                <a:schemeClr val="bg2"/>
              </a:solidFill>
              <a:latin typeface="Helvetica" panose="020B0604020202020204" pitchFamily="34" charset="0"/>
            </a:endParaRPr>
          </a:p>
        </p:txBody>
      </p:sp>
      <p:sp>
        <p:nvSpPr>
          <p:cNvPr id="185362" name="Rectangle 18">
            <a:extLst>
              <a:ext uri="{FF2B5EF4-FFF2-40B4-BE49-F238E27FC236}">
                <a16:creationId xmlns:a16="http://schemas.microsoft.com/office/drawing/2014/main" id="{4D3591A2-ECEB-7211-E2AB-EC27566A96F0}"/>
              </a:ext>
            </a:extLst>
          </p:cNvPr>
          <p:cNvSpPr>
            <a:spLocks noChangeArrowheads="1"/>
          </p:cNvSpPr>
          <p:nvPr/>
        </p:nvSpPr>
        <p:spPr bwMode="auto">
          <a:xfrm>
            <a:off x="6411913" y="4084639"/>
            <a:ext cx="267811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if knob doesn't turn, then</a:t>
            </a:r>
          </a:p>
          <a:p>
            <a:pPr>
              <a:lnSpc>
                <a:spcPct val="90000"/>
              </a:lnSpc>
            </a:pPr>
            <a:endParaRPr lang="en-US" altLang="en-US">
              <a:solidFill>
                <a:schemeClr val="bg2"/>
              </a:solidFill>
              <a:latin typeface="Helvetica" panose="020B0604020202020204" pitchFamily="34" charset="0"/>
            </a:endParaRPr>
          </a:p>
        </p:txBody>
      </p:sp>
      <p:sp>
        <p:nvSpPr>
          <p:cNvPr id="185363" name="Rectangle 19">
            <a:extLst>
              <a:ext uri="{FF2B5EF4-FFF2-40B4-BE49-F238E27FC236}">
                <a16:creationId xmlns:a16="http://schemas.microsoft.com/office/drawing/2014/main" id="{75152BD4-17F0-C912-D31E-3F972F8AAA0C}"/>
              </a:ext>
            </a:extLst>
          </p:cNvPr>
          <p:cNvSpPr>
            <a:spLocks noChangeArrowheads="1"/>
          </p:cNvSpPr>
          <p:nvPr/>
        </p:nvSpPr>
        <p:spPr bwMode="auto">
          <a:xfrm>
            <a:off x="6411913" y="4313239"/>
            <a:ext cx="173196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    take key out;</a:t>
            </a:r>
          </a:p>
          <a:p>
            <a:pPr>
              <a:lnSpc>
                <a:spcPct val="90000"/>
              </a:lnSpc>
            </a:pPr>
            <a:endParaRPr lang="en-US" altLang="en-US">
              <a:solidFill>
                <a:schemeClr val="bg2"/>
              </a:solidFill>
              <a:latin typeface="Helvetica" panose="020B0604020202020204" pitchFamily="34" charset="0"/>
            </a:endParaRPr>
          </a:p>
        </p:txBody>
      </p:sp>
      <p:sp>
        <p:nvSpPr>
          <p:cNvPr id="185364" name="Rectangle 20">
            <a:extLst>
              <a:ext uri="{FF2B5EF4-FFF2-40B4-BE49-F238E27FC236}">
                <a16:creationId xmlns:a16="http://schemas.microsoft.com/office/drawing/2014/main" id="{09E2D690-92B6-8214-080C-C0A73B695F3E}"/>
              </a:ext>
            </a:extLst>
          </p:cNvPr>
          <p:cNvSpPr>
            <a:spLocks noChangeArrowheads="1"/>
          </p:cNvSpPr>
          <p:nvPr/>
        </p:nvSpPr>
        <p:spPr bwMode="auto">
          <a:xfrm>
            <a:off x="6411914" y="4541839"/>
            <a:ext cx="20478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    find correct key;</a:t>
            </a:r>
          </a:p>
          <a:p>
            <a:pPr>
              <a:lnSpc>
                <a:spcPct val="90000"/>
              </a:lnSpc>
            </a:pPr>
            <a:endParaRPr lang="en-US" altLang="en-US">
              <a:solidFill>
                <a:schemeClr val="bg2"/>
              </a:solidFill>
              <a:latin typeface="Helvetica" panose="020B0604020202020204" pitchFamily="34" charset="0"/>
            </a:endParaRPr>
          </a:p>
        </p:txBody>
      </p:sp>
      <p:sp>
        <p:nvSpPr>
          <p:cNvPr id="185365" name="Rectangle 21">
            <a:extLst>
              <a:ext uri="{FF2B5EF4-FFF2-40B4-BE49-F238E27FC236}">
                <a16:creationId xmlns:a16="http://schemas.microsoft.com/office/drawing/2014/main" id="{92849036-6407-2E6C-7B6B-BF5669E72D6D}"/>
              </a:ext>
            </a:extLst>
          </p:cNvPr>
          <p:cNvSpPr>
            <a:spLocks noChangeArrowheads="1"/>
          </p:cNvSpPr>
          <p:nvPr/>
        </p:nvSpPr>
        <p:spPr bwMode="auto">
          <a:xfrm>
            <a:off x="6411914" y="4770439"/>
            <a:ext cx="17684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    insert in lock;</a:t>
            </a:r>
          </a:p>
          <a:p>
            <a:pPr>
              <a:lnSpc>
                <a:spcPct val="90000"/>
              </a:lnSpc>
            </a:pPr>
            <a:endParaRPr lang="en-US" altLang="en-US">
              <a:solidFill>
                <a:schemeClr val="bg2"/>
              </a:solidFill>
              <a:latin typeface="Helvetica" panose="020B0604020202020204" pitchFamily="34" charset="0"/>
            </a:endParaRPr>
          </a:p>
        </p:txBody>
      </p:sp>
      <p:sp>
        <p:nvSpPr>
          <p:cNvPr id="185366" name="Rectangle 22">
            <a:extLst>
              <a:ext uri="{FF2B5EF4-FFF2-40B4-BE49-F238E27FC236}">
                <a16:creationId xmlns:a16="http://schemas.microsoft.com/office/drawing/2014/main" id="{15D79A1C-99D0-A04A-1200-F423C956348E}"/>
              </a:ext>
            </a:extLst>
          </p:cNvPr>
          <p:cNvSpPr>
            <a:spLocks noChangeArrowheads="1"/>
          </p:cNvSpPr>
          <p:nvPr/>
        </p:nvSpPr>
        <p:spPr bwMode="auto">
          <a:xfrm>
            <a:off x="6411914" y="4999039"/>
            <a:ext cx="6762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endif</a:t>
            </a:r>
          </a:p>
          <a:p>
            <a:pPr>
              <a:lnSpc>
                <a:spcPct val="90000"/>
              </a:lnSpc>
            </a:pPr>
            <a:endParaRPr lang="en-US" altLang="en-US">
              <a:solidFill>
                <a:schemeClr val="bg2"/>
              </a:solidFill>
              <a:latin typeface="Helvetica" panose="020B0604020202020204" pitchFamily="34" charset="0"/>
            </a:endParaRPr>
          </a:p>
        </p:txBody>
      </p:sp>
      <p:sp>
        <p:nvSpPr>
          <p:cNvPr id="185367" name="Rectangle 23">
            <a:extLst>
              <a:ext uri="{FF2B5EF4-FFF2-40B4-BE49-F238E27FC236}">
                <a16:creationId xmlns:a16="http://schemas.microsoft.com/office/drawing/2014/main" id="{EF3FE6D1-BB9F-EA94-611A-A115F9980750}"/>
              </a:ext>
            </a:extLst>
          </p:cNvPr>
          <p:cNvSpPr>
            <a:spLocks noChangeArrowheads="1"/>
          </p:cNvSpPr>
          <p:nvPr/>
        </p:nvSpPr>
        <p:spPr bwMode="auto">
          <a:xfrm>
            <a:off x="6411913" y="5275263"/>
            <a:ext cx="1909762" cy="774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nSpc>
                <a:spcPct val="80000"/>
              </a:lnSpc>
            </a:pPr>
            <a:r>
              <a:rPr lang="en-US" altLang="en-US">
                <a:solidFill>
                  <a:schemeClr val="bg2"/>
                </a:solidFill>
                <a:latin typeface="Helvetica" panose="020B0604020202020204" pitchFamily="34" charset="0"/>
              </a:rPr>
              <a:t>pull/push door</a:t>
            </a:r>
          </a:p>
          <a:p>
            <a:pPr>
              <a:lnSpc>
                <a:spcPct val="80000"/>
              </a:lnSpc>
            </a:pPr>
            <a:r>
              <a:rPr lang="en-US" altLang="en-US">
                <a:solidFill>
                  <a:schemeClr val="bg2"/>
                </a:solidFill>
                <a:latin typeface="Helvetica" panose="020B0604020202020204" pitchFamily="34" charset="0"/>
              </a:rPr>
              <a:t>move out of way;</a:t>
            </a:r>
          </a:p>
          <a:p>
            <a:pPr>
              <a:lnSpc>
                <a:spcPct val="90000"/>
              </a:lnSpc>
            </a:pPr>
            <a:endParaRPr lang="en-US" altLang="en-US">
              <a:solidFill>
                <a:schemeClr val="bg2"/>
              </a:solidFill>
              <a:latin typeface="Helvetica" panose="020B0604020202020204" pitchFamily="34" charset="0"/>
            </a:endParaRPr>
          </a:p>
        </p:txBody>
      </p:sp>
      <p:sp>
        <p:nvSpPr>
          <p:cNvPr id="185368" name="Rectangle 24">
            <a:extLst>
              <a:ext uri="{FF2B5EF4-FFF2-40B4-BE49-F238E27FC236}">
                <a16:creationId xmlns:a16="http://schemas.microsoft.com/office/drawing/2014/main" id="{8A5362E5-E6DA-3827-8A74-217AE20D1F98}"/>
              </a:ext>
            </a:extLst>
          </p:cNvPr>
          <p:cNvSpPr>
            <a:spLocks noChangeArrowheads="1"/>
          </p:cNvSpPr>
          <p:nvPr/>
        </p:nvSpPr>
        <p:spPr bwMode="auto">
          <a:xfrm>
            <a:off x="6399213" y="5684839"/>
            <a:ext cx="12747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US" altLang="en-US">
                <a:solidFill>
                  <a:schemeClr val="bg2"/>
                </a:solidFill>
                <a:latin typeface="Helvetica" panose="020B0604020202020204" pitchFamily="34" charset="0"/>
              </a:rPr>
              <a:t>end repeat</a:t>
            </a:r>
          </a:p>
        </p:txBody>
      </p:sp>
      <p:sp>
        <p:nvSpPr>
          <p:cNvPr id="185369" name="Line 25">
            <a:extLst>
              <a:ext uri="{FF2B5EF4-FFF2-40B4-BE49-F238E27FC236}">
                <a16:creationId xmlns:a16="http://schemas.microsoft.com/office/drawing/2014/main" id="{71009AD4-D0E1-6800-6568-5DF1FF4B82EB}"/>
              </a:ext>
            </a:extLst>
          </p:cNvPr>
          <p:cNvSpPr>
            <a:spLocks noChangeShapeType="1"/>
          </p:cNvSpPr>
          <p:nvPr/>
        </p:nvSpPr>
        <p:spPr bwMode="auto">
          <a:xfrm flipV="1">
            <a:off x="6019800" y="3835400"/>
            <a:ext cx="406400" cy="127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
        <p:nvSpPr>
          <p:cNvPr id="185370" name="Arc 26">
            <a:extLst>
              <a:ext uri="{FF2B5EF4-FFF2-40B4-BE49-F238E27FC236}">
                <a16:creationId xmlns:a16="http://schemas.microsoft.com/office/drawing/2014/main" id="{E514C5B3-2FD5-5A6B-FB39-AB4E588814A8}"/>
              </a:ext>
            </a:extLst>
          </p:cNvPr>
          <p:cNvSpPr>
            <a:spLocks/>
          </p:cNvSpPr>
          <p:nvPr/>
        </p:nvSpPr>
        <p:spPr bwMode="auto">
          <a:xfrm>
            <a:off x="4014788" y="2767014"/>
            <a:ext cx="812800" cy="82867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AD278D"/>
            </a:solidFill>
            <a:round/>
            <a:headEnd type="triangle" w="med" len="med"/>
            <a:tailEnd/>
          </a:ln>
          <a:effectLst/>
          <a:extLst>
            <a:ext uri="{909E8E84-426E-40DD-AFC4-6F175D3DCCD1}">
              <a14:hiddenFill xmlns:a14="http://schemas.microsoft.com/office/drawing/2010/main">
                <a:solidFill>
                  <a:srgbClr val="AD278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2CD069F2-32BD-C5F8-0A67-AA7B36DDF1AE}"/>
              </a:ext>
            </a:extLst>
          </p:cNvPr>
          <p:cNvSpPr>
            <a:spLocks noGrp="1"/>
          </p:cNvSpPr>
          <p:nvPr>
            <p:ph type="sldNum" sz="quarter" idx="11"/>
          </p:nvPr>
        </p:nvSpPr>
        <p:spPr/>
        <p:txBody>
          <a:bodyPr/>
          <a:lstStyle/>
          <a:p>
            <a:fld id="{AD1412B0-748C-41AE-B7F6-1A5D43725B21}" type="slidenum">
              <a:rPr lang="en-US" altLang="en-US"/>
              <a:pPr/>
              <a:t>32</a:t>
            </a:fld>
            <a:endParaRPr lang="en-US" altLang="en-US"/>
          </a:p>
        </p:txBody>
      </p:sp>
      <p:sp>
        <p:nvSpPr>
          <p:cNvPr id="205826" name="Rectangle 2">
            <a:extLst>
              <a:ext uri="{FF2B5EF4-FFF2-40B4-BE49-F238E27FC236}">
                <a16:creationId xmlns:a16="http://schemas.microsoft.com/office/drawing/2014/main" id="{4A039044-4B41-2C39-77E3-18BB75D54C9F}"/>
              </a:ext>
            </a:extLst>
          </p:cNvPr>
          <p:cNvSpPr>
            <a:spLocks noGrp="1" noChangeArrowheads="1"/>
          </p:cNvSpPr>
          <p:nvPr>
            <p:ph type="title"/>
          </p:nvPr>
        </p:nvSpPr>
        <p:spPr/>
        <p:txBody>
          <a:bodyPr/>
          <a:lstStyle/>
          <a:p>
            <a:r>
              <a:rPr lang="en-US" altLang="en-US"/>
              <a:t>Aspects</a:t>
            </a:r>
          </a:p>
        </p:txBody>
      </p:sp>
      <p:sp>
        <p:nvSpPr>
          <p:cNvPr id="205827" name="Rectangle 3">
            <a:extLst>
              <a:ext uri="{FF2B5EF4-FFF2-40B4-BE49-F238E27FC236}">
                <a16:creationId xmlns:a16="http://schemas.microsoft.com/office/drawing/2014/main" id="{9479D629-A49D-EE4E-07AF-01BB3757B8F8}"/>
              </a:ext>
            </a:extLst>
          </p:cNvPr>
          <p:cNvSpPr>
            <a:spLocks noGrp="1" noChangeArrowheads="1"/>
          </p:cNvSpPr>
          <p:nvPr>
            <p:ph type="body" idx="1"/>
          </p:nvPr>
        </p:nvSpPr>
        <p:spPr/>
        <p:txBody>
          <a:bodyPr>
            <a:normAutofit/>
          </a:bodyPr>
          <a:lstStyle/>
          <a:p>
            <a:pPr algn="just"/>
            <a:r>
              <a:rPr lang="en-US" altLang="en-US" sz="2000" dirty="0">
                <a:latin typeface="Palatino" pitchFamily="-128" charset="0"/>
              </a:rPr>
              <a:t>Consider two requirements, </a:t>
            </a:r>
            <a:r>
              <a:rPr lang="en-US" altLang="en-US" sz="2000" i="1" dirty="0">
                <a:latin typeface="Palatino" pitchFamily="-128" charset="0"/>
              </a:rPr>
              <a:t>A</a:t>
            </a:r>
            <a:r>
              <a:rPr lang="en-US" altLang="en-US" sz="2000" dirty="0">
                <a:latin typeface="Palatino" pitchFamily="-128" charset="0"/>
              </a:rPr>
              <a:t> and </a:t>
            </a:r>
            <a:r>
              <a:rPr lang="en-US" altLang="en-US" sz="2000" i="1" dirty="0">
                <a:latin typeface="Palatino" pitchFamily="-128" charset="0"/>
              </a:rPr>
              <a:t>B.</a:t>
            </a:r>
            <a:r>
              <a:rPr lang="en-US" altLang="en-US" sz="2000" dirty="0">
                <a:latin typeface="Palatino" pitchFamily="-128" charset="0"/>
              </a:rPr>
              <a:t> </a:t>
            </a:r>
            <a:r>
              <a:rPr lang="en-US" altLang="en-US" sz="2000" i="1" dirty="0">
                <a:latin typeface="Palatino" pitchFamily="-128" charset="0"/>
              </a:rPr>
              <a:t> </a:t>
            </a:r>
            <a:r>
              <a:rPr lang="en-US" altLang="en-US" sz="2000" dirty="0">
                <a:latin typeface="Palatino" pitchFamily="-128" charset="0"/>
              </a:rPr>
              <a:t>Requirement</a:t>
            </a:r>
            <a:r>
              <a:rPr lang="en-US" altLang="en-US" sz="2000" i="1" dirty="0">
                <a:latin typeface="Palatino" pitchFamily="-128" charset="0"/>
              </a:rPr>
              <a:t> A crosscuts </a:t>
            </a:r>
            <a:r>
              <a:rPr lang="en-US" altLang="en-US" sz="2000" dirty="0">
                <a:latin typeface="Palatino" pitchFamily="-128" charset="0"/>
              </a:rPr>
              <a:t>requirement </a:t>
            </a:r>
            <a:r>
              <a:rPr lang="en-US" altLang="en-US" sz="2000" i="1" dirty="0">
                <a:latin typeface="Palatino" pitchFamily="-128" charset="0"/>
              </a:rPr>
              <a:t>B</a:t>
            </a:r>
            <a:r>
              <a:rPr lang="en-US" altLang="en-US" sz="2000" dirty="0">
                <a:latin typeface="Palatino" pitchFamily="-128" charset="0"/>
              </a:rPr>
              <a:t> “if a software decomposition [refinement] has been chosen in which </a:t>
            </a:r>
            <a:r>
              <a:rPr lang="en-US" altLang="en-US" sz="2000" i="1" dirty="0">
                <a:latin typeface="Palatino" pitchFamily="-128" charset="0"/>
              </a:rPr>
              <a:t>B</a:t>
            </a:r>
            <a:r>
              <a:rPr lang="en-US" altLang="en-US" sz="2000" dirty="0">
                <a:latin typeface="Palatino" pitchFamily="-128" charset="0"/>
              </a:rPr>
              <a:t> cannot be satisfied without taking </a:t>
            </a:r>
            <a:r>
              <a:rPr lang="en-US" altLang="en-US" sz="2000" i="1" dirty="0">
                <a:latin typeface="Palatino" pitchFamily="-128" charset="0"/>
              </a:rPr>
              <a:t>A</a:t>
            </a:r>
            <a:r>
              <a:rPr lang="en-US" altLang="en-US" sz="2000" dirty="0">
                <a:latin typeface="Palatino" pitchFamily="-128" charset="0"/>
              </a:rPr>
              <a:t> into account. [Ros04]</a:t>
            </a:r>
          </a:p>
          <a:p>
            <a:pPr algn="just"/>
            <a:r>
              <a:rPr lang="en-US" altLang="en-US" sz="2000" dirty="0">
                <a:latin typeface="Palatino" pitchFamily="-128" charset="0"/>
              </a:rPr>
              <a:t>An </a:t>
            </a:r>
            <a:r>
              <a:rPr lang="en-US" altLang="en-US" sz="2000" i="1" dirty="0">
                <a:solidFill>
                  <a:srgbClr val="C00000"/>
                </a:solidFill>
                <a:latin typeface="Palatino" pitchFamily="-128" charset="0"/>
              </a:rPr>
              <a:t>aspect </a:t>
            </a:r>
            <a:r>
              <a:rPr lang="en-US" altLang="en-US" sz="2000" dirty="0">
                <a:latin typeface="Palatino" pitchFamily="-128" charset="0"/>
              </a:rPr>
              <a:t>is a representation of a cross-cutting concern.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E9F75BD5-5D9A-C3FA-BB72-7346C2F0AACF}"/>
              </a:ext>
            </a:extLst>
          </p:cNvPr>
          <p:cNvSpPr>
            <a:spLocks noGrp="1"/>
          </p:cNvSpPr>
          <p:nvPr>
            <p:ph type="sldNum" sz="quarter" idx="11"/>
          </p:nvPr>
        </p:nvSpPr>
        <p:spPr/>
        <p:txBody>
          <a:bodyPr/>
          <a:lstStyle/>
          <a:p>
            <a:fld id="{C91EDF8F-5963-4678-B71B-519C8011A642}" type="slidenum">
              <a:rPr lang="en-US" altLang="en-US"/>
              <a:pPr/>
              <a:t>33</a:t>
            </a:fld>
            <a:endParaRPr lang="en-US" altLang="en-US"/>
          </a:p>
        </p:txBody>
      </p:sp>
      <p:sp>
        <p:nvSpPr>
          <p:cNvPr id="206850" name="Rectangle 2">
            <a:extLst>
              <a:ext uri="{FF2B5EF4-FFF2-40B4-BE49-F238E27FC236}">
                <a16:creationId xmlns:a16="http://schemas.microsoft.com/office/drawing/2014/main" id="{CDAA289D-D7DF-CB0E-DB98-BB25D1167082}"/>
              </a:ext>
            </a:extLst>
          </p:cNvPr>
          <p:cNvSpPr>
            <a:spLocks noGrp="1" noChangeArrowheads="1"/>
          </p:cNvSpPr>
          <p:nvPr>
            <p:ph type="title"/>
          </p:nvPr>
        </p:nvSpPr>
        <p:spPr/>
        <p:txBody>
          <a:bodyPr/>
          <a:lstStyle/>
          <a:p>
            <a:r>
              <a:rPr lang="en-US" altLang="en-US"/>
              <a:t>Aspects—An Example</a:t>
            </a:r>
          </a:p>
        </p:txBody>
      </p:sp>
      <p:sp>
        <p:nvSpPr>
          <p:cNvPr id="206851" name="Rectangle 3">
            <a:extLst>
              <a:ext uri="{FF2B5EF4-FFF2-40B4-BE49-F238E27FC236}">
                <a16:creationId xmlns:a16="http://schemas.microsoft.com/office/drawing/2014/main" id="{B3E10CCD-74E7-E6FE-4CA6-3046D9FA0783}"/>
              </a:ext>
            </a:extLst>
          </p:cNvPr>
          <p:cNvSpPr>
            <a:spLocks noGrp="1" noChangeArrowheads="1"/>
          </p:cNvSpPr>
          <p:nvPr>
            <p:ph type="body" idx="1"/>
          </p:nvPr>
        </p:nvSpPr>
        <p:spPr/>
        <p:txBody>
          <a:bodyPr/>
          <a:lstStyle/>
          <a:p>
            <a:pPr algn="just">
              <a:lnSpc>
                <a:spcPct val="90000"/>
              </a:lnSpc>
              <a:spcBef>
                <a:spcPts val="300"/>
              </a:spcBef>
            </a:pPr>
            <a:r>
              <a:rPr lang="en-US" altLang="en-US" sz="1600" dirty="0">
                <a:latin typeface="Palatino" pitchFamily="-128" charset="0"/>
              </a:rPr>
              <a:t>Consider two requirements for the </a:t>
            </a:r>
            <a:r>
              <a:rPr lang="en-US" altLang="en-US" sz="1600" b="1" dirty="0">
                <a:latin typeface="Arial" panose="020B0604020202020204" pitchFamily="34" charset="0"/>
              </a:rPr>
              <a:t>SafeHomeAssured.com</a:t>
            </a:r>
            <a:r>
              <a:rPr lang="en-US" altLang="en-US" sz="1600" dirty="0">
                <a:latin typeface="Palatino" pitchFamily="-128" charset="0"/>
              </a:rPr>
              <a:t> WebApp. Requirement </a:t>
            </a:r>
            <a:r>
              <a:rPr lang="en-US" altLang="en-US" sz="1600" i="1" dirty="0">
                <a:latin typeface="Palatino" pitchFamily="-128" charset="0"/>
              </a:rPr>
              <a:t>A</a:t>
            </a:r>
            <a:r>
              <a:rPr lang="en-US" altLang="en-US" sz="1600" dirty="0">
                <a:latin typeface="Palatino" pitchFamily="-128" charset="0"/>
              </a:rPr>
              <a:t> is described via the use-case </a:t>
            </a:r>
            <a:r>
              <a:rPr lang="en-US" altLang="en-US" sz="1600" b="1" dirty="0">
                <a:solidFill>
                  <a:srgbClr val="000000"/>
                </a:solidFill>
                <a:latin typeface="Arial" panose="020B0604020202020204" pitchFamily="34" charset="0"/>
              </a:rPr>
              <a:t>Access camera surveillance via the Internet.</a:t>
            </a:r>
            <a:r>
              <a:rPr lang="en-US" altLang="en-US" sz="1600" i="1" dirty="0">
                <a:solidFill>
                  <a:srgbClr val="000000"/>
                </a:solidFill>
                <a:latin typeface="Palatino" pitchFamily="-128" charset="0"/>
              </a:rPr>
              <a:t> </a:t>
            </a:r>
            <a:r>
              <a:rPr lang="en-US" altLang="en-US" sz="1600" dirty="0">
                <a:latin typeface="Palatino" pitchFamily="-128" charset="0"/>
              </a:rPr>
              <a:t> A design refinement would focus on those modules that would enable a registered user to access video from cameras placed throughout a space. Requirement </a:t>
            </a:r>
            <a:r>
              <a:rPr lang="en-US" altLang="en-US" sz="1600" i="1" dirty="0">
                <a:latin typeface="Palatino" pitchFamily="-128" charset="0"/>
              </a:rPr>
              <a:t>B</a:t>
            </a:r>
            <a:r>
              <a:rPr lang="en-US" altLang="en-US" sz="1600" dirty="0">
                <a:latin typeface="Palatino" pitchFamily="-128" charset="0"/>
              </a:rPr>
              <a:t> is a generic security requirement that states that </a:t>
            </a:r>
            <a:r>
              <a:rPr lang="en-US" altLang="en-US" sz="1600" i="1" dirty="0">
                <a:latin typeface="Palatino" pitchFamily="-128" charset="0"/>
              </a:rPr>
              <a:t>a registered user must be validated prior to using</a:t>
            </a:r>
            <a:r>
              <a:rPr lang="en-US" altLang="en-US" sz="1600" dirty="0">
                <a:latin typeface="Palatino" pitchFamily="-128" charset="0"/>
              </a:rPr>
              <a:t> </a:t>
            </a:r>
            <a:r>
              <a:rPr lang="en-US" altLang="en-US" sz="1600" b="1" dirty="0">
                <a:latin typeface="Arial" panose="020B0604020202020204" pitchFamily="34" charset="0"/>
              </a:rPr>
              <a:t>SafeHomeAssured.com.</a:t>
            </a:r>
            <a:r>
              <a:rPr lang="en-US" altLang="en-US" sz="1600" dirty="0">
                <a:latin typeface="Palatino" pitchFamily="-128" charset="0"/>
              </a:rPr>
              <a:t> This requirement is applicable for all functions that are available to registered </a:t>
            </a:r>
            <a:r>
              <a:rPr lang="en-US" altLang="en-US" sz="1600" i="1" dirty="0" err="1">
                <a:latin typeface="Palatino" pitchFamily="-128" charset="0"/>
              </a:rPr>
              <a:t>SafeHome</a:t>
            </a:r>
            <a:r>
              <a:rPr lang="en-US" altLang="en-US" sz="1600" dirty="0">
                <a:latin typeface="Palatino" pitchFamily="-128" charset="0"/>
              </a:rPr>
              <a:t> users. As design refinement occurs, </a:t>
            </a:r>
            <a:r>
              <a:rPr lang="en-US" altLang="en-US" sz="1600" i="1" dirty="0">
                <a:latin typeface="Palatino" pitchFamily="-128" charset="0"/>
              </a:rPr>
              <a:t>A*</a:t>
            </a:r>
            <a:r>
              <a:rPr lang="en-US" altLang="en-US" sz="1600" dirty="0">
                <a:latin typeface="Palatino" pitchFamily="-128" charset="0"/>
              </a:rPr>
              <a:t> is a design representation for requirement </a:t>
            </a:r>
            <a:r>
              <a:rPr lang="en-US" altLang="en-US" sz="1600" i="1" dirty="0">
                <a:latin typeface="Palatino" pitchFamily="-128" charset="0"/>
              </a:rPr>
              <a:t>A</a:t>
            </a:r>
            <a:r>
              <a:rPr lang="en-US" altLang="en-US" sz="1600" dirty="0">
                <a:latin typeface="Palatino" pitchFamily="-128" charset="0"/>
              </a:rPr>
              <a:t> and</a:t>
            </a:r>
            <a:r>
              <a:rPr lang="en-US" altLang="en-US" sz="1600" i="1" dirty="0">
                <a:latin typeface="Palatino" pitchFamily="-128" charset="0"/>
              </a:rPr>
              <a:t> B*</a:t>
            </a:r>
            <a:r>
              <a:rPr lang="en-US" altLang="en-US" sz="1600" dirty="0">
                <a:latin typeface="Palatino" pitchFamily="-128" charset="0"/>
              </a:rPr>
              <a:t> is a design representation for requirement </a:t>
            </a:r>
            <a:r>
              <a:rPr lang="en-US" altLang="en-US" sz="1600" i="1" dirty="0">
                <a:latin typeface="Palatino" pitchFamily="-128" charset="0"/>
              </a:rPr>
              <a:t>B</a:t>
            </a:r>
            <a:r>
              <a:rPr lang="en-US" altLang="en-US" sz="1600" dirty="0">
                <a:latin typeface="Palatino" pitchFamily="-128" charset="0"/>
              </a:rPr>
              <a:t>. Therefore, </a:t>
            </a:r>
            <a:r>
              <a:rPr lang="en-US" altLang="en-US" sz="1600" i="1" dirty="0">
                <a:latin typeface="Palatino" pitchFamily="-128" charset="0"/>
              </a:rPr>
              <a:t>A*</a:t>
            </a:r>
            <a:r>
              <a:rPr lang="en-US" altLang="en-US" sz="1600" dirty="0">
                <a:latin typeface="Palatino" pitchFamily="-128" charset="0"/>
              </a:rPr>
              <a:t> and </a:t>
            </a:r>
            <a:r>
              <a:rPr lang="en-US" altLang="en-US" sz="1600" i="1" dirty="0">
                <a:latin typeface="Palatino" pitchFamily="-128" charset="0"/>
              </a:rPr>
              <a:t>B*</a:t>
            </a:r>
            <a:r>
              <a:rPr lang="en-US" altLang="en-US" sz="1600" dirty="0">
                <a:latin typeface="Palatino" pitchFamily="-128" charset="0"/>
              </a:rPr>
              <a:t> are representations of concerns, and B* </a:t>
            </a:r>
            <a:r>
              <a:rPr lang="en-US" altLang="en-US" sz="1600" i="1" dirty="0">
                <a:latin typeface="Palatino" pitchFamily="-128" charset="0"/>
              </a:rPr>
              <a:t>cross-cuts</a:t>
            </a:r>
            <a:r>
              <a:rPr lang="en-US" altLang="en-US" sz="1600" dirty="0">
                <a:latin typeface="Palatino" pitchFamily="-128" charset="0"/>
              </a:rPr>
              <a:t> A*. </a:t>
            </a:r>
          </a:p>
          <a:p>
            <a:pPr algn="just">
              <a:lnSpc>
                <a:spcPct val="90000"/>
              </a:lnSpc>
              <a:spcBef>
                <a:spcPts val="300"/>
              </a:spcBef>
            </a:pPr>
            <a:r>
              <a:rPr lang="en-US" altLang="en-US" sz="1600" dirty="0">
                <a:latin typeface="Palatino" pitchFamily="-128" charset="0"/>
              </a:rPr>
              <a:t>An </a:t>
            </a:r>
            <a:r>
              <a:rPr lang="en-US" altLang="en-US" sz="1600" i="1" dirty="0">
                <a:latin typeface="Palatino" pitchFamily="-128" charset="0"/>
              </a:rPr>
              <a:t>aspect </a:t>
            </a:r>
            <a:r>
              <a:rPr lang="en-US" altLang="en-US" sz="1600" dirty="0">
                <a:latin typeface="Palatino" pitchFamily="-128" charset="0"/>
              </a:rPr>
              <a:t>is a representation of a cross-cutting concern. Therefore, the design representation, </a:t>
            </a:r>
            <a:r>
              <a:rPr lang="en-US" altLang="en-US" sz="1600" i="1" dirty="0">
                <a:latin typeface="Palatino" pitchFamily="-128" charset="0"/>
              </a:rPr>
              <a:t>B*</a:t>
            </a:r>
            <a:r>
              <a:rPr lang="en-US" altLang="en-US" sz="1600" dirty="0">
                <a:latin typeface="Palatino" pitchFamily="-128" charset="0"/>
              </a:rPr>
              <a:t>, of the requirement, </a:t>
            </a:r>
            <a:r>
              <a:rPr lang="en-US" altLang="en-US" sz="1600" i="1" dirty="0">
                <a:latin typeface="Palatino" pitchFamily="-128" charset="0"/>
              </a:rPr>
              <a:t>a registered user must be validated prior to using</a:t>
            </a:r>
            <a:r>
              <a:rPr lang="en-US" altLang="en-US" sz="1600" dirty="0">
                <a:latin typeface="Palatino" pitchFamily="-128" charset="0"/>
              </a:rPr>
              <a:t> </a:t>
            </a:r>
            <a:r>
              <a:rPr lang="en-US" altLang="en-US" sz="1600" b="1" dirty="0">
                <a:latin typeface="Arial" panose="020B0604020202020204" pitchFamily="34" charset="0"/>
              </a:rPr>
              <a:t>SafeHomeAssured.com,</a:t>
            </a:r>
            <a:r>
              <a:rPr lang="en-US" altLang="en-US" sz="1600" dirty="0">
                <a:latin typeface="Palatino" pitchFamily="-128" charset="0"/>
              </a:rPr>
              <a:t> is an aspect of the </a:t>
            </a:r>
            <a:r>
              <a:rPr lang="en-US" altLang="en-US" sz="1600" i="1" dirty="0" err="1">
                <a:latin typeface="Palatino" pitchFamily="-128" charset="0"/>
              </a:rPr>
              <a:t>SafeHome</a:t>
            </a:r>
            <a:r>
              <a:rPr lang="en-US" altLang="en-US" sz="1600" dirty="0">
                <a:latin typeface="Palatino" pitchFamily="-128" charset="0"/>
              </a:rPr>
              <a:t> WebApp. </a:t>
            </a:r>
            <a:endParaRPr lang="en-US" altLang="en-US" sz="2000" dirty="0">
              <a:latin typeface="Palatino" pitchFamily="-128" charset="0"/>
            </a:endParaRPr>
          </a:p>
          <a:p>
            <a:pPr>
              <a:lnSpc>
                <a:spcPct val="90000"/>
              </a:lnSpc>
            </a:pPr>
            <a:endParaRPr lang="en-US"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FB6272A3-0CF4-6046-3915-45985CCFE304}"/>
              </a:ext>
            </a:extLst>
          </p:cNvPr>
          <p:cNvSpPr>
            <a:spLocks noGrp="1"/>
          </p:cNvSpPr>
          <p:nvPr>
            <p:ph type="sldNum" sz="quarter" idx="11"/>
          </p:nvPr>
        </p:nvSpPr>
        <p:spPr/>
        <p:txBody>
          <a:bodyPr/>
          <a:lstStyle/>
          <a:p>
            <a:fld id="{31AA3D48-B9E7-4A50-9E83-59D0F8BF1E6C}" type="slidenum">
              <a:rPr lang="en-US" altLang="en-US"/>
              <a:pPr/>
              <a:t>34</a:t>
            </a:fld>
            <a:endParaRPr lang="en-US" altLang="en-US"/>
          </a:p>
        </p:txBody>
      </p:sp>
      <p:sp>
        <p:nvSpPr>
          <p:cNvPr id="188418" name="Rectangle 2">
            <a:extLst>
              <a:ext uri="{FF2B5EF4-FFF2-40B4-BE49-F238E27FC236}">
                <a16:creationId xmlns:a16="http://schemas.microsoft.com/office/drawing/2014/main" id="{6D213C7F-E04F-ED75-97B7-59539AACB813}"/>
              </a:ext>
            </a:extLst>
          </p:cNvPr>
          <p:cNvSpPr>
            <a:spLocks noGrp="1" noChangeArrowheads="1"/>
          </p:cNvSpPr>
          <p:nvPr>
            <p:ph type="title"/>
          </p:nvPr>
        </p:nvSpPr>
        <p:spPr>
          <a:xfrm>
            <a:off x="2819400" y="1143001"/>
            <a:ext cx="2863850" cy="633413"/>
          </a:xfrm>
        </p:spPr>
        <p:txBody>
          <a:bodyPr>
            <a:normAutofit fontScale="90000"/>
          </a:bodyPr>
          <a:lstStyle/>
          <a:p>
            <a:r>
              <a:rPr lang="en-US" altLang="en-US"/>
              <a:t>Refactoring</a:t>
            </a:r>
          </a:p>
        </p:txBody>
      </p:sp>
      <p:sp>
        <p:nvSpPr>
          <p:cNvPr id="188419" name="Rectangle 3">
            <a:extLst>
              <a:ext uri="{FF2B5EF4-FFF2-40B4-BE49-F238E27FC236}">
                <a16:creationId xmlns:a16="http://schemas.microsoft.com/office/drawing/2014/main" id="{667DD218-C2C7-DBD6-36F5-548ED41414AC}"/>
              </a:ext>
            </a:extLst>
          </p:cNvPr>
          <p:cNvSpPr>
            <a:spLocks noGrp="1" noChangeArrowheads="1"/>
          </p:cNvSpPr>
          <p:nvPr>
            <p:ph type="body" idx="1"/>
          </p:nvPr>
        </p:nvSpPr>
        <p:spPr>
          <a:xfrm>
            <a:off x="3429000" y="2209800"/>
            <a:ext cx="6781800" cy="3170238"/>
          </a:xfrm>
        </p:spPr>
        <p:txBody>
          <a:bodyPr/>
          <a:lstStyle/>
          <a:p>
            <a:pPr>
              <a:lnSpc>
                <a:spcPct val="80000"/>
              </a:lnSpc>
              <a:spcBef>
                <a:spcPts val="300"/>
              </a:spcBef>
            </a:pPr>
            <a:r>
              <a:rPr lang="en-US" altLang="en-US" dirty="0"/>
              <a:t>Fowler [FOW99] defines refactoring in the following manner: </a:t>
            </a:r>
          </a:p>
          <a:p>
            <a:pPr lvl="1">
              <a:lnSpc>
                <a:spcPct val="80000"/>
              </a:lnSpc>
              <a:spcBef>
                <a:spcPts val="300"/>
              </a:spcBef>
            </a:pPr>
            <a:r>
              <a:rPr lang="en-US" altLang="en-US" dirty="0">
                <a:solidFill>
                  <a:srgbClr val="C00000"/>
                </a:solidFill>
              </a:rPr>
              <a:t>"Refactoring is the process of changing a software system in such a way that it does not alter the external behavior of the code [design] yet improves its internal structure.”</a:t>
            </a:r>
          </a:p>
          <a:p>
            <a:pPr>
              <a:lnSpc>
                <a:spcPct val="80000"/>
              </a:lnSpc>
              <a:spcBef>
                <a:spcPts val="300"/>
              </a:spcBef>
            </a:pPr>
            <a:r>
              <a:rPr lang="en-US" altLang="en-US" dirty="0"/>
              <a:t>When software is refactored, the existing design is examined for </a:t>
            </a:r>
          </a:p>
          <a:p>
            <a:pPr lvl="1">
              <a:lnSpc>
                <a:spcPct val="80000"/>
              </a:lnSpc>
              <a:spcBef>
                <a:spcPts val="300"/>
              </a:spcBef>
            </a:pPr>
            <a:r>
              <a:rPr lang="en-US" altLang="en-US" dirty="0"/>
              <a:t>redundancy</a:t>
            </a:r>
          </a:p>
          <a:p>
            <a:pPr lvl="1">
              <a:lnSpc>
                <a:spcPct val="80000"/>
              </a:lnSpc>
              <a:spcBef>
                <a:spcPts val="300"/>
              </a:spcBef>
            </a:pPr>
            <a:r>
              <a:rPr lang="en-US" altLang="en-US" dirty="0"/>
              <a:t>unused design elements</a:t>
            </a:r>
          </a:p>
          <a:p>
            <a:pPr lvl="1">
              <a:lnSpc>
                <a:spcPct val="80000"/>
              </a:lnSpc>
              <a:spcBef>
                <a:spcPts val="300"/>
              </a:spcBef>
            </a:pPr>
            <a:r>
              <a:rPr lang="en-US" altLang="en-US" dirty="0"/>
              <a:t>inefficient or unnecessary algorithms</a:t>
            </a:r>
          </a:p>
          <a:p>
            <a:pPr lvl="1">
              <a:lnSpc>
                <a:spcPct val="80000"/>
              </a:lnSpc>
              <a:spcBef>
                <a:spcPts val="300"/>
              </a:spcBef>
            </a:pPr>
            <a:r>
              <a:rPr lang="en-US" altLang="en-US" dirty="0"/>
              <a:t>poorly constructed or inappropriate data structures</a:t>
            </a:r>
          </a:p>
          <a:p>
            <a:pPr lvl="1">
              <a:lnSpc>
                <a:spcPct val="80000"/>
              </a:lnSpc>
              <a:spcBef>
                <a:spcPts val="300"/>
              </a:spcBef>
            </a:pPr>
            <a:r>
              <a:rPr lang="en-US" altLang="en-US" dirty="0"/>
              <a:t>or any other design failure that can be corrected to yield a better design.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432C74C5-D58C-C981-52E7-1F573B649001}"/>
              </a:ext>
            </a:extLst>
          </p:cNvPr>
          <p:cNvSpPr>
            <a:spLocks noGrp="1"/>
          </p:cNvSpPr>
          <p:nvPr>
            <p:ph type="sldNum" sz="quarter" idx="11"/>
          </p:nvPr>
        </p:nvSpPr>
        <p:spPr/>
        <p:txBody>
          <a:bodyPr/>
          <a:lstStyle/>
          <a:p>
            <a:fld id="{06F5AF90-4F8B-4E7D-B45F-E2F5CE4C6098}" type="slidenum">
              <a:rPr lang="en-US" altLang="en-US"/>
              <a:pPr/>
              <a:t>35</a:t>
            </a:fld>
            <a:endParaRPr lang="en-US" altLang="en-US"/>
          </a:p>
        </p:txBody>
      </p:sp>
      <p:sp>
        <p:nvSpPr>
          <p:cNvPr id="189442" name="Rectangle 2">
            <a:extLst>
              <a:ext uri="{FF2B5EF4-FFF2-40B4-BE49-F238E27FC236}">
                <a16:creationId xmlns:a16="http://schemas.microsoft.com/office/drawing/2014/main" id="{9FED3422-0CBE-BC43-D1A7-FB9552001A04}"/>
              </a:ext>
            </a:extLst>
          </p:cNvPr>
          <p:cNvSpPr>
            <a:spLocks noGrp="1" noChangeArrowheads="1"/>
          </p:cNvSpPr>
          <p:nvPr>
            <p:ph type="title"/>
          </p:nvPr>
        </p:nvSpPr>
        <p:spPr>
          <a:xfrm>
            <a:off x="2743201" y="1066801"/>
            <a:ext cx="5121275" cy="633413"/>
          </a:xfrm>
        </p:spPr>
        <p:txBody>
          <a:bodyPr>
            <a:normAutofit fontScale="90000"/>
          </a:bodyPr>
          <a:lstStyle/>
          <a:p>
            <a:r>
              <a:rPr lang="en-US" altLang="en-US"/>
              <a:t>OO Design Concepts</a:t>
            </a:r>
          </a:p>
        </p:txBody>
      </p:sp>
      <p:sp>
        <p:nvSpPr>
          <p:cNvPr id="189443" name="Rectangle 3">
            <a:extLst>
              <a:ext uri="{FF2B5EF4-FFF2-40B4-BE49-F238E27FC236}">
                <a16:creationId xmlns:a16="http://schemas.microsoft.com/office/drawing/2014/main" id="{7C72AAD4-0558-BA3E-2E11-2978CF400D39}"/>
              </a:ext>
            </a:extLst>
          </p:cNvPr>
          <p:cNvSpPr>
            <a:spLocks noGrp="1" noChangeArrowheads="1"/>
          </p:cNvSpPr>
          <p:nvPr>
            <p:ph type="body" idx="1"/>
          </p:nvPr>
        </p:nvSpPr>
        <p:spPr>
          <a:xfrm>
            <a:off x="3352800" y="2057401"/>
            <a:ext cx="6719888" cy="3311525"/>
          </a:xfrm>
        </p:spPr>
        <p:txBody>
          <a:bodyPr>
            <a:normAutofit lnSpcReduction="10000"/>
          </a:bodyPr>
          <a:lstStyle/>
          <a:p>
            <a:r>
              <a:rPr lang="en-US" altLang="en-US" dirty="0">
                <a:solidFill>
                  <a:srgbClr val="C00000"/>
                </a:solidFill>
              </a:rPr>
              <a:t>Design classes</a:t>
            </a:r>
          </a:p>
          <a:p>
            <a:pPr lvl="1"/>
            <a:r>
              <a:rPr lang="en-US" altLang="en-US" dirty="0"/>
              <a:t>Entity classes</a:t>
            </a:r>
          </a:p>
          <a:p>
            <a:pPr lvl="1"/>
            <a:r>
              <a:rPr lang="en-US" altLang="en-US" dirty="0"/>
              <a:t>Boundary classes</a:t>
            </a:r>
          </a:p>
          <a:p>
            <a:pPr lvl="1"/>
            <a:r>
              <a:rPr lang="en-US" altLang="en-US" dirty="0"/>
              <a:t>Controller classes</a:t>
            </a:r>
          </a:p>
          <a:p>
            <a:r>
              <a:rPr lang="en-US" altLang="en-US" dirty="0">
                <a:solidFill>
                  <a:srgbClr val="C00000"/>
                </a:solidFill>
              </a:rPr>
              <a:t>Inheritance</a:t>
            </a:r>
            <a:r>
              <a:rPr lang="en-US" altLang="en-US" dirty="0"/>
              <a:t>—all responsibilities of a superclass is immediately inherited by all subclasses</a:t>
            </a:r>
          </a:p>
          <a:p>
            <a:r>
              <a:rPr lang="en-US" altLang="en-US" dirty="0">
                <a:solidFill>
                  <a:srgbClr val="C00000"/>
                </a:solidFill>
              </a:rPr>
              <a:t>Messages</a:t>
            </a:r>
            <a:r>
              <a:rPr lang="en-US" altLang="en-US" dirty="0"/>
              <a:t>—stimulate some behavior to occur in the receiving object</a:t>
            </a:r>
          </a:p>
          <a:p>
            <a:r>
              <a:rPr lang="en-US" altLang="en-US" dirty="0">
                <a:solidFill>
                  <a:srgbClr val="C00000"/>
                </a:solidFill>
              </a:rPr>
              <a:t>Polymorphism</a:t>
            </a:r>
            <a:r>
              <a:rPr lang="en-US" altLang="en-US" dirty="0"/>
              <a:t>—a characteristic that greatly reduces the effort required to extend the design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27312FD9-8D4E-1CEF-E001-C558C71093FD}"/>
              </a:ext>
            </a:extLst>
          </p:cNvPr>
          <p:cNvSpPr>
            <a:spLocks noGrp="1"/>
          </p:cNvSpPr>
          <p:nvPr>
            <p:ph type="sldNum" sz="quarter" idx="11"/>
          </p:nvPr>
        </p:nvSpPr>
        <p:spPr/>
        <p:txBody>
          <a:bodyPr/>
          <a:lstStyle/>
          <a:p>
            <a:fld id="{0C34C546-D609-4500-B70F-CF6796FC9366}" type="slidenum">
              <a:rPr lang="en-US" altLang="en-US"/>
              <a:pPr/>
              <a:t>36</a:t>
            </a:fld>
            <a:endParaRPr lang="en-US" altLang="en-US"/>
          </a:p>
        </p:txBody>
      </p:sp>
      <p:sp>
        <p:nvSpPr>
          <p:cNvPr id="190466" name="Rectangle 2">
            <a:extLst>
              <a:ext uri="{FF2B5EF4-FFF2-40B4-BE49-F238E27FC236}">
                <a16:creationId xmlns:a16="http://schemas.microsoft.com/office/drawing/2014/main" id="{CAC28265-9DCE-CAB3-7C21-73F5586B379B}"/>
              </a:ext>
            </a:extLst>
          </p:cNvPr>
          <p:cNvSpPr>
            <a:spLocks noGrp="1" noChangeArrowheads="1"/>
          </p:cNvSpPr>
          <p:nvPr>
            <p:ph type="title"/>
          </p:nvPr>
        </p:nvSpPr>
        <p:spPr>
          <a:xfrm>
            <a:off x="2819400" y="1143001"/>
            <a:ext cx="3735388" cy="633413"/>
          </a:xfrm>
        </p:spPr>
        <p:txBody>
          <a:bodyPr>
            <a:normAutofit fontScale="90000"/>
          </a:bodyPr>
          <a:lstStyle/>
          <a:p>
            <a:r>
              <a:rPr lang="en-US" altLang="en-US"/>
              <a:t>Design Classes</a:t>
            </a:r>
            <a:endParaRPr lang="en-US" altLang="en-US">
              <a:latin typeface="36 Helvetica ThinItalic" charset="0"/>
            </a:endParaRPr>
          </a:p>
        </p:txBody>
      </p:sp>
      <p:sp>
        <p:nvSpPr>
          <p:cNvPr id="190467" name="Rectangle 3">
            <a:extLst>
              <a:ext uri="{FF2B5EF4-FFF2-40B4-BE49-F238E27FC236}">
                <a16:creationId xmlns:a16="http://schemas.microsoft.com/office/drawing/2014/main" id="{135943F7-95F8-1CEA-8A31-C26C3C4BCDD9}"/>
              </a:ext>
            </a:extLst>
          </p:cNvPr>
          <p:cNvSpPr>
            <a:spLocks noGrp="1" noChangeArrowheads="1"/>
          </p:cNvSpPr>
          <p:nvPr>
            <p:ph type="body" idx="1"/>
          </p:nvPr>
        </p:nvSpPr>
        <p:spPr>
          <a:xfrm>
            <a:off x="3352800" y="1905000"/>
            <a:ext cx="7162800" cy="4114800"/>
          </a:xfrm>
        </p:spPr>
        <p:txBody>
          <a:bodyPr>
            <a:normAutofit lnSpcReduction="10000"/>
          </a:bodyPr>
          <a:lstStyle/>
          <a:p>
            <a:pPr>
              <a:lnSpc>
                <a:spcPct val="90000"/>
              </a:lnSpc>
            </a:pPr>
            <a:r>
              <a:rPr lang="en-US" altLang="en-US" dirty="0"/>
              <a:t>Analysis classes are refined during design to become</a:t>
            </a:r>
            <a:r>
              <a:rPr lang="en-US" altLang="en-US" dirty="0">
                <a:solidFill>
                  <a:schemeClr val="folHlink"/>
                </a:solidFill>
              </a:rPr>
              <a:t> </a:t>
            </a:r>
            <a:r>
              <a:rPr lang="en-US" altLang="en-US" i="1" dirty="0">
                <a:solidFill>
                  <a:srgbClr val="C00000"/>
                </a:solidFill>
              </a:rPr>
              <a:t>entity classes</a:t>
            </a:r>
          </a:p>
          <a:p>
            <a:pPr>
              <a:lnSpc>
                <a:spcPct val="90000"/>
              </a:lnSpc>
            </a:pPr>
            <a:r>
              <a:rPr lang="en-US" altLang="en-US" i="1" dirty="0">
                <a:solidFill>
                  <a:srgbClr val="C00000"/>
                </a:solidFill>
              </a:rPr>
              <a:t>Boundary classes </a:t>
            </a:r>
            <a:r>
              <a:rPr lang="en-US" altLang="en-US" dirty="0"/>
              <a:t>are developed during design to create the interface (e.g., interactive screen or printed reports) that the user sees and interacts with as the software is used. </a:t>
            </a:r>
          </a:p>
          <a:p>
            <a:pPr lvl="1">
              <a:lnSpc>
                <a:spcPct val="90000"/>
              </a:lnSpc>
            </a:pPr>
            <a:r>
              <a:rPr lang="en-US" altLang="en-US" dirty="0"/>
              <a:t>Boundary classes are designed with the responsibility of managing the way entity objects are represented to users. </a:t>
            </a:r>
          </a:p>
          <a:p>
            <a:pPr>
              <a:lnSpc>
                <a:spcPct val="90000"/>
              </a:lnSpc>
            </a:pPr>
            <a:r>
              <a:rPr lang="en-US" altLang="en-US" i="1" dirty="0">
                <a:solidFill>
                  <a:srgbClr val="C00000"/>
                </a:solidFill>
              </a:rPr>
              <a:t>Controller classes </a:t>
            </a:r>
            <a:r>
              <a:rPr lang="en-US" altLang="en-US" dirty="0"/>
              <a:t>are designed to manage </a:t>
            </a:r>
          </a:p>
          <a:p>
            <a:pPr lvl="1">
              <a:lnSpc>
                <a:spcPct val="90000"/>
              </a:lnSpc>
            </a:pPr>
            <a:r>
              <a:rPr lang="en-US" altLang="en-US" dirty="0"/>
              <a:t>the creation or update of entity objects; </a:t>
            </a:r>
          </a:p>
          <a:p>
            <a:pPr lvl="1">
              <a:lnSpc>
                <a:spcPct val="90000"/>
              </a:lnSpc>
            </a:pPr>
            <a:r>
              <a:rPr lang="en-US" altLang="en-US" dirty="0"/>
              <a:t> the instantiation of boundary objects as they obtain information from entity objects; </a:t>
            </a:r>
          </a:p>
          <a:p>
            <a:pPr lvl="1">
              <a:lnSpc>
                <a:spcPct val="90000"/>
              </a:lnSpc>
            </a:pPr>
            <a:r>
              <a:rPr lang="en-US" altLang="en-US" dirty="0"/>
              <a:t> complex communication between sets of objects; </a:t>
            </a:r>
          </a:p>
          <a:p>
            <a:pPr lvl="1">
              <a:lnSpc>
                <a:spcPct val="90000"/>
              </a:lnSpc>
            </a:pPr>
            <a:r>
              <a:rPr lang="en-US" altLang="en-US" dirty="0"/>
              <a:t> validation of data communicated between objects or between the user and the application.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A821-8E64-BD57-9DCE-E5F94BCF2C9B}"/>
              </a:ext>
            </a:extLst>
          </p:cNvPr>
          <p:cNvSpPr>
            <a:spLocks noGrp="1"/>
          </p:cNvSpPr>
          <p:nvPr>
            <p:ph type="title"/>
          </p:nvPr>
        </p:nvSpPr>
        <p:spPr/>
        <p:txBody>
          <a:bodyPr/>
          <a:lstStyle/>
          <a:p>
            <a:r>
              <a:rPr lang="en-US" dirty="0"/>
              <a:t>The design model</a:t>
            </a:r>
            <a:endParaRPr lang="en-AU" dirty="0"/>
          </a:p>
        </p:txBody>
      </p:sp>
      <p:sp>
        <p:nvSpPr>
          <p:cNvPr id="3" name="Content Placeholder 2">
            <a:extLst>
              <a:ext uri="{FF2B5EF4-FFF2-40B4-BE49-F238E27FC236}">
                <a16:creationId xmlns:a16="http://schemas.microsoft.com/office/drawing/2014/main" id="{B9FEFBB7-3EA4-911A-BD3A-6A7BD0AA9E16}"/>
              </a:ext>
            </a:extLst>
          </p:cNvPr>
          <p:cNvSpPr>
            <a:spLocks noGrp="1"/>
          </p:cNvSpPr>
          <p:nvPr>
            <p:ph idx="1"/>
          </p:nvPr>
        </p:nvSpPr>
        <p:spPr/>
        <p:txBody>
          <a:bodyPr/>
          <a:lstStyle/>
          <a:p>
            <a:endParaRPr lang="en-AU"/>
          </a:p>
        </p:txBody>
      </p:sp>
      <p:pic>
        <p:nvPicPr>
          <p:cNvPr id="7" name="Picture 6">
            <a:extLst>
              <a:ext uri="{FF2B5EF4-FFF2-40B4-BE49-F238E27FC236}">
                <a16:creationId xmlns:a16="http://schemas.microsoft.com/office/drawing/2014/main" id="{0A6E9FC7-C1AA-D222-1894-2A8D008912CF}"/>
              </a:ext>
            </a:extLst>
          </p:cNvPr>
          <p:cNvPicPr>
            <a:picLocks noChangeAspect="1"/>
          </p:cNvPicPr>
          <p:nvPr/>
        </p:nvPicPr>
        <p:blipFill>
          <a:blip r:embed="rId2"/>
          <a:stretch>
            <a:fillRect/>
          </a:stretch>
        </p:blipFill>
        <p:spPr>
          <a:xfrm>
            <a:off x="2942816" y="1752298"/>
            <a:ext cx="6656259" cy="4540226"/>
          </a:xfrm>
          <a:prstGeom prst="rect">
            <a:avLst/>
          </a:prstGeom>
        </p:spPr>
      </p:pic>
    </p:spTree>
    <p:extLst>
      <p:ext uri="{BB962C8B-B14F-4D97-AF65-F5344CB8AC3E}">
        <p14:creationId xmlns:p14="http://schemas.microsoft.com/office/powerpoint/2010/main" val="620073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93540BF-5257-E9C5-A7D6-F0D8958283B8}"/>
              </a:ext>
            </a:extLst>
          </p:cNvPr>
          <p:cNvSpPr>
            <a:spLocks noGrp="1"/>
          </p:cNvSpPr>
          <p:nvPr>
            <p:ph type="sldNum" sz="quarter" idx="11"/>
          </p:nvPr>
        </p:nvSpPr>
        <p:spPr/>
        <p:txBody>
          <a:bodyPr/>
          <a:lstStyle/>
          <a:p>
            <a:fld id="{8514B027-493F-4933-8F24-A7785D956655}" type="slidenum">
              <a:rPr lang="en-US" altLang="en-US"/>
              <a:pPr/>
              <a:t>38</a:t>
            </a:fld>
            <a:endParaRPr lang="en-US" altLang="en-US"/>
          </a:p>
        </p:txBody>
      </p:sp>
      <p:sp>
        <p:nvSpPr>
          <p:cNvPr id="195586" name="Rectangle 2">
            <a:extLst>
              <a:ext uri="{FF2B5EF4-FFF2-40B4-BE49-F238E27FC236}">
                <a16:creationId xmlns:a16="http://schemas.microsoft.com/office/drawing/2014/main" id="{9FEAD9C3-CE54-1DC8-08EA-32CFAE4B833D}"/>
              </a:ext>
            </a:extLst>
          </p:cNvPr>
          <p:cNvSpPr>
            <a:spLocks noGrp="1" noChangeArrowheads="1"/>
          </p:cNvSpPr>
          <p:nvPr>
            <p:ph type="title"/>
          </p:nvPr>
        </p:nvSpPr>
        <p:spPr>
          <a:xfrm>
            <a:off x="2738439" y="1066800"/>
            <a:ext cx="6715125" cy="685800"/>
          </a:xfrm>
        </p:spPr>
        <p:txBody>
          <a:bodyPr/>
          <a:lstStyle/>
          <a:p>
            <a:r>
              <a:rPr lang="en-US" altLang="en-US"/>
              <a:t>Design Model Elements</a:t>
            </a:r>
          </a:p>
        </p:txBody>
      </p:sp>
      <p:sp>
        <p:nvSpPr>
          <p:cNvPr id="195587" name="Rectangle 3">
            <a:extLst>
              <a:ext uri="{FF2B5EF4-FFF2-40B4-BE49-F238E27FC236}">
                <a16:creationId xmlns:a16="http://schemas.microsoft.com/office/drawing/2014/main" id="{30DC42E3-7977-ED3D-8660-65D505DF832A}"/>
              </a:ext>
            </a:extLst>
          </p:cNvPr>
          <p:cNvSpPr>
            <a:spLocks noGrp="1" noChangeArrowheads="1"/>
          </p:cNvSpPr>
          <p:nvPr>
            <p:ph type="body" idx="1"/>
          </p:nvPr>
        </p:nvSpPr>
        <p:spPr>
          <a:xfrm>
            <a:off x="3505200" y="1905000"/>
            <a:ext cx="6553200" cy="4114800"/>
          </a:xfrm>
        </p:spPr>
        <p:txBody>
          <a:bodyPr>
            <a:normAutofit fontScale="92500" lnSpcReduction="10000"/>
          </a:bodyPr>
          <a:lstStyle/>
          <a:p>
            <a:pPr>
              <a:lnSpc>
                <a:spcPct val="90000"/>
              </a:lnSpc>
            </a:pPr>
            <a:r>
              <a:rPr lang="en-US" altLang="en-US" sz="1600" dirty="0">
                <a:solidFill>
                  <a:srgbClr val="C00000"/>
                </a:solidFill>
              </a:rPr>
              <a:t>Data elements</a:t>
            </a:r>
          </a:p>
          <a:p>
            <a:pPr lvl="1">
              <a:lnSpc>
                <a:spcPct val="90000"/>
              </a:lnSpc>
            </a:pPr>
            <a:r>
              <a:rPr lang="en-US" altLang="en-US" sz="1400" dirty="0"/>
              <a:t>Data model --&gt; data structures</a:t>
            </a:r>
          </a:p>
          <a:p>
            <a:pPr lvl="1">
              <a:lnSpc>
                <a:spcPct val="90000"/>
              </a:lnSpc>
            </a:pPr>
            <a:r>
              <a:rPr lang="en-US" altLang="en-US" sz="1400" dirty="0"/>
              <a:t>Data model --&gt; database architecture</a:t>
            </a:r>
          </a:p>
          <a:p>
            <a:pPr>
              <a:lnSpc>
                <a:spcPct val="90000"/>
              </a:lnSpc>
            </a:pPr>
            <a:r>
              <a:rPr lang="en-US" altLang="en-US" sz="1600" dirty="0">
                <a:solidFill>
                  <a:srgbClr val="C00000"/>
                </a:solidFill>
              </a:rPr>
              <a:t>Architectural elements</a:t>
            </a:r>
          </a:p>
          <a:p>
            <a:pPr lvl="1">
              <a:lnSpc>
                <a:spcPct val="90000"/>
              </a:lnSpc>
            </a:pPr>
            <a:r>
              <a:rPr lang="en-US" altLang="en-US" sz="1400" dirty="0"/>
              <a:t>Application domain</a:t>
            </a:r>
          </a:p>
          <a:p>
            <a:pPr lvl="1">
              <a:lnSpc>
                <a:spcPct val="90000"/>
              </a:lnSpc>
            </a:pPr>
            <a:r>
              <a:rPr lang="en-US" altLang="en-US" sz="1400" dirty="0"/>
              <a:t>Analysis classes, their relationships, collaborations and behaviors are transformed into design realizations</a:t>
            </a:r>
          </a:p>
          <a:p>
            <a:pPr lvl="1">
              <a:lnSpc>
                <a:spcPct val="90000"/>
              </a:lnSpc>
            </a:pPr>
            <a:r>
              <a:rPr lang="en-US" altLang="en-US" sz="1400" dirty="0"/>
              <a:t>Patterns and “styles”</a:t>
            </a:r>
          </a:p>
          <a:p>
            <a:pPr>
              <a:lnSpc>
                <a:spcPct val="90000"/>
              </a:lnSpc>
            </a:pPr>
            <a:r>
              <a:rPr lang="en-US" altLang="en-US" sz="1600" dirty="0">
                <a:solidFill>
                  <a:srgbClr val="C00000"/>
                </a:solidFill>
              </a:rPr>
              <a:t>Interface elements</a:t>
            </a:r>
          </a:p>
          <a:p>
            <a:pPr lvl="1">
              <a:lnSpc>
                <a:spcPct val="90000"/>
              </a:lnSpc>
            </a:pPr>
            <a:r>
              <a:rPr lang="en-US" altLang="en-US" sz="1400" dirty="0"/>
              <a:t>the user interface (UI) </a:t>
            </a:r>
          </a:p>
          <a:p>
            <a:pPr lvl="1">
              <a:lnSpc>
                <a:spcPct val="90000"/>
              </a:lnSpc>
            </a:pPr>
            <a:r>
              <a:rPr lang="en-US" altLang="en-US" sz="1400" dirty="0"/>
              <a:t> external interfaces to other systems, devices, networks or other producers or consumers of information</a:t>
            </a:r>
          </a:p>
          <a:p>
            <a:pPr lvl="1">
              <a:lnSpc>
                <a:spcPct val="90000"/>
              </a:lnSpc>
            </a:pPr>
            <a:r>
              <a:rPr lang="en-US" altLang="en-US" sz="1400" dirty="0"/>
              <a:t> internal interfaces between various design components</a:t>
            </a:r>
            <a:r>
              <a:rPr lang="en-US" altLang="en-US" sz="1400" b="1" dirty="0"/>
              <a:t>. </a:t>
            </a:r>
            <a:endParaRPr lang="en-US" altLang="en-US" sz="1400" dirty="0"/>
          </a:p>
          <a:p>
            <a:pPr>
              <a:lnSpc>
                <a:spcPct val="90000"/>
              </a:lnSpc>
            </a:pPr>
            <a:r>
              <a:rPr lang="en-US" altLang="en-US" sz="1600" dirty="0">
                <a:solidFill>
                  <a:srgbClr val="C00000"/>
                </a:solidFill>
              </a:rPr>
              <a:t>Component elements</a:t>
            </a:r>
          </a:p>
          <a:p>
            <a:pPr>
              <a:lnSpc>
                <a:spcPct val="90000"/>
              </a:lnSpc>
            </a:pPr>
            <a:r>
              <a:rPr lang="en-US" altLang="en-US" sz="1600" dirty="0">
                <a:solidFill>
                  <a:srgbClr val="C00000"/>
                </a:solidFill>
              </a:rPr>
              <a:t>Deployment elements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C62CA779-A572-6030-7843-365046A2233C}"/>
              </a:ext>
            </a:extLst>
          </p:cNvPr>
          <p:cNvSpPr>
            <a:spLocks noGrp="1"/>
          </p:cNvSpPr>
          <p:nvPr>
            <p:ph type="sldNum" sz="quarter" idx="11"/>
          </p:nvPr>
        </p:nvSpPr>
        <p:spPr/>
        <p:txBody>
          <a:bodyPr/>
          <a:lstStyle/>
          <a:p>
            <a:fld id="{DEDED738-A825-4082-B3DE-100BA8C52FF4}" type="slidenum">
              <a:rPr lang="en-US" altLang="en-US"/>
              <a:pPr/>
              <a:t>39</a:t>
            </a:fld>
            <a:endParaRPr lang="en-US" altLang="en-US"/>
          </a:p>
        </p:txBody>
      </p:sp>
      <p:sp>
        <p:nvSpPr>
          <p:cNvPr id="207874" name="Rectangle 2">
            <a:extLst>
              <a:ext uri="{FF2B5EF4-FFF2-40B4-BE49-F238E27FC236}">
                <a16:creationId xmlns:a16="http://schemas.microsoft.com/office/drawing/2014/main" id="{0FCDF78D-B3F0-862F-C220-AF7FBB7A592E}"/>
              </a:ext>
            </a:extLst>
          </p:cNvPr>
          <p:cNvSpPr>
            <a:spLocks noGrp="1" noChangeArrowheads="1"/>
          </p:cNvSpPr>
          <p:nvPr>
            <p:ph type="title"/>
          </p:nvPr>
        </p:nvSpPr>
        <p:spPr>
          <a:xfrm>
            <a:off x="2743200" y="1143001"/>
            <a:ext cx="6705600" cy="633413"/>
          </a:xfrm>
        </p:spPr>
        <p:txBody>
          <a:bodyPr>
            <a:normAutofit fontScale="90000"/>
          </a:bodyPr>
          <a:lstStyle/>
          <a:p>
            <a:r>
              <a:rPr lang="en-US" altLang="en-US"/>
              <a:t>Architectural Elements</a:t>
            </a:r>
          </a:p>
        </p:txBody>
      </p:sp>
      <p:sp>
        <p:nvSpPr>
          <p:cNvPr id="207875" name="Rectangle 3">
            <a:extLst>
              <a:ext uri="{FF2B5EF4-FFF2-40B4-BE49-F238E27FC236}">
                <a16:creationId xmlns:a16="http://schemas.microsoft.com/office/drawing/2014/main" id="{E45FB4AD-C1B1-B5A2-AFC2-6D08CCFFBC0A}"/>
              </a:ext>
            </a:extLst>
          </p:cNvPr>
          <p:cNvSpPr>
            <a:spLocks noGrp="1" noChangeArrowheads="1"/>
          </p:cNvSpPr>
          <p:nvPr>
            <p:ph type="body" idx="1"/>
          </p:nvPr>
        </p:nvSpPr>
        <p:spPr/>
        <p:txBody>
          <a:bodyPr/>
          <a:lstStyle/>
          <a:p>
            <a:pPr>
              <a:spcBef>
                <a:spcPts val="600"/>
              </a:spcBef>
            </a:pPr>
            <a:r>
              <a:rPr lang="en-US" altLang="en-US" dirty="0">
                <a:latin typeface="Palatino" pitchFamily="-128" charset="0"/>
              </a:rPr>
              <a:t>The architectural model [Sha96] is derived from three sources: </a:t>
            </a:r>
          </a:p>
          <a:p>
            <a:pPr lvl="1">
              <a:spcBef>
                <a:spcPts val="600"/>
              </a:spcBef>
            </a:pPr>
            <a:r>
              <a:rPr lang="en-US" altLang="en-US" dirty="0">
                <a:solidFill>
                  <a:srgbClr val="C00000"/>
                </a:solidFill>
                <a:latin typeface="Palatino" pitchFamily="-128" charset="0"/>
              </a:rPr>
              <a:t>information about the application domain </a:t>
            </a:r>
            <a:r>
              <a:rPr lang="en-US" altLang="en-US" dirty="0">
                <a:latin typeface="Palatino" pitchFamily="-128" charset="0"/>
              </a:rPr>
              <a:t>for the software to be built; </a:t>
            </a:r>
          </a:p>
          <a:p>
            <a:pPr lvl="1">
              <a:spcBef>
                <a:spcPts val="600"/>
              </a:spcBef>
            </a:pPr>
            <a:r>
              <a:rPr lang="en-US" altLang="en-US" dirty="0">
                <a:solidFill>
                  <a:srgbClr val="C00000"/>
                </a:solidFill>
                <a:latin typeface="Palatino" pitchFamily="-128" charset="0"/>
              </a:rPr>
              <a:t>specific requirements model elements </a:t>
            </a:r>
            <a:r>
              <a:rPr lang="en-US" altLang="en-US" dirty="0">
                <a:latin typeface="Palatino" pitchFamily="-128" charset="0"/>
              </a:rPr>
              <a:t>such as data flow diagrams or analysis classes, their relationships and collaborations for the problem at hand, and </a:t>
            </a:r>
          </a:p>
          <a:p>
            <a:pPr lvl="1">
              <a:spcBef>
                <a:spcPts val="600"/>
              </a:spcBef>
            </a:pPr>
            <a:r>
              <a:rPr lang="en-US" altLang="en-US" dirty="0">
                <a:solidFill>
                  <a:srgbClr val="C00000"/>
                </a:solidFill>
                <a:latin typeface="Palatino" pitchFamily="-128" charset="0"/>
              </a:rPr>
              <a:t>the availability of architectural patterns</a:t>
            </a:r>
            <a:r>
              <a:rPr lang="en-US" altLang="en-US" dirty="0">
                <a:latin typeface="Palatino" pitchFamily="-128" charset="0"/>
              </a:rPr>
              <a:t> </a:t>
            </a:r>
            <a:r>
              <a:rPr lang="en-US" altLang="en-US" dirty="0">
                <a:solidFill>
                  <a:srgbClr val="C00000"/>
                </a:solidFill>
                <a:latin typeface="Palatino" pitchFamily="-128" charset="0"/>
              </a:rPr>
              <a:t>and styles</a:t>
            </a:r>
            <a:r>
              <a:rPr lang="en-US" altLang="en-US" dirty="0">
                <a:latin typeface="Palatino" pitchFamily="-12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D4D5-34B9-339F-A16F-9CDFEFA401AB}"/>
              </a:ext>
            </a:extLst>
          </p:cNvPr>
          <p:cNvSpPr>
            <a:spLocks noGrp="1"/>
          </p:cNvSpPr>
          <p:nvPr>
            <p:ph type="title"/>
          </p:nvPr>
        </p:nvSpPr>
        <p:spPr/>
        <p:txBody>
          <a:bodyPr/>
          <a:lstStyle/>
          <a:p>
            <a:r>
              <a:rPr lang="en-US" dirty="0"/>
              <a:t>Objectives of Software Design</a:t>
            </a:r>
            <a:endParaRPr lang="en-AU" dirty="0"/>
          </a:p>
        </p:txBody>
      </p:sp>
      <p:sp>
        <p:nvSpPr>
          <p:cNvPr id="3" name="Content Placeholder 2">
            <a:extLst>
              <a:ext uri="{FF2B5EF4-FFF2-40B4-BE49-F238E27FC236}">
                <a16:creationId xmlns:a16="http://schemas.microsoft.com/office/drawing/2014/main" id="{74873466-6D03-3D1A-AD39-95431CD67917}"/>
              </a:ext>
            </a:extLst>
          </p:cNvPr>
          <p:cNvSpPr>
            <a:spLocks noGrp="1"/>
          </p:cNvSpPr>
          <p:nvPr>
            <p:ph idx="1"/>
          </p:nvPr>
        </p:nvSpPr>
        <p:spPr/>
        <p:txBody>
          <a:bodyPr/>
          <a:lstStyle/>
          <a:p>
            <a:pPr algn="just"/>
            <a:r>
              <a:rPr lang="en-US" b="1" i="1" dirty="0">
                <a:solidFill>
                  <a:srgbClr val="C00000"/>
                </a:solidFill>
              </a:rPr>
              <a:t>Correctness:</a:t>
            </a:r>
            <a:r>
              <a:rPr lang="en-US" dirty="0"/>
              <a:t> Software design should be correct as per requirement.</a:t>
            </a:r>
          </a:p>
          <a:p>
            <a:pPr algn="just"/>
            <a:r>
              <a:rPr lang="en-US" b="1" i="1" dirty="0">
                <a:solidFill>
                  <a:srgbClr val="C00000"/>
                </a:solidFill>
              </a:rPr>
              <a:t>Completeness:</a:t>
            </a:r>
            <a:r>
              <a:rPr lang="en-US" dirty="0"/>
              <a:t> The design should have all the components like data structures, modules, and external interfaces, etc.</a:t>
            </a:r>
          </a:p>
          <a:p>
            <a:pPr algn="just"/>
            <a:r>
              <a:rPr lang="en-US" b="1" i="1" dirty="0">
                <a:solidFill>
                  <a:srgbClr val="C00000"/>
                </a:solidFill>
              </a:rPr>
              <a:t>Efficiency:</a:t>
            </a:r>
            <a:r>
              <a:rPr lang="en-US" dirty="0"/>
              <a:t> Resources should be used efficiently by the program.</a:t>
            </a:r>
          </a:p>
          <a:p>
            <a:pPr algn="just"/>
            <a:r>
              <a:rPr lang="en-US" b="1" i="1" dirty="0">
                <a:solidFill>
                  <a:srgbClr val="C00000"/>
                </a:solidFill>
              </a:rPr>
              <a:t>Flexibility:</a:t>
            </a:r>
            <a:r>
              <a:rPr lang="en-US" dirty="0"/>
              <a:t> Able to modify on changing needs.</a:t>
            </a:r>
          </a:p>
          <a:p>
            <a:pPr algn="just"/>
            <a:r>
              <a:rPr lang="en-US" b="1" i="1" dirty="0">
                <a:solidFill>
                  <a:srgbClr val="C00000"/>
                </a:solidFill>
              </a:rPr>
              <a:t>Consistency:</a:t>
            </a:r>
            <a:r>
              <a:rPr lang="en-US" dirty="0"/>
              <a:t> There should not be any inconsistency in the design.</a:t>
            </a:r>
          </a:p>
          <a:p>
            <a:pPr algn="just"/>
            <a:r>
              <a:rPr lang="en-US" b="1" i="1" dirty="0">
                <a:solidFill>
                  <a:srgbClr val="C00000"/>
                </a:solidFill>
              </a:rPr>
              <a:t>Maintainability:</a:t>
            </a:r>
            <a:r>
              <a:rPr lang="en-US" dirty="0"/>
              <a:t> The design should be so simple that it can be easily maintainable by other designer.</a:t>
            </a:r>
            <a:endParaRPr lang="en-AU" dirty="0"/>
          </a:p>
        </p:txBody>
      </p:sp>
    </p:spTree>
    <p:extLst>
      <p:ext uri="{BB962C8B-B14F-4D97-AF65-F5344CB8AC3E}">
        <p14:creationId xmlns:p14="http://schemas.microsoft.com/office/powerpoint/2010/main" val="933010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F52FED8-C75C-67A3-3BFB-E3F4FCD3F34B}"/>
              </a:ext>
            </a:extLst>
          </p:cNvPr>
          <p:cNvSpPr>
            <a:spLocks noGrp="1"/>
          </p:cNvSpPr>
          <p:nvPr>
            <p:ph type="sldNum" sz="quarter" idx="11"/>
          </p:nvPr>
        </p:nvSpPr>
        <p:spPr/>
        <p:txBody>
          <a:bodyPr/>
          <a:lstStyle/>
          <a:p>
            <a:fld id="{C4390F64-57F2-411E-8452-227A4DE9612E}" type="slidenum">
              <a:rPr lang="en-US" altLang="en-US"/>
              <a:pPr/>
              <a:t>40</a:t>
            </a:fld>
            <a:endParaRPr lang="en-US" altLang="en-US"/>
          </a:p>
        </p:txBody>
      </p:sp>
      <p:sp>
        <p:nvSpPr>
          <p:cNvPr id="196611" name="Rectangle 3">
            <a:extLst>
              <a:ext uri="{FF2B5EF4-FFF2-40B4-BE49-F238E27FC236}">
                <a16:creationId xmlns:a16="http://schemas.microsoft.com/office/drawing/2014/main" id="{F650FC0E-815A-87C7-5372-CBEBAA771F61}"/>
              </a:ext>
            </a:extLst>
          </p:cNvPr>
          <p:cNvSpPr>
            <a:spLocks noGrp="1" noChangeArrowheads="1"/>
          </p:cNvSpPr>
          <p:nvPr>
            <p:ph type="title"/>
          </p:nvPr>
        </p:nvSpPr>
        <p:spPr>
          <a:xfrm>
            <a:off x="2743200" y="1066800"/>
            <a:ext cx="5386388" cy="685800"/>
          </a:xfrm>
        </p:spPr>
        <p:txBody>
          <a:bodyPr/>
          <a:lstStyle/>
          <a:p>
            <a:r>
              <a:rPr lang="en-US" altLang="en-US"/>
              <a:t>Interface Elements</a:t>
            </a:r>
          </a:p>
        </p:txBody>
      </p:sp>
      <p:pic>
        <p:nvPicPr>
          <p:cNvPr id="5" name="Picture 4">
            <a:extLst>
              <a:ext uri="{FF2B5EF4-FFF2-40B4-BE49-F238E27FC236}">
                <a16:creationId xmlns:a16="http://schemas.microsoft.com/office/drawing/2014/main" id="{467A5BD4-7C36-6447-8891-91C93D6D2565}"/>
              </a:ext>
            </a:extLst>
          </p:cNvPr>
          <p:cNvPicPr>
            <a:picLocks noChangeAspect="1"/>
          </p:cNvPicPr>
          <p:nvPr/>
        </p:nvPicPr>
        <p:blipFill>
          <a:blip r:embed="rId2"/>
          <a:stretch>
            <a:fillRect/>
          </a:stretch>
        </p:blipFill>
        <p:spPr>
          <a:xfrm>
            <a:off x="3556318" y="1836175"/>
            <a:ext cx="4105112" cy="417695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5BAD4AC0-554C-DBF2-D36C-26016BAFDBBD}"/>
              </a:ext>
            </a:extLst>
          </p:cNvPr>
          <p:cNvSpPr>
            <a:spLocks noGrp="1"/>
          </p:cNvSpPr>
          <p:nvPr>
            <p:ph type="sldNum" sz="quarter" idx="11"/>
          </p:nvPr>
        </p:nvSpPr>
        <p:spPr/>
        <p:txBody>
          <a:bodyPr/>
          <a:lstStyle/>
          <a:p>
            <a:fld id="{B78357A3-5DEC-4126-8669-BA9D857743A2}" type="slidenum">
              <a:rPr lang="en-US" altLang="en-US"/>
              <a:pPr/>
              <a:t>41</a:t>
            </a:fld>
            <a:endParaRPr lang="en-US" altLang="en-US"/>
          </a:p>
        </p:txBody>
      </p:sp>
      <p:sp>
        <p:nvSpPr>
          <p:cNvPr id="197635" name="Rectangle 3">
            <a:extLst>
              <a:ext uri="{FF2B5EF4-FFF2-40B4-BE49-F238E27FC236}">
                <a16:creationId xmlns:a16="http://schemas.microsoft.com/office/drawing/2014/main" id="{722DFF82-9E11-9A6C-E7C3-933EFD598FDE}"/>
              </a:ext>
            </a:extLst>
          </p:cNvPr>
          <p:cNvSpPr>
            <a:spLocks noGrp="1" noChangeArrowheads="1"/>
          </p:cNvSpPr>
          <p:nvPr>
            <p:ph type="title"/>
          </p:nvPr>
        </p:nvSpPr>
        <p:spPr>
          <a:xfrm>
            <a:off x="2667000" y="1143001"/>
            <a:ext cx="5073650" cy="633413"/>
          </a:xfrm>
        </p:spPr>
        <p:txBody>
          <a:bodyPr>
            <a:normAutofit fontScale="90000"/>
          </a:bodyPr>
          <a:lstStyle/>
          <a:p>
            <a:r>
              <a:rPr lang="en-US" altLang="en-US"/>
              <a:t>Component Elements</a:t>
            </a:r>
          </a:p>
        </p:txBody>
      </p:sp>
      <p:pic>
        <p:nvPicPr>
          <p:cNvPr id="5" name="Picture 4">
            <a:extLst>
              <a:ext uri="{FF2B5EF4-FFF2-40B4-BE49-F238E27FC236}">
                <a16:creationId xmlns:a16="http://schemas.microsoft.com/office/drawing/2014/main" id="{74DA8431-7BA7-1FD0-67D3-7FA065BE2C00}"/>
              </a:ext>
            </a:extLst>
          </p:cNvPr>
          <p:cNvPicPr>
            <a:picLocks noChangeAspect="1"/>
          </p:cNvPicPr>
          <p:nvPr/>
        </p:nvPicPr>
        <p:blipFill>
          <a:blip r:embed="rId2"/>
          <a:stretch>
            <a:fillRect/>
          </a:stretch>
        </p:blipFill>
        <p:spPr>
          <a:xfrm>
            <a:off x="3562667" y="2641698"/>
            <a:ext cx="5066666" cy="157460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D2A8D6C8-B34C-44CB-E00B-EFF4FD6CEF56}"/>
              </a:ext>
            </a:extLst>
          </p:cNvPr>
          <p:cNvSpPr>
            <a:spLocks noGrp="1"/>
          </p:cNvSpPr>
          <p:nvPr>
            <p:ph type="sldNum" sz="quarter" idx="11"/>
          </p:nvPr>
        </p:nvSpPr>
        <p:spPr/>
        <p:txBody>
          <a:bodyPr/>
          <a:lstStyle/>
          <a:p>
            <a:fld id="{6506110B-D795-4065-8E14-176045ACDD47}" type="slidenum">
              <a:rPr lang="en-US" altLang="en-US"/>
              <a:pPr/>
              <a:t>42</a:t>
            </a:fld>
            <a:endParaRPr lang="en-US" altLang="en-US"/>
          </a:p>
        </p:txBody>
      </p:sp>
      <p:sp>
        <p:nvSpPr>
          <p:cNvPr id="198659" name="Rectangle 3">
            <a:extLst>
              <a:ext uri="{FF2B5EF4-FFF2-40B4-BE49-F238E27FC236}">
                <a16:creationId xmlns:a16="http://schemas.microsoft.com/office/drawing/2014/main" id="{6A74EE79-37CF-E55E-4F8E-74B097216DE1}"/>
              </a:ext>
            </a:extLst>
          </p:cNvPr>
          <p:cNvSpPr>
            <a:spLocks noGrp="1" noChangeArrowheads="1"/>
          </p:cNvSpPr>
          <p:nvPr>
            <p:ph type="title"/>
          </p:nvPr>
        </p:nvSpPr>
        <p:spPr>
          <a:xfrm>
            <a:off x="2743200" y="1066800"/>
            <a:ext cx="6305550" cy="685800"/>
          </a:xfrm>
        </p:spPr>
        <p:txBody>
          <a:bodyPr/>
          <a:lstStyle/>
          <a:p>
            <a:r>
              <a:rPr lang="en-US" altLang="en-US"/>
              <a:t>Deployment Elements</a:t>
            </a:r>
          </a:p>
        </p:txBody>
      </p:sp>
      <p:pic>
        <p:nvPicPr>
          <p:cNvPr id="5" name="Picture 4">
            <a:extLst>
              <a:ext uri="{FF2B5EF4-FFF2-40B4-BE49-F238E27FC236}">
                <a16:creationId xmlns:a16="http://schemas.microsoft.com/office/drawing/2014/main" id="{4A9DC10E-6A3F-2E7F-930A-9867A27F5F17}"/>
              </a:ext>
            </a:extLst>
          </p:cNvPr>
          <p:cNvPicPr>
            <a:picLocks noChangeAspect="1"/>
          </p:cNvPicPr>
          <p:nvPr/>
        </p:nvPicPr>
        <p:blipFill>
          <a:blip r:embed="rId2"/>
          <a:stretch>
            <a:fillRect/>
          </a:stretch>
        </p:blipFill>
        <p:spPr>
          <a:xfrm>
            <a:off x="3283301" y="1956615"/>
            <a:ext cx="4191697" cy="447555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DABE0-6AC8-0C8A-9006-2CAAFC7DEDF8}"/>
              </a:ext>
            </a:extLst>
          </p:cNvPr>
          <p:cNvSpPr>
            <a:spLocks noGrp="1"/>
          </p:cNvSpPr>
          <p:nvPr>
            <p:ph type="title"/>
          </p:nvPr>
        </p:nvSpPr>
        <p:spPr/>
        <p:txBody>
          <a:bodyPr/>
          <a:lstStyle/>
          <a:p>
            <a:r>
              <a:rPr lang="en-US" dirty="0"/>
              <a:t>Reference</a:t>
            </a:r>
            <a:endParaRPr lang="en-AU" dirty="0"/>
          </a:p>
        </p:txBody>
      </p:sp>
      <p:sp>
        <p:nvSpPr>
          <p:cNvPr id="3" name="Content Placeholder 2">
            <a:extLst>
              <a:ext uri="{FF2B5EF4-FFF2-40B4-BE49-F238E27FC236}">
                <a16:creationId xmlns:a16="http://schemas.microsoft.com/office/drawing/2014/main" id="{D5B05AF0-A55B-6E85-615F-4207085772EA}"/>
              </a:ext>
            </a:extLst>
          </p:cNvPr>
          <p:cNvSpPr>
            <a:spLocks noGrp="1"/>
          </p:cNvSpPr>
          <p:nvPr>
            <p:ph idx="1"/>
          </p:nvPr>
        </p:nvSpPr>
        <p:spPr/>
        <p:txBody>
          <a:bodyPr/>
          <a:lstStyle/>
          <a:p>
            <a:r>
              <a:rPr lang="en-US" altLang="en-US" sz="1800" i="1" dirty="0">
                <a:solidFill>
                  <a:schemeClr val="tx2"/>
                </a:solidFill>
                <a:latin typeface="Helvetica" panose="020B0604020202020204" pitchFamily="34" charset="0"/>
              </a:rPr>
              <a:t>Software Engineering: A Practitioner’s Approach, 7/e</a:t>
            </a:r>
            <a:r>
              <a:rPr lang="en-US" altLang="en-US" i="1" dirty="0">
                <a:solidFill>
                  <a:schemeClr val="tx2"/>
                </a:solidFill>
                <a:latin typeface="Helvetica" panose="020B0604020202020204" pitchFamily="34" charset="0"/>
              </a:rPr>
              <a:t>  </a:t>
            </a:r>
            <a:r>
              <a:rPr lang="en-US" altLang="en-US" sz="1400" b="1" dirty="0"/>
              <a:t>by Roger S. Pressman</a:t>
            </a:r>
            <a:endParaRPr lang="en-US" altLang="en-US" sz="1100" b="1" dirty="0"/>
          </a:p>
          <a:p>
            <a:endParaRPr lang="en-AU" dirty="0"/>
          </a:p>
        </p:txBody>
      </p:sp>
    </p:spTree>
    <p:extLst>
      <p:ext uri="{BB962C8B-B14F-4D97-AF65-F5344CB8AC3E}">
        <p14:creationId xmlns:p14="http://schemas.microsoft.com/office/powerpoint/2010/main" val="181049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B080-1DD5-3377-2215-CB9BE1724F37}"/>
              </a:ext>
            </a:extLst>
          </p:cNvPr>
          <p:cNvSpPr>
            <a:spLocks noGrp="1"/>
          </p:cNvSpPr>
          <p:nvPr>
            <p:ph type="title"/>
          </p:nvPr>
        </p:nvSpPr>
        <p:spPr/>
        <p:txBody>
          <a:bodyPr/>
          <a:lstStyle/>
          <a:p>
            <a:r>
              <a:rPr lang="en-US" dirty="0"/>
              <a:t>Software Design Process</a:t>
            </a:r>
            <a:endParaRPr lang="en-AU" dirty="0"/>
          </a:p>
        </p:txBody>
      </p:sp>
      <p:sp>
        <p:nvSpPr>
          <p:cNvPr id="3" name="Content Placeholder 2">
            <a:extLst>
              <a:ext uri="{FF2B5EF4-FFF2-40B4-BE49-F238E27FC236}">
                <a16:creationId xmlns:a16="http://schemas.microsoft.com/office/drawing/2014/main" id="{3C72D820-5783-38CB-FCAE-61097236764E}"/>
              </a:ext>
            </a:extLst>
          </p:cNvPr>
          <p:cNvSpPr>
            <a:spLocks noGrp="1"/>
          </p:cNvSpPr>
          <p:nvPr>
            <p:ph idx="1"/>
          </p:nvPr>
        </p:nvSpPr>
        <p:spPr/>
        <p:txBody>
          <a:bodyPr/>
          <a:lstStyle/>
          <a:p>
            <a:pPr algn="just"/>
            <a:r>
              <a:rPr lang="en-US" dirty="0"/>
              <a:t>The software design process can be divided into the following 3 levels of phases of design:</a:t>
            </a:r>
          </a:p>
          <a:p>
            <a:pPr lvl="1" algn="just"/>
            <a:r>
              <a:rPr lang="en-US" b="1" i="1" dirty="0">
                <a:solidFill>
                  <a:srgbClr val="C00000"/>
                </a:solidFill>
              </a:rPr>
              <a:t>Interface design: </a:t>
            </a:r>
            <a:r>
              <a:rPr lang="en-US" dirty="0"/>
              <a:t>It focused on interaction between the system and the users’ devices, scenario &amp; behavioral based diagram used. Not focus on internal structure.</a:t>
            </a:r>
          </a:p>
          <a:p>
            <a:pPr lvl="1" algn="just"/>
            <a:r>
              <a:rPr lang="en-US" b="1" i="1" dirty="0">
                <a:solidFill>
                  <a:srgbClr val="C00000"/>
                </a:solidFill>
              </a:rPr>
              <a:t>Architectural design: </a:t>
            </a:r>
            <a:r>
              <a:rPr lang="en-US" dirty="0"/>
              <a:t>It focused on major components of a system their responsibilities, properties, interfaces, relationships and interactions between them. Class based &amp; flow based diagram used. </a:t>
            </a:r>
          </a:p>
          <a:p>
            <a:pPr lvl="1" algn="just"/>
            <a:r>
              <a:rPr lang="en-US" b="1" i="1" dirty="0">
                <a:solidFill>
                  <a:srgbClr val="C00000"/>
                </a:solidFill>
              </a:rPr>
              <a:t>Detailed design: </a:t>
            </a:r>
            <a:r>
              <a:rPr lang="en-US" dirty="0"/>
              <a:t>It focused on internal elements of all major system components, their properties, relationships, processing, algorithms and data structures.</a:t>
            </a:r>
            <a:endParaRPr lang="en-AU" dirty="0"/>
          </a:p>
        </p:txBody>
      </p:sp>
    </p:spTree>
    <p:extLst>
      <p:ext uri="{BB962C8B-B14F-4D97-AF65-F5344CB8AC3E}">
        <p14:creationId xmlns:p14="http://schemas.microsoft.com/office/powerpoint/2010/main" val="417072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AD7B1CF8-0B43-8561-0DEC-929EDE3DCE4B}"/>
              </a:ext>
            </a:extLst>
          </p:cNvPr>
          <p:cNvSpPr>
            <a:spLocks noGrp="1"/>
          </p:cNvSpPr>
          <p:nvPr>
            <p:ph type="sldNum" sz="quarter" idx="11"/>
          </p:nvPr>
        </p:nvSpPr>
        <p:spPr/>
        <p:txBody>
          <a:bodyPr/>
          <a:lstStyle/>
          <a:p>
            <a:fld id="{48D930BE-380B-44F0-9F31-06C6043C6D8F}" type="slidenum">
              <a:rPr lang="en-US" altLang="en-US"/>
              <a:pPr/>
              <a:t>6</a:t>
            </a:fld>
            <a:endParaRPr lang="en-US" altLang="en-US"/>
          </a:p>
        </p:txBody>
      </p:sp>
      <p:sp>
        <p:nvSpPr>
          <p:cNvPr id="172035" name="Rectangle 3">
            <a:extLst>
              <a:ext uri="{FF2B5EF4-FFF2-40B4-BE49-F238E27FC236}">
                <a16:creationId xmlns:a16="http://schemas.microsoft.com/office/drawing/2014/main" id="{2170A770-39CD-D9A5-9405-BCBB5B231E2D}"/>
              </a:ext>
            </a:extLst>
          </p:cNvPr>
          <p:cNvSpPr>
            <a:spLocks noGrp="1" noChangeArrowheads="1"/>
          </p:cNvSpPr>
          <p:nvPr>
            <p:ph type="title"/>
          </p:nvPr>
        </p:nvSpPr>
        <p:spPr>
          <a:xfrm>
            <a:off x="2743200" y="1143001"/>
            <a:ext cx="8458200" cy="600075"/>
          </a:xfrm>
        </p:spPr>
        <p:txBody>
          <a:bodyPr>
            <a:normAutofit fontScale="90000"/>
          </a:bodyPr>
          <a:lstStyle/>
          <a:p>
            <a:r>
              <a:rPr lang="en-US" altLang="en-US"/>
              <a:t>Analysis Model -&gt; Design Model</a:t>
            </a:r>
          </a:p>
        </p:txBody>
      </p:sp>
      <p:pic>
        <p:nvPicPr>
          <p:cNvPr id="5" name="Picture 4">
            <a:extLst>
              <a:ext uri="{FF2B5EF4-FFF2-40B4-BE49-F238E27FC236}">
                <a16:creationId xmlns:a16="http://schemas.microsoft.com/office/drawing/2014/main" id="{BA33A366-BB98-0813-FCE4-CDCD45E11880}"/>
              </a:ext>
            </a:extLst>
          </p:cNvPr>
          <p:cNvPicPr>
            <a:picLocks noChangeAspect="1"/>
          </p:cNvPicPr>
          <p:nvPr/>
        </p:nvPicPr>
        <p:blipFill>
          <a:blip r:embed="rId2"/>
          <a:stretch>
            <a:fillRect/>
          </a:stretch>
        </p:blipFill>
        <p:spPr>
          <a:xfrm>
            <a:off x="3127276" y="2127984"/>
            <a:ext cx="6588224" cy="37355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9C5C4B08-8722-6C51-6AA0-981AEEC04D8E}"/>
              </a:ext>
            </a:extLst>
          </p:cNvPr>
          <p:cNvSpPr>
            <a:spLocks noGrp="1"/>
          </p:cNvSpPr>
          <p:nvPr>
            <p:ph type="sldNum" sz="quarter" idx="11"/>
          </p:nvPr>
        </p:nvSpPr>
        <p:spPr/>
        <p:txBody>
          <a:bodyPr/>
          <a:lstStyle/>
          <a:p>
            <a:fld id="{909C1060-572C-4B25-BF3F-3C25DEFAE325}" type="slidenum">
              <a:rPr lang="en-US" altLang="en-US"/>
              <a:pPr/>
              <a:t>7</a:t>
            </a:fld>
            <a:endParaRPr lang="en-US" altLang="en-US"/>
          </a:p>
        </p:txBody>
      </p:sp>
      <p:sp>
        <p:nvSpPr>
          <p:cNvPr id="173058" name="Rectangle 2">
            <a:extLst>
              <a:ext uri="{FF2B5EF4-FFF2-40B4-BE49-F238E27FC236}">
                <a16:creationId xmlns:a16="http://schemas.microsoft.com/office/drawing/2014/main" id="{E4992608-6772-981A-396E-8087B62AB315}"/>
              </a:ext>
            </a:extLst>
          </p:cNvPr>
          <p:cNvSpPr>
            <a:spLocks noGrp="1" noChangeArrowheads="1"/>
          </p:cNvSpPr>
          <p:nvPr>
            <p:ph type="title"/>
          </p:nvPr>
        </p:nvSpPr>
        <p:spPr>
          <a:xfrm>
            <a:off x="2743200" y="1143001"/>
            <a:ext cx="4605338" cy="633413"/>
          </a:xfrm>
        </p:spPr>
        <p:txBody>
          <a:bodyPr>
            <a:normAutofit fontScale="90000"/>
          </a:bodyPr>
          <a:lstStyle/>
          <a:p>
            <a:r>
              <a:rPr lang="en-US" altLang="en-US"/>
              <a:t>Design and Quality</a:t>
            </a:r>
          </a:p>
        </p:txBody>
      </p:sp>
      <p:sp>
        <p:nvSpPr>
          <p:cNvPr id="173059" name="Rectangle 3">
            <a:extLst>
              <a:ext uri="{FF2B5EF4-FFF2-40B4-BE49-F238E27FC236}">
                <a16:creationId xmlns:a16="http://schemas.microsoft.com/office/drawing/2014/main" id="{685D3B99-B979-943B-1229-C99E742D6D8A}"/>
              </a:ext>
            </a:extLst>
          </p:cNvPr>
          <p:cNvSpPr>
            <a:spLocks noGrp="1" noChangeArrowheads="1"/>
          </p:cNvSpPr>
          <p:nvPr>
            <p:ph type="body" idx="1"/>
          </p:nvPr>
        </p:nvSpPr>
        <p:spPr/>
        <p:txBody>
          <a:bodyPr/>
          <a:lstStyle/>
          <a:p>
            <a:pPr>
              <a:lnSpc>
                <a:spcPct val="90000"/>
              </a:lnSpc>
              <a:spcBef>
                <a:spcPts val="600"/>
              </a:spcBef>
            </a:pPr>
            <a:r>
              <a:rPr lang="en-US" altLang="en-US" i="1" dirty="0">
                <a:solidFill>
                  <a:srgbClr val="C00000"/>
                </a:solidFill>
              </a:rPr>
              <a:t>the design must implement all of the explicit requirements </a:t>
            </a:r>
            <a:r>
              <a:rPr lang="en-US" altLang="en-US" dirty="0"/>
              <a:t>contained in the analysis model, and it must accommodate all of the implicit requirements desired by the customer.</a:t>
            </a:r>
          </a:p>
          <a:p>
            <a:pPr>
              <a:lnSpc>
                <a:spcPct val="90000"/>
              </a:lnSpc>
              <a:spcBef>
                <a:spcPts val="300"/>
              </a:spcBef>
            </a:pPr>
            <a:r>
              <a:rPr lang="en-US" altLang="en-US" i="1" dirty="0">
                <a:solidFill>
                  <a:srgbClr val="C00000"/>
                </a:solidFill>
              </a:rPr>
              <a:t>the design must be a readable, understandable guide </a:t>
            </a:r>
            <a:r>
              <a:rPr lang="en-US" altLang="en-US" dirty="0"/>
              <a:t>for those who generate code and for those who test and subsequently support the software.</a:t>
            </a:r>
          </a:p>
          <a:p>
            <a:pPr>
              <a:lnSpc>
                <a:spcPct val="90000"/>
              </a:lnSpc>
            </a:pPr>
            <a:r>
              <a:rPr lang="en-US" altLang="en-US" i="1" dirty="0">
                <a:solidFill>
                  <a:srgbClr val="C00000"/>
                </a:solidFill>
              </a:rPr>
              <a:t>the design should provide a complete picture of the software</a:t>
            </a:r>
            <a:r>
              <a:rPr lang="en-US" altLang="en-US" dirty="0"/>
              <a:t>, addressing the data, functional, and behavioral domains from an implementation perspective.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997B416C-641D-E76C-3FC0-82493F32298A}"/>
              </a:ext>
            </a:extLst>
          </p:cNvPr>
          <p:cNvSpPr>
            <a:spLocks noGrp="1"/>
          </p:cNvSpPr>
          <p:nvPr>
            <p:ph type="sldNum" sz="quarter" idx="11"/>
          </p:nvPr>
        </p:nvSpPr>
        <p:spPr/>
        <p:txBody>
          <a:bodyPr/>
          <a:lstStyle/>
          <a:p>
            <a:fld id="{11BD12C1-C19C-4E54-9F9C-75B8013E19C5}" type="slidenum">
              <a:rPr lang="en-US" altLang="en-US"/>
              <a:pPr/>
              <a:t>8</a:t>
            </a:fld>
            <a:endParaRPr lang="en-US" altLang="en-US"/>
          </a:p>
        </p:txBody>
      </p:sp>
      <p:sp>
        <p:nvSpPr>
          <p:cNvPr id="174082" name="Rectangle 2">
            <a:extLst>
              <a:ext uri="{FF2B5EF4-FFF2-40B4-BE49-F238E27FC236}">
                <a16:creationId xmlns:a16="http://schemas.microsoft.com/office/drawing/2014/main" id="{6C083566-2C3A-F178-5A53-DA97F29035C1}"/>
              </a:ext>
            </a:extLst>
          </p:cNvPr>
          <p:cNvSpPr>
            <a:spLocks noGrp="1" noChangeArrowheads="1"/>
          </p:cNvSpPr>
          <p:nvPr>
            <p:ph type="title"/>
          </p:nvPr>
        </p:nvSpPr>
        <p:spPr>
          <a:xfrm>
            <a:off x="2667001" y="1143000"/>
            <a:ext cx="7694611" cy="685800"/>
          </a:xfrm>
        </p:spPr>
        <p:txBody>
          <a:bodyPr>
            <a:normAutofit/>
          </a:bodyPr>
          <a:lstStyle/>
          <a:p>
            <a:r>
              <a:rPr lang="en-US" altLang="en-US" dirty="0"/>
              <a:t>Software Quality Guidelines</a:t>
            </a:r>
          </a:p>
        </p:txBody>
      </p:sp>
      <p:sp>
        <p:nvSpPr>
          <p:cNvPr id="174083" name="Rectangle 3">
            <a:extLst>
              <a:ext uri="{FF2B5EF4-FFF2-40B4-BE49-F238E27FC236}">
                <a16:creationId xmlns:a16="http://schemas.microsoft.com/office/drawing/2014/main" id="{2ADD285A-C5C0-2383-DB71-3FB8C9D5F5A4}"/>
              </a:ext>
            </a:extLst>
          </p:cNvPr>
          <p:cNvSpPr>
            <a:spLocks noGrp="1" noChangeArrowheads="1"/>
          </p:cNvSpPr>
          <p:nvPr>
            <p:ph type="body" idx="1"/>
          </p:nvPr>
        </p:nvSpPr>
        <p:spPr>
          <a:xfrm>
            <a:off x="2210540" y="2057399"/>
            <a:ext cx="9570128" cy="4236869"/>
          </a:xfrm>
        </p:spPr>
        <p:txBody>
          <a:bodyPr>
            <a:normAutofit/>
          </a:bodyPr>
          <a:lstStyle/>
          <a:p>
            <a:pPr algn="just">
              <a:lnSpc>
                <a:spcPct val="90000"/>
              </a:lnSpc>
              <a:spcBef>
                <a:spcPts val="600"/>
              </a:spcBef>
            </a:pPr>
            <a:r>
              <a:rPr lang="en-US" altLang="en-US" sz="1400" i="1" dirty="0">
                <a:solidFill>
                  <a:srgbClr val="C00000"/>
                </a:solidFill>
              </a:rPr>
              <a:t>A design should exhibit an architecture </a:t>
            </a:r>
            <a:r>
              <a:rPr lang="en-US" altLang="en-US" sz="1400" dirty="0"/>
              <a:t>that (1) has been created using recognizable architectural styles or patterns, (2) is composed of components that exhibit good design characteristics and (3) can be implemented in an evolutionary fashion</a:t>
            </a:r>
          </a:p>
          <a:p>
            <a:pPr lvl="1" algn="just">
              <a:lnSpc>
                <a:spcPct val="90000"/>
              </a:lnSpc>
              <a:spcBef>
                <a:spcPts val="600"/>
              </a:spcBef>
            </a:pPr>
            <a:r>
              <a:rPr lang="en-US" altLang="en-US" sz="1200" dirty="0"/>
              <a:t> For smaller systems, design can sometimes be developed linearly.</a:t>
            </a:r>
          </a:p>
          <a:p>
            <a:pPr algn="just">
              <a:lnSpc>
                <a:spcPct val="90000"/>
              </a:lnSpc>
              <a:spcBef>
                <a:spcPts val="300"/>
              </a:spcBef>
            </a:pPr>
            <a:r>
              <a:rPr lang="en-US" altLang="en-US" sz="1400" i="1" dirty="0">
                <a:solidFill>
                  <a:srgbClr val="C00000"/>
                </a:solidFill>
              </a:rPr>
              <a:t>A design should be modular</a:t>
            </a:r>
            <a:r>
              <a:rPr lang="en-US" altLang="en-US" sz="1400" dirty="0"/>
              <a:t>; that is, the software should be logically partitioned into elements or subsystems</a:t>
            </a:r>
          </a:p>
          <a:p>
            <a:pPr algn="just">
              <a:lnSpc>
                <a:spcPct val="90000"/>
              </a:lnSpc>
            </a:pPr>
            <a:r>
              <a:rPr lang="en-US" altLang="en-US" sz="1400" i="1" dirty="0">
                <a:solidFill>
                  <a:srgbClr val="C00000"/>
                </a:solidFill>
              </a:rPr>
              <a:t>A design should contain distinct representations </a:t>
            </a:r>
            <a:r>
              <a:rPr lang="en-US" altLang="en-US" sz="1400" dirty="0"/>
              <a:t>of data, architecture, interfaces, and components.</a:t>
            </a:r>
          </a:p>
          <a:p>
            <a:pPr algn="just">
              <a:lnSpc>
                <a:spcPct val="90000"/>
              </a:lnSpc>
            </a:pPr>
            <a:r>
              <a:rPr lang="en-US" altLang="en-US" sz="1400" i="1" dirty="0">
                <a:solidFill>
                  <a:srgbClr val="C00000"/>
                </a:solidFill>
              </a:rPr>
              <a:t>A design should lead to data structures that are appropriate </a:t>
            </a:r>
            <a:r>
              <a:rPr lang="en-US" altLang="en-US" sz="1400" dirty="0"/>
              <a:t>for the classes to be implemented and are drawn from recognizable data patterns.</a:t>
            </a:r>
          </a:p>
          <a:p>
            <a:pPr algn="just">
              <a:lnSpc>
                <a:spcPct val="90000"/>
              </a:lnSpc>
            </a:pPr>
            <a:r>
              <a:rPr lang="en-US" altLang="en-US" sz="1400" i="1" dirty="0">
                <a:solidFill>
                  <a:srgbClr val="C00000"/>
                </a:solidFill>
              </a:rPr>
              <a:t>A design should lead to components that exhibit independent functional characteristics.</a:t>
            </a:r>
          </a:p>
          <a:p>
            <a:pPr algn="just">
              <a:lnSpc>
                <a:spcPct val="90000"/>
              </a:lnSpc>
            </a:pPr>
            <a:r>
              <a:rPr lang="en-US" altLang="en-US" sz="1400" i="1" dirty="0">
                <a:solidFill>
                  <a:srgbClr val="C00000"/>
                </a:solidFill>
              </a:rPr>
              <a:t>A design should lead to interfaces that reduce the complexity </a:t>
            </a:r>
            <a:r>
              <a:rPr lang="en-US" altLang="en-US" sz="1400" dirty="0"/>
              <a:t>of connections between components and with the external environment.</a:t>
            </a:r>
          </a:p>
          <a:p>
            <a:pPr algn="just">
              <a:lnSpc>
                <a:spcPct val="90000"/>
              </a:lnSpc>
            </a:pPr>
            <a:r>
              <a:rPr lang="en-US" altLang="en-US" sz="1400" i="1" dirty="0">
                <a:solidFill>
                  <a:srgbClr val="C00000"/>
                </a:solidFill>
              </a:rPr>
              <a:t>A design should be derived using a repeatable method</a:t>
            </a:r>
            <a:r>
              <a:rPr lang="en-US" altLang="en-US" sz="1400" dirty="0">
                <a:solidFill>
                  <a:schemeClr val="folHlink"/>
                </a:solidFill>
              </a:rPr>
              <a:t> </a:t>
            </a:r>
            <a:r>
              <a:rPr lang="en-US" altLang="en-US" sz="1400" dirty="0"/>
              <a:t>that is driven by information obtained during software requirements analysis.</a:t>
            </a:r>
          </a:p>
          <a:p>
            <a:pPr algn="just">
              <a:lnSpc>
                <a:spcPct val="90000"/>
              </a:lnSpc>
            </a:pPr>
            <a:r>
              <a:rPr lang="en-US" altLang="en-US" sz="1400" i="1" dirty="0">
                <a:solidFill>
                  <a:srgbClr val="C00000"/>
                </a:solidFill>
              </a:rPr>
              <a:t>A design should be represented using a notation that effectively communicates its meaning.</a:t>
            </a:r>
            <a:endParaRPr lang="en-US" altLang="en-US" b="1" i="1" dirty="0">
              <a:solidFill>
                <a:srgbClr val="C00000"/>
              </a:solidFill>
              <a:latin typeface="Times"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06989-001C-97F5-E461-DFE16621965A}"/>
              </a:ext>
            </a:extLst>
          </p:cNvPr>
          <p:cNvSpPr>
            <a:spLocks noGrp="1"/>
          </p:cNvSpPr>
          <p:nvPr>
            <p:ph type="title"/>
          </p:nvPr>
        </p:nvSpPr>
        <p:spPr/>
        <p:txBody>
          <a:bodyPr/>
          <a:lstStyle/>
          <a:p>
            <a:r>
              <a:rPr lang="en-US" dirty="0"/>
              <a:t>Software Quality Attributes</a:t>
            </a:r>
            <a:endParaRPr lang="en-AU" dirty="0"/>
          </a:p>
        </p:txBody>
      </p:sp>
      <p:sp>
        <p:nvSpPr>
          <p:cNvPr id="3" name="Content Placeholder 2">
            <a:extLst>
              <a:ext uri="{FF2B5EF4-FFF2-40B4-BE49-F238E27FC236}">
                <a16:creationId xmlns:a16="http://schemas.microsoft.com/office/drawing/2014/main" id="{007A5137-5D6E-80DE-775C-F084372A0EA5}"/>
              </a:ext>
            </a:extLst>
          </p:cNvPr>
          <p:cNvSpPr>
            <a:spLocks noGrp="1"/>
          </p:cNvSpPr>
          <p:nvPr>
            <p:ph idx="1"/>
          </p:nvPr>
        </p:nvSpPr>
        <p:spPr/>
        <p:txBody>
          <a:bodyPr/>
          <a:lstStyle/>
          <a:p>
            <a:pPr algn="just"/>
            <a:r>
              <a:rPr lang="en-US" dirty="0"/>
              <a:t>The </a:t>
            </a:r>
            <a:r>
              <a:rPr lang="en-US" b="1" i="1" dirty="0"/>
              <a:t>FURPS</a:t>
            </a:r>
            <a:r>
              <a:rPr lang="en-US" dirty="0"/>
              <a:t> quality attributes represent a target for all software design: </a:t>
            </a:r>
          </a:p>
          <a:p>
            <a:pPr lvl="1" algn="just"/>
            <a:r>
              <a:rPr lang="en-US" i="1" dirty="0">
                <a:solidFill>
                  <a:srgbClr val="C00000"/>
                </a:solidFill>
              </a:rPr>
              <a:t>Functionality</a:t>
            </a:r>
            <a:r>
              <a:rPr lang="en-US" dirty="0"/>
              <a:t> is assessed by evaluating the feature set and capabilities of the program, the generality of the functions that are delivered, and the security of the overall system.</a:t>
            </a:r>
          </a:p>
          <a:p>
            <a:pPr lvl="1" algn="just"/>
            <a:r>
              <a:rPr lang="en-US" i="1" dirty="0">
                <a:solidFill>
                  <a:srgbClr val="C00000"/>
                </a:solidFill>
              </a:rPr>
              <a:t>Usability</a:t>
            </a:r>
            <a:r>
              <a:rPr lang="en-US" dirty="0"/>
              <a:t> is assessed by considering human factors, overall aesthetics, consistency, and documentation.</a:t>
            </a:r>
          </a:p>
          <a:p>
            <a:pPr lvl="1" algn="just"/>
            <a:r>
              <a:rPr lang="en-US" i="1" dirty="0">
                <a:solidFill>
                  <a:srgbClr val="C00000"/>
                </a:solidFill>
              </a:rPr>
              <a:t>Reliability</a:t>
            </a:r>
            <a:r>
              <a:rPr lang="en-US" dirty="0"/>
              <a:t> is evaluated by measuring the frequency and severity of failure, the accuracy of output results, the mean-time-to-failure (MTTF), the ability to recover from failure, and the predictability of the program</a:t>
            </a:r>
            <a:endParaRPr lang="en-AU" dirty="0"/>
          </a:p>
        </p:txBody>
      </p:sp>
    </p:spTree>
    <p:extLst>
      <p:ext uri="{BB962C8B-B14F-4D97-AF65-F5344CB8AC3E}">
        <p14:creationId xmlns:p14="http://schemas.microsoft.com/office/powerpoint/2010/main" val="114292656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1397</TotalTime>
  <Words>2782</Words>
  <Application>Microsoft Office PowerPoint</Application>
  <PresentationFormat>Widescreen</PresentationFormat>
  <Paragraphs>268</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36 Helvetica ThinItalic</vt:lpstr>
      <vt:lpstr>Arial</vt:lpstr>
      <vt:lpstr>Avant Garde</vt:lpstr>
      <vt:lpstr>Century Gothic</vt:lpstr>
      <vt:lpstr>Helvetica</vt:lpstr>
      <vt:lpstr>Palatino</vt:lpstr>
      <vt:lpstr>Times</vt:lpstr>
      <vt:lpstr>Wingdings 3</vt:lpstr>
      <vt:lpstr>Wisp</vt:lpstr>
      <vt:lpstr>Design Concepts</vt:lpstr>
      <vt:lpstr>Software design</vt:lpstr>
      <vt:lpstr>Software design manifesto</vt:lpstr>
      <vt:lpstr>Objectives of Software Design</vt:lpstr>
      <vt:lpstr>Software Design Process</vt:lpstr>
      <vt:lpstr>Analysis Model -&gt; Design Model</vt:lpstr>
      <vt:lpstr>Design and Quality</vt:lpstr>
      <vt:lpstr>Software Quality Guidelines</vt:lpstr>
      <vt:lpstr>Software Quality Attributes</vt:lpstr>
      <vt:lpstr>Contd…</vt:lpstr>
      <vt:lpstr>Software design concepts</vt:lpstr>
      <vt:lpstr>Fundamental Concepts</vt:lpstr>
      <vt:lpstr>Abstraction</vt:lpstr>
      <vt:lpstr>Data Abstraction</vt:lpstr>
      <vt:lpstr>Procedural Abstraction</vt:lpstr>
      <vt:lpstr>Architecture</vt:lpstr>
      <vt:lpstr>Contd…</vt:lpstr>
      <vt:lpstr>Design Patterns</vt:lpstr>
      <vt:lpstr>Design Pattern Template </vt:lpstr>
      <vt:lpstr>Separation of Concerns</vt:lpstr>
      <vt:lpstr>Modularity</vt:lpstr>
      <vt:lpstr>Contd…</vt:lpstr>
      <vt:lpstr>Information Hiding</vt:lpstr>
      <vt:lpstr>Information Hiding</vt:lpstr>
      <vt:lpstr>Why Information Hiding?</vt:lpstr>
      <vt:lpstr>Functional Independence</vt:lpstr>
      <vt:lpstr>Functional Independence</vt:lpstr>
      <vt:lpstr>Good and Bad software design</vt:lpstr>
      <vt:lpstr>Why high cohesion and low coupling generate good design?</vt:lpstr>
      <vt:lpstr>Refinement</vt:lpstr>
      <vt:lpstr>Stepwise Refinement</vt:lpstr>
      <vt:lpstr>Aspects</vt:lpstr>
      <vt:lpstr>Aspects—An Example</vt:lpstr>
      <vt:lpstr>Refactoring</vt:lpstr>
      <vt:lpstr>OO Design Concepts</vt:lpstr>
      <vt:lpstr>Design Classes</vt:lpstr>
      <vt:lpstr>The design model</vt:lpstr>
      <vt:lpstr>Design Model Elements</vt:lpstr>
      <vt:lpstr>Architectural Elements</vt:lpstr>
      <vt:lpstr>Interface Elements</vt:lpstr>
      <vt:lpstr>Component Elements</vt:lpstr>
      <vt:lpstr>Deployment Elements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Concepts</dc:title>
  <dc:creator>Nazia Majadi</dc:creator>
  <cp:lastModifiedBy>Nazia Majadi</cp:lastModifiedBy>
  <cp:revision>9</cp:revision>
  <dcterms:created xsi:type="dcterms:W3CDTF">2023-10-26T19:55:39Z</dcterms:created>
  <dcterms:modified xsi:type="dcterms:W3CDTF">2023-10-27T19:13:22Z</dcterms:modified>
</cp:coreProperties>
</file>