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4"/>
  </p:notesMasterIdLst>
  <p:sldIdLst>
    <p:sldId id="266" r:id="rId2"/>
    <p:sldId id="268" r:id="rId3"/>
    <p:sldId id="257" r:id="rId4"/>
    <p:sldId id="258" r:id="rId5"/>
    <p:sldId id="259" r:id="rId6"/>
    <p:sldId id="269" r:id="rId7"/>
    <p:sldId id="263" r:id="rId8"/>
    <p:sldId id="270" r:id="rId9"/>
    <p:sldId id="264" r:id="rId10"/>
    <p:sldId id="265" r:id="rId11"/>
    <p:sldId id="272"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nto, Kimberly" initials="GK" lastIdx="1" clrIdx="0">
    <p:extLst>
      <p:ext uri="{19B8F6BF-5375-455C-9EA6-DF929625EA0E}">
        <p15:presenceInfo xmlns:p15="http://schemas.microsoft.com/office/powerpoint/2012/main" userId="S-1-5-21-1844237615-1801674531-682003330-2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24" autoAdjust="0"/>
  </p:normalViewPr>
  <p:slideViewPr>
    <p:cSldViewPr snapToGrid="0">
      <p:cViewPr varScale="1">
        <p:scale>
          <a:sx n="59" d="100"/>
          <a:sy n="59"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25T18:14:41.570"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37F07-0947-43E9-9B34-5191954A2CE8}" type="datetimeFigureOut">
              <a:rPr lang="en-US" smtClean="0"/>
              <a:t>12/27/2020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3676-49CF-44B9-96F2-F1F8E5F3A990}" type="slidenum">
              <a:rPr lang="en-US" smtClean="0"/>
              <a:t>‹#›</a:t>
            </a:fld>
            <a:endParaRPr lang="en-US"/>
          </a:p>
        </p:txBody>
      </p:sp>
    </p:spTree>
    <p:extLst>
      <p:ext uri="{BB962C8B-B14F-4D97-AF65-F5344CB8AC3E}">
        <p14:creationId xmlns:p14="http://schemas.microsoft.com/office/powerpoint/2010/main" val="405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1AA3676-49CF-44B9-96F2-F1F8E5F3A990}" type="slidenum">
              <a:rPr lang="en-US" smtClean="0"/>
              <a:t>1</a:t>
            </a:fld>
            <a:endParaRPr lang="en-US"/>
          </a:p>
        </p:txBody>
      </p:sp>
    </p:spTree>
    <p:extLst>
      <p:ext uri="{BB962C8B-B14F-4D97-AF65-F5344CB8AC3E}">
        <p14:creationId xmlns:p14="http://schemas.microsoft.com/office/powerpoint/2010/main" val="80314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the most important part of a database.</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3</a:t>
            </a:fld>
            <a:endParaRPr lang="en-US"/>
          </a:p>
        </p:txBody>
      </p:sp>
    </p:spTree>
    <p:extLst>
      <p:ext uri="{BB962C8B-B14F-4D97-AF65-F5344CB8AC3E}">
        <p14:creationId xmlns:p14="http://schemas.microsoft.com/office/powerpoint/2010/main" val="143833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table is broken up into smaller entities called fields.  The fields</a:t>
            </a:r>
            <a:r>
              <a:rPr lang="en-US" baseline="0" dirty="0" smtClean="0"/>
              <a:t> in the table are:  name, email, </a:t>
            </a:r>
            <a:r>
              <a:rPr lang="en-US" baseline="0" dirty="0" err="1" smtClean="0"/>
              <a:t>created_at</a:t>
            </a:r>
            <a:r>
              <a:rPr lang="en-US" baseline="0" dirty="0" smtClean="0"/>
              <a:t>, </a:t>
            </a:r>
            <a:r>
              <a:rPr lang="en-US" baseline="0" dirty="0" err="1" smtClean="0"/>
              <a:t>updated_at</a:t>
            </a:r>
            <a:r>
              <a:rPr lang="en-US" baseline="0" dirty="0" smtClean="0"/>
              <a:t>.</a:t>
            </a:r>
          </a:p>
          <a:p>
            <a:r>
              <a:rPr lang="en-US" baseline="0" dirty="0" smtClean="0"/>
              <a:t>A field is a column in a table that is designed to maintain specific information about every record in the table.</a:t>
            </a:r>
          </a:p>
          <a:p>
            <a:r>
              <a:rPr lang="en-US" baseline="0" dirty="0" smtClean="0"/>
              <a:t>A record, also called a row of data, is each individual entry that exists in a table.  For example there are (2) records in the table.</a:t>
            </a:r>
          </a:p>
          <a:p>
            <a:r>
              <a:rPr lang="en-US" baseline="0" dirty="0" smtClean="0"/>
              <a:t>A column is a vertical entity in a table that contains all information associated with a specific field in a table.  For example, Name represents the name of the user.</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4</a:t>
            </a:fld>
            <a:endParaRPr lang="en-US"/>
          </a:p>
        </p:txBody>
      </p:sp>
    </p:spTree>
    <p:extLst>
      <p:ext uri="{BB962C8B-B14F-4D97-AF65-F5344CB8AC3E}">
        <p14:creationId xmlns:p14="http://schemas.microsoft.com/office/powerpoint/2010/main" val="337910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4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0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25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50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9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74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2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0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35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0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12/27/2020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8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12/27/2020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0926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18712" y="2514600"/>
            <a:ext cx="10554574" cy="3344198"/>
          </a:xfrm>
        </p:spPr>
        <p:txBody>
          <a:bodyPr>
            <a:normAutofit fontScale="77500" lnSpcReduction="20000"/>
          </a:bodyPr>
          <a:lstStyle/>
          <a:p>
            <a:r>
              <a:rPr lang="en-US" sz="4800" dirty="0">
                <a:solidFill>
                  <a:srgbClr val="FFFF00"/>
                </a:solidFill>
              </a:rPr>
              <a:t>Presenting each of the RDBMS</a:t>
            </a:r>
            <a:r>
              <a:rPr lang="en-US" sz="4800" dirty="0">
                <a:solidFill>
                  <a:schemeClr val="bg1"/>
                </a:solidFill>
              </a:rPr>
              <a:t>(MySQL, PostgreSQL and SQL SERVER) </a:t>
            </a:r>
            <a:r>
              <a:rPr lang="en-US" sz="4800" dirty="0">
                <a:solidFill>
                  <a:srgbClr val="FFFF00"/>
                </a:solidFill>
              </a:rPr>
              <a:t>and their </a:t>
            </a:r>
            <a:r>
              <a:rPr lang="en-US" sz="4800" dirty="0" smtClean="0">
                <a:solidFill>
                  <a:srgbClr val="FFFF00"/>
                </a:solidFill>
              </a:rPr>
              <a:t>functionalities</a:t>
            </a:r>
          </a:p>
          <a:p>
            <a:endParaRPr lang="en-US" sz="4300" dirty="0">
              <a:solidFill>
                <a:srgbClr val="FFFF00"/>
              </a:solidFill>
            </a:endParaRPr>
          </a:p>
          <a:p>
            <a:r>
              <a:rPr lang="en-US" sz="4300" dirty="0">
                <a:solidFill>
                  <a:srgbClr val="FFFF00"/>
                </a:solidFill>
              </a:rPr>
              <a:t>A comparison between the three RDBMS</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686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1351" cy="6858000"/>
          </a:xfrm>
          <a:prstGeom prst="rect">
            <a:avLst/>
          </a:prstGeom>
        </p:spPr>
      </p:pic>
    </p:spTree>
    <p:extLst>
      <p:ext uri="{BB962C8B-B14F-4D97-AF65-F5344CB8AC3E}">
        <p14:creationId xmlns:p14="http://schemas.microsoft.com/office/powerpoint/2010/main" val="2161790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6"/>
            <a:ext cx="12206512" cy="6851864"/>
          </a:xfrm>
          <a:prstGeom prst="rect">
            <a:avLst/>
          </a:prstGeom>
        </p:spPr>
      </p:pic>
    </p:spTree>
    <p:extLst>
      <p:ext uri="{BB962C8B-B14F-4D97-AF65-F5344CB8AC3E}">
        <p14:creationId xmlns:p14="http://schemas.microsoft.com/office/powerpoint/2010/main" val="424541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957" y="1251837"/>
            <a:ext cx="10571998" cy="970450"/>
          </a:xfrm>
        </p:spPr>
        <p:txBody>
          <a:bodyPr/>
          <a:lstStyle/>
          <a:p>
            <a:r>
              <a:rPr lang="fr-FR" sz="4400" dirty="0">
                <a:solidFill>
                  <a:srgbClr val="FF0000"/>
                </a:solidFill>
                <a:latin typeface="Algerian" panose="04020705040A02060702" pitchFamily="82" charset="0"/>
              </a:rPr>
              <a:t>Conclusion</a:t>
            </a:r>
            <a:r>
              <a:rPr lang="fr-FR" sz="4400" dirty="0"/>
              <a:t/>
            </a:r>
            <a:br>
              <a:rPr lang="fr-FR" sz="4400" dirty="0"/>
            </a:br>
            <a:endParaRPr lang="en-US" sz="4400" dirty="0"/>
          </a:p>
        </p:txBody>
      </p:sp>
      <p:sp>
        <p:nvSpPr>
          <p:cNvPr id="3" name="Content Placeholder 2"/>
          <p:cNvSpPr>
            <a:spLocks noGrp="1"/>
          </p:cNvSpPr>
          <p:nvPr>
            <p:ph idx="1"/>
          </p:nvPr>
        </p:nvSpPr>
        <p:spPr/>
        <p:txBody>
          <a:bodyPr>
            <a:normAutofit/>
          </a:bodyPr>
          <a:lstStyle/>
          <a:p>
            <a:pPr marL="0" indent="0">
              <a:buNone/>
            </a:pPr>
            <a:r>
              <a:rPr lang="en-US" sz="2000" dirty="0"/>
              <a:t>Relational databases store data in tables. Tables can grow large and have a multitude of columns and records. Relational database management systems (RDBMSs) use SQL (and variants of SQL) to manage the data in these large tables. The RDBMS you use is your choice and depends on the complexity of your application.</a:t>
            </a:r>
            <a:endParaRPr lang="en-US" sz="2000" dirty="0" smtClean="0"/>
          </a:p>
        </p:txBody>
      </p:sp>
    </p:spTree>
    <p:extLst>
      <p:ext uri="{BB962C8B-B14F-4D97-AF65-F5344CB8AC3E}">
        <p14:creationId xmlns:p14="http://schemas.microsoft.com/office/powerpoint/2010/main" val="284760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1/</a:t>
            </a:r>
            <a:endParaRPr lang="en-US" dirty="0">
              <a:solidFill>
                <a:schemeClr val="bg1"/>
              </a:solidFill>
            </a:endParaRPr>
          </a:p>
        </p:txBody>
      </p:sp>
      <p:sp>
        <p:nvSpPr>
          <p:cNvPr id="3" name="Content Placeholder 2"/>
          <p:cNvSpPr>
            <a:spLocks noGrp="1"/>
          </p:cNvSpPr>
          <p:nvPr>
            <p:ph idx="1"/>
          </p:nvPr>
        </p:nvSpPr>
        <p:spPr/>
        <p:txBody>
          <a:bodyPr/>
          <a:lstStyle/>
          <a:p>
            <a:r>
              <a:rPr lang="en-US" sz="4400" dirty="0">
                <a:solidFill>
                  <a:schemeClr val="accent3"/>
                </a:solidFill>
              </a:rPr>
              <a:t>Presenting each of the RDBMS and their functionalities</a:t>
            </a:r>
          </a:p>
          <a:p>
            <a:pPr marL="0" indent="0">
              <a:buNone/>
            </a:pPr>
            <a:endParaRPr lang="en-US" dirty="0" smtClean="0"/>
          </a:p>
        </p:txBody>
      </p:sp>
    </p:spTree>
    <p:extLst>
      <p:ext uri="{BB962C8B-B14F-4D97-AF65-F5344CB8AC3E}">
        <p14:creationId xmlns:p14="http://schemas.microsoft.com/office/powerpoint/2010/main" val="4119555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r>
              <a:rPr lang="en-US" sz="2000" dirty="0"/>
              <a:t>MySQL is the most popular open source SQL database. It is typically used for web application development, and often accessed using PHP.</a:t>
            </a:r>
          </a:p>
          <a:p>
            <a:r>
              <a:rPr lang="en-US" sz="2000" dirty="0"/>
              <a:t>The main advantages of MySQL are that it is easy to use, inexpensive, reliable (has been around since 1995), and has a large community of developers who can help answer questions.</a:t>
            </a:r>
          </a:p>
          <a:p>
            <a:r>
              <a:rPr lang="en-US" sz="2000" dirty="0"/>
              <a:t>Some of the disadvantages are that it has been known to suffer from poor performance when scaling, open source development has lagged since Oracle has taken control of MySQL, and it does not include some advanced features that developers may be used to.</a:t>
            </a:r>
          </a:p>
          <a:p>
            <a:pPr marL="0" indent="0">
              <a:buNone/>
            </a:pPr>
            <a:endParaRPr lang="en-US" sz="2000" dirty="0"/>
          </a:p>
        </p:txBody>
      </p:sp>
      <p:sp>
        <p:nvSpPr>
          <p:cNvPr id="4" name="Title 3"/>
          <p:cNvSpPr>
            <a:spLocks noGrp="1"/>
          </p:cNvSpPr>
          <p:nvPr>
            <p:ph type="title"/>
          </p:nvPr>
        </p:nvSpPr>
        <p:spPr>
          <a:xfrm>
            <a:off x="818712" y="163286"/>
            <a:ext cx="10571998" cy="2269670"/>
          </a:xfrm>
        </p:spPr>
        <p:txBody>
          <a:bodyPr/>
          <a:lstStyle/>
          <a:p>
            <a:r>
              <a:rPr lang="fr-FR" b="0" dirty="0" smtClean="0">
                <a:solidFill>
                  <a:schemeClr val="bg1"/>
                </a:solidFill>
                <a:latin typeface="Algerian" panose="04020705040A02060702" pitchFamily="82" charset="0"/>
              </a:rPr>
              <a:t>MySQL</a:t>
            </a:r>
            <a:r>
              <a:rPr lang="fr-FR" dirty="0"/>
              <a:t/>
            </a:r>
            <a:br>
              <a:rPr lang="fr-FR" dirty="0"/>
            </a:br>
            <a:endParaRPr lang="fr-FR" dirty="0"/>
          </a:p>
        </p:txBody>
      </p:sp>
    </p:spTree>
    <p:extLst>
      <p:ext uri="{BB962C8B-B14F-4D97-AF65-F5344CB8AC3E}">
        <p14:creationId xmlns:p14="http://schemas.microsoft.com/office/powerpoint/2010/main" val="28042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1982075"/>
            <a:ext cx="10571998" cy="970450"/>
          </a:xfrm>
        </p:spPr>
        <p:txBody>
          <a:bodyPr/>
          <a:lstStyle/>
          <a:p>
            <a:r>
              <a:rPr lang="fr-FR" u="sng" dirty="0">
                <a:solidFill>
                  <a:schemeClr val="bg1"/>
                </a:solidFill>
                <a:latin typeface="Algerian" panose="04020705040A02060702" pitchFamily="82" charset="0"/>
              </a:rPr>
              <a:t>PostgreSQL</a:t>
            </a:r>
            <a:r>
              <a:rPr lang="fr-FR" b="0" dirty="0">
                <a:solidFill>
                  <a:schemeClr val="bg1"/>
                </a:solidFill>
              </a:rPr>
              <a:t/>
            </a:r>
            <a:br>
              <a:rPr lang="fr-FR" b="0" dirty="0">
                <a:solidFill>
                  <a:schemeClr val="bg1"/>
                </a:solidFill>
              </a:rPr>
            </a:br>
            <a:r>
              <a:rPr lang="fr-FR" dirty="0"/>
              <a:t/>
            </a:r>
            <a:br>
              <a:rPr lang="fr-FR" dirty="0"/>
            </a:br>
            <a:endParaRPr lang="en-US" dirty="0"/>
          </a:p>
        </p:txBody>
      </p:sp>
      <p:sp>
        <p:nvSpPr>
          <p:cNvPr id="3" name="Content Placeholder 2"/>
          <p:cNvSpPr>
            <a:spLocks noGrp="1"/>
          </p:cNvSpPr>
          <p:nvPr>
            <p:ph idx="1"/>
          </p:nvPr>
        </p:nvSpPr>
        <p:spPr/>
        <p:txBody>
          <a:bodyPr>
            <a:normAutofit/>
          </a:bodyPr>
          <a:lstStyle/>
          <a:p>
            <a:r>
              <a:rPr lang="en-US" sz="2000" dirty="0"/>
              <a:t>PostgreSQL is an open source SQL database that is not controlled by any corporation. It is typically used for web application development.</a:t>
            </a:r>
          </a:p>
          <a:p>
            <a:r>
              <a:rPr lang="en-US" sz="2000" dirty="0"/>
              <a:t>PostgreSQL shares many of the same advantages of MySQL. It is easy to use, inexpensive, reliable and has a large community of developers. It also provides some additional features such as foreign key support without requiring complex configuration.</a:t>
            </a:r>
          </a:p>
          <a:p>
            <a:r>
              <a:rPr lang="en-US" sz="2000" dirty="0"/>
              <a:t>The main disadvantage of PostgreSQL is that it can be slower in performance than other databases such as MySQL. It is also slightly less popular than MySQL.</a:t>
            </a:r>
          </a:p>
          <a:p>
            <a:pPr marL="0" indent="0">
              <a:buNone/>
            </a:pPr>
            <a:endParaRPr lang="en-US" sz="2000" dirty="0"/>
          </a:p>
        </p:txBody>
      </p:sp>
    </p:spTree>
    <p:extLst>
      <p:ext uri="{BB962C8B-B14F-4D97-AF65-F5344CB8AC3E}">
        <p14:creationId xmlns:p14="http://schemas.microsoft.com/office/powerpoint/2010/main" val="210759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003" y="741103"/>
            <a:ext cx="10571998" cy="970450"/>
          </a:xfrm>
        </p:spPr>
        <p:txBody>
          <a:bodyPr/>
          <a:lstStyle/>
          <a:p>
            <a:r>
              <a:rPr lang="en-US" u="sng" dirty="0">
                <a:solidFill>
                  <a:schemeClr val="bg1">
                    <a:lumMod val="95000"/>
                    <a:lumOff val="5000"/>
                  </a:schemeClr>
                </a:solidFill>
              </a:rPr>
              <a:t>SQL </a:t>
            </a:r>
            <a:r>
              <a:rPr lang="en-US" u="sng" dirty="0" smtClean="0">
                <a:solidFill>
                  <a:schemeClr val="bg1">
                    <a:lumMod val="95000"/>
                    <a:lumOff val="5000"/>
                  </a:schemeClr>
                </a:solidFill>
                <a:latin typeface="Algerian" panose="04020705040A02060702" pitchFamily="82" charset="0"/>
              </a:rPr>
              <a:t>Server</a:t>
            </a:r>
            <a:endParaRPr lang="en-US" u="sng" dirty="0">
              <a:solidFill>
                <a:schemeClr val="bg1">
                  <a:lumMod val="95000"/>
                  <a:lumOff val="5000"/>
                </a:schemeClr>
              </a:solidFill>
              <a:latin typeface="Algerian" panose="04020705040A02060702" pitchFamily="82" charset="0"/>
            </a:endParaRPr>
          </a:p>
        </p:txBody>
      </p:sp>
      <p:sp>
        <p:nvSpPr>
          <p:cNvPr id="3" name="Content Placeholder 2"/>
          <p:cNvSpPr>
            <a:spLocks noGrp="1"/>
          </p:cNvSpPr>
          <p:nvPr>
            <p:ph idx="1"/>
          </p:nvPr>
        </p:nvSpPr>
        <p:spPr/>
        <p:txBody>
          <a:bodyPr/>
          <a:lstStyle/>
          <a:p>
            <a:r>
              <a:rPr lang="en-US" sz="2000" dirty="0" smtClean="0"/>
              <a:t>Microsoft </a:t>
            </a:r>
            <a:r>
              <a:rPr lang="en-US" sz="2000" dirty="0"/>
              <a:t>owns SQL Server. Like Oracle DB, the code is close sourced.</a:t>
            </a:r>
          </a:p>
          <a:p>
            <a:r>
              <a:rPr lang="en-US" sz="2000" dirty="0"/>
              <a:t>Large enterprise applications mostly use SQL Server.</a:t>
            </a:r>
          </a:p>
          <a:p>
            <a:r>
              <a:rPr lang="en-US" sz="2000" dirty="0"/>
              <a:t>Microsoft offers a free entry-level version called </a:t>
            </a:r>
            <a:r>
              <a:rPr lang="en-US" sz="2000" i="1" dirty="0"/>
              <a:t>Express</a:t>
            </a:r>
            <a:r>
              <a:rPr lang="en-US" sz="2000" dirty="0"/>
              <a:t> but can become very expensive as you scale your application.</a:t>
            </a:r>
          </a:p>
          <a:p>
            <a:pPr marL="0" indent="0">
              <a:buNone/>
            </a:pPr>
            <a:endParaRPr lang="en-US" dirty="0"/>
          </a:p>
        </p:txBody>
      </p:sp>
    </p:spTree>
    <p:extLst>
      <p:ext uri="{BB962C8B-B14F-4D97-AF65-F5344CB8AC3E}">
        <p14:creationId xmlns:p14="http://schemas.microsoft.com/office/powerpoint/2010/main" val="210477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2/</a:t>
            </a:r>
            <a:endParaRPr lang="en-US" dirty="0">
              <a:solidFill>
                <a:schemeClr val="bg1"/>
              </a:solidFill>
            </a:endParaRPr>
          </a:p>
        </p:txBody>
      </p:sp>
      <p:sp>
        <p:nvSpPr>
          <p:cNvPr id="3" name="Content Placeholder 2"/>
          <p:cNvSpPr>
            <a:spLocks noGrp="1"/>
          </p:cNvSpPr>
          <p:nvPr>
            <p:ph idx="1"/>
          </p:nvPr>
        </p:nvSpPr>
        <p:spPr/>
        <p:txBody>
          <a:bodyPr/>
          <a:lstStyle/>
          <a:p>
            <a:r>
              <a:rPr lang="en-US" sz="4400" dirty="0">
                <a:solidFill>
                  <a:schemeClr val="accent3"/>
                </a:solidFill>
              </a:rPr>
              <a:t>A comparison between the three </a:t>
            </a:r>
            <a:r>
              <a:rPr lang="en-US" sz="4400" dirty="0" smtClean="0">
                <a:solidFill>
                  <a:schemeClr val="accent3"/>
                </a:solidFill>
              </a:rPr>
              <a:t>RDBMS (table)</a:t>
            </a:r>
            <a:endParaRPr lang="en-US" sz="4400" dirty="0">
              <a:solidFill>
                <a:schemeClr val="accent3"/>
              </a:solidFill>
            </a:endParaRPr>
          </a:p>
          <a:p>
            <a:pPr marL="0" indent="0">
              <a:buNone/>
            </a:pPr>
            <a:endParaRPr lang="en-US" dirty="0" smtClean="0"/>
          </a:p>
          <a:p>
            <a:pPr lvl="1"/>
            <a:endParaRPr lang="en-US" dirty="0" smtClean="0"/>
          </a:p>
        </p:txBody>
      </p:sp>
    </p:spTree>
    <p:extLst>
      <p:ext uri="{BB962C8B-B14F-4D97-AF65-F5344CB8AC3E}">
        <p14:creationId xmlns:p14="http://schemas.microsoft.com/office/powerpoint/2010/main" val="3130336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2392773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49084" cy="6826189"/>
          </a:xfrm>
          <a:prstGeom prst="rect">
            <a:avLst/>
          </a:prstGeom>
        </p:spPr>
      </p:pic>
    </p:spTree>
    <p:extLst>
      <p:ext uri="{BB962C8B-B14F-4D97-AF65-F5344CB8AC3E}">
        <p14:creationId xmlns:p14="http://schemas.microsoft.com/office/powerpoint/2010/main" val="415636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9355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2125</TotalTime>
  <Words>466</Words>
  <Application>Microsoft Office PowerPoint</Application>
  <PresentationFormat>Widescreen</PresentationFormat>
  <Paragraphs>32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Calibri</vt:lpstr>
      <vt:lpstr>Century Gothic</vt:lpstr>
      <vt:lpstr>Wingdings 2</vt:lpstr>
      <vt:lpstr>Quotable</vt:lpstr>
      <vt:lpstr>Objectives</vt:lpstr>
      <vt:lpstr>1/</vt:lpstr>
      <vt:lpstr>MySQL </vt:lpstr>
      <vt:lpstr>PostgreSQL  </vt:lpstr>
      <vt:lpstr>SQL Server</vt:lpstr>
      <vt:lpstr>2/</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Garnto, Kimberly</dc:creator>
  <cp:lastModifiedBy>borhen</cp:lastModifiedBy>
  <cp:revision>28</cp:revision>
  <dcterms:created xsi:type="dcterms:W3CDTF">2015-08-25T16:21:52Z</dcterms:created>
  <dcterms:modified xsi:type="dcterms:W3CDTF">2020-12-27T20:24:45Z</dcterms:modified>
</cp:coreProperties>
</file>