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12"/>
  </p:notesMasterIdLst>
  <p:sldIdLst>
    <p:sldId id="258" r:id="rId3"/>
    <p:sldId id="259" r:id="rId4"/>
    <p:sldId id="266" r:id="rId5"/>
    <p:sldId id="267" r:id="rId6"/>
    <p:sldId id="343" r:id="rId7"/>
    <p:sldId id="344" r:id="rId8"/>
    <p:sldId id="268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78360" autoAdjust="0"/>
  </p:normalViewPr>
  <p:slideViewPr>
    <p:cSldViewPr snapToGrid="0"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Haga clic para modificar los estilos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IE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21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56323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1</a:t>
            </a:r>
          </a:p>
        </p:txBody>
      </p:sp>
      <p:sp>
        <p:nvSpPr>
          <p:cNvPr id="56324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CL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57347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2</a:t>
            </a:r>
          </a:p>
        </p:txBody>
      </p:sp>
      <p:sp>
        <p:nvSpPr>
          <p:cNvPr id="57348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1443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6</a:t>
            </a:r>
          </a:p>
        </p:txBody>
      </p:sp>
      <p:sp>
        <p:nvSpPr>
          <p:cNvPr id="61444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2467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7</a:t>
            </a:r>
          </a:p>
        </p:txBody>
      </p:sp>
      <p:sp>
        <p:nvSpPr>
          <p:cNvPr id="62468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4515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9</a:t>
            </a:r>
          </a:p>
        </p:txBody>
      </p:sp>
      <p:sp>
        <p:nvSpPr>
          <p:cNvPr id="64516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5539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10</a:t>
            </a:r>
          </a:p>
        </p:txBody>
      </p:sp>
      <p:sp>
        <p:nvSpPr>
          <p:cNvPr id="65540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6563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11</a:t>
            </a:r>
          </a:p>
        </p:txBody>
      </p:sp>
      <p:sp>
        <p:nvSpPr>
          <p:cNvPr id="66564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CL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8611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13</a:t>
            </a:r>
          </a:p>
        </p:txBody>
      </p:sp>
      <p:sp>
        <p:nvSpPr>
          <p:cNvPr id="68612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CL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E" altLang="es-CL" smtClean="0"/>
              <a:t>‹#›</a:t>
            </a:r>
          </a:p>
        </p:txBody>
      </p:sp>
      <p:sp>
        <p:nvSpPr>
          <p:cNvPr id="69635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s-CL" sz="1200"/>
              <a:t>14</a:t>
            </a:r>
          </a:p>
        </p:txBody>
      </p:sp>
      <p:sp>
        <p:nvSpPr>
          <p:cNvPr id="69636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CL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84522089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3074097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70304216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48987458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24328548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86626580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50211872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13051198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82021414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8114416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84904320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6648638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71958885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03546500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0924437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6058283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089658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76514261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178009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617512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575893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5594745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Haga clic para modificar los estilos de texto del patrón</a:t>
            </a:r>
          </a:p>
          <a:p>
            <a:pPr lvl="1"/>
            <a:r>
              <a:rPr lang="en-US" altLang="es-CL" smtClean="0"/>
              <a:t>Segundo nivel</a:t>
            </a:r>
          </a:p>
          <a:p>
            <a:pPr lvl="2"/>
            <a:r>
              <a:rPr lang="en-US" altLang="es-CL" smtClean="0"/>
              <a:t>Tercer nivel</a:t>
            </a:r>
          </a:p>
          <a:p>
            <a:pPr lvl="3"/>
            <a:r>
              <a:rPr lang="en-US" altLang="es-CL" smtClean="0"/>
              <a:t>Cuarto nivel</a:t>
            </a:r>
          </a:p>
          <a:p>
            <a:pPr lvl="4"/>
            <a:r>
              <a:rPr lang="en-US" altLang="es-CL" smtClean="0"/>
              <a:t>Quinto nivel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Haga clic para modificar el estilo de título del patrón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00775"/>
            <a:ext cx="528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Haga clic para modificar los estilos de texto del patrón</a:t>
            </a:r>
          </a:p>
          <a:p>
            <a:pPr lvl="1"/>
            <a:r>
              <a:rPr lang="en-US" altLang="es-CL" smtClean="0"/>
              <a:t>Segundo nivel</a:t>
            </a:r>
          </a:p>
          <a:p>
            <a:pPr lvl="2"/>
            <a:r>
              <a:rPr lang="en-US" altLang="es-CL" smtClean="0"/>
              <a:t>Tercer nivel</a:t>
            </a:r>
          </a:p>
          <a:p>
            <a:pPr lvl="3"/>
            <a:r>
              <a:rPr lang="en-US" altLang="es-CL" smtClean="0"/>
              <a:t>Cuarto nivel</a:t>
            </a:r>
          </a:p>
          <a:p>
            <a:pPr lvl="4"/>
            <a:r>
              <a:rPr lang="en-US" altLang="es-CL" smtClean="0"/>
              <a:t>Quinto nivel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Haga clic para modificar el estilo de título del patrón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0077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Cómo 2007 Office system le ayuda a mantener su seguridad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>
    <p:wipe dir="d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12838" y="2219325"/>
            <a:ext cx="6919912" cy="2487146"/>
          </a:xfrm>
        </p:spPr>
        <p:txBody>
          <a:bodyPr/>
          <a:lstStyle/>
          <a:p>
            <a:pPr algn="ctr" eaLnBrk="1" hangingPunct="1"/>
            <a:r>
              <a:rPr lang="es-CL" altLang="es-CL" sz="4400" b="1" dirty="0">
                <a:solidFill>
                  <a:schemeClr val="tx1"/>
                </a:solidFill>
                <a:cs typeface="Tahoma" pitchFamily="34" charset="0"/>
              </a:rPr>
              <a:t>F</a:t>
            </a:r>
            <a:r>
              <a:rPr lang="es-CL" altLang="es-CL" sz="4400" b="1" dirty="0" smtClean="0">
                <a:solidFill>
                  <a:schemeClr val="tx1"/>
                </a:solidFill>
                <a:cs typeface="Tahoma" pitchFamily="34" charset="0"/>
              </a:rPr>
              <a:t>actores de Riesgo para un Sistema Informático</a:t>
            </a:r>
            <a:r>
              <a:rPr lang="es-ES_tradnl" altLang="es-CL" sz="4400" dirty="0" smtClean="0">
                <a:solidFill>
                  <a:schemeClr val="tx1"/>
                </a:solidFill>
              </a:rPr>
              <a:t/>
            </a:r>
            <a:br>
              <a:rPr lang="es-ES_tradnl" altLang="es-CL" sz="4400" dirty="0" smtClean="0">
                <a:solidFill>
                  <a:schemeClr val="tx1"/>
                </a:solidFill>
              </a:rPr>
            </a:br>
            <a:endParaRPr lang="es-ES_tradnl" altLang="es-CL" sz="4400" dirty="0" smtClean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27494" y="5701553"/>
            <a:ext cx="30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Boris Ortiz López</a:t>
            </a:r>
            <a:endParaRPr lang="es-CL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CL" b="1" dirty="0"/>
              <a:t>Los factores de riesgo...</a:t>
            </a:r>
            <a:endParaRPr lang="es-ES_tradnl" altLang="es-CL" dirty="0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28675"/>
            <a:ext cx="8431213" cy="3443288"/>
          </a:xfrm>
          <a:noFill/>
        </p:spPr>
        <p:txBody>
          <a:bodyPr/>
          <a:lstStyle/>
          <a:p>
            <a:r>
              <a:rPr lang="es-CL" sz="2800" b="1" dirty="0"/>
              <a:t>Integridad: sabotaje, virus informático.</a:t>
            </a:r>
            <a:endParaRPr lang="es-CL" sz="2800" dirty="0"/>
          </a:p>
          <a:p>
            <a:r>
              <a:rPr lang="es-CL" sz="2800" b="1" dirty="0" smtClean="0"/>
              <a:t>Disponibilidad: </a:t>
            </a:r>
            <a:r>
              <a:rPr lang="es-CL" sz="2800" b="1" dirty="0"/>
              <a:t>catástrofe climática, incendio, hurto, sabotaje, intrusión y virus informático.</a:t>
            </a:r>
            <a:endParaRPr lang="es-CL" sz="2800" dirty="0"/>
          </a:p>
          <a:p>
            <a:r>
              <a:rPr lang="es-CL" sz="2800" b="1" dirty="0"/>
              <a:t>Confidencialidad: hurto e intrusión.</a:t>
            </a:r>
            <a:endParaRPr lang="es-CL" sz="28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6" y="2918012"/>
            <a:ext cx="56864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73025"/>
            <a:ext cx="8462962" cy="614363"/>
          </a:xfrm>
        </p:spPr>
        <p:txBody>
          <a:bodyPr/>
          <a:lstStyle/>
          <a:p>
            <a:pPr eaLnBrk="1" hangingPunct="1"/>
            <a:r>
              <a:rPr lang="es-ES_tradnl" altLang="es-CL" dirty="0" smtClean="0"/>
              <a:t>Consideraciones</a:t>
            </a:r>
            <a:endParaRPr lang="es-ES_tradnl" altLang="es-CL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19813" y="1835710"/>
            <a:ext cx="2744787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spcAft>
                <a:spcPct val="75000"/>
              </a:spcAft>
              <a:buFontTx/>
              <a:buChar char="-"/>
            </a:pPr>
            <a:r>
              <a:rPr lang="es-ES_tradnl" altLang="es-CL" sz="2000" dirty="0" smtClean="0"/>
              <a:t>Todos los </a:t>
            </a:r>
            <a:r>
              <a:rPr lang="es-ES_tradnl" altLang="es-CL" sz="2000" dirty="0"/>
              <a:t>equipos son posibles objetivos</a:t>
            </a:r>
            <a:r>
              <a:rPr lang="es-ES_tradnl" altLang="es-CL" sz="2000" dirty="0" smtClean="0"/>
              <a:t>.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75000"/>
              </a:spcAft>
              <a:buFontTx/>
              <a:buChar char="-"/>
            </a:pPr>
            <a:r>
              <a:rPr lang="es-ES_tradnl" altLang="es-CL" sz="2000" dirty="0" smtClean="0"/>
              <a:t>Sean dispositivos móviles </a:t>
            </a:r>
            <a:r>
              <a:rPr lang="es-ES_tradnl" altLang="es-CL" sz="2000" dirty="0"/>
              <a:t>,</a:t>
            </a:r>
            <a:r>
              <a:rPr lang="es-ES_tradnl" altLang="es-CL" sz="2000" dirty="0" smtClean="0"/>
              <a:t> estaciones de trabajo, servidores, etc. </a:t>
            </a:r>
            <a:endParaRPr lang="es-ES_tradnl" altLang="es-CL" sz="200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39725" y="5443912"/>
            <a:ext cx="84137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3559" name="Picture 7" descr="Imágenes de seguridad que incluyen un bloqueo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912" y="1964812"/>
            <a:ext cx="5662613" cy="2854325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73025"/>
            <a:ext cx="8027987" cy="614363"/>
          </a:xfrm>
        </p:spPr>
        <p:txBody>
          <a:bodyPr/>
          <a:lstStyle/>
          <a:p>
            <a:pPr eaLnBrk="1" hangingPunct="1"/>
            <a:r>
              <a:rPr lang="es-ES_tradnl" altLang="es-CL" smtClean="0"/>
              <a:t>Amenazas contra la seguridad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344706" y="4094816"/>
            <a:ext cx="6145306" cy="186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75000"/>
              </a:spcAft>
            </a:pPr>
            <a:r>
              <a:rPr lang="es-ES_tradnl" altLang="es-CL" sz="2000" b="1" dirty="0"/>
              <a:t>V</a:t>
            </a:r>
            <a:r>
              <a:rPr lang="es-ES_tradnl" altLang="es-CL" sz="2000" b="1" dirty="0" smtClean="0"/>
              <a:t>irus</a:t>
            </a:r>
            <a:r>
              <a:rPr lang="es-ES_tradnl" altLang="es-CL" sz="2000" b="1" dirty="0"/>
              <a:t>, gusanos, caballos de Troya, suplantación de identidad  y spyware. </a:t>
            </a:r>
            <a:endParaRPr lang="es-ES_tradnl" altLang="es-CL" sz="2000" b="1" dirty="0" smtClean="0"/>
          </a:p>
          <a:p>
            <a:pPr algn="ctr" eaLnBrk="1" hangingPunct="1">
              <a:spcBef>
                <a:spcPct val="20000"/>
              </a:spcBef>
              <a:spcAft>
                <a:spcPct val="75000"/>
              </a:spcAft>
            </a:pPr>
            <a:r>
              <a:rPr lang="es-ES_tradnl" altLang="es-CL" sz="2000" b="1" dirty="0">
                <a:solidFill>
                  <a:srgbClr val="FFFFFF"/>
                </a:solidFill>
              </a:rPr>
              <a:t>software malintencionado (o código) que se pretende ejecutar en su equipo sin que </a:t>
            </a:r>
            <a:r>
              <a:rPr lang="es-ES_tradnl" altLang="es-CL" sz="2000" b="1" dirty="0" smtClean="0">
                <a:solidFill>
                  <a:srgbClr val="FFFFFF"/>
                </a:solidFill>
              </a:rPr>
              <a:t>el usuario se entere.</a:t>
            </a:r>
            <a:endParaRPr lang="es-ES_tradnl" altLang="es-CL" sz="1900" b="1" dirty="0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39725" y="3951288"/>
            <a:ext cx="84137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5608" name="Picture 7" descr="Equipo rodeado de virus, gusanos, caballos de Troya, ataques de suplantación de identidad y spyware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8596" y="854075"/>
            <a:ext cx="5662613" cy="2854325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7813" y="1609725"/>
            <a:ext cx="8037512" cy="3967163"/>
          </a:xfrm>
        </p:spPr>
        <p:txBody>
          <a:bodyPr/>
          <a:lstStyle/>
          <a:p>
            <a:pPr marL="169863" indent="-169863" eaLnBrk="1" hangingPunct="1">
              <a:spcAft>
                <a:spcPct val="45000"/>
              </a:spcAft>
            </a:pPr>
            <a:r>
              <a:rPr lang="es-ES_tradnl" altLang="es-CL" b="1" dirty="0" smtClean="0"/>
              <a:t>Virus:</a:t>
            </a:r>
            <a:r>
              <a:rPr lang="es-ES_tradnl" altLang="es-CL" dirty="0" smtClean="0"/>
              <a:t> software (o código) escrito con la intención expresa de crear réplicas de sí mismo. Un virus intenta difundirse entre equipos adjuntándose a otro archivo o programa.</a:t>
            </a:r>
          </a:p>
          <a:p>
            <a:pPr marL="169863" indent="-169863" eaLnBrk="1" hangingPunct="1">
              <a:spcAft>
                <a:spcPct val="45000"/>
              </a:spcAft>
            </a:pPr>
            <a:r>
              <a:rPr lang="es-ES_tradnl" altLang="es-CL" b="1" dirty="0" smtClean="0"/>
              <a:t>Gusano:</a:t>
            </a:r>
            <a:r>
              <a:rPr lang="es-ES_tradnl" altLang="es-CL" dirty="0" smtClean="0"/>
              <a:t> software que crea réplicas de forma independiente enviándose a otros sistemas a través de conexiones de red.</a:t>
            </a:r>
          </a:p>
          <a:p>
            <a:pPr marL="169863" indent="-169863" eaLnBrk="1" hangingPunct="1">
              <a:spcAft>
                <a:spcPct val="45000"/>
              </a:spcAft>
            </a:pPr>
            <a:r>
              <a:rPr lang="es-ES_tradnl" altLang="es-CL" b="1" dirty="0" smtClean="0"/>
              <a:t>Caballo de Troya:</a:t>
            </a:r>
            <a:r>
              <a:rPr lang="es-ES_tradnl" altLang="es-CL" dirty="0" smtClean="0"/>
              <a:t> software que aparentemente es útil o no entraña peligro pero que contiene código oculto diseñado para obtener provecho del sistema en el que se ejecuta u ocasionarle daños.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57363" y="3757613"/>
            <a:ext cx="5462587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endParaRPr lang="es-ES_tradnl" altLang="es-CL" sz="200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CL" smtClean="0"/>
              <a:t>Amenazas contra la seguridad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7813" y="1609725"/>
            <a:ext cx="8037512" cy="1658938"/>
          </a:xfrm>
        </p:spPr>
        <p:txBody>
          <a:bodyPr/>
          <a:lstStyle/>
          <a:p>
            <a:pPr marL="169863" indent="-169863" eaLnBrk="1" hangingPunct="1">
              <a:spcAft>
                <a:spcPct val="45000"/>
              </a:spcAft>
            </a:pPr>
            <a:r>
              <a:rPr lang="es-ES_tradnl" altLang="es-CL" b="1" smtClean="0"/>
              <a:t>Spyware:</a:t>
            </a:r>
            <a:r>
              <a:rPr lang="es-ES_tradnl" altLang="es-CL" smtClean="0"/>
              <a:t> software que puede mostrar publicidad (como anuncios emergentes),recopilar información sobre el usuario o cambiar la configuración del equipo, generalmente sin el permiso del usuario. El spyware se descarga normalmente sin que el usuario se dé cuenta cuando visita sitios Web de poca confianza.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57363" y="3757613"/>
            <a:ext cx="5462587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endParaRPr lang="es-ES_tradnl" altLang="es-CL" sz="200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CL" smtClean="0"/>
              <a:t>Amenazas contra la seguridad</a:t>
            </a:r>
          </a:p>
        </p:txBody>
      </p:sp>
      <p:sp>
        <p:nvSpPr>
          <p:cNvPr id="184326" name="Rectangle 7"/>
          <p:cNvSpPr>
            <a:spLocks noChangeArrowheads="1"/>
          </p:cNvSpPr>
          <p:nvPr/>
        </p:nvSpPr>
        <p:spPr bwMode="auto">
          <a:xfrm>
            <a:off x="274638" y="3317875"/>
            <a:ext cx="803751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5000"/>
              </a:spcAft>
              <a:buFontTx/>
              <a:buChar char="•"/>
            </a:pPr>
            <a:r>
              <a:rPr lang="es-ES_tradnl" altLang="es-CL" sz="2000" b="1" dirty="0"/>
              <a:t>Suplantación de identidad:</a:t>
            </a:r>
            <a:r>
              <a:rPr lang="es-ES_tradnl" altLang="es-CL" sz="2000" dirty="0"/>
              <a:t> método para </a:t>
            </a:r>
            <a:r>
              <a:rPr lang="es-ES_tradnl" altLang="es-CL" sz="2000" dirty="0" smtClean="0"/>
              <a:t>recopilar  </a:t>
            </a:r>
            <a:r>
              <a:rPr lang="es-ES_tradnl" altLang="es-CL" sz="2000" dirty="0"/>
              <a:t>información personal, como detalles de cuentas bancarias o tarjetas de crédito, normalmente a través del correo electrónico. También hay algunos esquemas de suplantación de identidad diseñados para colocar spyware en el </a:t>
            </a:r>
            <a:r>
              <a:rPr lang="es-ES_tradnl" altLang="es-CL" sz="2000" dirty="0" smtClean="0"/>
              <a:t>equipo.</a:t>
            </a:r>
            <a:endParaRPr lang="es-ES_tradnl" altLang="es-CL" sz="20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 bldLvl="2" autoUpdateAnimBg="0" advAuto="0"/>
      <p:bldP spid="184326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63500"/>
            <a:ext cx="8904287" cy="614363"/>
          </a:xfrm>
        </p:spPr>
        <p:txBody>
          <a:bodyPr/>
          <a:lstStyle/>
          <a:p>
            <a:pPr eaLnBrk="1" hangingPunct="1"/>
            <a:r>
              <a:rPr lang="es-ES_tradnl" altLang="es-CL" smtClean="0"/>
              <a:t>Fuentes de infección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39725" y="907863"/>
            <a:ext cx="8125012" cy="20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75000"/>
              </a:spcAft>
            </a:pPr>
            <a:r>
              <a:rPr lang="es-ES_tradnl" altLang="es-CL" sz="2000" dirty="0"/>
              <a:t>Ya se trate de virus, gusanos, caballos de Troya o spyware, la mayor parte del código malintencionado intenta </a:t>
            </a:r>
            <a:r>
              <a:rPr lang="es-ES_tradnl" altLang="es-CL" sz="2000" dirty="0" smtClean="0"/>
              <a:t>entrar, ocultándose </a:t>
            </a:r>
            <a:r>
              <a:rPr lang="es-ES_tradnl" altLang="es-CL" sz="2000" dirty="0"/>
              <a:t>en algún lugar que parezca inofensivo. 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39725" y="5943374"/>
            <a:ext cx="84137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7659" name="Picture 7" descr="Fuentes de infección: Internet, archivos compartidos, mensajes de correo electrónico, etc.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9567" y="2652525"/>
            <a:ext cx="5651500" cy="2849563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63500"/>
            <a:ext cx="8904287" cy="614363"/>
          </a:xfrm>
        </p:spPr>
        <p:txBody>
          <a:bodyPr/>
          <a:lstStyle/>
          <a:p>
            <a:pPr eaLnBrk="1" hangingPunct="1"/>
            <a:r>
              <a:rPr lang="es-ES_tradnl" altLang="es-CL" sz="2700" dirty="0" smtClean="0"/>
              <a:t>Métodos de defensa</a:t>
            </a:r>
            <a:endParaRPr lang="es-ES_tradnl" altLang="es-CL" sz="2700" dirty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2625" y="1262289"/>
            <a:ext cx="2744787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es-ES_tradnl" altLang="es-CL" sz="2000" dirty="0" smtClean="0"/>
              <a:t>Asegurarse </a:t>
            </a:r>
            <a:r>
              <a:rPr lang="es-ES_tradnl" altLang="es-CL" sz="2000" dirty="0"/>
              <a:t>de que el software de su equipo esté actualizado. 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39725" y="5747431"/>
            <a:ext cx="84137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1755" name="Picture 7" descr="Página principal de Microsoft Update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3100" y="2696483"/>
            <a:ext cx="5651500" cy="2849563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63500"/>
            <a:ext cx="8904287" cy="614363"/>
          </a:xfrm>
        </p:spPr>
        <p:txBody>
          <a:bodyPr/>
          <a:lstStyle/>
          <a:p>
            <a:r>
              <a:rPr lang="es-ES_tradnl" altLang="es-CL" dirty="0" smtClean="0"/>
              <a:t>Métodos de defensa</a:t>
            </a:r>
            <a:endParaRPr lang="es-ES_tradnl" altLang="es-CL" dirty="0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70127" y="1131661"/>
            <a:ext cx="2744787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es-ES_tradnl" altLang="es-CL" sz="2000" b="1" dirty="0" smtClean="0"/>
              <a:t>software </a:t>
            </a:r>
            <a:r>
              <a:rPr lang="es-ES_tradnl" altLang="es-CL" sz="2000" b="1" dirty="0"/>
              <a:t>antivirus</a:t>
            </a:r>
            <a:r>
              <a:rPr lang="es-ES_tradnl" altLang="es-CL" sz="2000" dirty="0"/>
              <a:t>.</a:t>
            </a:r>
          </a:p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endParaRPr lang="es-ES_tradnl" altLang="es-CL" sz="2000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39725" y="5633131"/>
            <a:ext cx="84137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5848" name="Picture 7" descr="Equipo protegido por software antiviru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7466" y="2565853"/>
            <a:ext cx="5651500" cy="2849563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theme/theme1.xml><?xml version="1.0" encoding="utf-8"?>
<a:theme xmlns:a="http://schemas.openxmlformats.org/drawingml/2006/main" name="Presentación de formación, Microsoft Office- Cómo 2007 Office system le ayuda a mantener su seguridad">
  <a:themeElements>
    <a:clrScheme name="moje">
      <a:dk1>
        <a:srgbClr val="FFFFFF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moje">
      <a:dk1>
        <a:srgbClr val="FFFFFF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80008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formación, Microsoft Office- Cómo 2007 Office system le ayuda a mantener su seguridad</Template>
  <TotalTime>41</TotalTime>
  <Words>338</Words>
  <Application>Microsoft Office PowerPoint</Application>
  <PresentationFormat>Presentación en pantalla (4:3)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Tahoma</vt:lpstr>
      <vt:lpstr>Presentación de formación, Microsoft Office- Cómo 2007 Office system le ayuda a mantener su seguridad</vt:lpstr>
      <vt:lpstr>2_Default Design</vt:lpstr>
      <vt:lpstr>Factores de Riesgo para un Sistema Informático </vt:lpstr>
      <vt:lpstr>Los factores de riesgo...</vt:lpstr>
      <vt:lpstr>Consideraciones</vt:lpstr>
      <vt:lpstr>Amenazas contra la seguridad</vt:lpstr>
      <vt:lpstr>Amenazas contra la seguridad</vt:lpstr>
      <vt:lpstr>Amenazas contra la seguridad</vt:lpstr>
      <vt:lpstr>Fuentes de infección</vt:lpstr>
      <vt:lpstr>Métodos de defensa</vt:lpstr>
      <vt:lpstr>Métodos de defensa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Factores de Riesgo para un Sistema Informático</dc:title>
  <dc:creator>TallerHW</dc:creator>
  <cp:lastModifiedBy>TallerHW</cp:lastModifiedBy>
  <cp:revision>11</cp:revision>
  <dcterms:created xsi:type="dcterms:W3CDTF">2016-03-16T23:58:02Z</dcterms:created>
  <dcterms:modified xsi:type="dcterms:W3CDTF">2016-03-17T00:39:41Z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TC102127833082</vt:lpwstr>
  </property>
</Properties>
</file>