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06" r:id="rId4"/>
    <p:sldMasterId id="2147484245" r:id="rId5"/>
  </p:sldMasterIdLst>
  <p:notesMasterIdLst>
    <p:notesMasterId r:id="rId20"/>
  </p:notesMasterIdLst>
  <p:handoutMasterIdLst>
    <p:handoutMasterId r:id="rId21"/>
  </p:handoutMasterIdLst>
  <p:sldIdLst>
    <p:sldId id="1200" r:id="rId6"/>
    <p:sldId id="1174" r:id="rId7"/>
    <p:sldId id="1190" r:id="rId8"/>
    <p:sldId id="1187" r:id="rId9"/>
    <p:sldId id="1188" r:id="rId10"/>
    <p:sldId id="1202" r:id="rId11"/>
    <p:sldId id="1197" r:id="rId12"/>
    <p:sldId id="1198" r:id="rId13"/>
    <p:sldId id="1193" r:id="rId14"/>
    <p:sldId id="1194" r:id="rId15"/>
    <p:sldId id="1195" r:id="rId16"/>
    <p:sldId id="1203" r:id="rId17"/>
    <p:sldId id="1196" r:id="rId18"/>
    <p:sldId id="1166" r:id="rId19"/>
  </p:sldIdLst>
  <p:sldSz cx="9144000" cy="5143500" type="screen16x9"/>
  <p:notesSz cx="9144000" cy="6858000"/>
  <p:defaultText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
          <p15:clr>
            <a:srgbClr val="A4A3A4"/>
          </p15:clr>
        </p15:guide>
        <p15:guide id="2" orient="horz" pos="561">
          <p15:clr>
            <a:srgbClr val="A4A3A4"/>
          </p15:clr>
        </p15:guide>
        <p15:guide id="3" orient="horz" pos="984">
          <p15:clr>
            <a:srgbClr val="A4A3A4"/>
          </p15:clr>
        </p15:guide>
        <p15:guide id="4" orient="horz" pos="1831">
          <p15:clr>
            <a:srgbClr val="A4A3A4"/>
          </p15:clr>
        </p15:guide>
        <p15:guide id="5" orient="horz" pos="3102">
          <p15:clr>
            <a:srgbClr val="A4A3A4"/>
          </p15:clr>
        </p15:guide>
        <p15:guide id="6" orient="horz" pos="2255">
          <p15:clr>
            <a:srgbClr val="A4A3A4"/>
          </p15:clr>
        </p15:guide>
        <p15:guide id="7" orient="horz" pos="2680">
          <p15:clr>
            <a:srgbClr val="A4A3A4"/>
          </p15:clr>
        </p15:guide>
        <p15:guide id="8" orient="horz" pos="1406">
          <p15:clr>
            <a:srgbClr val="A4A3A4"/>
          </p15:clr>
        </p15:guide>
        <p15:guide id="9" pos="732">
          <p15:clr>
            <a:srgbClr val="A4A3A4"/>
          </p15:clr>
        </p15:guide>
        <p15:guide id="10" pos="2992">
          <p15:clr>
            <a:srgbClr val="A4A3A4"/>
          </p15:clr>
        </p15:guide>
        <p15:guide id="11" pos="1301">
          <p15:clr>
            <a:srgbClr val="A4A3A4"/>
          </p15:clr>
        </p15:guide>
        <p15:guide id="12" pos="2427">
          <p15:clr>
            <a:srgbClr val="A4A3A4"/>
          </p15:clr>
        </p15:guide>
        <p15:guide id="13" pos="5253">
          <p15:clr>
            <a:srgbClr val="A4A3A4"/>
          </p15:clr>
        </p15:guide>
        <p15:guide id="14" pos="3560">
          <p15:clr>
            <a:srgbClr val="A4A3A4"/>
          </p15:clr>
        </p15:guide>
        <p15:guide id="15" pos="4123">
          <p15:clr>
            <a:srgbClr val="A4A3A4"/>
          </p15:clr>
        </p15:guide>
        <p15:guide id="16" pos="4688">
          <p15:clr>
            <a:srgbClr val="A4A3A4"/>
          </p15:clr>
        </p15:guide>
        <p15:guide id="17" pos="1866">
          <p15:clr>
            <a:srgbClr val="A4A3A4"/>
          </p15:clr>
        </p15:guide>
        <p15:guide id="18" pos="170">
          <p15:clr>
            <a:srgbClr val="A4A3A4"/>
          </p15:clr>
        </p15:guide>
        <p15:guide id="19" pos="558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C1F"/>
    <a:srgbClr val="F99D1C"/>
    <a:srgbClr val="6FC1E9"/>
    <a:srgbClr val="6CC3EB"/>
    <a:srgbClr val="6A2A7B"/>
    <a:srgbClr val="DC3F26"/>
    <a:srgbClr val="442258"/>
    <a:srgbClr val="A1529A"/>
    <a:srgbClr val="001F50"/>
    <a:srgbClr val="4422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87" autoAdjust="0"/>
    <p:restoredTop sz="99531" autoAdjust="0"/>
  </p:normalViewPr>
  <p:slideViewPr>
    <p:cSldViewPr snapToGrid="0">
      <p:cViewPr varScale="1">
        <p:scale>
          <a:sx n="119" d="100"/>
          <a:sy n="119" d="100"/>
        </p:scale>
        <p:origin x="110" y="355"/>
      </p:cViewPr>
      <p:guideLst>
        <p:guide orient="horz" pos="138"/>
        <p:guide orient="horz" pos="561"/>
        <p:guide orient="horz" pos="984"/>
        <p:guide orient="horz" pos="1831"/>
        <p:guide orient="horz" pos="3102"/>
        <p:guide orient="horz" pos="2255"/>
        <p:guide orient="horz" pos="2680"/>
        <p:guide orient="horz" pos="1406"/>
        <p:guide pos="732"/>
        <p:guide pos="2992"/>
        <p:guide pos="1301"/>
        <p:guide pos="2427"/>
        <p:guide pos="5253"/>
        <p:guide pos="3560"/>
        <p:guide pos="4123"/>
        <p:guide pos="4688"/>
        <p:guide pos="1866"/>
        <p:guide pos="170"/>
        <p:guide pos="5587"/>
      </p:guideLst>
    </p:cSldViewPr>
  </p:slideViewPr>
  <p:notesTextViewPr>
    <p:cViewPr>
      <p:scale>
        <a:sx n="100" d="100"/>
        <a:sy n="100" d="100"/>
      </p:scale>
      <p:origin x="0" y="0"/>
    </p:cViewPr>
  </p:notesTextViewPr>
  <p:sorterViewPr>
    <p:cViewPr varScale="1">
      <p:scale>
        <a:sx n="1" d="1"/>
        <a:sy n="1" d="1"/>
      </p:scale>
      <p:origin x="0" y="144"/>
    </p:cViewPr>
  </p:sorterViewPr>
  <p:notesViewPr>
    <p:cSldViewPr showGuides="1">
      <p:cViewPr>
        <p:scale>
          <a:sx n="268" d="100"/>
          <a:sy n="268" d="100"/>
        </p:scale>
        <p:origin x="480" y="10614"/>
      </p:cViewPr>
      <p:guideLst>
        <p:guide orient="horz" pos="2160"/>
        <p:guide pos="288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12/8/2014</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12/8/2014</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585" rtl="0" eaLnBrk="1" latinLnBrk="0" hangingPunct="1">
      <a:lnSpc>
        <a:spcPct val="90000"/>
      </a:lnSpc>
      <a:spcAft>
        <a:spcPts val="250"/>
      </a:spcAft>
      <a:defRPr sz="600" kern="1200">
        <a:solidFill>
          <a:schemeClr val="tx1"/>
        </a:solidFill>
        <a:latin typeface="Segoe UI Light" pitchFamily="34" charset="0"/>
        <a:ea typeface="+mn-ea"/>
        <a:cs typeface="+mn-cs"/>
      </a:defRPr>
    </a:lvl1pPr>
    <a:lvl2pPr marL="159692" indent="-79351"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2pPr>
    <a:lvl3pPr marL="245986"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3pPr>
    <a:lvl4pPr marL="362034" indent="-110098"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4pPr>
    <a:lvl5pPr marL="461224"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5pPr>
    <a:lvl6pPr marL="1713963" algn="l" defTabSz="685585" rtl="0" eaLnBrk="1" latinLnBrk="0" hangingPunct="1">
      <a:defRPr sz="900" kern="1200">
        <a:solidFill>
          <a:schemeClr val="tx1"/>
        </a:solidFill>
        <a:latin typeface="+mn-lt"/>
        <a:ea typeface="+mn-ea"/>
        <a:cs typeface="+mn-cs"/>
      </a:defRPr>
    </a:lvl6pPr>
    <a:lvl7pPr marL="2056757" algn="l" defTabSz="685585" rtl="0" eaLnBrk="1" latinLnBrk="0" hangingPunct="1">
      <a:defRPr sz="900" kern="1200">
        <a:solidFill>
          <a:schemeClr val="tx1"/>
        </a:solidFill>
        <a:latin typeface="+mn-lt"/>
        <a:ea typeface="+mn-ea"/>
        <a:cs typeface="+mn-cs"/>
      </a:defRPr>
    </a:lvl7pPr>
    <a:lvl8pPr marL="2399549" algn="l" defTabSz="685585" rtl="0" eaLnBrk="1" latinLnBrk="0" hangingPunct="1">
      <a:defRPr sz="900" kern="1200">
        <a:solidFill>
          <a:schemeClr val="tx1"/>
        </a:solidFill>
        <a:latin typeface="+mn-lt"/>
        <a:ea typeface="+mn-ea"/>
        <a:cs typeface="+mn-cs"/>
      </a:defRPr>
    </a:lvl8pPr>
    <a:lvl9pPr marL="2742343" algn="l" defTabSz="68558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272832" y="3217705"/>
            <a:ext cx="4299839" cy="672414"/>
          </a:xfrm>
          <a:prstGeom prst="rect">
            <a:avLst/>
          </a:prstGeom>
          <a:noFill/>
        </p:spPr>
        <p:txBody>
          <a:bodyPr lIns="107536" tIns="80653" rIns="107536" bIns="80653">
            <a:noAutofit/>
          </a:bodyPr>
          <a:lstStyle>
            <a:lvl1pPr marL="0" indent="0">
              <a:spcBef>
                <a:spcPts val="0"/>
              </a:spcBef>
              <a:buNone/>
              <a:defRPr sz="1400" b="0" i="0" spc="0" baseline="0">
                <a:solidFill>
                  <a:srgbClr val="616161"/>
                </a:solidFill>
                <a:latin typeface="Segoe UI"/>
                <a:cs typeface="Segoe UI"/>
              </a:defRPr>
            </a:lvl1pPr>
          </a:lstStyle>
          <a:p>
            <a:pPr lvl="0"/>
            <a:r>
              <a:rPr lang="en-US" dirty="0" smtClean="0"/>
              <a:t>Speaker Name</a:t>
            </a:r>
          </a:p>
          <a:p>
            <a:pPr lvl="0"/>
            <a:r>
              <a:rPr lang="en-US" dirty="0" smtClean="0"/>
              <a:t>Speaker Title</a:t>
            </a:r>
          </a:p>
        </p:txBody>
      </p:sp>
      <p:sp>
        <p:nvSpPr>
          <p:cNvPr id="11" name="Title 1"/>
          <p:cNvSpPr>
            <a:spLocks noGrp="1"/>
          </p:cNvSpPr>
          <p:nvPr>
            <p:ph type="title" hasCustomPrompt="1"/>
          </p:nvPr>
        </p:nvSpPr>
        <p:spPr>
          <a:xfrm>
            <a:off x="271480" y="1685026"/>
            <a:ext cx="5744007" cy="1359775"/>
          </a:xfrm>
          <a:prstGeom prst="rect">
            <a:avLst/>
          </a:prstGeom>
          <a:noFill/>
        </p:spPr>
        <p:txBody>
          <a:bodyPr lIns="107536" tIns="67211" rIns="107536" bIns="67211" anchor="t" anchorCtr="0"/>
          <a:lstStyle>
            <a:lvl1pPr>
              <a:defRPr sz="3900" spc="-74" baseline="0">
                <a:solidFill>
                  <a:srgbClr val="616161"/>
                </a:solidFill>
              </a:defRPr>
            </a:lvl1pPr>
          </a:lstStyle>
          <a:p>
            <a:r>
              <a:rPr lang="en-US" dirty="0" smtClean="0"/>
              <a:t>Presentation title</a:t>
            </a:r>
            <a:endParaRPr lang="en-US" dirty="0"/>
          </a:p>
        </p:txBody>
      </p:sp>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509" y="384868"/>
            <a:ext cx="1069883" cy="228467"/>
          </a:xfrm>
          <a:prstGeom prst="rect">
            <a:avLst/>
          </a:prstGeom>
        </p:spPr>
      </p:pic>
    </p:spTree>
    <p:extLst>
      <p:ext uri="{BB962C8B-B14F-4D97-AF65-F5344CB8AC3E}">
        <p14:creationId xmlns:p14="http://schemas.microsoft.com/office/powerpoint/2010/main" val="326296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Test Title">
    <p:bg>
      <p:bgPr>
        <a:solidFill>
          <a:schemeClr val="tx1"/>
        </a:solidFill>
        <a:effectLst/>
      </p:bgPr>
    </p:bg>
    <p:spTree>
      <p:nvGrpSpPr>
        <p:cNvPr id="1" name=""/>
        <p:cNvGrpSpPr/>
        <p:nvPr/>
      </p:nvGrpSpPr>
      <p:grpSpPr>
        <a:xfrm>
          <a:off x="0" y="0"/>
          <a:ext cx="0" cy="0"/>
          <a:chOff x="0" y="0"/>
          <a:chExt cx="0" cy="0"/>
        </a:xfrm>
      </p:grpSpPr>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105" y="235001"/>
            <a:ext cx="1069883" cy="228467"/>
          </a:xfrm>
          <a:prstGeom prst="rect">
            <a:avLst/>
          </a:prstGeom>
        </p:spPr>
      </p:pic>
    </p:spTree>
    <p:extLst>
      <p:ext uri="{BB962C8B-B14F-4D97-AF65-F5344CB8AC3E}">
        <p14:creationId xmlns:p14="http://schemas.microsoft.com/office/powerpoint/2010/main" val="545727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4" y="891883"/>
            <a:ext cx="5678054" cy="1468664"/>
          </a:xfrm>
        </p:spPr>
        <p:txBody>
          <a:bodyPr/>
          <a:lstStyle>
            <a:lvl1pPr marL="0" indent="0">
              <a:buNone/>
              <a:defRPr>
                <a:solidFill>
                  <a:srgbClr val="616161"/>
                </a:solidFill>
              </a:defRPr>
            </a:lvl1pPr>
            <a:lvl2pPr marL="0" indent="0">
              <a:buFontTx/>
              <a:buNone/>
              <a:defRPr sz="1400">
                <a:solidFill>
                  <a:srgbClr val="616161"/>
                </a:solidFill>
              </a:defRPr>
            </a:lvl2pPr>
            <a:lvl3pPr marL="168026" indent="0">
              <a:buNone/>
              <a:defRPr>
                <a:solidFill>
                  <a:srgbClr val="616161"/>
                </a:solidFill>
              </a:defRPr>
            </a:lvl3pPr>
            <a:lvl4pPr marL="336051" indent="0">
              <a:buNone/>
              <a:defRPr>
                <a:solidFill>
                  <a:srgbClr val="616161"/>
                </a:solidFill>
              </a:defRPr>
            </a:lvl4pPr>
            <a:lvl5pPr marL="504077" indent="0">
              <a:buNone/>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60416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36374"/>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4059817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891883"/>
            <a:ext cx="3024064" cy="1797728"/>
          </a:xfrm>
        </p:spPr>
        <p:txBody>
          <a:bodyPr wrap="square">
            <a:spAutoFit/>
          </a:bodyPr>
          <a:lstStyle>
            <a:lvl1pPr marL="0" indent="0">
              <a:spcBef>
                <a:spcPts val="900"/>
              </a:spcBef>
              <a:buClr>
                <a:schemeClr val="tx1"/>
              </a:buClr>
              <a:buFont typeface="Wingdings" pitchFamily="2" charset="2"/>
              <a:buNone/>
              <a:defRPr sz="2700">
                <a:solidFill>
                  <a:schemeClr val="tx1"/>
                </a:solidFill>
              </a:defRPr>
            </a:lvl1pPr>
            <a:lvl2pPr marL="0" indent="0">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83144" y="899103"/>
            <a:ext cx="2895353" cy="1797728"/>
          </a:xfrm>
        </p:spPr>
        <p:txBody>
          <a:bodyPr wrap="square">
            <a:spAutoFit/>
          </a:bodyPr>
          <a:lstStyle>
            <a:lvl1pPr marL="0" indent="0">
              <a:spcBef>
                <a:spcPts val="900"/>
              </a:spcBef>
              <a:buClr>
                <a:schemeClr val="tx1"/>
              </a:buClr>
              <a:buFont typeface="Wingdings" pitchFamily="2" charset="2"/>
              <a:buNone/>
              <a:defRPr sz="2700">
                <a:solidFill>
                  <a:srgbClr val="616161"/>
                </a:solidFill>
              </a:defRPr>
            </a:lvl1pPr>
            <a:lvl2pPr marL="0" indent="0">
              <a:buNone/>
              <a:defRPr sz="1400">
                <a:solidFill>
                  <a:srgbClr val="616161"/>
                </a:solidFill>
              </a:defRPr>
            </a:lvl2pPr>
            <a:lvl3pPr marL="170360" indent="0">
              <a:buNone/>
              <a:tabLst/>
              <a:defRPr sz="1400">
                <a:solidFill>
                  <a:srgbClr val="616161"/>
                </a:solidFill>
              </a:defRPr>
            </a:lvl3pPr>
            <a:lvl4pPr marL="338385" indent="0">
              <a:buNone/>
              <a:defRPr>
                <a:solidFill>
                  <a:srgbClr val="616161"/>
                </a:solidFill>
              </a:defRPr>
            </a:lvl4pPr>
            <a:lvl5pPr marL="504077" indent="0">
              <a:buNone/>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8732795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62" y="891884"/>
            <a:ext cx="3016631"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75712" y="891884"/>
            <a:ext cx="2999430"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301363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69262" y="1561962"/>
            <a:ext cx="2823978"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149563" y="1561962"/>
            <a:ext cx="2823978" cy="2689656"/>
          </a:xfrm>
          <a:solidFill>
            <a:srgbClr val="68217A"/>
          </a:solidFill>
          <a:ln>
            <a:noFill/>
          </a:ln>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3445008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269263" y="1558973"/>
            <a:ext cx="2109664"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5" name="Picture Placeholder 3"/>
          <p:cNvSpPr>
            <a:spLocks noGrp="1"/>
          </p:cNvSpPr>
          <p:nvPr>
            <p:ph type="pic" sz="quarter" idx="14"/>
          </p:nvPr>
        </p:nvSpPr>
        <p:spPr>
          <a:xfrm>
            <a:off x="2378928" y="1558973"/>
            <a:ext cx="3992136" cy="2692645"/>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201446288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1292812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2" name="Rectangle 1"/>
          <p:cNvSpPr/>
          <p:nvPr userDrawn="1"/>
        </p:nvSpPr>
        <p:spPr bwMode="auto">
          <a:xfrm>
            <a:off x="0" y="4723214"/>
            <a:ext cx="2389459" cy="42028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54608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63" y="1561962"/>
            <a:ext cx="8600807" cy="975195"/>
          </a:xfrm>
        </p:spPr>
        <p:txBody>
          <a:bodyPr wrap="square">
            <a:spAutoFit/>
          </a:bodyPr>
          <a:lstStyle>
            <a:lvl1pPr marL="0" indent="0">
              <a:spcBef>
                <a:spcPts val="900"/>
              </a:spcBef>
              <a:buClr>
                <a:schemeClr val="tx1"/>
              </a:buClr>
              <a:buFont typeface="Wingdings" pitchFamily="2" charset="2"/>
              <a:buNone/>
              <a:defRPr sz="3900">
                <a:solidFill>
                  <a:schemeClr val="tx1"/>
                </a:solidFill>
              </a:defRPr>
            </a:lvl1pPr>
            <a:lvl2pPr marL="0" indent="0">
              <a:spcBef>
                <a:spcPts val="794"/>
              </a:spcBef>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p:txBody>
      </p:sp>
      <p:sp>
        <p:nvSpPr>
          <p:cNvPr id="2" name="Rectangle 1"/>
          <p:cNvSpPr/>
          <p:nvPr userDrawn="1"/>
        </p:nvSpPr>
        <p:spPr bwMode="auto">
          <a:xfrm>
            <a:off x="0" y="4771900"/>
            <a:ext cx="2303093" cy="371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45122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832" y="203811"/>
            <a:ext cx="5378549" cy="1347163"/>
          </a:xfrm>
          <a:prstGeom prst="rect">
            <a:avLst/>
          </a:prstGeom>
          <a:noFill/>
        </p:spPr>
        <p:txBody>
          <a:bodyPr lIns="80047" tIns="67211" rIns="80047" bIns="67211" anchor="t" anchorCtr="0"/>
          <a:lstStyle>
            <a:lvl1pPr>
              <a:defRPr sz="6400" spc="-74" baseline="0">
                <a:solidFill>
                  <a:srgbClr val="616161"/>
                </a:solidFill>
              </a:defRPr>
            </a:lvl1pPr>
          </a:lstStyle>
          <a:p>
            <a:r>
              <a:rPr lang="en-US" dirty="0" smtClean="0"/>
              <a:t>Section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699" y="3446456"/>
            <a:ext cx="1928109" cy="1445213"/>
          </a:xfrm>
          <a:prstGeom prst="rect">
            <a:avLst/>
          </a:prstGeom>
        </p:spPr>
      </p:pic>
    </p:spTree>
    <p:extLst>
      <p:ext uri="{BB962C8B-B14F-4D97-AF65-F5344CB8AC3E}">
        <p14:creationId xmlns:p14="http://schemas.microsoft.com/office/powerpoint/2010/main" val="1203082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046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64" y="897994"/>
            <a:ext cx="5774698" cy="1467125"/>
          </a:xfrm>
        </p:spPr>
        <p:txBody>
          <a:bodyPr/>
          <a:lstStyle>
            <a:lvl1pPr marL="0" indent="0">
              <a:buNone/>
              <a:defRPr sz="2500">
                <a:solidFill>
                  <a:srgbClr val="616161"/>
                </a:solidFill>
                <a:latin typeface="Segoe UI" pitchFamily="34" charset="0"/>
                <a:cs typeface="Segoe UI" pitchFamily="34" charset="0"/>
              </a:defRPr>
            </a:lvl1pPr>
            <a:lvl2pPr marL="254724" indent="0">
              <a:buNone/>
              <a:defRPr>
                <a:solidFill>
                  <a:srgbClr val="616161"/>
                </a:solidFill>
                <a:latin typeface="Segoe UI" pitchFamily="34" charset="0"/>
                <a:cs typeface="Segoe UI" pitchFamily="34" charset="0"/>
              </a:defRPr>
            </a:lvl2pPr>
            <a:lvl3pPr marL="429700" indent="0">
              <a:buNone/>
              <a:defRPr>
                <a:solidFill>
                  <a:srgbClr val="616161"/>
                </a:solidFill>
                <a:latin typeface="Segoe UI" pitchFamily="34" charset="0"/>
                <a:cs typeface="Segoe UI" pitchFamily="34" charset="0"/>
              </a:defRPr>
            </a:lvl3pPr>
            <a:lvl4pPr marL="598722" indent="0">
              <a:buNone/>
              <a:defRPr>
                <a:solidFill>
                  <a:srgbClr val="616161"/>
                </a:solidFill>
                <a:latin typeface="Segoe UI" pitchFamily="34" charset="0"/>
                <a:cs typeface="Segoe UI" pitchFamily="34" charset="0"/>
              </a:defRPr>
            </a:lvl4pPr>
            <a:lvl5pPr marL="772505" indent="0">
              <a:buNone/>
              <a:defRPr>
                <a:solidFill>
                  <a:srgbClr val="616161"/>
                </a:soli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73691571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62" y="891883"/>
            <a:ext cx="5990289" cy="1799780"/>
          </a:xfrm>
          <a:prstGeom prst="rect">
            <a:avLst/>
          </a:prstGeom>
        </p:spPr>
        <p:txBody>
          <a:bodyPr/>
          <a:lstStyle>
            <a:lvl1pPr marL="213533" indent="-213533">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66" indent="-20653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8" indent="-213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23" indent="-16802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50" indent="-168026">
              <a:buClr>
                <a:schemeClr val="tx1"/>
              </a:buClr>
              <a:buSzPct val="90000"/>
              <a:buFont typeface="Arial" pitchFamily="34" charset="0"/>
              <a:buChar char="•"/>
              <a:defRPr sz="14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 name="Footer Placeholder 1"/>
          <p:cNvSpPr>
            <a:spLocks noGrp="1"/>
          </p:cNvSpPr>
          <p:nvPr>
            <p:ph type="ftr" sz="quarter" idx="12"/>
          </p:nvPr>
        </p:nvSpPr>
        <p:spPr>
          <a:xfrm>
            <a:off x="279454" y="4750468"/>
            <a:ext cx="2896507" cy="273168"/>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6746739" y="4750466"/>
            <a:ext cx="2133860" cy="273168"/>
          </a:xfrm>
          <a:prstGeom prst="rect">
            <a:avLst/>
          </a:prstGeom>
        </p:spPr>
        <p:txBody>
          <a:bodyPr lIns="80047" tIns="40023" rIns="80047" bIns="40023"/>
          <a:lstStyle/>
          <a:p>
            <a:r>
              <a:rPr lang="en-US" smtClean="0"/>
              <a:t>1</a:t>
            </a:r>
            <a:endParaRPr lang="en-US" dirty="0"/>
          </a:p>
        </p:txBody>
      </p:sp>
    </p:spTree>
    <p:extLst>
      <p:ext uri="{BB962C8B-B14F-4D97-AF65-F5344CB8AC3E}">
        <p14:creationId xmlns:p14="http://schemas.microsoft.com/office/powerpoint/2010/main" val="7183203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rple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Blank Acc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ang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Test Title and Bullet Text">
    <p:spTree>
      <p:nvGrpSpPr>
        <p:cNvPr id="1" name=""/>
        <p:cNvGrpSpPr/>
        <p:nvPr/>
      </p:nvGrpSpPr>
      <p:grpSpPr>
        <a:xfrm>
          <a:off x="0" y="0"/>
          <a:ext cx="0" cy="0"/>
          <a:chOff x="0" y="0"/>
          <a:chExt cx="0" cy="0"/>
        </a:xfrm>
      </p:grpSpPr>
      <p:sp>
        <p:nvSpPr>
          <p:cNvPr id="9" name="Title 1"/>
          <p:cNvSpPr>
            <a:spLocks noGrp="1"/>
          </p:cNvSpPr>
          <p:nvPr>
            <p:ph type="title"/>
          </p:nvPr>
        </p:nvSpPr>
        <p:spPr>
          <a:xfrm>
            <a:off x="269263" y="217136"/>
            <a:ext cx="8600807" cy="674749"/>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
        <p:nvSpPr>
          <p:cNvPr id="6" name="Text Placeholder 3"/>
          <p:cNvSpPr txBox="1">
            <a:spLocks/>
          </p:cNvSpPr>
          <p:nvPr userDrawn="1"/>
        </p:nvSpPr>
        <p:spPr>
          <a:xfrm>
            <a:off x="269262" y="1568689"/>
            <a:ext cx="5722660" cy="153637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252040" marR="0" lvl="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000" b="0" i="0" u="none" strike="noStrike" kern="1200" cap="none" spc="0" normalizeH="0" baseline="0" noProof="0" smtClean="0">
                <a:ln>
                  <a:noFill/>
                </a:ln>
                <a:solidFill>
                  <a:srgbClr val="616161"/>
                </a:solidFill>
                <a:effectLst/>
                <a:uLnTx/>
                <a:uFillTx/>
                <a:latin typeface="Segoe UI Light"/>
                <a:ea typeface="+mn-ea"/>
                <a:cs typeface="+mn-cs"/>
              </a:rPr>
              <a:t>Click to edit Master text styles</a:t>
            </a:r>
          </a:p>
          <a:p>
            <a:pPr marL="429400" marR="0" lvl="1"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smtClean="0">
                <a:ln>
                  <a:noFill/>
                </a:ln>
                <a:solidFill>
                  <a:srgbClr val="616161"/>
                </a:solidFill>
                <a:effectLst/>
                <a:uLnTx/>
                <a:uFillTx/>
                <a:latin typeface="Segoe UI"/>
                <a:ea typeface="+mn-ea"/>
                <a:cs typeface="+mn-cs"/>
              </a:rPr>
              <a:t>Second level</a:t>
            </a:r>
          </a:p>
          <a:p>
            <a:pPr marL="588092" marR="0" lvl="2"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400" b="0" i="0" u="none" strike="noStrike" kern="1200" cap="none" spc="0" normalizeH="0" baseline="0" noProof="0" smtClean="0">
                <a:ln>
                  <a:noFill/>
                </a:ln>
                <a:solidFill>
                  <a:srgbClr val="616161"/>
                </a:solidFill>
                <a:effectLst/>
                <a:uLnTx/>
                <a:uFillTx/>
                <a:latin typeface="Segoe UI"/>
                <a:ea typeface="+mn-ea"/>
                <a:cs typeface="+mn-cs"/>
              </a:rPr>
              <a:t>Third level</a:t>
            </a:r>
          </a:p>
          <a:p>
            <a:pPr marL="756116" marR="0" lvl="3"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Fourth level</a:t>
            </a:r>
          </a:p>
          <a:p>
            <a:pPr marL="924141" marR="0" lvl="4"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Fifth level</a:t>
            </a:r>
            <a:endParaRPr kumimoji="0" lang="en-US" sz="1300" b="0" i="0" u="none" strike="noStrike" kern="1200" cap="none" spc="0" normalizeH="0" baseline="0" noProof="0" dirty="0">
              <a:ln>
                <a:noFill/>
              </a:ln>
              <a:solidFill>
                <a:srgbClr val="616161"/>
              </a:solidFill>
              <a:effectLst/>
              <a:uLnTx/>
              <a:uFillTx/>
              <a:latin typeface="Segoe UI"/>
              <a:ea typeface="+mn-ea"/>
              <a:cs typeface="+mn-cs"/>
            </a:endParaRPr>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01178"/>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193" r:id="rId3"/>
    <p:sldLayoutId id="2147484101" r:id="rId4"/>
    <p:sldLayoutId id="2147484102" r:id="rId5"/>
    <p:sldLayoutId id="2147484127" r:id="rId6"/>
    <p:sldLayoutId id="2147484128" r:id="rId7"/>
    <p:sldLayoutId id="2147484129" r:id="rId8"/>
    <p:sldLayoutId id="2147484263" r:id="rId9"/>
    <p:sldLayoutId id="2147484265" r:id="rId10"/>
  </p:sldLayoutIdLst>
  <p:hf hdr="0" dt="0"/>
  <p:txStyles>
    <p:titleStyle>
      <a:lvl1pPr algn="l" defTabSz="685585"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233" rtl="0" eaLnBrk="1" latinLnBrk="0" hangingPunct="1">
        <a:defRPr sz="1600" kern="1200">
          <a:solidFill>
            <a:schemeClr val="tx1"/>
          </a:solidFill>
          <a:latin typeface="+mn-lt"/>
          <a:ea typeface="+mn-ea"/>
          <a:cs typeface="+mn-cs"/>
        </a:defRPr>
      </a:lvl1pPr>
      <a:lvl2pPr marL="400233" algn="l" defTabSz="400233" rtl="0" eaLnBrk="1" latinLnBrk="0" hangingPunct="1">
        <a:defRPr sz="1600" kern="1200">
          <a:solidFill>
            <a:schemeClr val="tx1"/>
          </a:solidFill>
          <a:latin typeface="+mn-lt"/>
          <a:ea typeface="+mn-ea"/>
          <a:cs typeface="+mn-cs"/>
        </a:defRPr>
      </a:lvl2pPr>
      <a:lvl3pPr marL="800466" algn="l" defTabSz="400233" rtl="0" eaLnBrk="1" latinLnBrk="0" hangingPunct="1">
        <a:defRPr sz="1600" kern="1200">
          <a:solidFill>
            <a:schemeClr val="tx1"/>
          </a:solidFill>
          <a:latin typeface="+mn-lt"/>
          <a:ea typeface="+mn-ea"/>
          <a:cs typeface="+mn-cs"/>
        </a:defRPr>
      </a:lvl3pPr>
      <a:lvl4pPr marL="1200699" algn="l" defTabSz="400233" rtl="0" eaLnBrk="1" latinLnBrk="0" hangingPunct="1">
        <a:defRPr sz="1600" kern="1200">
          <a:solidFill>
            <a:schemeClr val="tx1"/>
          </a:solidFill>
          <a:latin typeface="+mn-lt"/>
          <a:ea typeface="+mn-ea"/>
          <a:cs typeface="+mn-cs"/>
        </a:defRPr>
      </a:lvl4pPr>
      <a:lvl5pPr marL="1600932" algn="l" defTabSz="400233" rtl="0" eaLnBrk="1" latinLnBrk="0" hangingPunct="1">
        <a:defRPr sz="1600" kern="1200">
          <a:solidFill>
            <a:schemeClr val="tx1"/>
          </a:solidFill>
          <a:latin typeface="+mn-lt"/>
          <a:ea typeface="+mn-ea"/>
          <a:cs typeface="+mn-cs"/>
        </a:defRPr>
      </a:lvl5pPr>
      <a:lvl6pPr marL="2001164" algn="l" defTabSz="400233" rtl="0" eaLnBrk="1" latinLnBrk="0" hangingPunct="1">
        <a:defRPr sz="1600" kern="1200">
          <a:solidFill>
            <a:schemeClr val="tx1"/>
          </a:solidFill>
          <a:latin typeface="+mn-lt"/>
          <a:ea typeface="+mn-ea"/>
          <a:cs typeface="+mn-cs"/>
        </a:defRPr>
      </a:lvl6pPr>
      <a:lvl7pPr marL="2401397" algn="l" defTabSz="400233" rtl="0" eaLnBrk="1" latinLnBrk="0" hangingPunct="1">
        <a:defRPr sz="1600" kern="1200">
          <a:solidFill>
            <a:schemeClr val="tx1"/>
          </a:solidFill>
          <a:latin typeface="+mn-lt"/>
          <a:ea typeface="+mn-ea"/>
          <a:cs typeface="+mn-cs"/>
        </a:defRPr>
      </a:lvl7pPr>
      <a:lvl8pPr marL="2801630" algn="l" defTabSz="400233" rtl="0" eaLnBrk="1" latinLnBrk="0" hangingPunct="1">
        <a:defRPr sz="1600" kern="1200">
          <a:solidFill>
            <a:schemeClr val="tx1"/>
          </a:solidFill>
          <a:latin typeface="+mn-lt"/>
          <a:ea typeface="+mn-ea"/>
          <a:cs typeface="+mn-cs"/>
        </a:defRPr>
      </a:lvl8pPr>
      <a:lvl9pPr marL="3201863" algn="l" defTabSz="400233"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63" y="217136"/>
            <a:ext cx="8600807" cy="674749"/>
          </a:xfrm>
          <a:prstGeom prst="rect">
            <a:avLst/>
          </a:prstGeom>
        </p:spPr>
        <p:txBody>
          <a:bodyPr vert="horz" wrap="square" lIns="107536" tIns="67211" rIns="107536" bIns="67211"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64" y="891886"/>
            <a:ext cx="5990288" cy="1536374"/>
          </a:xfrm>
          <a:prstGeom prst="rect">
            <a:avLst/>
          </a:prstGeom>
        </p:spPr>
        <p:txBody>
          <a:bodyPr vert="horz" wrap="square" lIns="107536" tIns="67211" rIns="107536" bIns="67211"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Box 14"/>
          <p:cNvSpPr txBox="1"/>
          <p:nvPr userDrawn="1"/>
        </p:nvSpPr>
        <p:spPr>
          <a:xfrm>
            <a:off x="-11858" y="4822234"/>
            <a:ext cx="597511" cy="205460"/>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wrap="square" lIns="106710" tIns="53355" rIns="106710" bIns="53355" rtlCol="0" anchor="ctr">
            <a:noAutofit/>
          </a:bodyPr>
          <a:lstStyle/>
          <a:p>
            <a:pPr algn="r"/>
            <a:fld id="{0F11E523-B00D-6542-BE16-17AD24FB144F}" type="slidenum">
              <a:rPr lang="en-US" sz="800" b="0" i="0" smtClean="0">
                <a:solidFill>
                  <a:srgbClr val="616161"/>
                </a:solidFill>
                <a:latin typeface="+mn-lt"/>
                <a:cs typeface="Museo Sans 300"/>
              </a:rPr>
              <a:pPr algn="r"/>
              <a:t>‹#›</a:t>
            </a:fld>
            <a:endParaRPr lang="en-US" sz="800" b="0" i="0" dirty="0">
              <a:solidFill>
                <a:srgbClr val="616161"/>
              </a:solidFill>
              <a:latin typeface="+mn-lt"/>
              <a:cs typeface="Museo Sans 300"/>
            </a:endParaRPr>
          </a:p>
        </p:txBody>
      </p:sp>
    </p:spTree>
    <p:extLst>
      <p:ext uri="{BB962C8B-B14F-4D97-AF65-F5344CB8AC3E}">
        <p14:creationId xmlns:p14="http://schemas.microsoft.com/office/powerpoint/2010/main" val="2480141987"/>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1" r:id="rId5"/>
    <p:sldLayoutId id="2147484252" r:id="rId6"/>
    <p:sldLayoutId id="2147484253" r:id="rId7"/>
    <p:sldLayoutId id="2147484254" r:id="rId8"/>
    <p:sldLayoutId id="2147484255" r:id="rId9"/>
    <p:sldLayoutId id="2147484258" r:id="rId10"/>
    <p:sldLayoutId id="2147484259" r:id="rId11"/>
    <p:sldLayoutId id="2147484260" r:id="rId12"/>
  </p:sldLayoutIdLst>
  <p:transition>
    <p:fade/>
  </p:transition>
  <p:timing>
    <p:tnLst>
      <p:par>
        <p:cTn id="1" dur="indefinite" restart="never" nodeType="tmRoot"/>
      </p:par>
    </p:tnLst>
  </p:timing>
  <p:hf hdr="0" dt="0"/>
  <p:txStyles>
    <p:title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p:titleStyle>
    <p:body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71480" y="1685026"/>
            <a:ext cx="5744007" cy="1359775"/>
          </a:xfrm>
          <a:prstGeom prst="rect">
            <a:avLst/>
          </a:prstGeom>
        </p:spPr>
        <p:txBody>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4800" dirty="0" smtClean="0"/>
              <a:t>Entity Framework 7</a:t>
            </a:r>
            <a:r>
              <a:rPr lang="en-US" sz="4400" dirty="0" smtClean="0"/>
              <a:t/>
            </a:r>
            <a:br>
              <a:rPr lang="en-US" sz="4400" dirty="0" smtClean="0"/>
            </a:br>
            <a:r>
              <a:rPr lang="en-US" sz="2800" dirty="0" smtClean="0"/>
              <a:t>New platforms, new data stores</a:t>
            </a:r>
            <a:endParaRPr lang="en-US" sz="2800" dirty="0"/>
          </a:p>
        </p:txBody>
      </p:sp>
      <p:grpSp>
        <p:nvGrpSpPr>
          <p:cNvPr id="42" name="Group 41"/>
          <p:cNvGrpSpPr/>
          <p:nvPr/>
        </p:nvGrpSpPr>
        <p:grpSpPr>
          <a:xfrm>
            <a:off x="5621249" y="1338396"/>
            <a:ext cx="2975744" cy="2053034"/>
            <a:chOff x="4715013" y="971981"/>
            <a:chExt cx="3539080" cy="2371010"/>
          </a:xfrm>
        </p:grpSpPr>
        <p:pic>
          <p:nvPicPr>
            <p:cNvPr id="23" name="Picture 22"/>
            <p:cNvPicPr>
              <a:picLocks noChangeAspect="1"/>
            </p:cNvPicPr>
            <p:nvPr/>
          </p:nvPicPr>
          <p:blipFill>
            <a:blip r:embed="rId2"/>
            <a:stretch>
              <a:fillRect/>
            </a:stretch>
          </p:blipFill>
          <p:spPr>
            <a:xfrm>
              <a:off x="4715013" y="971981"/>
              <a:ext cx="3539080" cy="2371010"/>
            </a:xfrm>
            <a:prstGeom prst="rect">
              <a:avLst/>
            </a:prstGeom>
          </p:spPr>
        </p:pic>
        <p:sp>
          <p:nvSpPr>
            <p:cNvPr id="3" name="TextBox 2"/>
            <p:cNvSpPr txBox="1"/>
            <p:nvPr/>
          </p:nvSpPr>
          <p:spPr>
            <a:xfrm>
              <a:off x="4897259" y="1215254"/>
              <a:ext cx="3155965" cy="1588840"/>
            </a:xfrm>
            <a:prstGeom prst="rect">
              <a:avLst/>
            </a:prstGeom>
            <a:noFill/>
          </p:spPr>
          <p:txBody>
            <a:bodyPr wrap="none" lIns="182880" tIns="146304" rIns="182880" bIns="146304" rtlCol="0">
              <a:spAutoFit/>
            </a:bodyPr>
            <a:lstStyle/>
            <a:p>
              <a:pPr>
                <a:lnSpc>
                  <a:spcPct val="90000"/>
                </a:lnSpc>
              </a:pPr>
              <a:r>
                <a:rPr lang="en-US" b="1" dirty="0">
                  <a:solidFill>
                    <a:schemeClr val="bg1"/>
                  </a:solidFill>
                  <a:latin typeface="Consolas" panose="020B0609020204030204" pitchFamily="49" charset="0"/>
                  <a:cs typeface="Consolas" panose="020B0609020204030204" pitchFamily="49" charset="0"/>
                </a:rPr>
                <a:t> </a:t>
              </a:r>
              <a:r>
                <a:rPr lang="en-US" b="1" dirty="0" smtClean="0">
                  <a:solidFill>
                    <a:schemeClr val="bg1"/>
                  </a:solidFill>
                  <a:latin typeface="Consolas" panose="020B0609020204030204" pitchFamily="49" charset="0"/>
                  <a:cs typeface="Consolas" panose="020B0609020204030204" pitchFamily="49" charset="0"/>
                </a:rPr>
                <a:t>            _/\__</a:t>
              </a:r>
              <a:endParaRPr lang="en-US" b="1" dirty="0">
                <a:solidFill>
                  <a:schemeClr val="bg1"/>
                </a:solidFill>
                <a:latin typeface="Consolas" panose="020B0609020204030204" pitchFamily="49" charset="0"/>
                <a:cs typeface="Consolas" panose="020B0609020204030204" pitchFamily="49" charset="0"/>
              </a:endParaRPr>
            </a:p>
            <a:p>
              <a:pPr>
                <a:lnSpc>
                  <a:spcPct val="90000"/>
                </a:lnSpc>
              </a:pPr>
              <a:r>
                <a:rPr lang="en-US" b="1" dirty="0">
                  <a:solidFill>
                    <a:schemeClr val="bg1"/>
                  </a:solidFill>
                  <a:latin typeface="Consolas" panose="020B0609020204030204" pitchFamily="49" charset="0"/>
                  <a:cs typeface="Consolas" panose="020B0609020204030204" pitchFamily="49" charset="0"/>
                </a:rPr>
                <a:t>       ---==/    \\</a:t>
              </a:r>
            </a:p>
            <a:p>
              <a:pPr>
                <a:lnSpc>
                  <a:spcPct val="90000"/>
                </a:lnSpc>
              </a:pPr>
              <a:r>
                <a:rPr lang="en-US" b="1" dirty="0">
                  <a:solidFill>
                    <a:srgbClr val="F68C1F"/>
                  </a:solidFill>
                  <a:latin typeface="Consolas" panose="020B0609020204030204" pitchFamily="49" charset="0"/>
                  <a:cs typeface="Consolas" panose="020B0609020204030204" pitchFamily="49" charset="0"/>
                </a:rPr>
                <a:t> ___  ___   </a:t>
              </a:r>
              <a:r>
                <a:rPr lang="en-US" b="1" dirty="0">
                  <a:solidFill>
                    <a:schemeClr val="bg1"/>
                  </a:solidFill>
                  <a:latin typeface="Consolas" panose="020B0609020204030204" pitchFamily="49" charset="0"/>
                  <a:cs typeface="Consolas" panose="020B0609020204030204" pitchFamily="49" charset="0"/>
                </a:rPr>
                <a:t>|.    \|\</a:t>
              </a:r>
            </a:p>
            <a:p>
              <a:pPr>
                <a:lnSpc>
                  <a:spcPct val="90000"/>
                </a:lnSpc>
              </a:pPr>
              <a:r>
                <a:rPr lang="en-US" b="1" dirty="0">
                  <a:solidFill>
                    <a:srgbClr val="F68C1F"/>
                  </a:solidFill>
                  <a:latin typeface="Consolas" panose="020B0609020204030204" pitchFamily="49" charset="0"/>
                  <a:cs typeface="Consolas" panose="020B0609020204030204" pitchFamily="49" charset="0"/>
                </a:rPr>
                <a:t>| __|| __|  </a:t>
              </a:r>
              <a:r>
                <a:rPr lang="en-US" b="1" dirty="0">
                  <a:solidFill>
                    <a:schemeClr val="bg1"/>
                  </a:solidFill>
                  <a:latin typeface="Consolas" panose="020B0609020204030204" pitchFamily="49" charset="0"/>
                  <a:cs typeface="Consolas" panose="020B0609020204030204" pitchFamily="49" charset="0"/>
                </a:rPr>
                <a:t>|  )   \\\</a:t>
              </a:r>
            </a:p>
            <a:p>
              <a:pPr>
                <a:lnSpc>
                  <a:spcPct val="90000"/>
                </a:lnSpc>
              </a:pPr>
              <a:r>
                <a:rPr lang="en-US" b="1" dirty="0">
                  <a:solidFill>
                    <a:srgbClr val="F68C1F"/>
                  </a:solidFill>
                  <a:latin typeface="Consolas" panose="020B0609020204030204" pitchFamily="49" charset="0"/>
                  <a:cs typeface="Consolas" panose="020B0609020204030204" pitchFamily="49" charset="0"/>
                </a:rPr>
                <a:t>| _| | _|   </a:t>
              </a:r>
              <a:r>
                <a:rPr lang="en-US" b="1" dirty="0">
                  <a:solidFill>
                    <a:schemeClr val="bg1"/>
                  </a:solidFill>
                  <a:latin typeface="Consolas" panose="020B0609020204030204" pitchFamily="49" charset="0"/>
                  <a:cs typeface="Consolas" panose="020B0609020204030204" pitchFamily="49" charset="0"/>
                </a:rPr>
                <a:t>\_/ |  //|\\</a:t>
              </a:r>
            </a:p>
            <a:p>
              <a:pPr>
                <a:lnSpc>
                  <a:spcPct val="90000"/>
                </a:lnSpc>
              </a:pPr>
              <a:r>
                <a:rPr lang="en-US" b="1" dirty="0">
                  <a:solidFill>
                    <a:srgbClr val="F68C1F"/>
                  </a:solidFill>
                  <a:latin typeface="Consolas" panose="020B0609020204030204" pitchFamily="49" charset="0"/>
                  <a:cs typeface="Consolas" panose="020B0609020204030204" pitchFamily="49" charset="0"/>
                </a:rPr>
                <a:t>|___||_|    </a:t>
              </a:r>
              <a:r>
                <a:rPr lang="en-US" b="1" dirty="0">
                  <a:solidFill>
                    <a:schemeClr val="bg1"/>
                  </a:solidFill>
                  <a:latin typeface="Consolas" panose="020B0609020204030204" pitchFamily="49" charset="0"/>
                  <a:cs typeface="Consolas" panose="020B0609020204030204" pitchFamily="49" charset="0"/>
                </a:rPr>
                <a:t>   /   \\\/\\</a:t>
              </a:r>
              <a:endParaRPr lang="en-US" b="1" dirty="0" smtClean="0">
                <a:solidFill>
                  <a:schemeClr val="bg1"/>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16296130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SQL generation </a:t>
            </a:r>
            <a:r>
              <a:rPr lang="en-US" sz="3600" dirty="0"/>
              <a:t>i</a:t>
            </a:r>
            <a:r>
              <a:rPr lang="en-US" sz="3600" dirty="0" smtClean="0"/>
              <a:t>mprovements</a:t>
            </a:r>
            <a:endParaRPr lang="en-US" sz="3600" dirty="0"/>
          </a:p>
        </p:txBody>
      </p:sp>
      <p:pic>
        <p:nvPicPr>
          <p:cNvPr id="5" name="Picture 4" descr="ProcessMach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34783"/>
            <a:ext cx="3105211" cy="2399480"/>
          </a:xfrm>
          <a:prstGeom prst="rect">
            <a:avLst/>
          </a:prstGeom>
        </p:spPr>
      </p:pic>
    </p:spTree>
    <p:extLst>
      <p:ext uri="{BB962C8B-B14F-4D97-AF65-F5344CB8AC3E}">
        <p14:creationId xmlns:p14="http://schemas.microsoft.com/office/powerpoint/2010/main" val="49310586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Testing with </a:t>
            </a:r>
            <a:r>
              <a:rPr lang="en-US" sz="3600" dirty="0" err="1" smtClean="0"/>
              <a:t>InMemory</a:t>
            </a:r>
            <a:r>
              <a:rPr lang="en-US" sz="3600" dirty="0" smtClean="0"/>
              <a:t> data store</a:t>
            </a:r>
            <a:endParaRPr lang="en-US" sz="3600" dirty="0"/>
          </a:p>
        </p:txBody>
      </p:sp>
      <p:pic>
        <p:nvPicPr>
          <p:cNvPr id="5" name="Picture 4" descr="Te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0719"/>
            <a:ext cx="2822919" cy="2181345"/>
          </a:xfrm>
          <a:prstGeom prst="rect">
            <a:avLst/>
          </a:prstGeom>
        </p:spPr>
      </p:pic>
    </p:spTree>
    <p:extLst>
      <p:ext uri="{BB962C8B-B14F-4D97-AF65-F5344CB8AC3E}">
        <p14:creationId xmlns:p14="http://schemas.microsoft.com/office/powerpoint/2010/main" val="178590222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Shadow state properties</a:t>
            </a:r>
            <a:endParaRPr lang="en-US" sz="3600" dirty="0"/>
          </a:p>
        </p:txBody>
      </p:sp>
      <p:pic>
        <p:nvPicPr>
          <p:cNvPr id="7" name="Picture 6" descr="Nativ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0035"/>
            <a:ext cx="3105211" cy="2399480"/>
          </a:xfrm>
          <a:prstGeom prst="rect">
            <a:avLst/>
          </a:prstGeom>
        </p:spPr>
      </p:pic>
    </p:spTree>
    <p:extLst>
      <p:ext uri="{BB962C8B-B14F-4D97-AF65-F5344CB8AC3E}">
        <p14:creationId xmlns:p14="http://schemas.microsoft.com/office/powerpoint/2010/main" val="215403890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Azure Table Storage</a:t>
            </a:r>
            <a:endParaRPr lang="en-US" sz="3600" dirty="0"/>
          </a:p>
        </p:txBody>
      </p:sp>
      <p:pic>
        <p:nvPicPr>
          <p:cNvPr id="5" name="Picture 4" descr="Da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55" y="2642806"/>
            <a:ext cx="3236194" cy="2500694"/>
          </a:xfrm>
          <a:prstGeom prst="rect">
            <a:avLst/>
          </a:prstGeom>
        </p:spPr>
      </p:pic>
    </p:spTree>
    <p:extLst>
      <p:ext uri="{BB962C8B-B14F-4D97-AF65-F5344CB8AC3E}">
        <p14:creationId xmlns:p14="http://schemas.microsoft.com/office/powerpoint/2010/main" val="161912245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1" y="1568689"/>
            <a:ext cx="6966425" cy="2093194"/>
          </a:xfrm>
        </p:spPr>
        <p:txBody>
          <a:bodyPr/>
          <a:lstStyle/>
          <a:p>
            <a:pPr marL="0" indent="0">
              <a:buNone/>
            </a:pPr>
            <a:r>
              <a:rPr lang="en-US" sz="2400" dirty="0" smtClean="0"/>
              <a:t>EF7 info | aka.ms/AboutEF7</a:t>
            </a:r>
          </a:p>
          <a:p>
            <a:pPr marL="0" indent="0">
              <a:buNone/>
            </a:pPr>
            <a:endParaRPr lang="en-US" sz="2400" dirty="0"/>
          </a:p>
          <a:p>
            <a:pPr marL="0" indent="0">
              <a:buNone/>
            </a:pPr>
            <a:r>
              <a:rPr lang="en-US" sz="2400" dirty="0" smtClean="0"/>
              <a:t>EF Project | github.com/</a:t>
            </a:r>
            <a:r>
              <a:rPr lang="en-US" sz="2400" dirty="0" err="1" smtClean="0"/>
              <a:t>aspnet</a:t>
            </a:r>
            <a:r>
              <a:rPr lang="en-US" sz="2400" dirty="0" smtClean="0"/>
              <a:t>/EntityFramework</a:t>
            </a:r>
            <a:endParaRPr lang="en-US" sz="2400" dirty="0"/>
          </a:p>
          <a:p>
            <a:pPr marL="0" indent="0">
              <a:buNone/>
            </a:pPr>
            <a:endParaRPr lang="en-US" sz="2400" dirty="0"/>
          </a:p>
          <a:p>
            <a:pPr marL="0" indent="0">
              <a:buNone/>
            </a:pPr>
            <a:r>
              <a:rPr lang="en-US" sz="2400" dirty="0" smtClean="0"/>
              <a:t>Demo code | github.com/</a:t>
            </a:r>
            <a:r>
              <a:rPr lang="en-US" sz="2400" dirty="0" err="1" smtClean="0"/>
              <a:t>rowanmiller</a:t>
            </a:r>
            <a:r>
              <a:rPr lang="en-US" sz="2400" dirty="0" smtClean="0"/>
              <a:t>/Demo-EF7</a:t>
            </a:r>
            <a:endParaRPr lang="en-US" sz="2400" dirty="0"/>
          </a:p>
        </p:txBody>
      </p:sp>
      <p:sp>
        <p:nvSpPr>
          <p:cNvPr id="2" name="Title 1"/>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135130564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66896"/>
          </a:xfrm>
        </p:spPr>
        <p:txBody>
          <a:bodyPr/>
          <a:lstStyle/>
          <a:p>
            <a:pPr marL="0" indent="0">
              <a:buNone/>
            </a:pPr>
            <a:r>
              <a:rPr lang="en-US" dirty="0" smtClean="0"/>
              <a:t>What is EF7?</a:t>
            </a:r>
          </a:p>
          <a:p>
            <a:pPr marL="0" indent="0">
              <a:buNone/>
            </a:pPr>
            <a:r>
              <a:rPr lang="en-US" dirty="0" smtClean="0"/>
              <a:t>Demos</a:t>
            </a:r>
          </a:p>
          <a:p>
            <a:pPr marL="0" indent="0">
              <a:buNone/>
            </a:pPr>
            <a:r>
              <a:rPr lang="en-US" dirty="0" smtClean="0"/>
              <a:t>Links</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22316463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1563624"/>
            <a:ext cx="8600807" cy="674749"/>
          </a:xfrm>
        </p:spPr>
        <p:txBody>
          <a:bodyPr/>
          <a:lstStyle/>
          <a:p>
            <a:r>
              <a:rPr lang="en-US" sz="4800" dirty="0" smtClean="0"/>
              <a:t>New platforms</a:t>
            </a:r>
            <a:r>
              <a:rPr lang="en-US" sz="4800" dirty="0"/>
              <a:t/>
            </a:r>
            <a:br>
              <a:rPr lang="en-US" sz="4800" dirty="0"/>
            </a:br>
            <a:r>
              <a:rPr lang="en-US" sz="4800" dirty="0"/>
              <a:t>N</a:t>
            </a:r>
            <a:r>
              <a:rPr lang="en-US" sz="4800" dirty="0" smtClean="0"/>
              <a:t>ew </a:t>
            </a:r>
            <a:r>
              <a:rPr lang="en-US" sz="4800" dirty="0"/>
              <a:t>data </a:t>
            </a:r>
            <a:r>
              <a:rPr lang="en-US" sz="4800" dirty="0" smtClean="0"/>
              <a:t>stores</a:t>
            </a:r>
            <a:endParaRPr lang="en-US" sz="4800" dirty="0"/>
          </a:p>
        </p:txBody>
      </p:sp>
      <p:grpSp>
        <p:nvGrpSpPr>
          <p:cNvPr id="3" name="Group 2"/>
          <p:cNvGrpSpPr/>
          <p:nvPr/>
        </p:nvGrpSpPr>
        <p:grpSpPr>
          <a:xfrm>
            <a:off x="4980563" y="1023825"/>
            <a:ext cx="3740037" cy="3536353"/>
            <a:chOff x="4786009" y="1497238"/>
            <a:chExt cx="3740037" cy="3536353"/>
          </a:xfrm>
        </p:grpSpPr>
        <p:grpSp>
          <p:nvGrpSpPr>
            <p:cNvPr id="391" name="Group 390"/>
            <p:cNvGrpSpPr/>
            <p:nvPr/>
          </p:nvGrpSpPr>
          <p:grpSpPr>
            <a:xfrm>
              <a:off x="5680954" y="1497238"/>
              <a:ext cx="2083484" cy="1482270"/>
              <a:chOff x="1210042" y="2804160"/>
              <a:chExt cx="1418192" cy="1008956"/>
            </a:xfrm>
          </p:grpSpPr>
          <p:grpSp>
            <p:nvGrpSpPr>
              <p:cNvPr id="355" name="Group 354"/>
              <p:cNvGrpSpPr/>
              <p:nvPr/>
            </p:nvGrpSpPr>
            <p:grpSpPr>
              <a:xfrm>
                <a:off x="1829911" y="3225219"/>
                <a:ext cx="289860" cy="261579"/>
                <a:chOff x="6645952" y="2814028"/>
                <a:chExt cx="315330" cy="310551"/>
              </a:xfrm>
            </p:grpSpPr>
            <p:sp>
              <p:nvSpPr>
                <p:cNvPr id="378" name="Freeform 377"/>
                <p:cNvSpPr>
                  <a:spLocks/>
                </p:cNvSpPr>
                <p:nvPr/>
              </p:nvSpPr>
              <p:spPr bwMode="auto">
                <a:xfrm>
                  <a:off x="664595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9" name="Freeform 378"/>
                <p:cNvSpPr>
                  <a:spLocks/>
                </p:cNvSpPr>
                <p:nvPr/>
              </p:nvSpPr>
              <p:spPr bwMode="auto">
                <a:xfrm>
                  <a:off x="6729563" y="2864192"/>
                  <a:ext cx="69276" cy="117055"/>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0" name="Freeform 379"/>
                <p:cNvSpPr>
                  <a:spLocks/>
                </p:cNvSpPr>
                <p:nvPr/>
              </p:nvSpPr>
              <p:spPr bwMode="auto">
                <a:xfrm>
                  <a:off x="6653119"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1" name="Freeform 380"/>
                <p:cNvSpPr>
                  <a:spLocks/>
                </p:cNvSpPr>
                <p:nvPr/>
              </p:nvSpPr>
              <p:spPr bwMode="auto">
                <a:xfrm>
                  <a:off x="681556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2" name="Freeform 381"/>
                <p:cNvSpPr>
                  <a:spLocks/>
                </p:cNvSpPr>
                <p:nvPr/>
              </p:nvSpPr>
              <p:spPr bwMode="auto">
                <a:xfrm>
                  <a:off x="6899172" y="2864192"/>
                  <a:ext cx="62110" cy="117055"/>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3" name="Freeform 382"/>
                <p:cNvSpPr>
                  <a:spLocks/>
                </p:cNvSpPr>
                <p:nvPr/>
              </p:nvSpPr>
              <p:spPr bwMode="auto">
                <a:xfrm>
                  <a:off x="6820340"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4" name="Freeform 383"/>
                <p:cNvSpPr>
                  <a:spLocks/>
                </p:cNvSpPr>
                <p:nvPr/>
              </p:nvSpPr>
              <p:spPr bwMode="auto">
                <a:xfrm>
                  <a:off x="6729563" y="3012302"/>
                  <a:ext cx="69276" cy="112277"/>
                </a:xfrm>
                <a:custGeom>
                  <a:avLst/>
                  <a:gdLst>
                    <a:gd name="T0" fmla="*/ 29 w 29"/>
                    <a:gd name="T1" fmla="*/ 15 h 47"/>
                    <a:gd name="T2" fmla="*/ 29 w 29"/>
                    <a:gd name="T3" fmla="*/ 47 h 47"/>
                    <a:gd name="T4" fmla="*/ 0 w 29"/>
                    <a:gd name="T5" fmla="*/ 30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0"/>
                      </a:lnTo>
                      <a:lnTo>
                        <a:pt x="0" y="0"/>
                      </a:lnTo>
                      <a:lnTo>
                        <a:pt x="29"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5" name="Freeform 384"/>
                <p:cNvSpPr>
                  <a:spLocks/>
                </p:cNvSpPr>
                <p:nvPr/>
              </p:nvSpPr>
              <p:spPr bwMode="auto">
                <a:xfrm>
                  <a:off x="6815562" y="3012302"/>
                  <a:ext cx="66888" cy="112277"/>
                </a:xfrm>
                <a:custGeom>
                  <a:avLst/>
                  <a:gdLst>
                    <a:gd name="T0" fmla="*/ 0 w 28"/>
                    <a:gd name="T1" fmla="*/ 15 h 47"/>
                    <a:gd name="T2" fmla="*/ 0 w 28"/>
                    <a:gd name="T3" fmla="*/ 47 h 47"/>
                    <a:gd name="T4" fmla="*/ 28 w 28"/>
                    <a:gd name="T5" fmla="*/ 30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0"/>
                      </a:lnTo>
                      <a:lnTo>
                        <a:pt x="28" y="0"/>
                      </a:lnTo>
                      <a:lnTo>
                        <a:pt x="0"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6" name="Freeform 385"/>
                <p:cNvSpPr>
                  <a:spLocks/>
                </p:cNvSpPr>
                <p:nvPr/>
              </p:nvSpPr>
              <p:spPr bwMode="auto">
                <a:xfrm>
                  <a:off x="6736729" y="2957359"/>
                  <a:ext cx="133777" cy="76444"/>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389" name="Group 388"/>
              <p:cNvGrpSpPr/>
              <p:nvPr/>
            </p:nvGrpSpPr>
            <p:grpSpPr>
              <a:xfrm>
                <a:off x="1658499" y="3175731"/>
                <a:ext cx="146685" cy="170217"/>
                <a:chOff x="4246245" y="2192173"/>
                <a:chExt cx="744855" cy="874173"/>
              </a:xfrm>
            </p:grpSpPr>
            <p:sp>
              <p:nvSpPr>
                <p:cNvPr id="387" name="Can 386"/>
                <p:cNvSpPr/>
                <p:nvPr/>
              </p:nvSpPr>
              <p:spPr bwMode="auto">
                <a:xfrm>
                  <a:off x="4246245" y="2238373"/>
                  <a:ext cx="744855" cy="827973"/>
                </a:xfrm>
                <a:prstGeom prst="can">
                  <a:avLst/>
                </a:prstGeom>
                <a:solidFill>
                  <a:srgbClr val="6A2A7B"/>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8" name="Oval 387"/>
                <p:cNvSpPr/>
                <p:nvPr/>
              </p:nvSpPr>
              <p:spPr bwMode="auto">
                <a:xfrm>
                  <a:off x="4246245" y="2192173"/>
                  <a:ext cx="744855" cy="234796"/>
                </a:xfrm>
                <a:prstGeom prst="ellipse">
                  <a:avLst/>
                </a:prstGeom>
                <a:solidFill>
                  <a:schemeClr val="bg1"/>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90" name="TextBox 389"/>
              <p:cNvSpPr txBox="1"/>
              <p:nvPr/>
            </p:nvSpPr>
            <p:spPr>
              <a:xfrm>
                <a:off x="1477358" y="3240652"/>
                <a:ext cx="545662" cy="572464"/>
              </a:xfrm>
              <a:prstGeom prst="rect">
                <a:avLst/>
              </a:prstGeom>
              <a:noFill/>
            </p:spPr>
            <p:txBody>
              <a:bodyPr wrap="none" lIns="182880" tIns="146304" rIns="182880" bIns="146304" rtlCol="0">
                <a:spAutoFit/>
              </a:bodyPr>
              <a:lstStyle/>
              <a:p>
                <a:pPr>
                  <a:lnSpc>
                    <a:spcPct val="90000"/>
                  </a:lnSpc>
                </a:pPr>
                <a:r>
                  <a:rPr lang="en-US" sz="500" b="1" dirty="0" smtClean="0">
                    <a:solidFill>
                      <a:srgbClr val="E87523"/>
                    </a:solidFill>
                    <a:latin typeface="Consolas" panose="020B0609020204030204" pitchFamily="49" charset="0"/>
                    <a:cs typeface="Consolas" panose="020B0609020204030204" pitchFamily="49" charset="0"/>
                  </a:rPr>
                  <a:t>01010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00100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10110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00100</a:t>
                </a:r>
              </a:p>
            </p:txBody>
          </p:sp>
          <p:pic>
            <p:nvPicPr>
              <p:cNvPr id="357" name="Picture 3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042" y="2804160"/>
                <a:ext cx="1418192" cy="1002484"/>
              </a:xfrm>
              <a:prstGeom prst="rect">
                <a:avLst/>
              </a:prstGeom>
            </p:spPr>
          </p:pic>
        </p:grpSp>
        <p:pic>
          <p:nvPicPr>
            <p:cNvPr id="392" name="Picture 391" descr="OrbitalDe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009" y="2143564"/>
              <a:ext cx="3740037" cy="2890027"/>
            </a:xfrm>
            <a:prstGeom prst="rect">
              <a:avLst/>
            </a:prstGeom>
          </p:spPr>
        </p:pic>
      </p:grpSp>
    </p:spTree>
    <p:extLst>
      <p:ext uri="{BB962C8B-B14F-4D97-AF65-F5344CB8AC3E}">
        <p14:creationId xmlns:p14="http://schemas.microsoft.com/office/powerpoint/2010/main" val="119069397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4" y="891883"/>
            <a:ext cx="6183576" cy="3090390"/>
          </a:xfrm>
        </p:spPr>
        <p:txBody>
          <a:bodyPr/>
          <a:lstStyle/>
          <a:p>
            <a:r>
              <a:rPr lang="en-US" dirty="0" smtClean="0"/>
              <a:t>Full .NET Framework</a:t>
            </a:r>
          </a:p>
          <a:p>
            <a:r>
              <a:rPr lang="en-US" dirty="0" smtClean="0"/>
              <a:t>Windows Phone</a:t>
            </a:r>
          </a:p>
          <a:p>
            <a:r>
              <a:rPr lang="en-US" dirty="0" smtClean="0"/>
              <a:t>Windows Store</a:t>
            </a:r>
          </a:p>
          <a:p>
            <a:r>
              <a:rPr lang="en-US" dirty="0" smtClean="0"/>
              <a:t>ASP.NET 5</a:t>
            </a:r>
          </a:p>
          <a:p>
            <a:r>
              <a:rPr lang="en-US" dirty="0" smtClean="0"/>
              <a:t>Mac</a:t>
            </a:r>
          </a:p>
          <a:p>
            <a:r>
              <a:rPr lang="en-US" dirty="0" smtClean="0"/>
              <a:t>Linux</a:t>
            </a:r>
          </a:p>
        </p:txBody>
      </p:sp>
      <p:sp>
        <p:nvSpPr>
          <p:cNvPr id="2" name="Title 1"/>
          <p:cNvSpPr>
            <a:spLocks noGrp="1"/>
          </p:cNvSpPr>
          <p:nvPr>
            <p:ph type="title"/>
          </p:nvPr>
        </p:nvSpPr>
        <p:spPr/>
        <p:txBody>
          <a:bodyPr/>
          <a:lstStyle/>
          <a:p>
            <a:r>
              <a:rPr lang="en-US" dirty="0" smtClean="0"/>
              <a:t>New platforms</a:t>
            </a:r>
            <a:endParaRPr lang="en-US" dirty="0"/>
          </a:p>
        </p:txBody>
      </p:sp>
    </p:spTree>
    <p:extLst>
      <p:ext uri="{BB962C8B-B14F-4D97-AF65-F5344CB8AC3E}">
        <p14:creationId xmlns:p14="http://schemas.microsoft.com/office/powerpoint/2010/main" val="115709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4" y="891883"/>
            <a:ext cx="6183576" cy="3225811"/>
          </a:xfrm>
        </p:spPr>
        <p:txBody>
          <a:bodyPr/>
          <a:lstStyle/>
          <a:p>
            <a:r>
              <a:rPr lang="en-US" dirty="0" smtClean="0"/>
              <a:t>Relational &amp; </a:t>
            </a:r>
            <a:r>
              <a:rPr lang="en-US" dirty="0"/>
              <a:t>n</a:t>
            </a:r>
            <a:r>
              <a:rPr lang="en-US" dirty="0" smtClean="0"/>
              <a:t>on-relational</a:t>
            </a:r>
          </a:p>
          <a:p>
            <a:r>
              <a:rPr lang="en-US" dirty="0" smtClean="0"/>
              <a:t>Not a magic abstraction</a:t>
            </a:r>
          </a:p>
          <a:p>
            <a:r>
              <a:rPr lang="en-US" sz="1400" dirty="0">
                <a:latin typeface="+mn-lt"/>
              </a:rPr>
              <a:t>High level services that are useful on all/most stores</a:t>
            </a:r>
          </a:p>
          <a:p>
            <a:r>
              <a:rPr lang="en-US" sz="1400" dirty="0">
                <a:latin typeface="+mn-lt"/>
              </a:rPr>
              <a:t>Non-common concerns handled by provider </a:t>
            </a:r>
            <a:r>
              <a:rPr lang="en-US" sz="1400" dirty="0" smtClean="0">
                <a:latin typeface="+mn-lt"/>
              </a:rPr>
              <a:t>extensions</a:t>
            </a:r>
            <a:endParaRPr lang="en-US" dirty="0"/>
          </a:p>
          <a:p>
            <a:r>
              <a:rPr lang="en-US" dirty="0" smtClean="0"/>
              <a:t>Example providers</a:t>
            </a:r>
          </a:p>
          <a:p>
            <a:r>
              <a:rPr lang="en-US" sz="1400" dirty="0">
                <a:latin typeface="+mn-lt"/>
              </a:rPr>
              <a:t>SQL Server</a:t>
            </a:r>
          </a:p>
          <a:p>
            <a:r>
              <a:rPr lang="en-US" sz="1400" dirty="0">
                <a:latin typeface="+mn-lt"/>
              </a:rPr>
              <a:t>SQLite</a:t>
            </a:r>
          </a:p>
          <a:p>
            <a:r>
              <a:rPr lang="en-US" sz="1400" dirty="0">
                <a:latin typeface="+mn-lt"/>
              </a:rPr>
              <a:t>Azure Table Storage</a:t>
            </a:r>
          </a:p>
          <a:p>
            <a:r>
              <a:rPr lang="en-US" sz="1400" dirty="0" err="1">
                <a:latin typeface="+mn-lt"/>
              </a:rPr>
              <a:t>Redis</a:t>
            </a:r>
            <a:endParaRPr lang="en-US" sz="1400" dirty="0">
              <a:latin typeface="+mn-lt"/>
            </a:endParaRPr>
          </a:p>
          <a:p>
            <a:r>
              <a:rPr lang="en-US" sz="1400" dirty="0">
                <a:latin typeface="+mn-lt"/>
              </a:rPr>
              <a:t>In Memory (for testing</a:t>
            </a:r>
            <a:r>
              <a:rPr lang="en-US" sz="1400" dirty="0" smtClean="0">
                <a:latin typeface="+mn-lt"/>
              </a:rPr>
              <a:t>)</a:t>
            </a:r>
            <a:endParaRPr lang="en-US" sz="1400" dirty="0">
              <a:latin typeface="+mn-lt"/>
            </a:endParaRPr>
          </a:p>
        </p:txBody>
      </p:sp>
      <p:sp>
        <p:nvSpPr>
          <p:cNvPr id="2" name="Title 1"/>
          <p:cNvSpPr>
            <a:spLocks noGrp="1"/>
          </p:cNvSpPr>
          <p:nvPr>
            <p:ph type="title"/>
          </p:nvPr>
        </p:nvSpPr>
        <p:spPr/>
        <p:txBody>
          <a:bodyPr/>
          <a:lstStyle/>
          <a:p>
            <a:r>
              <a:rPr lang="en-US" dirty="0" smtClean="0"/>
              <a:t>New data </a:t>
            </a:r>
            <a:r>
              <a:rPr lang="en-US" dirty="0"/>
              <a:t>s</a:t>
            </a:r>
            <a:r>
              <a:rPr lang="en-US" dirty="0" smtClean="0"/>
              <a:t>tores</a:t>
            </a:r>
            <a:endParaRPr lang="en-US" dirty="0"/>
          </a:p>
        </p:txBody>
      </p:sp>
    </p:spTree>
    <p:extLst>
      <p:ext uri="{BB962C8B-B14F-4D97-AF65-F5344CB8AC3E}">
        <p14:creationId xmlns:p14="http://schemas.microsoft.com/office/powerpoint/2010/main" val="304967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3" y="891883"/>
            <a:ext cx="8025187" cy="2988823"/>
          </a:xfrm>
        </p:spPr>
        <p:txBody>
          <a:bodyPr/>
          <a:lstStyle/>
          <a:p>
            <a:r>
              <a:rPr lang="en-US" dirty="0"/>
              <a:t>Long history going back </a:t>
            </a:r>
            <a:r>
              <a:rPr lang="en-US" dirty="0" smtClean="0"/>
              <a:t>~15 years</a:t>
            </a:r>
            <a:endParaRPr lang="en-US" dirty="0"/>
          </a:p>
          <a:p>
            <a:r>
              <a:rPr lang="en-US" sz="1400" dirty="0">
                <a:latin typeface="+mn-lt"/>
              </a:rPr>
              <a:t>Older APIs and design patterns</a:t>
            </a:r>
          </a:p>
          <a:p>
            <a:r>
              <a:rPr lang="en-US" sz="1400" dirty="0">
                <a:latin typeface="+mn-lt"/>
              </a:rPr>
              <a:t>Uses APIs not available on all platforms </a:t>
            </a:r>
          </a:p>
          <a:p>
            <a:r>
              <a:rPr lang="en-US" sz="1400" dirty="0">
                <a:latin typeface="+mn-lt"/>
              </a:rPr>
              <a:t>Seldom used code/features</a:t>
            </a:r>
          </a:p>
          <a:p>
            <a:r>
              <a:rPr lang="en-US" sz="1400" dirty="0">
                <a:latin typeface="+mn-lt"/>
              </a:rPr>
              <a:t>Monolithic implementation</a:t>
            </a:r>
          </a:p>
          <a:p>
            <a:r>
              <a:rPr lang="en-US" sz="1400" dirty="0">
                <a:latin typeface="+mn-lt"/>
              </a:rPr>
              <a:t>Unintuitive behaviors throughout code</a:t>
            </a:r>
          </a:p>
          <a:p>
            <a:r>
              <a:rPr lang="en-US" dirty="0"/>
              <a:t>Not optimized for density/devices</a:t>
            </a:r>
          </a:p>
          <a:p>
            <a:r>
              <a:rPr lang="en-US" sz="1400" dirty="0">
                <a:latin typeface="+mn-lt"/>
              </a:rPr>
              <a:t>High memory footprint</a:t>
            </a:r>
          </a:p>
          <a:p>
            <a:r>
              <a:rPr lang="en-US" dirty="0"/>
              <a:t>Tight coupling to relational </a:t>
            </a:r>
            <a:r>
              <a:rPr lang="en-US" dirty="0" smtClean="0"/>
              <a:t>concepts</a:t>
            </a:r>
            <a:endParaRPr lang="en-US" dirty="0"/>
          </a:p>
        </p:txBody>
      </p:sp>
      <p:sp>
        <p:nvSpPr>
          <p:cNvPr id="2" name="Title 1"/>
          <p:cNvSpPr>
            <a:spLocks noGrp="1"/>
          </p:cNvSpPr>
          <p:nvPr>
            <p:ph type="title"/>
          </p:nvPr>
        </p:nvSpPr>
        <p:spPr/>
        <p:txBody>
          <a:bodyPr/>
          <a:lstStyle/>
          <a:p>
            <a:r>
              <a:rPr lang="en-US" dirty="0" smtClean="0"/>
              <a:t>Challenges with current code base</a:t>
            </a:r>
            <a:endParaRPr lang="en-US" dirty="0"/>
          </a:p>
        </p:txBody>
      </p:sp>
    </p:spTree>
    <p:extLst>
      <p:ext uri="{BB962C8B-B14F-4D97-AF65-F5344CB8AC3E}">
        <p14:creationId xmlns:p14="http://schemas.microsoft.com/office/powerpoint/2010/main" val="402338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1563624"/>
            <a:ext cx="8600807" cy="674749"/>
          </a:xfrm>
        </p:spPr>
        <p:txBody>
          <a:bodyPr/>
          <a:lstStyle/>
          <a:p>
            <a:r>
              <a:rPr lang="en-US" sz="4000" dirty="0" smtClean="0"/>
              <a:t>EF7 is a lightweight </a:t>
            </a:r>
            <a:br>
              <a:rPr lang="en-US" sz="4000" dirty="0" smtClean="0"/>
            </a:br>
            <a:r>
              <a:rPr lang="en-US" sz="4000" dirty="0" smtClean="0"/>
              <a:t>and extensible version</a:t>
            </a:r>
            <a:br>
              <a:rPr lang="en-US" sz="4000" dirty="0" smtClean="0"/>
            </a:br>
            <a:r>
              <a:rPr lang="en-US" sz="4000" dirty="0" smtClean="0"/>
              <a:t>of Entity Framework</a:t>
            </a:r>
            <a:endParaRPr lang="en-US" sz="4000" dirty="0"/>
          </a:p>
        </p:txBody>
      </p:sp>
      <p:grpSp>
        <p:nvGrpSpPr>
          <p:cNvPr id="21" name="Group 20"/>
          <p:cNvGrpSpPr/>
          <p:nvPr/>
        </p:nvGrpSpPr>
        <p:grpSpPr>
          <a:xfrm>
            <a:off x="5687198" y="0"/>
            <a:ext cx="2937994" cy="3794185"/>
            <a:chOff x="9190038" y="2325688"/>
            <a:chExt cx="1828800" cy="2366962"/>
          </a:xfrm>
        </p:grpSpPr>
        <p:sp>
          <p:nvSpPr>
            <p:cNvPr id="22" name="AutoShape 30"/>
            <p:cNvSpPr>
              <a:spLocks noChangeAspect="1" noChangeArrowheads="1" noTextEdit="1"/>
            </p:cNvSpPr>
            <p:nvPr/>
          </p:nvSpPr>
          <p:spPr bwMode="auto">
            <a:xfrm>
              <a:off x="9190038" y="2325688"/>
              <a:ext cx="1828800"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3"/>
            <p:cNvSpPr>
              <a:spLocks/>
            </p:cNvSpPr>
            <p:nvPr/>
          </p:nvSpPr>
          <p:spPr bwMode="auto">
            <a:xfrm>
              <a:off x="10023476" y="3605213"/>
              <a:ext cx="142875" cy="344487"/>
            </a:xfrm>
            <a:custGeom>
              <a:avLst/>
              <a:gdLst>
                <a:gd name="T0" fmla="*/ 90 w 90"/>
                <a:gd name="T1" fmla="*/ 217 h 217"/>
                <a:gd name="T2" fmla="*/ 90 w 90"/>
                <a:gd name="T3" fmla="*/ 75 h 217"/>
                <a:gd name="T4" fmla="*/ 67 w 90"/>
                <a:gd name="T5" fmla="*/ 25 h 217"/>
                <a:gd name="T6" fmla="*/ 54 w 90"/>
                <a:gd name="T7" fmla="*/ 25 h 217"/>
                <a:gd name="T8" fmla="*/ 54 w 90"/>
                <a:gd name="T9" fmla="*/ 0 h 217"/>
                <a:gd name="T10" fmla="*/ 36 w 90"/>
                <a:gd name="T11" fmla="*/ 0 h 217"/>
                <a:gd name="T12" fmla="*/ 36 w 90"/>
                <a:gd name="T13" fmla="*/ 25 h 217"/>
                <a:gd name="T14" fmla="*/ 23 w 90"/>
                <a:gd name="T15" fmla="*/ 25 h 217"/>
                <a:gd name="T16" fmla="*/ 0 w 90"/>
                <a:gd name="T17" fmla="*/ 75 h 217"/>
                <a:gd name="T18" fmla="*/ 0 w 90"/>
                <a:gd name="T19" fmla="*/ 217 h 217"/>
                <a:gd name="T20" fmla="*/ 90 w 90"/>
                <a:gd name="T21"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17">
                  <a:moveTo>
                    <a:pt x="90" y="217"/>
                  </a:moveTo>
                  <a:lnTo>
                    <a:pt x="90" y="75"/>
                  </a:lnTo>
                  <a:lnTo>
                    <a:pt x="67" y="25"/>
                  </a:lnTo>
                  <a:lnTo>
                    <a:pt x="54" y="25"/>
                  </a:lnTo>
                  <a:lnTo>
                    <a:pt x="54" y="0"/>
                  </a:lnTo>
                  <a:lnTo>
                    <a:pt x="36" y="0"/>
                  </a:lnTo>
                  <a:lnTo>
                    <a:pt x="36" y="25"/>
                  </a:lnTo>
                  <a:lnTo>
                    <a:pt x="23" y="25"/>
                  </a:lnTo>
                  <a:lnTo>
                    <a:pt x="0" y="75"/>
                  </a:lnTo>
                  <a:lnTo>
                    <a:pt x="0" y="217"/>
                  </a:lnTo>
                  <a:lnTo>
                    <a:pt x="90" y="217"/>
                  </a:lnTo>
                  <a:close/>
                </a:path>
              </a:pathLst>
            </a:custGeom>
            <a:solidFill>
              <a:srgbClr val="EA1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34"/>
            <p:cNvSpPr>
              <a:spLocks noChangeArrowheads="1"/>
            </p:cNvSpPr>
            <p:nvPr/>
          </p:nvSpPr>
          <p:spPr bwMode="auto">
            <a:xfrm>
              <a:off x="10091738" y="3005138"/>
              <a:ext cx="6350" cy="600075"/>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5"/>
            <p:cNvSpPr>
              <a:spLocks/>
            </p:cNvSpPr>
            <p:nvPr/>
          </p:nvSpPr>
          <p:spPr bwMode="auto">
            <a:xfrm>
              <a:off x="10226676" y="4200525"/>
              <a:ext cx="473075" cy="190500"/>
            </a:xfrm>
            <a:custGeom>
              <a:avLst/>
              <a:gdLst>
                <a:gd name="T0" fmla="*/ 0 w 298"/>
                <a:gd name="T1" fmla="*/ 0 h 120"/>
                <a:gd name="T2" fmla="*/ 0 w 298"/>
                <a:gd name="T3" fmla="*/ 85 h 120"/>
                <a:gd name="T4" fmla="*/ 148 w 298"/>
                <a:gd name="T5" fmla="*/ 120 h 120"/>
                <a:gd name="T6" fmla="*/ 298 w 298"/>
                <a:gd name="T7" fmla="*/ 85 h 120"/>
                <a:gd name="T8" fmla="*/ 298 w 298"/>
                <a:gd name="T9" fmla="*/ 0 h 120"/>
                <a:gd name="T10" fmla="*/ 0 w 298"/>
                <a:gd name="T11" fmla="*/ 0 h 120"/>
              </a:gdLst>
              <a:ahLst/>
              <a:cxnLst>
                <a:cxn ang="0">
                  <a:pos x="T0" y="T1"/>
                </a:cxn>
                <a:cxn ang="0">
                  <a:pos x="T2" y="T3"/>
                </a:cxn>
                <a:cxn ang="0">
                  <a:pos x="T4" y="T5"/>
                </a:cxn>
                <a:cxn ang="0">
                  <a:pos x="T6" y="T7"/>
                </a:cxn>
                <a:cxn ang="0">
                  <a:pos x="T8" y="T9"/>
                </a:cxn>
                <a:cxn ang="0">
                  <a:pos x="T10" y="T11"/>
                </a:cxn>
              </a:cxnLst>
              <a:rect l="0" t="0" r="r" b="b"/>
              <a:pathLst>
                <a:path w="298" h="120">
                  <a:moveTo>
                    <a:pt x="0" y="0"/>
                  </a:moveTo>
                  <a:lnTo>
                    <a:pt x="0" y="85"/>
                  </a:lnTo>
                  <a:lnTo>
                    <a:pt x="148" y="120"/>
                  </a:lnTo>
                  <a:lnTo>
                    <a:pt x="298" y="85"/>
                  </a:lnTo>
                  <a:lnTo>
                    <a:pt x="298" y="0"/>
                  </a:lnTo>
                  <a:lnTo>
                    <a:pt x="0" y="0"/>
                  </a:lnTo>
                  <a:close/>
                </a:path>
              </a:pathLst>
            </a:custGeom>
            <a:solidFill>
              <a:srgbClr val="15D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6"/>
            <p:cNvSpPr>
              <a:spLocks/>
            </p:cNvSpPr>
            <p:nvPr/>
          </p:nvSpPr>
          <p:spPr bwMode="auto">
            <a:xfrm>
              <a:off x="10010776" y="4092575"/>
              <a:ext cx="904875" cy="179387"/>
            </a:xfrm>
            <a:custGeom>
              <a:avLst/>
              <a:gdLst>
                <a:gd name="T0" fmla="*/ 285 w 570"/>
                <a:gd name="T1" fmla="*/ 0 h 113"/>
                <a:gd name="T2" fmla="*/ 0 w 570"/>
                <a:gd name="T3" fmla="*/ 57 h 113"/>
                <a:gd name="T4" fmla="*/ 285 w 570"/>
                <a:gd name="T5" fmla="*/ 113 h 113"/>
                <a:gd name="T6" fmla="*/ 570 w 570"/>
                <a:gd name="T7" fmla="*/ 57 h 113"/>
                <a:gd name="T8" fmla="*/ 285 w 570"/>
                <a:gd name="T9" fmla="*/ 0 h 113"/>
              </a:gdLst>
              <a:ahLst/>
              <a:cxnLst>
                <a:cxn ang="0">
                  <a:pos x="T0" y="T1"/>
                </a:cxn>
                <a:cxn ang="0">
                  <a:pos x="T2" y="T3"/>
                </a:cxn>
                <a:cxn ang="0">
                  <a:pos x="T4" y="T5"/>
                </a:cxn>
                <a:cxn ang="0">
                  <a:pos x="T6" y="T7"/>
                </a:cxn>
                <a:cxn ang="0">
                  <a:pos x="T8" y="T9"/>
                </a:cxn>
              </a:cxnLst>
              <a:rect l="0" t="0" r="r" b="b"/>
              <a:pathLst>
                <a:path w="570" h="113">
                  <a:moveTo>
                    <a:pt x="285" y="0"/>
                  </a:moveTo>
                  <a:lnTo>
                    <a:pt x="0" y="57"/>
                  </a:lnTo>
                  <a:lnTo>
                    <a:pt x="285" y="113"/>
                  </a:lnTo>
                  <a:lnTo>
                    <a:pt x="570" y="57"/>
                  </a:lnTo>
                  <a:lnTo>
                    <a:pt x="285" y="0"/>
                  </a:lnTo>
                  <a:close/>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37"/>
            <p:cNvSpPr>
              <a:spLocks noChangeArrowheads="1"/>
            </p:cNvSpPr>
            <p:nvPr/>
          </p:nvSpPr>
          <p:spPr bwMode="auto">
            <a:xfrm>
              <a:off x="10460038" y="3279775"/>
              <a:ext cx="6350" cy="901700"/>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8"/>
            <p:cNvSpPr>
              <a:spLocks/>
            </p:cNvSpPr>
            <p:nvPr/>
          </p:nvSpPr>
          <p:spPr bwMode="auto">
            <a:xfrm>
              <a:off x="10644188" y="3543300"/>
              <a:ext cx="33338" cy="19050"/>
            </a:xfrm>
            <a:custGeom>
              <a:avLst/>
              <a:gdLst>
                <a:gd name="T0" fmla="*/ 45 w 45"/>
                <a:gd name="T1" fmla="*/ 26 h 26"/>
                <a:gd name="T2" fmla="*/ 45 w 45"/>
                <a:gd name="T3" fmla="*/ 23 h 26"/>
                <a:gd name="T4" fmla="*/ 23 w 45"/>
                <a:gd name="T5" fmla="*/ 0 h 26"/>
                <a:gd name="T6" fmla="*/ 0 w 45"/>
                <a:gd name="T7" fmla="*/ 23 h 26"/>
                <a:gd name="T8" fmla="*/ 0 w 45"/>
                <a:gd name="T9" fmla="*/ 26 h 26"/>
                <a:gd name="T10" fmla="*/ 45 w 45"/>
                <a:gd name="T11" fmla="*/ 26 h 26"/>
              </a:gdLst>
              <a:ahLst/>
              <a:cxnLst>
                <a:cxn ang="0">
                  <a:pos x="T0" y="T1"/>
                </a:cxn>
                <a:cxn ang="0">
                  <a:pos x="T2" y="T3"/>
                </a:cxn>
                <a:cxn ang="0">
                  <a:pos x="T4" y="T5"/>
                </a:cxn>
                <a:cxn ang="0">
                  <a:pos x="T6" y="T7"/>
                </a:cxn>
                <a:cxn ang="0">
                  <a:pos x="T8" y="T9"/>
                </a:cxn>
                <a:cxn ang="0">
                  <a:pos x="T10" y="T11"/>
                </a:cxn>
              </a:cxnLst>
              <a:rect l="0" t="0" r="r" b="b"/>
              <a:pathLst>
                <a:path w="45" h="26">
                  <a:moveTo>
                    <a:pt x="45" y="26"/>
                  </a:moveTo>
                  <a:cubicBezTo>
                    <a:pt x="45" y="25"/>
                    <a:pt x="45" y="24"/>
                    <a:pt x="45" y="23"/>
                  </a:cubicBezTo>
                  <a:cubicBezTo>
                    <a:pt x="45" y="10"/>
                    <a:pt x="35" y="0"/>
                    <a:pt x="23" y="0"/>
                  </a:cubicBezTo>
                  <a:cubicBezTo>
                    <a:pt x="10" y="0"/>
                    <a:pt x="0" y="10"/>
                    <a:pt x="0" y="23"/>
                  </a:cubicBezTo>
                  <a:cubicBezTo>
                    <a:pt x="0" y="24"/>
                    <a:pt x="0" y="25"/>
                    <a:pt x="0" y="26"/>
                  </a:cubicBezTo>
                  <a:lnTo>
                    <a:pt x="45" y="26"/>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9"/>
            <p:cNvSpPr>
              <a:spLocks/>
            </p:cNvSpPr>
            <p:nvPr/>
          </p:nvSpPr>
          <p:spPr bwMode="auto">
            <a:xfrm>
              <a:off x="10531476" y="3560763"/>
              <a:ext cx="254000" cy="144462"/>
            </a:xfrm>
            <a:custGeom>
              <a:avLst/>
              <a:gdLst>
                <a:gd name="T0" fmla="*/ 338 w 340"/>
                <a:gd name="T1" fmla="*/ 194 h 194"/>
                <a:gd name="T2" fmla="*/ 340 w 340"/>
                <a:gd name="T3" fmla="*/ 170 h 194"/>
                <a:gd name="T4" fmla="*/ 170 w 340"/>
                <a:gd name="T5" fmla="*/ 0 h 194"/>
                <a:gd name="T6" fmla="*/ 0 w 340"/>
                <a:gd name="T7" fmla="*/ 170 h 194"/>
                <a:gd name="T8" fmla="*/ 1 w 340"/>
                <a:gd name="T9" fmla="*/ 194 h 194"/>
                <a:gd name="T10" fmla="*/ 338 w 340"/>
                <a:gd name="T11" fmla="*/ 194 h 194"/>
              </a:gdLst>
              <a:ahLst/>
              <a:cxnLst>
                <a:cxn ang="0">
                  <a:pos x="T0" y="T1"/>
                </a:cxn>
                <a:cxn ang="0">
                  <a:pos x="T2" y="T3"/>
                </a:cxn>
                <a:cxn ang="0">
                  <a:pos x="T4" y="T5"/>
                </a:cxn>
                <a:cxn ang="0">
                  <a:pos x="T6" y="T7"/>
                </a:cxn>
                <a:cxn ang="0">
                  <a:pos x="T8" y="T9"/>
                </a:cxn>
                <a:cxn ang="0">
                  <a:pos x="T10" y="T11"/>
                </a:cxn>
              </a:cxnLst>
              <a:rect l="0" t="0" r="r" b="b"/>
              <a:pathLst>
                <a:path w="340" h="194">
                  <a:moveTo>
                    <a:pt x="338" y="194"/>
                  </a:moveTo>
                  <a:cubicBezTo>
                    <a:pt x="340" y="187"/>
                    <a:pt x="340" y="179"/>
                    <a:pt x="340" y="170"/>
                  </a:cubicBezTo>
                  <a:cubicBezTo>
                    <a:pt x="340" y="76"/>
                    <a:pt x="264" y="0"/>
                    <a:pt x="170" y="0"/>
                  </a:cubicBezTo>
                  <a:cubicBezTo>
                    <a:pt x="76" y="0"/>
                    <a:pt x="0" y="76"/>
                    <a:pt x="0" y="170"/>
                  </a:cubicBezTo>
                  <a:cubicBezTo>
                    <a:pt x="0" y="179"/>
                    <a:pt x="0" y="187"/>
                    <a:pt x="1" y="194"/>
                  </a:cubicBezTo>
                  <a:lnTo>
                    <a:pt x="338" y="194"/>
                  </a:lnTo>
                  <a:close/>
                </a:path>
              </a:pathLst>
            </a:custGeom>
            <a:solidFill>
              <a:srgbClr val="00B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p:cNvSpPr>
              <a:spLocks/>
            </p:cNvSpPr>
            <p:nvPr/>
          </p:nvSpPr>
          <p:spPr bwMode="auto">
            <a:xfrm>
              <a:off x="10498138" y="3700463"/>
              <a:ext cx="323850" cy="68262"/>
            </a:xfrm>
            <a:custGeom>
              <a:avLst/>
              <a:gdLst>
                <a:gd name="T0" fmla="*/ 0 w 204"/>
                <a:gd name="T1" fmla="*/ 0 h 43"/>
                <a:gd name="T2" fmla="*/ 7 w 204"/>
                <a:gd name="T3" fmla="*/ 43 h 43"/>
                <a:gd name="T4" fmla="*/ 194 w 204"/>
                <a:gd name="T5" fmla="*/ 43 h 43"/>
                <a:gd name="T6" fmla="*/ 204 w 204"/>
                <a:gd name="T7" fmla="*/ 0 h 43"/>
                <a:gd name="T8" fmla="*/ 0 w 204"/>
                <a:gd name="T9" fmla="*/ 0 h 43"/>
              </a:gdLst>
              <a:ahLst/>
              <a:cxnLst>
                <a:cxn ang="0">
                  <a:pos x="T0" y="T1"/>
                </a:cxn>
                <a:cxn ang="0">
                  <a:pos x="T2" y="T3"/>
                </a:cxn>
                <a:cxn ang="0">
                  <a:pos x="T4" y="T5"/>
                </a:cxn>
                <a:cxn ang="0">
                  <a:pos x="T6" y="T7"/>
                </a:cxn>
                <a:cxn ang="0">
                  <a:pos x="T8" y="T9"/>
                </a:cxn>
              </a:cxnLst>
              <a:rect l="0" t="0" r="r" b="b"/>
              <a:pathLst>
                <a:path w="204" h="43">
                  <a:moveTo>
                    <a:pt x="0" y="0"/>
                  </a:moveTo>
                  <a:lnTo>
                    <a:pt x="7" y="43"/>
                  </a:lnTo>
                  <a:lnTo>
                    <a:pt x="194" y="43"/>
                  </a:lnTo>
                  <a:lnTo>
                    <a:pt x="204" y="0"/>
                  </a:lnTo>
                  <a:lnTo>
                    <a:pt x="0" y="0"/>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41"/>
            <p:cNvSpPr>
              <a:spLocks noChangeArrowheads="1"/>
            </p:cNvSpPr>
            <p:nvPr/>
          </p:nvSpPr>
          <p:spPr bwMode="auto">
            <a:xfrm>
              <a:off x="10656888" y="3114675"/>
              <a:ext cx="6350" cy="4556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
            <p:cNvSpPr>
              <a:spLocks noChangeArrowheads="1"/>
            </p:cNvSpPr>
            <p:nvPr/>
          </p:nvSpPr>
          <p:spPr bwMode="auto">
            <a:xfrm>
              <a:off x="9271001" y="4070350"/>
              <a:ext cx="515938" cy="111125"/>
            </a:xfrm>
            <a:prstGeom prst="ellipse">
              <a:avLst/>
            </a:pr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3"/>
            <p:cNvSpPr>
              <a:spLocks/>
            </p:cNvSpPr>
            <p:nvPr/>
          </p:nvSpPr>
          <p:spPr bwMode="auto">
            <a:xfrm>
              <a:off x="9361488" y="3929063"/>
              <a:ext cx="342900" cy="227012"/>
            </a:xfrm>
            <a:custGeom>
              <a:avLst/>
              <a:gdLst>
                <a:gd name="T0" fmla="*/ 0 w 459"/>
                <a:gd name="T1" fmla="*/ 281 h 303"/>
                <a:gd name="T2" fmla="*/ 108 w 459"/>
                <a:gd name="T3" fmla="*/ 0 h 303"/>
                <a:gd name="T4" fmla="*/ 229 w 459"/>
                <a:gd name="T5" fmla="*/ 40 h 303"/>
                <a:gd name="T6" fmla="*/ 350 w 459"/>
                <a:gd name="T7" fmla="*/ 0 h 303"/>
                <a:gd name="T8" fmla="*/ 459 w 459"/>
                <a:gd name="T9" fmla="*/ 281 h 303"/>
                <a:gd name="T10" fmla="*/ 229 w 459"/>
                <a:gd name="T11" fmla="*/ 303 h 303"/>
                <a:gd name="T12" fmla="*/ 0 w 459"/>
                <a:gd name="T13" fmla="*/ 281 h 303"/>
              </a:gdLst>
              <a:ahLst/>
              <a:cxnLst>
                <a:cxn ang="0">
                  <a:pos x="T0" y="T1"/>
                </a:cxn>
                <a:cxn ang="0">
                  <a:pos x="T2" y="T3"/>
                </a:cxn>
                <a:cxn ang="0">
                  <a:pos x="T4" y="T5"/>
                </a:cxn>
                <a:cxn ang="0">
                  <a:pos x="T6" y="T7"/>
                </a:cxn>
                <a:cxn ang="0">
                  <a:pos x="T8" y="T9"/>
                </a:cxn>
                <a:cxn ang="0">
                  <a:pos x="T10" y="T11"/>
                </a:cxn>
                <a:cxn ang="0">
                  <a:pos x="T12" y="T13"/>
                </a:cxn>
              </a:cxnLst>
              <a:rect l="0" t="0" r="r" b="b"/>
              <a:pathLst>
                <a:path w="459" h="303">
                  <a:moveTo>
                    <a:pt x="0" y="281"/>
                  </a:moveTo>
                  <a:cubicBezTo>
                    <a:pt x="0" y="281"/>
                    <a:pt x="65" y="0"/>
                    <a:pt x="108" y="0"/>
                  </a:cubicBezTo>
                  <a:cubicBezTo>
                    <a:pt x="151" y="0"/>
                    <a:pt x="160" y="39"/>
                    <a:pt x="229" y="40"/>
                  </a:cubicBezTo>
                  <a:cubicBezTo>
                    <a:pt x="298" y="39"/>
                    <a:pt x="307" y="0"/>
                    <a:pt x="350" y="0"/>
                  </a:cubicBezTo>
                  <a:cubicBezTo>
                    <a:pt x="394" y="0"/>
                    <a:pt x="459" y="281"/>
                    <a:pt x="459" y="281"/>
                  </a:cubicBezTo>
                  <a:cubicBezTo>
                    <a:pt x="459" y="281"/>
                    <a:pt x="309" y="303"/>
                    <a:pt x="229" y="303"/>
                  </a:cubicBezTo>
                  <a:cubicBezTo>
                    <a:pt x="149" y="303"/>
                    <a:pt x="0" y="281"/>
                    <a:pt x="0" y="281"/>
                  </a:cubicBezTo>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4"/>
            <p:cNvSpPr>
              <a:spLocks/>
            </p:cNvSpPr>
            <p:nvPr/>
          </p:nvSpPr>
          <p:spPr bwMode="auto">
            <a:xfrm>
              <a:off x="9367838" y="4103688"/>
              <a:ext cx="330200" cy="30162"/>
            </a:xfrm>
            <a:custGeom>
              <a:avLst/>
              <a:gdLst>
                <a:gd name="T0" fmla="*/ 226 w 443"/>
                <a:gd name="T1" fmla="*/ 31 h 41"/>
                <a:gd name="T2" fmla="*/ 0 w 443"/>
                <a:gd name="T3" fmla="*/ 13 h 41"/>
                <a:gd name="T4" fmla="*/ 3 w 443"/>
                <a:gd name="T5" fmla="*/ 0 h 41"/>
                <a:gd name="T6" fmla="*/ 439 w 443"/>
                <a:gd name="T7" fmla="*/ 0 h 41"/>
                <a:gd name="T8" fmla="*/ 443 w 443"/>
                <a:gd name="T9" fmla="*/ 13 h 41"/>
                <a:gd name="T10" fmla="*/ 226 w 443"/>
                <a:gd name="T11" fmla="*/ 31 h 41"/>
              </a:gdLst>
              <a:ahLst/>
              <a:cxnLst>
                <a:cxn ang="0">
                  <a:pos x="T0" y="T1"/>
                </a:cxn>
                <a:cxn ang="0">
                  <a:pos x="T2" y="T3"/>
                </a:cxn>
                <a:cxn ang="0">
                  <a:pos x="T4" y="T5"/>
                </a:cxn>
                <a:cxn ang="0">
                  <a:pos x="T6" y="T7"/>
                </a:cxn>
                <a:cxn ang="0">
                  <a:pos x="T8" y="T9"/>
                </a:cxn>
                <a:cxn ang="0">
                  <a:pos x="T10" y="T11"/>
                </a:cxn>
              </a:cxnLst>
              <a:rect l="0" t="0" r="r" b="b"/>
              <a:pathLst>
                <a:path w="443" h="41">
                  <a:moveTo>
                    <a:pt x="226" y="31"/>
                  </a:moveTo>
                  <a:cubicBezTo>
                    <a:pt x="96" y="31"/>
                    <a:pt x="1" y="13"/>
                    <a:pt x="0" y="13"/>
                  </a:cubicBezTo>
                  <a:cubicBezTo>
                    <a:pt x="3" y="0"/>
                    <a:pt x="3" y="0"/>
                    <a:pt x="3" y="0"/>
                  </a:cubicBezTo>
                  <a:cubicBezTo>
                    <a:pt x="5" y="1"/>
                    <a:pt x="215" y="41"/>
                    <a:pt x="439" y="0"/>
                  </a:cubicBezTo>
                  <a:cubicBezTo>
                    <a:pt x="443" y="13"/>
                    <a:pt x="443" y="13"/>
                    <a:pt x="443" y="13"/>
                  </a:cubicBezTo>
                  <a:cubicBezTo>
                    <a:pt x="366" y="27"/>
                    <a:pt x="292" y="31"/>
                    <a:pt x="226" y="31"/>
                  </a:cubicBezTo>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45"/>
            <p:cNvSpPr>
              <a:spLocks noChangeArrowheads="1"/>
            </p:cNvSpPr>
            <p:nvPr/>
          </p:nvSpPr>
          <p:spPr bwMode="auto">
            <a:xfrm>
              <a:off x="9526588" y="3289300"/>
              <a:ext cx="6350" cy="6842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6"/>
            <p:cNvSpPr>
              <a:spLocks/>
            </p:cNvSpPr>
            <p:nvPr/>
          </p:nvSpPr>
          <p:spPr bwMode="auto">
            <a:xfrm>
              <a:off x="9532938" y="3584575"/>
              <a:ext cx="387350" cy="119062"/>
            </a:xfrm>
            <a:custGeom>
              <a:avLst/>
              <a:gdLst>
                <a:gd name="T0" fmla="*/ 0 w 519"/>
                <a:gd name="T1" fmla="*/ 45 h 160"/>
                <a:gd name="T2" fmla="*/ 260 w 519"/>
                <a:gd name="T3" fmla="*/ 160 h 160"/>
                <a:gd name="T4" fmla="*/ 519 w 519"/>
                <a:gd name="T5" fmla="*/ 45 h 160"/>
                <a:gd name="T6" fmla="*/ 262 w 519"/>
                <a:gd name="T7" fmla="*/ 0 h 160"/>
                <a:gd name="T8" fmla="*/ 0 w 519"/>
                <a:gd name="T9" fmla="*/ 45 h 160"/>
              </a:gdLst>
              <a:ahLst/>
              <a:cxnLst>
                <a:cxn ang="0">
                  <a:pos x="T0" y="T1"/>
                </a:cxn>
                <a:cxn ang="0">
                  <a:pos x="T2" y="T3"/>
                </a:cxn>
                <a:cxn ang="0">
                  <a:pos x="T4" y="T5"/>
                </a:cxn>
                <a:cxn ang="0">
                  <a:pos x="T6" y="T7"/>
                </a:cxn>
                <a:cxn ang="0">
                  <a:pos x="T8" y="T9"/>
                </a:cxn>
              </a:cxnLst>
              <a:rect l="0" t="0" r="r" b="b"/>
              <a:pathLst>
                <a:path w="519" h="160">
                  <a:moveTo>
                    <a:pt x="0" y="45"/>
                  </a:moveTo>
                  <a:cubicBezTo>
                    <a:pt x="0" y="45"/>
                    <a:pt x="5" y="160"/>
                    <a:pt x="260" y="160"/>
                  </a:cubicBezTo>
                  <a:cubicBezTo>
                    <a:pt x="514" y="160"/>
                    <a:pt x="519" y="45"/>
                    <a:pt x="519" y="45"/>
                  </a:cubicBezTo>
                  <a:cubicBezTo>
                    <a:pt x="262" y="0"/>
                    <a:pt x="262" y="0"/>
                    <a:pt x="262" y="0"/>
                  </a:cubicBezTo>
                  <a:lnTo>
                    <a:pt x="0" y="45"/>
                  </a:lnTo>
                  <a:close/>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7"/>
            <p:cNvSpPr>
              <a:spLocks/>
            </p:cNvSpPr>
            <p:nvPr/>
          </p:nvSpPr>
          <p:spPr bwMode="auto">
            <a:xfrm>
              <a:off x="9605963" y="3503613"/>
              <a:ext cx="241300" cy="152400"/>
            </a:xfrm>
            <a:custGeom>
              <a:avLst/>
              <a:gdLst>
                <a:gd name="T0" fmla="*/ 323 w 323"/>
                <a:gd name="T1" fmla="*/ 170 h 204"/>
                <a:gd name="T2" fmla="*/ 295 w 323"/>
                <a:gd name="T3" fmla="*/ 0 h 204"/>
                <a:gd name="T4" fmla="*/ 162 w 323"/>
                <a:gd name="T5" fmla="*/ 20 h 204"/>
                <a:gd name="T6" fmla="*/ 28 w 323"/>
                <a:gd name="T7" fmla="*/ 0 h 204"/>
                <a:gd name="T8" fmla="*/ 0 w 323"/>
                <a:gd name="T9" fmla="*/ 170 h 204"/>
                <a:gd name="T10" fmla="*/ 164 w 323"/>
                <a:gd name="T11" fmla="*/ 204 h 204"/>
                <a:gd name="T12" fmla="*/ 323 w 323"/>
                <a:gd name="T13" fmla="*/ 170 h 204"/>
              </a:gdLst>
              <a:ahLst/>
              <a:cxnLst>
                <a:cxn ang="0">
                  <a:pos x="T0" y="T1"/>
                </a:cxn>
                <a:cxn ang="0">
                  <a:pos x="T2" y="T3"/>
                </a:cxn>
                <a:cxn ang="0">
                  <a:pos x="T4" y="T5"/>
                </a:cxn>
                <a:cxn ang="0">
                  <a:pos x="T6" y="T7"/>
                </a:cxn>
                <a:cxn ang="0">
                  <a:pos x="T8" y="T9"/>
                </a:cxn>
                <a:cxn ang="0">
                  <a:pos x="T10" y="T11"/>
                </a:cxn>
                <a:cxn ang="0">
                  <a:pos x="T12" y="T13"/>
                </a:cxn>
              </a:cxnLst>
              <a:rect l="0" t="0" r="r" b="b"/>
              <a:pathLst>
                <a:path w="323" h="204">
                  <a:moveTo>
                    <a:pt x="323" y="170"/>
                  </a:moveTo>
                  <a:cubicBezTo>
                    <a:pt x="295" y="0"/>
                    <a:pt x="295" y="0"/>
                    <a:pt x="295" y="0"/>
                  </a:cubicBezTo>
                  <a:cubicBezTo>
                    <a:pt x="162" y="20"/>
                    <a:pt x="162" y="20"/>
                    <a:pt x="162" y="20"/>
                  </a:cubicBezTo>
                  <a:cubicBezTo>
                    <a:pt x="28" y="0"/>
                    <a:pt x="28" y="0"/>
                    <a:pt x="28" y="0"/>
                  </a:cubicBezTo>
                  <a:cubicBezTo>
                    <a:pt x="0" y="170"/>
                    <a:pt x="0" y="170"/>
                    <a:pt x="0" y="170"/>
                  </a:cubicBezTo>
                  <a:cubicBezTo>
                    <a:pt x="0" y="170"/>
                    <a:pt x="55" y="204"/>
                    <a:pt x="164" y="204"/>
                  </a:cubicBezTo>
                  <a:cubicBezTo>
                    <a:pt x="273" y="204"/>
                    <a:pt x="323" y="170"/>
                    <a:pt x="323" y="17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8"/>
            <p:cNvSpPr>
              <a:spLocks/>
            </p:cNvSpPr>
            <p:nvPr/>
          </p:nvSpPr>
          <p:spPr bwMode="auto">
            <a:xfrm>
              <a:off x="9601201" y="3608388"/>
              <a:ext cx="250825" cy="39687"/>
            </a:xfrm>
            <a:custGeom>
              <a:avLst/>
              <a:gdLst>
                <a:gd name="T0" fmla="*/ 172 w 337"/>
                <a:gd name="T1" fmla="*/ 53 h 53"/>
                <a:gd name="T2" fmla="*/ 104 w 337"/>
                <a:gd name="T3" fmla="*/ 48 h 53"/>
                <a:gd name="T4" fmla="*/ 0 w 337"/>
                <a:gd name="T5" fmla="*/ 18 h 53"/>
                <a:gd name="T6" fmla="*/ 9 w 337"/>
                <a:gd name="T7" fmla="*/ 0 h 53"/>
                <a:gd name="T8" fmla="*/ 9 w 337"/>
                <a:gd name="T9" fmla="*/ 0 h 53"/>
                <a:gd name="T10" fmla="*/ 108 w 337"/>
                <a:gd name="T11" fmla="*/ 28 h 53"/>
                <a:gd name="T12" fmla="*/ 329 w 337"/>
                <a:gd name="T13" fmla="*/ 0 h 53"/>
                <a:gd name="T14" fmla="*/ 337 w 337"/>
                <a:gd name="T15" fmla="*/ 18 h 53"/>
                <a:gd name="T16" fmla="*/ 172 w 337"/>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7" h="53">
                  <a:moveTo>
                    <a:pt x="172" y="53"/>
                  </a:moveTo>
                  <a:cubicBezTo>
                    <a:pt x="147" y="53"/>
                    <a:pt x="123" y="51"/>
                    <a:pt x="104" y="48"/>
                  </a:cubicBezTo>
                  <a:cubicBezTo>
                    <a:pt x="42" y="38"/>
                    <a:pt x="2" y="18"/>
                    <a:pt x="0" y="18"/>
                  </a:cubicBezTo>
                  <a:cubicBezTo>
                    <a:pt x="9" y="0"/>
                    <a:pt x="9" y="0"/>
                    <a:pt x="9" y="0"/>
                  </a:cubicBezTo>
                  <a:cubicBezTo>
                    <a:pt x="9" y="0"/>
                    <a:pt x="9" y="0"/>
                    <a:pt x="9" y="0"/>
                  </a:cubicBezTo>
                  <a:cubicBezTo>
                    <a:pt x="10" y="0"/>
                    <a:pt x="49" y="19"/>
                    <a:pt x="108" y="28"/>
                  </a:cubicBezTo>
                  <a:cubicBezTo>
                    <a:pt x="162" y="37"/>
                    <a:pt x="244" y="39"/>
                    <a:pt x="329" y="0"/>
                  </a:cubicBezTo>
                  <a:cubicBezTo>
                    <a:pt x="337" y="18"/>
                    <a:pt x="337" y="18"/>
                    <a:pt x="337" y="18"/>
                  </a:cubicBezTo>
                  <a:cubicBezTo>
                    <a:pt x="279" y="45"/>
                    <a:pt x="221" y="53"/>
                    <a:pt x="172" y="53"/>
                  </a:cubicBezTo>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49"/>
            <p:cNvSpPr>
              <a:spLocks noChangeArrowheads="1"/>
            </p:cNvSpPr>
            <p:nvPr/>
          </p:nvSpPr>
          <p:spPr bwMode="auto">
            <a:xfrm>
              <a:off x="9723438" y="3124200"/>
              <a:ext cx="6350" cy="414337"/>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50"/>
            <p:cNvSpPr>
              <a:spLocks noChangeArrowheads="1"/>
            </p:cNvSpPr>
            <p:nvPr/>
          </p:nvSpPr>
          <p:spPr bwMode="auto">
            <a:xfrm>
              <a:off x="10044113" y="3749675"/>
              <a:ext cx="101600" cy="179387"/>
            </a:xfrm>
            <a:prstGeom prst="rect">
              <a:avLst/>
            </a:prstGeom>
            <a:solidFill>
              <a:srgbClr val="B217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51"/>
            <p:cNvSpPr>
              <a:spLocks noChangeArrowheads="1"/>
            </p:cNvSpPr>
            <p:nvPr/>
          </p:nvSpPr>
          <p:spPr bwMode="auto">
            <a:xfrm>
              <a:off x="10044113" y="3949700"/>
              <a:ext cx="101600" cy="49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2"/>
            <p:cNvSpPr>
              <a:spLocks/>
            </p:cNvSpPr>
            <p:nvPr/>
          </p:nvSpPr>
          <p:spPr bwMode="auto">
            <a:xfrm>
              <a:off x="9786938" y="2493963"/>
              <a:ext cx="823913" cy="541337"/>
            </a:xfrm>
            <a:custGeom>
              <a:avLst/>
              <a:gdLst>
                <a:gd name="T0" fmla="*/ 903 w 1103"/>
                <a:gd name="T1" fmla="*/ 412 h 724"/>
                <a:gd name="T2" fmla="*/ 1103 w 1103"/>
                <a:gd name="T3" fmla="*/ 156 h 724"/>
                <a:gd name="T4" fmla="*/ 848 w 1103"/>
                <a:gd name="T5" fmla="*/ 0 h 724"/>
                <a:gd name="T6" fmla="*/ 696 w 1103"/>
                <a:gd name="T7" fmla="*/ 277 h 724"/>
                <a:gd name="T8" fmla="*/ 268 w 1103"/>
                <a:gd name="T9" fmla="*/ 277 h 724"/>
                <a:gd name="T10" fmla="*/ 268 w 1103"/>
                <a:gd name="T11" fmla="*/ 277 h 724"/>
                <a:gd name="T12" fmla="*/ 268 w 1103"/>
                <a:gd name="T13" fmla="*/ 277 h 724"/>
                <a:gd name="T14" fmla="*/ 79 w 1103"/>
                <a:gd name="T15" fmla="*/ 400 h 724"/>
                <a:gd name="T16" fmla="*/ 167 w 1103"/>
                <a:gd name="T17" fmla="*/ 419 h 724"/>
                <a:gd name="T18" fmla="*/ 274 w 1103"/>
                <a:gd name="T19" fmla="*/ 348 h 724"/>
                <a:gd name="T20" fmla="*/ 347 w 1103"/>
                <a:gd name="T21" fmla="*/ 348 h 724"/>
                <a:gd name="T22" fmla="*/ 232 w 1103"/>
                <a:gd name="T23" fmla="*/ 393 h 724"/>
                <a:gd name="T24" fmla="*/ 232 w 1103"/>
                <a:gd name="T25" fmla="*/ 393 h 724"/>
                <a:gd name="T26" fmla="*/ 0 w 1103"/>
                <a:gd name="T27" fmla="*/ 590 h 724"/>
                <a:gd name="T28" fmla="*/ 89 w 1103"/>
                <a:gd name="T29" fmla="*/ 597 h 724"/>
                <a:gd name="T30" fmla="*/ 262 w 1103"/>
                <a:gd name="T31" fmla="*/ 451 h 724"/>
                <a:gd name="T32" fmla="*/ 386 w 1103"/>
                <a:gd name="T33" fmla="*/ 399 h 724"/>
                <a:gd name="T34" fmla="*/ 244 w 1103"/>
                <a:gd name="T35" fmla="*/ 480 h 724"/>
                <a:gd name="T36" fmla="*/ 54 w 1103"/>
                <a:gd name="T37" fmla="*/ 701 h 724"/>
                <a:gd name="T38" fmla="*/ 143 w 1103"/>
                <a:gd name="T39" fmla="*/ 694 h 724"/>
                <a:gd name="T40" fmla="*/ 279 w 1103"/>
                <a:gd name="T41" fmla="*/ 536 h 724"/>
                <a:gd name="T42" fmla="*/ 413 w 1103"/>
                <a:gd name="T43" fmla="*/ 448 h 724"/>
                <a:gd name="T44" fmla="*/ 266 w 1103"/>
                <a:gd name="T45" fmla="*/ 567 h 724"/>
                <a:gd name="T46" fmla="*/ 383 w 1103"/>
                <a:gd name="T47" fmla="*/ 703 h 724"/>
                <a:gd name="T48" fmla="*/ 389 w 1103"/>
                <a:gd name="T49" fmla="*/ 614 h 724"/>
                <a:gd name="T50" fmla="*/ 351 w 1103"/>
                <a:gd name="T51" fmla="*/ 569 h 724"/>
                <a:gd name="T52" fmla="*/ 520 w 1103"/>
                <a:gd name="T53" fmla="*/ 480 h 724"/>
                <a:gd name="T54" fmla="*/ 672 w 1103"/>
                <a:gd name="T55" fmla="*/ 488 h 724"/>
                <a:gd name="T56" fmla="*/ 648 w 1103"/>
                <a:gd name="T57" fmla="*/ 574 h 724"/>
                <a:gd name="T58" fmla="*/ 480 w 1103"/>
                <a:gd name="T59" fmla="*/ 621 h 724"/>
                <a:gd name="T60" fmla="*/ 434 w 1103"/>
                <a:gd name="T61" fmla="*/ 703 h 724"/>
                <a:gd name="T62" fmla="*/ 562 w 1103"/>
                <a:gd name="T63" fmla="*/ 667 h 724"/>
                <a:gd name="T64" fmla="*/ 671 w 1103"/>
                <a:gd name="T65" fmla="*/ 636 h 724"/>
                <a:gd name="T66" fmla="*/ 746 w 1103"/>
                <a:gd name="T67" fmla="*/ 615 h 724"/>
                <a:gd name="T68" fmla="*/ 746 w 1103"/>
                <a:gd name="T69" fmla="*/ 615 h 724"/>
                <a:gd name="T70" fmla="*/ 746 w 1103"/>
                <a:gd name="T71" fmla="*/ 615 h 724"/>
                <a:gd name="T72" fmla="*/ 903 w 1103"/>
                <a:gd name="T73" fmla="*/ 412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03" h="724">
                  <a:moveTo>
                    <a:pt x="903" y="412"/>
                  </a:moveTo>
                  <a:cubicBezTo>
                    <a:pt x="1103" y="156"/>
                    <a:pt x="1103" y="156"/>
                    <a:pt x="1103" y="156"/>
                  </a:cubicBezTo>
                  <a:cubicBezTo>
                    <a:pt x="848" y="0"/>
                    <a:pt x="848" y="0"/>
                    <a:pt x="848" y="0"/>
                  </a:cubicBezTo>
                  <a:cubicBezTo>
                    <a:pt x="696" y="277"/>
                    <a:pt x="696" y="277"/>
                    <a:pt x="696" y="277"/>
                  </a:cubicBezTo>
                  <a:cubicBezTo>
                    <a:pt x="268" y="277"/>
                    <a:pt x="268" y="277"/>
                    <a:pt x="268" y="277"/>
                  </a:cubicBezTo>
                  <a:cubicBezTo>
                    <a:pt x="268" y="277"/>
                    <a:pt x="268" y="277"/>
                    <a:pt x="268" y="277"/>
                  </a:cubicBezTo>
                  <a:cubicBezTo>
                    <a:pt x="268" y="277"/>
                    <a:pt x="268" y="277"/>
                    <a:pt x="268" y="277"/>
                  </a:cubicBezTo>
                  <a:cubicBezTo>
                    <a:pt x="79" y="400"/>
                    <a:pt x="79" y="400"/>
                    <a:pt x="79" y="400"/>
                  </a:cubicBezTo>
                  <a:cubicBezTo>
                    <a:pt x="98" y="430"/>
                    <a:pt x="137" y="438"/>
                    <a:pt x="167" y="419"/>
                  </a:cubicBezTo>
                  <a:cubicBezTo>
                    <a:pt x="274" y="348"/>
                    <a:pt x="274" y="348"/>
                    <a:pt x="274" y="348"/>
                  </a:cubicBezTo>
                  <a:cubicBezTo>
                    <a:pt x="347" y="348"/>
                    <a:pt x="347" y="348"/>
                    <a:pt x="347" y="348"/>
                  </a:cubicBezTo>
                  <a:cubicBezTo>
                    <a:pt x="232" y="393"/>
                    <a:pt x="232" y="393"/>
                    <a:pt x="232" y="393"/>
                  </a:cubicBezTo>
                  <a:cubicBezTo>
                    <a:pt x="232" y="393"/>
                    <a:pt x="232" y="393"/>
                    <a:pt x="232" y="393"/>
                  </a:cubicBezTo>
                  <a:cubicBezTo>
                    <a:pt x="0" y="590"/>
                    <a:pt x="0" y="590"/>
                    <a:pt x="0" y="590"/>
                  </a:cubicBezTo>
                  <a:cubicBezTo>
                    <a:pt x="23" y="617"/>
                    <a:pt x="63" y="620"/>
                    <a:pt x="89" y="597"/>
                  </a:cubicBezTo>
                  <a:cubicBezTo>
                    <a:pt x="262" y="451"/>
                    <a:pt x="262" y="451"/>
                    <a:pt x="262" y="451"/>
                  </a:cubicBezTo>
                  <a:cubicBezTo>
                    <a:pt x="386" y="399"/>
                    <a:pt x="386" y="399"/>
                    <a:pt x="386" y="399"/>
                  </a:cubicBezTo>
                  <a:cubicBezTo>
                    <a:pt x="244" y="480"/>
                    <a:pt x="244" y="480"/>
                    <a:pt x="244" y="480"/>
                  </a:cubicBezTo>
                  <a:cubicBezTo>
                    <a:pt x="54" y="701"/>
                    <a:pt x="54" y="701"/>
                    <a:pt x="54" y="701"/>
                  </a:cubicBezTo>
                  <a:cubicBezTo>
                    <a:pt x="80" y="724"/>
                    <a:pt x="120" y="721"/>
                    <a:pt x="143" y="694"/>
                  </a:cubicBezTo>
                  <a:cubicBezTo>
                    <a:pt x="279" y="536"/>
                    <a:pt x="279" y="536"/>
                    <a:pt x="279" y="536"/>
                  </a:cubicBezTo>
                  <a:cubicBezTo>
                    <a:pt x="413" y="448"/>
                    <a:pt x="413" y="448"/>
                    <a:pt x="413" y="448"/>
                  </a:cubicBezTo>
                  <a:cubicBezTo>
                    <a:pt x="266" y="567"/>
                    <a:pt x="266" y="567"/>
                    <a:pt x="266" y="567"/>
                  </a:cubicBezTo>
                  <a:cubicBezTo>
                    <a:pt x="383" y="703"/>
                    <a:pt x="383" y="703"/>
                    <a:pt x="383" y="703"/>
                  </a:cubicBezTo>
                  <a:cubicBezTo>
                    <a:pt x="409" y="680"/>
                    <a:pt x="412" y="640"/>
                    <a:pt x="389" y="614"/>
                  </a:cubicBezTo>
                  <a:cubicBezTo>
                    <a:pt x="351" y="569"/>
                    <a:pt x="351" y="569"/>
                    <a:pt x="351" y="569"/>
                  </a:cubicBezTo>
                  <a:cubicBezTo>
                    <a:pt x="520" y="480"/>
                    <a:pt x="520" y="480"/>
                    <a:pt x="520" y="480"/>
                  </a:cubicBezTo>
                  <a:cubicBezTo>
                    <a:pt x="520" y="480"/>
                    <a:pt x="614" y="416"/>
                    <a:pt x="672" y="488"/>
                  </a:cubicBezTo>
                  <a:cubicBezTo>
                    <a:pt x="698" y="522"/>
                    <a:pt x="693" y="558"/>
                    <a:pt x="648" y="574"/>
                  </a:cubicBezTo>
                  <a:cubicBezTo>
                    <a:pt x="480" y="621"/>
                    <a:pt x="480" y="621"/>
                    <a:pt x="480" y="621"/>
                  </a:cubicBezTo>
                  <a:cubicBezTo>
                    <a:pt x="444" y="631"/>
                    <a:pt x="424" y="668"/>
                    <a:pt x="434" y="703"/>
                  </a:cubicBezTo>
                  <a:cubicBezTo>
                    <a:pt x="562" y="667"/>
                    <a:pt x="562" y="667"/>
                    <a:pt x="562" y="667"/>
                  </a:cubicBezTo>
                  <a:cubicBezTo>
                    <a:pt x="671" y="636"/>
                    <a:pt x="671" y="636"/>
                    <a:pt x="671" y="636"/>
                  </a:cubicBezTo>
                  <a:cubicBezTo>
                    <a:pt x="746" y="615"/>
                    <a:pt x="746" y="615"/>
                    <a:pt x="746" y="615"/>
                  </a:cubicBezTo>
                  <a:cubicBezTo>
                    <a:pt x="746" y="615"/>
                    <a:pt x="746" y="615"/>
                    <a:pt x="746" y="615"/>
                  </a:cubicBezTo>
                  <a:cubicBezTo>
                    <a:pt x="746" y="615"/>
                    <a:pt x="746" y="615"/>
                    <a:pt x="746" y="615"/>
                  </a:cubicBezTo>
                  <a:lnTo>
                    <a:pt x="903" y="412"/>
                  </a:lnTo>
                  <a:close/>
                </a:path>
              </a:pathLst>
            </a:cu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3"/>
            <p:cNvSpPr>
              <a:spLocks/>
            </p:cNvSpPr>
            <p:nvPr/>
          </p:nvSpPr>
          <p:spPr bwMode="auto">
            <a:xfrm>
              <a:off x="9498013" y="3081338"/>
              <a:ext cx="1193800" cy="220662"/>
            </a:xfrm>
            <a:custGeom>
              <a:avLst/>
              <a:gdLst>
                <a:gd name="T0" fmla="*/ 0 w 752"/>
                <a:gd name="T1" fmla="*/ 117 h 139"/>
                <a:gd name="T2" fmla="*/ 4 w 752"/>
                <a:gd name="T3" fmla="*/ 139 h 139"/>
                <a:gd name="T4" fmla="*/ 752 w 752"/>
                <a:gd name="T5" fmla="*/ 22 h 139"/>
                <a:gd name="T6" fmla="*/ 748 w 752"/>
                <a:gd name="T7" fmla="*/ 0 h 139"/>
                <a:gd name="T8" fmla="*/ 0 w 752"/>
                <a:gd name="T9" fmla="*/ 117 h 139"/>
              </a:gdLst>
              <a:ahLst/>
              <a:cxnLst>
                <a:cxn ang="0">
                  <a:pos x="T0" y="T1"/>
                </a:cxn>
                <a:cxn ang="0">
                  <a:pos x="T2" y="T3"/>
                </a:cxn>
                <a:cxn ang="0">
                  <a:pos x="T4" y="T5"/>
                </a:cxn>
                <a:cxn ang="0">
                  <a:pos x="T6" y="T7"/>
                </a:cxn>
                <a:cxn ang="0">
                  <a:pos x="T8" y="T9"/>
                </a:cxn>
              </a:cxnLst>
              <a:rect l="0" t="0" r="r" b="b"/>
              <a:pathLst>
                <a:path w="752" h="139">
                  <a:moveTo>
                    <a:pt x="0" y="117"/>
                  </a:moveTo>
                  <a:lnTo>
                    <a:pt x="4" y="139"/>
                  </a:lnTo>
                  <a:lnTo>
                    <a:pt x="752" y="22"/>
                  </a:lnTo>
                  <a:lnTo>
                    <a:pt x="748" y="0"/>
                  </a:lnTo>
                  <a:lnTo>
                    <a:pt x="0" y="117"/>
                  </a:lnTo>
                  <a:close/>
                </a:path>
              </a:pathLst>
            </a:custGeom>
            <a:solidFill>
              <a:srgbClr val="555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4"/>
            <p:cNvSpPr>
              <a:spLocks/>
            </p:cNvSpPr>
            <p:nvPr/>
          </p:nvSpPr>
          <p:spPr bwMode="auto">
            <a:xfrm>
              <a:off x="9698038" y="3098800"/>
              <a:ext cx="793750" cy="195262"/>
            </a:xfrm>
            <a:custGeom>
              <a:avLst/>
              <a:gdLst>
                <a:gd name="T0" fmla="*/ 4 w 500"/>
                <a:gd name="T1" fmla="*/ 0 h 123"/>
                <a:gd name="T2" fmla="*/ 0 w 500"/>
                <a:gd name="T3" fmla="*/ 21 h 123"/>
                <a:gd name="T4" fmla="*/ 496 w 500"/>
                <a:gd name="T5" fmla="*/ 123 h 123"/>
                <a:gd name="T6" fmla="*/ 500 w 500"/>
                <a:gd name="T7" fmla="*/ 101 h 123"/>
                <a:gd name="T8" fmla="*/ 4 w 500"/>
                <a:gd name="T9" fmla="*/ 0 h 123"/>
              </a:gdLst>
              <a:ahLst/>
              <a:cxnLst>
                <a:cxn ang="0">
                  <a:pos x="T0" y="T1"/>
                </a:cxn>
                <a:cxn ang="0">
                  <a:pos x="T2" y="T3"/>
                </a:cxn>
                <a:cxn ang="0">
                  <a:pos x="T4" y="T5"/>
                </a:cxn>
                <a:cxn ang="0">
                  <a:pos x="T6" y="T7"/>
                </a:cxn>
                <a:cxn ang="0">
                  <a:pos x="T8" y="T9"/>
                </a:cxn>
              </a:cxnLst>
              <a:rect l="0" t="0" r="r" b="b"/>
              <a:pathLst>
                <a:path w="500" h="123">
                  <a:moveTo>
                    <a:pt x="4" y="0"/>
                  </a:moveTo>
                  <a:lnTo>
                    <a:pt x="0" y="21"/>
                  </a:lnTo>
                  <a:lnTo>
                    <a:pt x="496" y="123"/>
                  </a:lnTo>
                  <a:lnTo>
                    <a:pt x="500" y="101"/>
                  </a:lnTo>
                  <a:lnTo>
                    <a:pt x="4" y="0"/>
                  </a:lnTo>
                  <a:close/>
                </a:path>
              </a:pathLst>
            </a:custGeom>
            <a:solidFill>
              <a:srgbClr val="4422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5"/>
            <p:cNvSpPr>
              <a:spLocks/>
            </p:cNvSpPr>
            <p:nvPr/>
          </p:nvSpPr>
          <p:spPr bwMode="auto">
            <a:xfrm>
              <a:off x="10420351" y="2325688"/>
              <a:ext cx="411163" cy="285750"/>
            </a:xfrm>
            <a:custGeom>
              <a:avLst/>
              <a:gdLst>
                <a:gd name="T0" fmla="*/ 59 w 259"/>
                <a:gd name="T1" fmla="*/ 0 h 180"/>
                <a:gd name="T2" fmla="*/ 0 w 259"/>
                <a:gd name="T3" fmla="*/ 106 h 180"/>
                <a:gd name="T4" fmla="*/ 120 w 259"/>
                <a:gd name="T5" fmla="*/ 180 h 180"/>
                <a:gd name="T6" fmla="*/ 259 w 259"/>
                <a:gd name="T7" fmla="*/ 0 h 180"/>
                <a:gd name="T8" fmla="*/ 59 w 259"/>
                <a:gd name="T9" fmla="*/ 0 h 180"/>
              </a:gdLst>
              <a:ahLst/>
              <a:cxnLst>
                <a:cxn ang="0">
                  <a:pos x="T0" y="T1"/>
                </a:cxn>
                <a:cxn ang="0">
                  <a:pos x="T2" y="T3"/>
                </a:cxn>
                <a:cxn ang="0">
                  <a:pos x="T4" y="T5"/>
                </a:cxn>
                <a:cxn ang="0">
                  <a:pos x="T6" y="T7"/>
                </a:cxn>
                <a:cxn ang="0">
                  <a:pos x="T8" y="T9"/>
                </a:cxn>
              </a:cxnLst>
              <a:rect l="0" t="0" r="r" b="b"/>
              <a:pathLst>
                <a:path w="259" h="180">
                  <a:moveTo>
                    <a:pt x="59" y="0"/>
                  </a:moveTo>
                  <a:lnTo>
                    <a:pt x="0" y="106"/>
                  </a:lnTo>
                  <a:lnTo>
                    <a:pt x="120" y="180"/>
                  </a:lnTo>
                  <a:lnTo>
                    <a:pt x="259" y="0"/>
                  </a:lnTo>
                  <a:lnTo>
                    <a:pt x="59" y="0"/>
                  </a:lnTo>
                  <a:close/>
                </a:path>
              </a:pathLst>
            </a:custGeom>
            <a:solidFill>
              <a:srgbClr val="DC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0966205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4" y="891883"/>
            <a:ext cx="8712608" cy="3022679"/>
          </a:xfrm>
        </p:spPr>
        <p:txBody>
          <a:bodyPr/>
          <a:lstStyle/>
          <a:p>
            <a:r>
              <a:rPr lang="en-US" dirty="0" smtClean="0"/>
              <a:t>EF6.x code base not setup to achieve goals</a:t>
            </a:r>
          </a:p>
          <a:p>
            <a:r>
              <a:rPr lang="en-US" dirty="0" smtClean="0"/>
              <a:t>Same top level experience as EF6.x</a:t>
            </a:r>
          </a:p>
          <a:p>
            <a:r>
              <a:rPr lang="en-US" sz="1400" dirty="0">
                <a:latin typeface="+mn-lt"/>
              </a:rPr>
              <a:t>Still </a:t>
            </a:r>
            <a:r>
              <a:rPr lang="en-US" sz="1400" dirty="0" err="1">
                <a:latin typeface="+mn-lt"/>
              </a:rPr>
              <a:t>DbContext</a:t>
            </a:r>
            <a:r>
              <a:rPr lang="en-US" sz="1400" dirty="0">
                <a:latin typeface="+mn-lt"/>
              </a:rPr>
              <a:t>/</a:t>
            </a:r>
            <a:r>
              <a:rPr lang="en-US" sz="1400" dirty="0" err="1">
                <a:latin typeface="+mn-lt"/>
              </a:rPr>
              <a:t>DbSet</a:t>
            </a:r>
            <a:r>
              <a:rPr lang="en-US" sz="1400" dirty="0">
                <a:latin typeface="+mn-lt"/>
              </a:rPr>
              <a:t> etc.</a:t>
            </a:r>
          </a:p>
          <a:p>
            <a:r>
              <a:rPr lang="en-US" sz="1400" dirty="0">
                <a:latin typeface="+mn-lt"/>
              </a:rPr>
              <a:t>Built over a new lightweight and extensible core</a:t>
            </a:r>
          </a:p>
          <a:p>
            <a:r>
              <a:rPr lang="en-US" dirty="0" smtClean="0"/>
              <a:t>Just the commonly used features</a:t>
            </a:r>
          </a:p>
          <a:p>
            <a:r>
              <a:rPr lang="en-US" sz="1400" dirty="0">
                <a:latin typeface="+mn-lt"/>
              </a:rPr>
              <a:t>Plus many new features</a:t>
            </a:r>
          </a:p>
          <a:p>
            <a:r>
              <a:rPr lang="en-US" dirty="0" smtClean="0"/>
              <a:t>Code-based </a:t>
            </a:r>
            <a:r>
              <a:rPr lang="en-US" dirty="0"/>
              <a:t>modelling only</a:t>
            </a:r>
          </a:p>
          <a:p>
            <a:r>
              <a:rPr lang="en-US" sz="1400" dirty="0">
                <a:latin typeface="+mn-lt"/>
              </a:rPr>
              <a:t>Still supports </a:t>
            </a:r>
            <a:r>
              <a:rPr lang="en-US" sz="1400" dirty="0" smtClean="0">
                <a:latin typeface="+mn-lt"/>
              </a:rPr>
              <a:t>creating model from existing database</a:t>
            </a:r>
            <a:endParaRPr lang="en-US" sz="1400" dirty="0">
              <a:latin typeface="+mn-lt"/>
            </a:endParaRPr>
          </a:p>
        </p:txBody>
      </p:sp>
      <p:sp>
        <p:nvSpPr>
          <p:cNvPr id="2" name="Title 1"/>
          <p:cNvSpPr>
            <a:spLocks noGrp="1"/>
          </p:cNvSpPr>
          <p:nvPr>
            <p:ph type="title"/>
          </p:nvPr>
        </p:nvSpPr>
        <p:spPr/>
        <p:txBody>
          <a:bodyPr/>
          <a:lstStyle/>
          <a:p>
            <a:r>
              <a:rPr lang="en-US" dirty="0" smtClean="0"/>
              <a:t>Part v7 and part v1</a:t>
            </a:r>
            <a:endParaRPr lang="en-US" dirty="0"/>
          </a:p>
        </p:txBody>
      </p:sp>
    </p:spTree>
    <p:extLst>
      <p:ext uri="{BB962C8B-B14F-4D97-AF65-F5344CB8AC3E}">
        <p14:creationId xmlns:p14="http://schemas.microsoft.com/office/powerpoint/2010/main" val="231996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mpaign Illustrations_Artboard 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62" y="2744020"/>
            <a:ext cx="3105211" cy="2399480"/>
          </a:xfrm>
          <a:prstGeom prst="rect">
            <a:avLst/>
          </a:prstGeom>
        </p:spPr>
      </p:pic>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Phone/Store with SQLite</a:t>
            </a:r>
            <a:endParaRPr lang="en-US" sz="3600" dirty="0"/>
          </a:p>
        </p:txBody>
      </p:sp>
    </p:spTree>
    <p:extLst>
      <p:ext uri="{BB962C8B-B14F-4D97-AF65-F5344CB8AC3E}">
        <p14:creationId xmlns:p14="http://schemas.microsoft.com/office/powerpoint/2010/main" val="301581317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1F4DABE025244FB5A1A70F31BDFC1F" ma:contentTypeVersion="1" ma:contentTypeDescription="Create a new document." ma:contentTypeScope="" ma:versionID="8906a534ea90d028a0eb2060cf3603e0">
  <xsd:schema xmlns:xsd="http://www.w3.org/2001/XMLSchema" xmlns:xs="http://www.w3.org/2001/XMLSchema" xmlns:p="http://schemas.microsoft.com/office/2006/metadata/properties" xmlns:ns3="4fa5281c-a67c-4788-8e68-55294987fe85" targetNamespace="http://schemas.microsoft.com/office/2006/metadata/properties" ma:root="true" ma:fieldsID="1d34dfc634a00da3143ef288d9aa1eaa" ns3:_="">
    <xsd:import namespace="4fa5281c-a67c-4788-8e68-55294987fe8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a5281c-a67c-4788-8e68-55294987fe8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C415789-93F3-4FE8-89BF-8A91CD7C10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a5281c-a67c-4788-8e68-55294987fe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23881</TotalTime>
  <Words>227</Words>
  <Application>Microsoft Office PowerPoint</Application>
  <PresentationFormat>On-screen Show (16:9)</PresentationFormat>
  <Paragraphs>67</Paragraphs>
  <Slides>14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Consolas</vt:lpstr>
      <vt:lpstr>Museo Sans 300</vt:lpstr>
      <vt:lpstr>Segoe</vt:lpstr>
      <vt:lpstr>Segoe UI</vt:lpstr>
      <vt:lpstr>Segoe UI Light</vt:lpstr>
      <vt:lpstr>Segoe ui light (Headings)</vt:lpstr>
      <vt:lpstr>Wingdings</vt:lpstr>
      <vt:lpstr>Titles &amp; Breakers</vt:lpstr>
      <vt:lpstr>Generic Content</vt:lpstr>
      <vt:lpstr>PowerPoint Presentation</vt:lpstr>
      <vt:lpstr>Agenda</vt:lpstr>
      <vt:lpstr>New platforms New data stores</vt:lpstr>
      <vt:lpstr>New platforms</vt:lpstr>
      <vt:lpstr>New data stores</vt:lpstr>
      <vt:lpstr>Challenges with current code base</vt:lpstr>
      <vt:lpstr>EF7 is a lightweight  and extensible version of Entity Framework</vt:lpstr>
      <vt:lpstr>Part v7 and part v1</vt:lpstr>
      <vt:lpstr>Demo</vt:lpstr>
      <vt:lpstr>Demo</vt:lpstr>
      <vt:lpstr>Demo</vt:lpstr>
      <vt:lpstr>Demo</vt:lpstr>
      <vt:lpstr>Demo</vt:lpstr>
      <vt:lpstr>Links</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 for Product Brands</dc:subject>
  <dc:creator>Mary Feil-Jacobs, Saku Uchikawa</dc:creator>
  <cp:keywords>MSVID, Brand Guidelines, Branding, Visual Identity, grid</cp:keywords>
  <dc:description>Template: Maryfj_x000d_
Formatting: Maryfj, Sakuu_x000d_
Audience Type: Internal</dc:description>
  <cp:lastModifiedBy>Rowan Miller</cp:lastModifiedBy>
  <cp:revision>1247</cp:revision>
  <dcterms:created xsi:type="dcterms:W3CDTF">2012-05-22T07:38:31Z</dcterms:created>
  <dcterms:modified xsi:type="dcterms:W3CDTF">2014-12-08T20:58:55Z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0x010100CC1F4DABE025244FB5A1A70F31BDFC1F</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