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6" r:id="rId3"/>
    <p:sldId id="317" r:id="rId4"/>
    <p:sldId id="318" r:id="rId5"/>
    <p:sldId id="319" r:id="rId6"/>
    <p:sldId id="325" r:id="rId7"/>
    <p:sldId id="321" r:id="rId8"/>
    <p:sldId id="322" r:id="rId9"/>
    <p:sldId id="323" r:id="rId10"/>
    <p:sldId id="326" r:id="rId11"/>
    <p:sldId id="330" r:id="rId12"/>
    <p:sldId id="327" r:id="rId13"/>
    <p:sldId id="328" r:id="rId14"/>
    <p:sldId id="329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http://pin-bg.com/blog/?p=16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(</a:t>
            </a:r>
            <a:r>
              <a:rPr lang="en-US" sz="1200" b="1" dirty="0" err="1"/>
              <a:t>ppi</a:t>
            </a:r>
            <a:r>
              <a:rPr lang="en-US" sz="1200" b="1" dirty="0"/>
              <a:t> </a:t>
            </a:r>
            <a:r>
              <a:rPr lang="bg-BG" sz="1200" b="1" dirty="0"/>
              <a:t>- </a:t>
            </a:r>
            <a:r>
              <a:rPr lang="en-US" sz="1200" dirty="0"/>
              <a:t>pixels per inch,</a:t>
            </a:r>
            <a:r>
              <a:rPr lang="bg-BG" sz="1200" dirty="0"/>
              <a:t> </a:t>
            </a:r>
            <a:r>
              <a:rPr lang="en-US" sz="1200" b="1" dirty="0"/>
              <a:t>dpi </a:t>
            </a:r>
            <a:r>
              <a:rPr lang="bg-BG" sz="1200" b="1" dirty="0"/>
              <a:t>– </a:t>
            </a:r>
            <a:r>
              <a:rPr lang="en-US" sz="1200" dirty="0"/>
              <a:t>dots per inch</a:t>
            </a:r>
            <a:r>
              <a:rPr lang="en-US" sz="1200" b="1" dirty="0"/>
              <a:t>)</a:t>
            </a:r>
            <a:r>
              <a:rPr lang="bg-BG" sz="12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graphics are much smaller in size as compared with Vector. That means, lighter &amp; faster websites!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WINS!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(Though, the good news is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vector graphics is also possible!)</a:t>
            </a:r>
            <a:endParaRPr lang="bg-B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raster graphics if the probability of your website being used on a large screen is 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Photographs can be used in raster format only, so make sure that you have photographs in a very good resolution to the largest required dimension if required to be used in high-resolution devices.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vector graphics when you need to reuse them. Like, in icons &amp; logos.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 could be used in vector, just make sure that they do not make your website heavy.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4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https://vector-conversions.com/vectorizing/raster_vs_vector.html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(</a:t>
            </a:r>
            <a:r>
              <a:rPr lang="en-US" sz="1200" b="1" dirty="0" err="1"/>
              <a:t>ppi</a:t>
            </a:r>
            <a:r>
              <a:rPr lang="en-US" sz="1200" b="1" dirty="0"/>
              <a:t> </a:t>
            </a:r>
            <a:r>
              <a:rPr lang="bg-BG" sz="1200" b="1" dirty="0"/>
              <a:t>- </a:t>
            </a:r>
            <a:r>
              <a:rPr lang="en-US" sz="1200" dirty="0"/>
              <a:t>pixels per inch,</a:t>
            </a:r>
            <a:r>
              <a:rPr lang="bg-BG" sz="1200" dirty="0"/>
              <a:t> </a:t>
            </a:r>
            <a:r>
              <a:rPr lang="en-US" sz="1200" b="1" dirty="0"/>
              <a:t>dpi </a:t>
            </a:r>
            <a:r>
              <a:rPr lang="bg-BG" sz="1200" b="1" dirty="0"/>
              <a:t>– </a:t>
            </a:r>
            <a:r>
              <a:rPr lang="en-US" sz="1200" dirty="0"/>
              <a:t>dots per inch</a:t>
            </a:r>
            <a:r>
              <a:rPr lang="en-US" sz="1200" b="1" dirty="0"/>
              <a:t>)</a:t>
            </a:r>
            <a:r>
              <a:rPr lang="bg-BG" sz="12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graphics are much smaller in size as compared with Vector. That means, lighter &amp; faster websites!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RASTER WINS!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(Though, the good news is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vector graphics is also possible!)</a:t>
            </a:r>
            <a:endParaRPr lang="bg-B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raster graphics if the probability of your website being used on a large screen is 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Photographs can be used in raster format only, so make sure that you have photographs in a very good resolution to the largest required dimension if required to be used in high-resolution devices.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vector graphics when you need to reuse them. Like, in icons &amp; logos.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Illustrations could be used in vector, just make sure that they do not make your website heavy.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http://shyfonts.com/when-to-use-serif-vs-sans-serif-fonts/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https://www.webdesignerdepot.com/2013/03/serif-vs-sans-the-final-battle/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Helvetica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Sans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Times, Times New Roman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Courier, Courier New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1. Ако юзера сложи свой размер на шрифта!?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27.3.2019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using-font-fac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dobe.com/products/type/opentyp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xis-praxis.org/specimens/__DEFAULT__" TargetMode="External"/><Relationship Id="rId5" Type="http://schemas.openxmlformats.org/officeDocument/2006/relationships/hyperlink" Target="https://developers.google.com/web/fundamentals/design-and-ux/typography/variable-fonts/" TargetMode="External"/><Relationship Id="rId4" Type="http://schemas.openxmlformats.org/officeDocument/2006/relationships/hyperlink" Target="https://fonts.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layout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layout properties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31075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text-align: left, center, right, justify;</a:t>
            </a:r>
          </a:p>
          <a:p>
            <a:endParaRPr lang="en-US" sz="1600" dirty="0"/>
          </a:p>
          <a:p>
            <a:r>
              <a:rPr lang="en-US" sz="1600" dirty="0"/>
              <a:t>line-height;</a:t>
            </a:r>
          </a:p>
          <a:p>
            <a:endParaRPr lang="en-US" sz="1600" dirty="0"/>
          </a:p>
          <a:p>
            <a:r>
              <a:rPr lang="en-US" sz="1600" dirty="0"/>
              <a:t>letter- and word-spacing;</a:t>
            </a:r>
          </a:p>
          <a:p>
            <a:endParaRPr lang="en-US" sz="1600" dirty="0"/>
          </a:p>
          <a:p>
            <a:r>
              <a:rPr lang="en-US" sz="1600" dirty="0"/>
              <a:t>text-indent;</a:t>
            </a:r>
          </a:p>
          <a:p>
            <a:endParaRPr lang="en-US" sz="1600" dirty="0"/>
          </a:p>
          <a:p>
            <a:r>
              <a:rPr lang="en-US" sz="1600" dirty="0"/>
              <a:t>text-overflow;</a:t>
            </a:r>
          </a:p>
          <a:p>
            <a:endParaRPr lang="en-US" sz="1600" dirty="0"/>
          </a:p>
          <a:p>
            <a:r>
              <a:rPr lang="en-US" sz="1600" dirty="0"/>
              <a:t>white-space;</a:t>
            </a:r>
          </a:p>
          <a:p>
            <a:endParaRPr lang="en-US" sz="1600" dirty="0"/>
          </a:p>
          <a:p>
            <a:r>
              <a:rPr lang="en-US" sz="1600" dirty="0"/>
              <a:t>word-break;</a:t>
            </a:r>
          </a:p>
          <a:p>
            <a:endParaRPr lang="en-US" sz="1600" dirty="0"/>
          </a:p>
          <a:p>
            <a:r>
              <a:rPr lang="en-US" sz="1600" dirty="0"/>
              <a:t>word-wrap;</a:t>
            </a:r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895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799456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https://fonts.google.com/</a:t>
            </a:r>
            <a:endParaRPr lang="en-US" sz="1600" dirty="0"/>
          </a:p>
          <a:p>
            <a:endParaRPr lang="bg-BG" sz="1600" dirty="0"/>
          </a:p>
          <a:p>
            <a:pPr>
              <a:defRPr/>
            </a:pPr>
            <a:r>
              <a:rPr lang="en-US" sz="1600" dirty="0">
                <a:hlinkClick r:id="rId5"/>
              </a:rPr>
              <a:t>https://developers.google.com/web/fundamentals/design-and-ux/typography/variable-fonts/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6"/>
              </a:rPr>
              <a:t>https://www.axis-praxis.org/specimens/__DEFAULT__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7"/>
              </a:rPr>
              <a:t>https://www.adobe.com/products/type/opentype.html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8"/>
              </a:rPr>
              <a:t>https://css-tricks.com/snippets/css/using-font-face/</a:t>
            </a:r>
            <a:endParaRPr lang="en-US" sz="1600" dirty="0"/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445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41734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Можем да разделим използваните във </a:t>
            </a:r>
            <a:r>
              <a:rPr lang="en-US" sz="1600" dirty="0"/>
              <a:t>web </a:t>
            </a:r>
            <a:r>
              <a:rPr lang="bg-BG" sz="1600" dirty="0"/>
              <a:t>изображения на две основни групи, според това как са осъществени:</a:t>
            </a:r>
          </a:p>
          <a:p>
            <a:endParaRPr lang="bg-BG" sz="1600" dirty="0"/>
          </a:p>
          <a:p>
            <a:r>
              <a:rPr lang="bg-BG" sz="1600" b="1" dirty="0"/>
              <a:t>Растерните изображения</a:t>
            </a:r>
            <a:r>
              <a:rPr lang="en-US" sz="1600" b="1" dirty="0"/>
              <a:t> (aka bitmaps)</a:t>
            </a:r>
            <a:r>
              <a:rPr lang="bg-BG" sz="1600" b="1" dirty="0"/>
              <a:t> </a:t>
            </a:r>
            <a:r>
              <a:rPr lang="bg-BG" sz="1600" dirty="0"/>
              <a:t>са създадени на база структура от данни поместени в правоъгълна матрица от пиксели – всеки пиксел съдържа числова стойност, която съдържа информация за цвета в него.</a:t>
            </a:r>
            <a:endParaRPr lang="en-US" sz="1600" dirty="0"/>
          </a:p>
          <a:p>
            <a:r>
              <a:rPr lang="bg-BG" sz="1600" dirty="0"/>
              <a:t>Популярни формати са </a:t>
            </a:r>
            <a:r>
              <a:rPr lang="en-US" sz="1600" dirty="0"/>
              <a:t>– </a:t>
            </a:r>
            <a:r>
              <a:rPr lang="en-US" sz="1600" dirty="0" err="1"/>
              <a:t>png</a:t>
            </a:r>
            <a:r>
              <a:rPr lang="en-US" sz="1600" dirty="0"/>
              <a:t>, jpg, gif.*</a:t>
            </a:r>
          </a:p>
          <a:p>
            <a:endParaRPr lang="bg-BG" sz="1600" dirty="0"/>
          </a:p>
          <a:p>
            <a:endParaRPr lang="en-US" sz="1600" dirty="0"/>
          </a:p>
          <a:p>
            <a:r>
              <a:rPr lang="ru-RU" sz="1600" b="1" dirty="0"/>
              <a:t>Векторните графики </a:t>
            </a:r>
            <a:r>
              <a:rPr lang="ru-RU" sz="1600" dirty="0"/>
              <a:t>(</a:t>
            </a:r>
            <a:r>
              <a:rPr lang="ru-RU" sz="1600" b="1" dirty="0"/>
              <a:t>vec­tor graph­ics</a:t>
            </a:r>
            <a:r>
              <a:rPr lang="ru-RU" sz="1600" dirty="0"/>
              <a:t>) са графични изображения, съставени от отделни обекти (криви, правоъгълници, окръжности и др.), които са описани от програмата като вектори  (математически описани </a:t>
            </a:r>
            <a:r>
              <a:rPr lang="ru-RU" sz="1600" b="1" dirty="0"/>
              <a:t>криви на Безие — Bezier curves</a:t>
            </a:r>
            <a:r>
              <a:rPr lang="ru-RU" sz="1600" dirty="0"/>
              <a:t>). При всяко редактиране на обекта, той се преизчислява от програмата.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84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417340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/>
              <a:t>Плюсове и минуси</a:t>
            </a:r>
          </a:p>
          <a:p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Зависимост от резолюцията – в днешно време устройствата имат изключително висока гъстота на пикселите</a:t>
            </a:r>
            <a:r>
              <a:rPr lang="en-US" sz="1600" dirty="0"/>
              <a:t>. </a:t>
            </a:r>
            <a:r>
              <a:rPr lang="bg-BG" sz="1600" dirty="0"/>
              <a:t>Векторните изображения не са зависими от резолюцията!</a:t>
            </a:r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Скалерируемост – </a:t>
            </a:r>
            <a:r>
              <a:rPr lang="en-US" sz="1600" dirty="0"/>
              <a:t>scalability – </a:t>
            </a:r>
            <a:r>
              <a:rPr lang="bg-BG" sz="1600" dirty="0"/>
              <a:t>векторните изображения могат да бъдат скалирани без ограничения, докато векторните от един момент нататък се пикселизират</a:t>
            </a:r>
            <a:endParaRPr lang="en-US" sz="1600" dirty="0"/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Преизползваемост – при векторните изображения, можем сравнително лесно да модифицираме размери и цвят, което позволява преизползването им;</a:t>
            </a:r>
            <a:endParaRPr lang="en-US" sz="1600" dirty="0"/>
          </a:p>
          <a:p>
            <a:pPr marL="342900" indent="-342900">
              <a:buAutoNum type="arabicPeriod"/>
            </a:pPr>
            <a:endParaRPr lang="bg-BG" sz="1600" dirty="0"/>
          </a:p>
          <a:p>
            <a:pPr marL="342900" indent="-342900">
              <a:buAutoNum type="arabicPeriod"/>
            </a:pPr>
            <a:r>
              <a:rPr lang="bg-BG" sz="1600" dirty="0"/>
              <a:t>Размер – Растерните изображения са по-малки като размер от векторните*</a:t>
            </a:r>
          </a:p>
        </p:txBody>
      </p:sp>
    </p:spTree>
    <p:extLst>
      <p:ext uri="{BB962C8B-B14F-4D97-AF65-F5344CB8AC3E}">
        <p14:creationId xmlns:p14="http://schemas.microsoft.com/office/powerpoint/2010/main" val="375647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Raster vs 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Растерни и векторни изображения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EB536-B5CF-430E-92C3-6A7EFC9F7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0" y="1561356"/>
            <a:ext cx="6721819" cy="30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HTML, CSS &amp;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95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Текст поставен в </a:t>
            </a:r>
            <a:r>
              <a:rPr lang="en-US" sz="1600" dirty="0"/>
              <a:t>HTML </a:t>
            </a:r>
            <a:r>
              <a:rPr lang="bg-BG" sz="1600" dirty="0"/>
              <a:t>елемент, се позиционира в горния ляв ъгъл на </a:t>
            </a:r>
            <a:r>
              <a:rPr lang="en-US" sz="1600" dirty="0"/>
              <a:t>content box-a. </a:t>
            </a:r>
          </a:p>
          <a:p>
            <a:r>
              <a:rPr lang="en-US" sz="1600" dirty="0"/>
              <a:t>(</a:t>
            </a:r>
            <a:r>
              <a:rPr lang="bg-BG" sz="1600" dirty="0"/>
              <a:t>или десен в случай на </a:t>
            </a:r>
            <a:r>
              <a:rPr lang="en-US" sz="1600" dirty="0"/>
              <a:t>RTL </a:t>
            </a:r>
            <a:r>
              <a:rPr lang="bg-BG" sz="1600" dirty="0"/>
              <a:t>режим на писане</a:t>
            </a:r>
            <a:r>
              <a:rPr lang="en-US" sz="1600" dirty="0"/>
              <a:t>)</a:t>
            </a:r>
            <a:r>
              <a:rPr lang="bg-BG" sz="1600" dirty="0"/>
              <a:t>. </a:t>
            </a:r>
            <a:endParaRPr lang="en-US" sz="1600" dirty="0"/>
          </a:p>
          <a:p>
            <a:endParaRPr lang="en-US" sz="1600" dirty="0"/>
          </a:p>
          <a:p>
            <a:r>
              <a:rPr lang="bg-BG" sz="1600" dirty="0"/>
              <a:t>Текстовото съдържание се държи като серии от </a:t>
            </a:r>
            <a:r>
              <a:rPr lang="en-US" sz="1600" dirty="0"/>
              <a:t>inline </a:t>
            </a:r>
            <a:r>
              <a:rPr lang="en-US" sz="1600" dirty="0" err="1"/>
              <a:t>позиционирани</a:t>
            </a:r>
            <a:r>
              <a:rPr lang="en-US" sz="1600" dirty="0"/>
              <a:t> </a:t>
            </a:r>
            <a:r>
              <a:rPr lang="en-US" sz="1600" dirty="0" err="1"/>
              <a:t>елементи</a:t>
            </a:r>
            <a:r>
              <a:rPr lang="en-US" sz="1600" dirty="0"/>
              <a:t> – </a:t>
            </a:r>
            <a:r>
              <a:rPr lang="en-US" sz="1600" dirty="0" err="1"/>
              <a:t>започва</a:t>
            </a:r>
            <a:r>
              <a:rPr lang="en-US" sz="1600" dirty="0"/>
              <a:t> </a:t>
            </a:r>
            <a:r>
              <a:rPr lang="bg-BG" sz="1600" dirty="0"/>
              <a:t>от </a:t>
            </a:r>
            <a:endParaRPr lang="en-US" sz="1600" dirty="0"/>
          </a:p>
          <a:p>
            <a:r>
              <a:rPr lang="bg-BG" sz="1600" dirty="0"/>
              <a:t>началото на реда, запълва свободното пространство и продължава на следващ ред, до момента </a:t>
            </a:r>
            <a:endParaRPr lang="en-US" sz="1600" dirty="0"/>
          </a:p>
          <a:p>
            <a:r>
              <a:rPr lang="bg-BG" sz="1600" dirty="0"/>
              <a:t>в който целият тект е позициониран в </a:t>
            </a:r>
            <a:r>
              <a:rPr lang="en-US" sz="1600" dirty="0"/>
              <a:t>content box-a.</a:t>
            </a:r>
            <a:endParaRPr lang="bg-BG" sz="1600" dirty="0"/>
          </a:p>
          <a:p>
            <a:endParaRPr lang="en-US" sz="1600" dirty="0"/>
          </a:p>
          <a:p>
            <a:r>
              <a:rPr lang="bg-BG" sz="1600" dirty="0"/>
              <a:t>При необходимост може да се предизвика умишлено прекъсване на текстовото съдържание </a:t>
            </a:r>
            <a:endParaRPr lang="en-US" sz="1600" dirty="0"/>
          </a:p>
          <a:p>
            <a:r>
              <a:rPr lang="bg-BG" sz="1600" dirty="0"/>
              <a:t>чрез ползване на </a:t>
            </a:r>
            <a:r>
              <a:rPr lang="en-US" sz="1600" dirty="0"/>
              <a:t>tag 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properties related to text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0308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/>
              <a:t>I.     Font styles - </a:t>
            </a:r>
            <a:r>
              <a:rPr lang="bg-BG" sz="1600" dirty="0"/>
              <a:t>засягат конкретно шрифта -  тип</a:t>
            </a:r>
            <a:r>
              <a:rPr lang="en-US" sz="1600" dirty="0"/>
              <a:t>(font-family)</a:t>
            </a:r>
            <a:r>
              <a:rPr lang="bg-BG" sz="1600" dirty="0"/>
              <a:t>, размер</a:t>
            </a:r>
            <a:r>
              <a:rPr lang="en-US" sz="1600" dirty="0"/>
              <a:t>(font-size)</a:t>
            </a:r>
            <a:r>
              <a:rPr lang="bg-BG" sz="1600" dirty="0"/>
              <a:t>, тежест на шрифта </a:t>
            </a:r>
          </a:p>
          <a:p>
            <a:pPr lvl="0"/>
            <a:r>
              <a:rPr lang="en-US" sz="1600" dirty="0"/>
              <a:t>(font-weight)</a:t>
            </a:r>
            <a:r>
              <a:rPr lang="bg-BG" sz="1600" dirty="0"/>
              <a:t>, цвят </a:t>
            </a:r>
            <a:r>
              <a:rPr lang="en-US" sz="1600" dirty="0"/>
              <a:t>(color)</a:t>
            </a:r>
            <a:r>
              <a:rPr lang="bg-BG" sz="1600" dirty="0"/>
              <a:t>;</a:t>
            </a:r>
          </a:p>
          <a:p>
            <a:pPr lvl="0"/>
            <a:endParaRPr lang="bg-BG" sz="1600" dirty="0"/>
          </a:p>
          <a:p>
            <a:pPr lvl="0"/>
            <a:r>
              <a:rPr lang="en-US" sz="1600" dirty="0"/>
              <a:t>II.    Text layout styles: </a:t>
            </a:r>
            <a:r>
              <a:rPr lang="bg-BG" sz="1600" dirty="0"/>
              <a:t>отнасят се за пропъртита които оказват влияние върху цялостното </a:t>
            </a:r>
            <a:endParaRPr lang="en-US" sz="1600" dirty="0"/>
          </a:p>
          <a:p>
            <a:pPr lvl="0"/>
            <a:r>
              <a:rPr lang="bg-BG" sz="1600" dirty="0"/>
              <a:t>позициониране и визия на шрифта – отстояние между буквите</a:t>
            </a:r>
            <a:r>
              <a:rPr lang="en-US" sz="1600" dirty="0"/>
              <a:t>(letter-spacing)</a:t>
            </a:r>
            <a:r>
              <a:rPr lang="bg-BG" sz="1600" dirty="0"/>
              <a:t>, </a:t>
            </a:r>
            <a:endParaRPr lang="en-US" sz="1600" dirty="0"/>
          </a:p>
          <a:p>
            <a:pPr lvl="0"/>
            <a:r>
              <a:rPr lang="bg-BG" sz="1600" dirty="0"/>
              <a:t>височина на линията</a:t>
            </a:r>
            <a:r>
              <a:rPr lang="en-US" sz="1600" dirty="0"/>
              <a:t>(line-height);</a:t>
            </a:r>
          </a:p>
          <a:p>
            <a:pPr lvl="0"/>
            <a:endParaRPr lang="en-US" sz="1600" dirty="0"/>
          </a:p>
          <a:p>
            <a:r>
              <a:rPr lang="en-US" sz="1600" dirty="0"/>
              <a:t>NB! </a:t>
            </a:r>
            <a:r>
              <a:rPr lang="en-US" sz="1600" dirty="0" err="1"/>
              <a:t>Намиращите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в </a:t>
            </a:r>
            <a:r>
              <a:rPr lang="en-US" sz="1600" dirty="0" err="1"/>
              <a:t>един</a:t>
            </a:r>
            <a:r>
              <a:rPr lang="en-US" sz="1600" dirty="0"/>
              <a:t> и </a:t>
            </a:r>
            <a:r>
              <a:rPr lang="en-US" sz="1600" dirty="0" err="1"/>
              <a:t>същ</a:t>
            </a:r>
            <a:r>
              <a:rPr lang="en-US" sz="1600" dirty="0"/>
              <a:t> </a:t>
            </a:r>
            <a:r>
              <a:rPr lang="en-US" sz="1600" dirty="0" err="1"/>
              <a:t>елемент</a:t>
            </a:r>
            <a:r>
              <a:rPr lang="en-US" sz="1600" dirty="0"/>
              <a:t>, </a:t>
            </a:r>
            <a:r>
              <a:rPr lang="en-US" sz="1600" dirty="0" err="1"/>
              <a:t>тексто</a:t>
            </a:r>
            <a:r>
              <a:rPr lang="bg-BG" sz="1600" dirty="0"/>
              <a:t>ве</a:t>
            </a:r>
            <a:r>
              <a:rPr lang="en-US" sz="1600" dirty="0"/>
              <a:t> </a:t>
            </a:r>
            <a:r>
              <a:rPr lang="en-US" sz="1600" dirty="0" err="1"/>
              <a:t>ще</a:t>
            </a:r>
            <a:r>
              <a:rPr lang="en-US" sz="1600" dirty="0"/>
              <a:t> </a:t>
            </a:r>
            <a:r>
              <a:rPr lang="en-US" sz="1600" dirty="0" err="1"/>
              <a:t>бъдат</a:t>
            </a:r>
            <a:r>
              <a:rPr lang="en-US" sz="1600" dirty="0"/>
              <a:t> </a:t>
            </a:r>
            <a:r>
              <a:rPr lang="en-US" sz="1600" dirty="0" err="1"/>
              <a:t>разглеждани</a:t>
            </a:r>
            <a:r>
              <a:rPr lang="en-US" sz="1600" dirty="0"/>
              <a:t> и </a:t>
            </a:r>
            <a:r>
              <a:rPr lang="en-US" sz="1600" dirty="0" err="1"/>
              <a:t>манипулирани</a:t>
            </a:r>
            <a:r>
              <a:rPr lang="en-US" sz="1600" dirty="0"/>
              <a:t> , </a:t>
            </a:r>
          </a:p>
          <a:p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едно</a:t>
            </a:r>
            <a:r>
              <a:rPr lang="en-US" sz="1600" dirty="0"/>
              <a:t> </a:t>
            </a:r>
            <a:r>
              <a:rPr lang="en-US" sz="1600" dirty="0" err="1"/>
              <a:t>общо</a:t>
            </a:r>
            <a:r>
              <a:rPr lang="en-US" sz="1600" dirty="0"/>
              <a:t> </a:t>
            </a:r>
            <a:r>
              <a:rPr lang="en-US" sz="1600" dirty="0" err="1"/>
              <a:t>цяло</a:t>
            </a:r>
            <a:r>
              <a:rPr lang="en-US" sz="1600" dirty="0"/>
              <a:t> (</a:t>
            </a:r>
            <a:r>
              <a:rPr lang="bg-BG" sz="1600" dirty="0"/>
              <a:t>вашите промени ще бъдат приложени върху целия текст</a:t>
            </a:r>
            <a:r>
              <a:rPr lang="en-US" sz="1600" dirty="0"/>
              <a:t>)</a:t>
            </a:r>
            <a:r>
              <a:rPr lang="bg-BG" sz="1600" dirty="0"/>
              <a:t>. Части на текста </a:t>
            </a:r>
          </a:p>
          <a:p>
            <a:r>
              <a:rPr lang="bg-BG" sz="1600" dirty="0"/>
              <a:t>могат да бъдат отделени и стилизирани ако бъдат поставени в други </a:t>
            </a:r>
            <a:r>
              <a:rPr lang="en-US" sz="1600" dirty="0"/>
              <a:t>HTML </a:t>
            </a:r>
            <a:r>
              <a:rPr lang="bg-BG" sz="1600" dirty="0"/>
              <a:t>елементи </a:t>
            </a:r>
            <a:r>
              <a:rPr lang="en-US" sz="1600" dirty="0"/>
              <a:t>span, strong</a:t>
            </a:r>
          </a:p>
          <a:p>
            <a:r>
              <a:rPr lang="bg-BG" sz="1600" dirty="0"/>
              <a:t>и т.н.</a:t>
            </a:r>
          </a:p>
          <a:p>
            <a:pPr lvl="0"/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910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@font-face rule </a:t>
            </a:r>
            <a:r>
              <a:rPr lang="bg-BG" sz="1600" dirty="0"/>
              <a:t>– </a:t>
            </a:r>
            <a:r>
              <a:rPr lang="en-US" sz="1600" dirty="0"/>
              <a:t>CSS </a:t>
            </a:r>
            <a:r>
              <a:rPr lang="bg-BG" sz="1600" dirty="0"/>
              <a:t>правило, което позволява да свалим конкретен шрифт и да го представим на </a:t>
            </a:r>
            <a:r>
              <a:rPr lang="en-US" sz="1600" dirty="0"/>
              <a:t>web </a:t>
            </a:r>
            <a:r>
              <a:rPr lang="bg-BG" sz="1600" dirty="0"/>
              <a:t>страница, </a:t>
            </a:r>
            <a:r>
              <a:rPr lang="en-US" sz="1600" dirty="0"/>
              <a:t>a</a:t>
            </a:r>
            <a:r>
              <a:rPr lang="bg-BG" sz="1600" dirty="0"/>
              <a:t>ко потребителя няма този шрифт.</a:t>
            </a:r>
          </a:p>
          <a:p>
            <a:pPr lvl="0"/>
            <a:endParaRPr lang="bg-BG" sz="1600" dirty="0"/>
          </a:p>
          <a:p>
            <a:pPr lvl="0"/>
            <a:r>
              <a:rPr lang="bg-BG" sz="1600" dirty="0"/>
              <a:t>Използването на @</a:t>
            </a:r>
            <a:r>
              <a:rPr lang="en-US" sz="1600" dirty="0"/>
              <a:t>font-face </a:t>
            </a:r>
            <a:r>
              <a:rPr lang="bg-BG" sz="1600" dirty="0"/>
              <a:t>ни позволява да приложим шрифт по наше усмотрение, който е извън групата на т.нар. </a:t>
            </a:r>
            <a:r>
              <a:rPr lang="en-US" sz="1600" dirty="0"/>
              <a:t>Web Safe Fonts.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Web safe fonts – </a:t>
            </a:r>
            <a:r>
              <a:rPr lang="bg-BG" sz="1600" dirty="0"/>
              <a:t>достъпни са до голям набор от операционни системи</a:t>
            </a:r>
            <a:r>
              <a:rPr lang="en-US" sz="1600" dirty="0"/>
              <a:t>, </a:t>
            </a:r>
            <a:r>
              <a:rPr lang="bg-BG" sz="1600" dirty="0"/>
              <a:t>инсталирани са </a:t>
            </a:r>
          </a:p>
          <a:p>
            <a:pPr lvl="0"/>
            <a:r>
              <a:rPr lang="bg-BG" sz="1600" dirty="0"/>
              <a:t>предварително и служат като </a:t>
            </a:r>
            <a:r>
              <a:rPr lang="en-US" sz="1600" i="1" dirty="0"/>
              <a:t>fallback*</a:t>
            </a:r>
            <a:r>
              <a:rPr lang="bg-BG" sz="1600" i="1" dirty="0"/>
              <a:t>.</a:t>
            </a:r>
          </a:p>
          <a:p>
            <a:pPr lvl="0"/>
            <a:endParaRPr lang="bg-BG" sz="1600" i="1" dirty="0"/>
          </a:p>
          <a:p>
            <a:pPr lvl="0"/>
            <a:r>
              <a:rPr lang="en-US" sz="1600" i="1" dirty="0"/>
              <a:t>Arial, Helvetica, Times New Roman, Courier, Courier New,</a:t>
            </a:r>
            <a:r>
              <a:rPr lang="bg-BG" sz="1600" i="1" dirty="0"/>
              <a:t> </a:t>
            </a:r>
            <a:r>
              <a:rPr lang="en-US" sz="1600" i="1" dirty="0"/>
              <a:t>Verdana, Georgia…</a:t>
            </a:r>
          </a:p>
          <a:p>
            <a:pPr lvl="0"/>
            <a:endParaRPr lang="en-US" sz="1600" i="1" dirty="0"/>
          </a:p>
          <a:p>
            <a:pPr lvl="0"/>
            <a:r>
              <a:rPr lang="en-US" sz="1600" dirty="0"/>
              <a:t>font-family – CSS property</a:t>
            </a:r>
            <a:r>
              <a:rPr lang="bg-BG" sz="1600" dirty="0"/>
              <a:t> което дефинира шрифта на даден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811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2468-919C-4184-B207-7B8877AA2381}"/>
              </a:ext>
            </a:extLst>
          </p:cNvPr>
          <p:cNvSpPr txBox="1"/>
          <p:nvPr/>
        </p:nvSpPr>
        <p:spPr>
          <a:xfrm>
            <a:off x="323528" y="1417340"/>
            <a:ext cx="8747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Малките детайли завършващи буквите са известни като </a:t>
            </a:r>
            <a:r>
              <a:rPr lang="en-US" dirty="0"/>
              <a:t>“serifs”.</a:t>
            </a:r>
          </a:p>
          <a:p>
            <a:endParaRPr lang="en-US" dirty="0"/>
          </a:p>
          <a:p>
            <a:r>
              <a:rPr lang="bg-BG" dirty="0"/>
              <a:t>Кога и защо да използваме </a:t>
            </a:r>
            <a:r>
              <a:rPr lang="en-US" dirty="0"/>
              <a:t>serif/sans serif </a:t>
            </a:r>
            <a:r>
              <a:rPr lang="bg-BG" dirty="0"/>
              <a:t>шрифтове?</a:t>
            </a:r>
            <a:endParaRPr lang="en-US" dirty="0"/>
          </a:p>
          <a:p>
            <a:endParaRPr lang="en-US" dirty="0"/>
          </a:p>
          <a:p>
            <a:r>
              <a:rPr lang="bg-BG" i="1" dirty="0"/>
              <a:t>Най-добрият избор на шрифтове е този, който не се забелязва от потребителя : )</a:t>
            </a:r>
          </a:p>
          <a:p>
            <a:endParaRPr lang="bg-BG" i="1" dirty="0"/>
          </a:p>
          <a:p>
            <a:r>
              <a:rPr lang="bg-BG" dirty="0"/>
              <a:t>Серифните букви заради детайлите си са по-различими и лесни за разпознаване. </a:t>
            </a:r>
          </a:p>
          <a:p>
            <a:r>
              <a:rPr lang="bg-BG" dirty="0"/>
              <a:t>Използват се най-често в лога и хедъри. В големи блокове от текст обаче те действат</a:t>
            </a:r>
          </a:p>
          <a:p>
            <a:r>
              <a:rPr lang="bg-BG" dirty="0"/>
              <a:t>заблуждаващо за нашия мозък и четенето е по-трудно.</a:t>
            </a:r>
          </a:p>
          <a:p>
            <a:endParaRPr lang="bg-BG" dirty="0"/>
          </a:p>
          <a:p>
            <a:r>
              <a:rPr lang="bg-BG" dirty="0"/>
              <a:t>Шрифтовете без серифи са подходящи за </a:t>
            </a:r>
            <a:r>
              <a:rPr lang="en-US" dirty="0"/>
              <a:t>web </a:t>
            </a:r>
            <a:r>
              <a:rPr lang="bg-BG" dirty="0"/>
              <a:t>и по специално за големи блокове от </a:t>
            </a:r>
          </a:p>
          <a:p>
            <a:r>
              <a:rPr lang="bg-BG" dirty="0"/>
              <a:t>ситен текст.</a:t>
            </a:r>
          </a:p>
        </p:txBody>
      </p:sp>
    </p:spTree>
    <p:extLst>
      <p:ext uri="{BB962C8B-B14F-4D97-AF65-F5344CB8AC3E}">
        <p14:creationId xmlns:p14="http://schemas.microsoft.com/office/powerpoint/2010/main" val="41131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62685-A834-4C9F-88F3-E6560946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811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2F8-B6D9-43BF-8487-376B74350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489348"/>
            <a:ext cx="6876256" cy="2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and </a:t>
            </a:r>
            <a:r>
              <a:rPr lang="en-US"/>
              <a:t>monospaced fonts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9059-327F-4FD3-BE4A-95614F1D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16" y="1489348"/>
            <a:ext cx="4347567" cy="31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font-size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724055" y="1364783"/>
            <a:ext cx="769588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(px)</a:t>
            </a:r>
          </a:p>
          <a:p>
            <a:r>
              <a:rPr lang="bg-BG" sz="1600" dirty="0"/>
              <a:t>Най-лесната за ползване мярка за размер. Като такава обаче тя предоставя по-малко</a:t>
            </a:r>
          </a:p>
          <a:p>
            <a:r>
              <a:rPr lang="bg-BG" sz="1600" dirty="0"/>
              <a:t>възможности и ни ограничава в различни ситуации. </a:t>
            </a:r>
          </a:p>
          <a:p>
            <a:endParaRPr lang="bg-BG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</a:p>
          <a:p>
            <a:r>
              <a:rPr lang="bg-BG" sz="1600" dirty="0"/>
              <a:t>Тази мярка е равна на </a:t>
            </a:r>
            <a:r>
              <a:rPr lang="en-US" sz="1600" dirty="0"/>
              <a:t>font-size-</a:t>
            </a:r>
            <a:r>
              <a:rPr lang="bg-BG" sz="1600" dirty="0"/>
              <a:t>а на </a:t>
            </a:r>
            <a:r>
              <a:rPr lang="en-US" sz="1600" dirty="0"/>
              <a:t>parent</a:t>
            </a:r>
            <a:r>
              <a:rPr lang="bg-BG" sz="1600" dirty="0"/>
              <a:t> елемента. </a:t>
            </a:r>
            <a:r>
              <a:rPr lang="en-US" sz="1600" dirty="0"/>
              <a:t>A</a:t>
            </a:r>
            <a:r>
              <a:rPr lang="bg-BG" sz="1600" dirty="0"/>
              <a:t>ко парент елемента няма зада-</a:t>
            </a:r>
          </a:p>
          <a:p>
            <a:r>
              <a:rPr lang="bg-BG" sz="1600" dirty="0"/>
              <a:t>ден изрично размер,  </a:t>
            </a:r>
            <a:r>
              <a:rPr lang="en-US" sz="1600" dirty="0"/>
              <a:t>child </a:t>
            </a:r>
            <a:r>
              <a:rPr lang="bg-BG" sz="1600" dirty="0"/>
              <a:t>елемента ще продължи да търси нагоре по </a:t>
            </a:r>
            <a:r>
              <a:rPr lang="en-US" sz="1600" dirty="0"/>
              <a:t>parent</a:t>
            </a:r>
            <a:r>
              <a:rPr lang="bg-BG" sz="1600" dirty="0"/>
              <a:t>-ите,</a:t>
            </a:r>
          </a:p>
          <a:p>
            <a:r>
              <a:rPr lang="bg-BG" sz="1600" dirty="0"/>
              <a:t> докато намери стойност за </a:t>
            </a:r>
            <a:r>
              <a:rPr lang="en-US" sz="1600" dirty="0"/>
              <a:t>font-size</a:t>
            </a:r>
            <a:r>
              <a:rPr lang="bg-BG" sz="1600" dirty="0"/>
              <a:t>, достигайки в кране случай до </a:t>
            </a:r>
            <a:r>
              <a:rPr lang="en-US" sz="1600" dirty="0"/>
              <a:t>root </a:t>
            </a:r>
            <a:r>
              <a:rPr lang="bg-BG" sz="1600" dirty="0"/>
              <a:t>елемент-а</a:t>
            </a:r>
          </a:p>
          <a:p>
            <a:endParaRPr lang="bg-BG" dirty="0"/>
          </a:p>
          <a:p>
            <a:r>
              <a:rPr lang="en-US" dirty="0"/>
              <a:t>rem </a:t>
            </a:r>
          </a:p>
          <a:p>
            <a:r>
              <a:rPr lang="bg-BG" sz="1600" dirty="0"/>
              <a:t>Обвързани са с </a:t>
            </a:r>
            <a:r>
              <a:rPr lang="en-US" sz="1600" dirty="0"/>
              <a:t>root element</a:t>
            </a:r>
            <a:r>
              <a:rPr lang="bg-BG" sz="1600" dirty="0"/>
              <a:t> – </a:t>
            </a:r>
            <a:r>
              <a:rPr lang="en-US" sz="1600" dirty="0"/>
              <a:t>html element-a</a:t>
            </a:r>
            <a:r>
              <a:rPr lang="bg-BG" sz="1600" dirty="0"/>
              <a:t>, а не с директния родител</a:t>
            </a:r>
          </a:p>
        </p:txBody>
      </p:sp>
    </p:spTree>
    <p:extLst>
      <p:ext uri="{BB962C8B-B14F-4D97-AF65-F5344CB8AC3E}">
        <p14:creationId xmlns:p14="http://schemas.microsoft.com/office/powerpoint/2010/main" val="17943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2276</TotalTime>
  <Words>1103</Words>
  <Application>Microsoft Office PowerPoint</Application>
  <PresentationFormat>On-screen Show (16:10)</PresentationFormat>
  <Paragraphs>200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349</cp:revision>
  <dcterms:created xsi:type="dcterms:W3CDTF">2015-10-11T06:58:48Z</dcterms:created>
  <dcterms:modified xsi:type="dcterms:W3CDTF">2019-03-27T15:23:34Z</dcterms:modified>
</cp:coreProperties>
</file>