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8" r:id="rId17"/>
    <p:sldId id="276" r:id="rId18"/>
    <p:sldId id="277" r:id="rId19"/>
    <p:sldId id="280" r:id="rId20"/>
    <p:sldId id="281" r:id="rId21"/>
    <p:sldId id="283" r:id="rId22"/>
    <p:sldId id="282" r:id="rId2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AA2"/>
    <a:srgbClr val="9365B8"/>
    <a:srgbClr val="38B9AF"/>
    <a:srgbClr val="268BD2"/>
    <a:srgbClr val="3B566A"/>
    <a:srgbClr val="127994"/>
    <a:srgbClr val="0F7792"/>
    <a:srgbClr val="FFFFFF"/>
    <a:srgbClr val="008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4" autoAdjust="0"/>
    <p:restoredTop sz="67401" autoAdjust="0"/>
  </p:normalViewPr>
  <p:slideViewPr>
    <p:cSldViewPr>
      <p:cViewPr varScale="1">
        <p:scale>
          <a:sx n="96" d="100"/>
          <a:sy n="96" d="100"/>
        </p:scale>
        <p:origin x="1662" y="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5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81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90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76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90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04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8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https://css-tricks.com/snippets/css/complete-guide-grid/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4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https://css-tricks.com/snippets/css/complete-guide-grid/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24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https://css-tricks.com/snippets/css/complete-guide-grid/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41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.container { grid-template-columns: 40px 50px auto 50px 40px; grid-template-rows: 25% 100px auto;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24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https://css-tricks.com/all-about-floats/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99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.container { grid-template-columns: 40px 50px auto 50px 40px; grid-template-rows: 25% 100px auto;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65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.container { grid-template-columns: 40px 50px auto 50px 40px; grid-template-rows: 25% 100px auto;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14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https://css-tricks.com/all-about-floats/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13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clearfix:after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content: "."; visibility: hidden; display: block; height: 0; clear: both;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03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https://css-tricks.com/all-about-floats/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72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12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51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43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https://css-tricks.com/snippets/css/a-guide-to-flexbox/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0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25.3.2019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25.3.2019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25.3.2019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25.3.2019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25.3.2019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25.3.2019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25.3.2019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25.3.2019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25.3.2019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25.3.2019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25.3.2019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25.3.2019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644724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justify-content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ECFB-86A2-460F-A33C-72A26E591508}"/>
              </a:ext>
            </a:extLst>
          </p:cNvPr>
          <p:cNvSpPr txBox="1"/>
          <p:nvPr/>
        </p:nvSpPr>
        <p:spPr>
          <a:xfrm>
            <a:off x="1115616" y="3734370"/>
            <a:ext cx="650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.flex-container {</a:t>
            </a:r>
          </a:p>
          <a:p>
            <a:r>
              <a:rPr lang="en-US" dirty="0"/>
              <a:t>     align-items: flex-start | flex-end | center | baseline | stretch;</a:t>
            </a:r>
          </a:p>
          <a:p>
            <a:r>
              <a:rPr lang="en-US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853F1-E553-4938-AFBF-EEDB6DF2B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873" y="1278102"/>
            <a:ext cx="3723159" cy="239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06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644724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 items ordering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ECFB-86A2-460F-A33C-72A26E591508}"/>
              </a:ext>
            </a:extLst>
          </p:cNvPr>
          <p:cNvSpPr txBox="1"/>
          <p:nvPr/>
        </p:nvSpPr>
        <p:spPr>
          <a:xfrm>
            <a:off x="1112695" y="2693372"/>
            <a:ext cx="6505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Стандартно елементите в контейнера биват подредени според последователността им в документа, чрез задаване на </a:t>
            </a:r>
            <a:r>
              <a:rPr lang="en-US" dirty="0"/>
              <a:t>order</a:t>
            </a:r>
            <a:r>
              <a:rPr lang="bg-BG" dirty="0"/>
              <a:t>, тяхната позиция може да бъде променяна спрямо останалите елементи</a:t>
            </a:r>
            <a:endParaRPr lang="en-US" dirty="0"/>
          </a:p>
          <a:p>
            <a:endParaRPr lang="en-US" dirty="0"/>
          </a:p>
          <a:p>
            <a:r>
              <a:rPr lang="en-US" dirty="0"/>
              <a:t>.item {</a:t>
            </a:r>
          </a:p>
          <a:p>
            <a:r>
              <a:rPr lang="en-US" dirty="0"/>
              <a:t>     order: &lt;integer&gt; /*default 0, can be negative*/</a:t>
            </a:r>
          </a:p>
          <a:p>
            <a:r>
              <a:rPr lang="en-US" dirty="0"/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3D6DB2-C888-49AB-B07F-A415D9308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695" y="1474309"/>
            <a:ext cx="3429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78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644724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flex-grow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ECFB-86A2-460F-A33C-72A26E591508}"/>
              </a:ext>
            </a:extLst>
          </p:cNvPr>
          <p:cNvSpPr txBox="1"/>
          <p:nvPr/>
        </p:nvSpPr>
        <p:spPr>
          <a:xfrm>
            <a:off x="1123368" y="3582258"/>
            <a:ext cx="650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.item {</a:t>
            </a:r>
          </a:p>
          <a:p>
            <a:r>
              <a:rPr lang="en-US" dirty="0"/>
              <a:t>     flex-shrink: 0 | 1 | 2 | …;</a:t>
            </a:r>
          </a:p>
          <a:p>
            <a:r>
              <a:rPr lang="en-US" dirty="0"/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1A92D-0EB1-4B99-B5C4-9EC3B52BA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431" y="1384444"/>
            <a:ext cx="3295650" cy="1962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D42E85-E4AB-4E37-B457-F1C201421F5C}"/>
              </a:ext>
            </a:extLst>
          </p:cNvPr>
          <p:cNvSpPr txBox="1"/>
          <p:nvPr/>
        </p:nvSpPr>
        <p:spPr>
          <a:xfrm>
            <a:off x="4675025" y="1436539"/>
            <a:ext cx="30653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Дефинира способността на елемент да расте. Дефинира се чрез число, което представлява пропорция, която оказва каква част от свободното пространство в контейнера, елементът може да заеме.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5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644724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flex-shrink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ECFB-86A2-460F-A33C-72A26E591508}"/>
              </a:ext>
            </a:extLst>
          </p:cNvPr>
          <p:cNvSpPr txBox="1"/>
          <p:nvPr/>
        </p:nvSpPr>
        <p:spPr>
          <a:xfrm>
            <a:off x="1115616" y="2410474"/>
            <a:ext cx="650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.item {</a:t>
            </a:r>
          </a:p>
          <a:p>
            <a:r>
              <a:rPr lang="en-US" dirty="0"/>
              <a:t>     flex-shrink: 0 | 1 | 2 | …;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42E85-E4AB-4E37-B457-F1C201421F5C}"/>
              </a:ext>
            </a:extLst>
          </p:cNvPr>
          <p:cNvSpPr txBox="1"/>
          <p:nvPr/>
        </p:nvSpPr>
        <p:spPr>
          <a:xfrm>
            <a:off x="1115617" y="1436539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Определя способността на елемент да се „свива“ при необходимост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9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644724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flex-basis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ECFB-86A2-460F-A33C-72A26E591508}"/>
              </a:ext>
            </a:extLst>
          </p:cNvPr>
          <p:cNvSpPr txBox="1"/>
          <p:nvPr/>
        </p:nvSpPr>
        <p:spPr>
          <a:xfrm>
            <a:off x="1121011" y="3201626"/>
            <a:ext cx="650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.item {</a:t>
            </a:r>
          </a:p>
          <a:p>
            <a:r>
              <a:rPr lang="en-US" dirty="0"/>
              <a:t>     flex-basis: &lt;length&gt; | auto   /* default auto */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42E85-E4AB-4E37-B457-F1C201421F5C}"/>
              </a:ext>
            </a:extLst>
          </p:cNvPr>
          <p:cNvSpPr txBox="1"/>
          <p:nvPr/>
        </p:nvSpPr>
        <p:spPr>
          <a:xfrm>
            <a:off x="1115617" y="1436539"/>
            <a:ext cx="6624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Дефинира стандартния размер на елемент преди оставащото пространство в контейнера да бъде разпределено. Може да се задава в различни единици – </a:t>
            </a:r>
            <a:r>
              <a:rPr lang="en-US" dirty="0" err="1"/>
              <a:t>px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, rem, %. </a:t>
            </a:r>
          </a:p>
          <a:p>
            <a:r>
              <a:rPr lang="en-US" b="1" dirty="0"/>
              <a:t>auto </a:t>
            </a:r>
            <a:r>
              <a:rPr lang="en-US" dirty="0"/>
              <a:t>– </a:t>
            </a:r>
            <a:r>
              <a:rPr lang="bg-BG" dirty="0"/>
              <a:t>означава, че ще бъде проверен стандартния </a:t>
            </a:r>
            <a:r>
              <a:rPr lang="en-US" dirty="0"/>
              <a:t>height/width </a:t>
            </a:r>
            <a:r>
              <a:rPr lang="bg-BG" dirty="0"/>
              <a:t>на елемента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4346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644724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42E85-E4AB-4E37-B457-F1C201421F5C}"/>
              </a:ext>
            </a:extLst>
          </p:cNvPr>
          <p:cNvSpPr txBox="1"/>
          <p:nvPr/>
        </p:nvSpPr>
        <p:spPr>
          <a:xfrm>
            <a:off x="1115617" y="1436539"/>
            <a:ext cx="6624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Short-hand syntax</a:t>
            </a:r>
          </a:p>
          <a:p>
            <a:endParaRPr lang="en-US" b="1" dirty="0"/>
          </a:p>
          <a:p>
            <a:r>
              <a:rPr lang="en-US" dirty="0"/>
              <a:t>.item {</a:t>
            </a:r>
          </a:p>
          <a:p>
            <a:r>
              <a:rPr lang="en-US" dirty="0"/>
              <a:t>     flex: 1 1 200px;</a:t>
            </a:r>
          </a:p>
          <a:p>
            <a:r>
              <a:rPr lang="en-US" dirty="0"/>
              <a:t>     flex: &lt;flex-grow&gt; &lt;flex-shrink&gt; &lt;flex-basis&gt;</a:t>
            </a:r>
          </a:p>
          <a:p>
            <a:r>
              <a:rPr lang="en-US" dirty="0"/>
              <a:t>}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3687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697260"/>
            <a:ext cx="8536657" cy="393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66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Grid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Grid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C8FC3F-71B1-44C3-81B8-043B15082659}"/>
              </a:ext>
            </a:extLst>
          </p:cNvPr>
          <p:cNvSpPr txBox="1"/>
          <p:nvPr/>
        </p:nvSpPr>
        <p:spPr>
          <a:xfrm>
            <a:off x="717546" y="1397595"/>
            <a:ext cx="81072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CSS Grid Layout </a:t>
            </a:r>
            <a:r>
              <a:rPr lang="bg-BG" sz="1600" dirty="0"/>
              <a:t>към момента е най-силния и завършен инструмент за изграждане </a:t>
            </a:r>
          </a:p>
          <a:p>
            <a:r>
              <a:rPr lang="bg-BG" sz="1600" dirty="0"/>
              <a:t>на </a:t>
            </a:r>
            <a:r>
              <a:rPr lang="en-GB" sz="1600" dirty="0"/>
              <a:t>layout </a:t>
            </a:r>
            <a:r>
              <a:rPr lang="bg-BG" sz="1600" dirty="0"/>
              <a:t>/ оформление, подреждане на страница. За разлика от </a:t>
            </a:r>
            <a:r>
              <a:rPr lang="en-US" sz="1600" dirty="0"/>
              <a:t>CSS Flex</a:t>
            </a:r>
            <a:endParaRPr lang="bg-BG" sz="1600" dirty="0"/>
          </a:p>
          <a:p>
            <a:r>
              <a:rPr lang="bg-BG" sz="1600" dirty="0"/>
              <a:t>който според  режима си действа или в хоризонтала или във вертикала, </a:t>
            </a:r>
            <a:r>
              <a:rPr lang="en-US" sz="1600" dirty="0"/>
              <a:t>Grid </a:t>
            </a:r>
            <a:r>
              <a:rPr lang="bg-BG" sz="1600" dirty="0"/>
              <a:t>ни позволява</a:t>
            </a:r>
          </a:p>
          <a:p>
            <a:r>
              <a:rPr lang="bg-BG" sz="1600" dirty="0"/>
              <a:t>да менажираме елементите в двете измерения едновремено.</a:t>
            </a:r>
          </a:p>
          <a:p>
            <a:endParaRPr lang="bg-BG" sz="1600" dirty="0"/>
          </a:p>
          <a:p>
            <a:r>
              <a:rPr lang="bg-BG" sz="1600" dirty="0"/>
              <a:t>Стилизирането както и при </a:t>
            </a:r>
            <a:r>
              <a:rPr lang="en-US" sz="1600" dirty="0"/>
              <a:t>Flex </a:t>
            </a:r>
            <a:r>
              <a:rPr lang="bg-BG" sz="1600" dirty="0"/>
              <a:t>се извършва чрез прилагане на стилове върху</a:t>
            </a:r>
            <a:r>
              <a:rPr lang="en-US" sz="1600" dirty="0"/>
              <a:t>:</a:t>
            </a:r>
          </a:p>
          <a:p>
            <a:r>
              <a:rPr lang="bg-BG" sz="1600" dirty="0"/>
              <a:t> </a:t>
            </a:r>
          </a:p>
          <a:p>
            <a:pPr marL="342900" indent="-342900">
              <a:buAutoNum type="arabicPeriod"/>
            </a:pPr>
            <a:r>
              <a:rPr lang="en-US" sz="1600" b="1" dirty="0"/>
              <a:t>Container – parent element</a:t>
            </a:r>
          </a:p>
          <a:p>
            <a:pPr marL="342900" indent="-342900">
              <a:buAutoNum type="arabicPeriod"/>
            </a:pPr>
            <a:r>
              <a:rPr lang="en-US" sz="1600" b="1" dirty="0"/>
              <a:t>Grid item – child elements</a:t>
            </a:r>
            <a:endParaRPr lang="bg-BG" sz="1600" b="1" dirty="0"/>
          </a:p>
          <a:p>
            <a:pPr marL="342900" indent="-342900">
              <a:buAutoNum type="arabicPeriod"/>
            </a:pPr>
            <a:endParaRPr lang="bg-BG" sz="1600" b="1" dirty="0"/>
          </a:p>
          <a:p>
            <a:pPr marL="342900" indent="-342900">
              <a:buAutoNum type="arabicPeriod"/>
            </a:pPr>
            <a:endParaRPr lang="bg-BG" sz="1600" b="1" dirty="0"/>
          </a:p>
          <a:p>
            <a:r>
              <a:rPr lang="en-US" sz="1600" b="1" dirty="0"/>
              <a:t>NB! </a:t>
            </a:r>
            <a:r>
              <a:rPr lang="en-US" sz="1600" i="1" dirty="0"/>
              <a:t>float, inline-block, table-cell, vertical-align </a:t>
            </a:r>
            <a:r>
              <a:rPr lang="bg-BG" sz="1600" b="1" i="1" dirty="0"/>
              <a:t>НЕ </a:t>
            </a:r>
            <a:r>
              <a:rPr lang="bg-BG" sz="1600" i="1" dirty="0"/>
              <a:t>оказват влияние върху </a:t>
            </a:r>
            <a:r>
              <a:rPr lang="en-US" sz="1600" i="1" dirty="0"/>
              <a:t>grid items!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52022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Grid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697260"/>
            <a:ext cx="8291216" cy="383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8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Grid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Grid – grid container / parent element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C8FC3F-71B1-44C3-81B8-043B15082659}"/>
              </a:ext>
            </a:extLst>
          </p:cNvPr>
          <p:cNvSpPr txBox="1"/>
          <p:nvPr/>
        </p:nvSpPr>
        <p:spPr>
          <a:xfrm>
            <a:off x="717546" y="1397595"/>
            <a:ext cx="81807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/>
              <a:t>Дефинирането на елемент като </a:t>
            </a:r>
            <a:r>
              <a:rPr lang="en-US" sz="1600" b="1" dirty="0"/>
              <a:t>grid container</a:t>
            </a:r>
            <a:r>
              <a:rPr lang="bg-BG" sz="1600" dirty="0"/>
              <a:t>, става чрез задаване на стойност </a:t>
            </a:r>
            <a:endParaRPr lang="en-US" sz="1600" dirty="0"/>
          </a:p>
          <a:p>
            <a:r>
              <a:rPr lang="en-US" sz="1600" dirty="0"/>
              <a:t>grid/inline-grid </a:t>
            </a:r>
            <a:r>
              <a:rPr lang="bg-BG" sz="1600" dirty="0"/>
              <a:t>на </a:t>
            </a:r>
            <a:r>
              <a:rPr lang="en-US" sz="1600" dirty="0"/>
              <a:t>property </a:t>
            </a:r>
            <a:r>
              <a:rPr lang="en-GB" sz="1600" dirty="0"/>
              <a:t>display.</a:t>
            </a:r>
          </a:p>
          <a:p>
            <a:r>
              <a:rPr lang="bg-BG" sz="1600" dirty="0"/>
              <a:t>По този начин създавате нов „решетъчен“ контекст за елементите поместени в контейнера</a:t>
            </a:r>
          </a:p>
          <a:p>
            <a:r>
              <a:rPr lang="bg-BG" sz="1600" dirty="0"/>
              <a:t>(т.нар </a:t>
            </a:r>
            <a:r>
              <a:rPr lang="en-US" sz="1600" dirty="0"/>
              <a:t>item</a:t>
            </a:r>
            <a:r>
              <a:rPr lang="en-GB" sz="1600" dirty="0"/>
              <a:t>-</a:t>
            </a:r>
            <a:r>
              <a:rPr lang="bg-BG" sz="1600" dirty="0"/>
              <a:t>и)</a:t>
            </a:r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>
                <a:solidFill>
                  <a:srgbClr val="427AA2"/>
                </a:solidFill>
              </a:rPr>
              <a:t>.container</a:t>
            </a:r>
            <a:r>
              <a:rPr lang="en-GB" sz="1600" dirty="0"/>
              <a:t> { </a:t>
            </a:r>
          </a:p>
          <a:p>
            <a:r>
              <a:rPr lang="en-GB" sz="1600" dirty="0"/>
              <a:t>     display: </a:t>
            </a:r>
            <a:r>
              <a:rPr lang="en-GB" sz="1600" dirty="0">
                <a:solidFill>
                  <a:srgbClr val="9365B8"/>
                </a:solidFill>
              </a:rPr>
              <a:t>grid | inline-grid; </a:t>
            </a:r>
          </a:p>
          <a:p>
            <a:r>
              <a:rPr lang="en-GB" sz="1600" dirty="0"/>
              <a:t>}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07520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2123353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1273324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Floated Elements</a:t>
            </a:r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297338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Grid</a:t>
            </a:r>
          </a:p>
        </p:txBody>
      </p:sp>
    </p:spTree>
    <p:extLst>
      <p:ext uri="{BB962C8B-B14F-4D97-AF65-F5344CB8AC3E}">
        <p14:creationId xmlns:p14="http://schemas.microsoft.com/office/powerpoint/2010/main" val="3210024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Grid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Grid – templates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C8FC3F-71B1-44C3-81B8-043B15082659}"/>
              </a:ext>
            </a:extLst>
          </p:cNvPr>
          <p:cNvSpPr txBox="1"/>
          <p:nvPr/>
        </p:nvSpPr>
        <p:spPr>
          <a:xfrm>
            <a:off x="717546" y="1263451"/>
            <a:ext cx="79087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/>
              <a:t>Дефинира</a:t>
            </a:r>
            <a:r>
              <a:rPr lang="en-US" sz="1600" dirty="0"/>
              <a:t> </a:t>
            </a:r>
            <a:r>
              <a:rPr lang="bg-BG" sz="1600" dirty="0"/>
              <a:t>колоните и редовете на </a:t>
            </a:r>
            <a:r>
              <a:rPr lang="en-US" sz="1600" dirty="0"/>
              <a:t>grid-a,</a:t>
            </a:r>
            <a:r>
              <a:rPr lang="bg-BG" sz="1600" dirty="0"/>
              <a:t> като стойностите на отделните колона или ред</a:t>
            </a:r>
          </a:p>
          <a:p>
            <a:r>
              <a:rPr lang="bg-BG" sz="1600" dirty="0"/>
              <a:t>следва да се разделят чрез празно място между тях.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427AA2"/>
                </a:solidFill>
              </a:rPr>
              <a:t>.container </a:t>
            </a:r>
            <a:r>
              <a:rPr lang="en-GB" sz="1600" dirty="0"/>
              <a:t>{ </a:t>
            </a:r>
          </a:p>
          <a:p>
            <a:r>
              <a:rPr lang="en-GB" sz="1600" dirty="0"/>
              <a:t>      grid-template-columns: </a:t>
            </a:r>
            <a:r>
              <a:rPr lang="en-GB" sz="1600" dirty="0">
                <a:solidFill>
                  <a:srgbClr val="9365B8"/>
                </a:solidFill>
              </a:rPr>
              <a:t>&lt;track-size&gt; ... | &lt;line-name&gt; &lt;track-size&gt; ...; </a:t>
            </a:r>
          </a:p>
          <a:p>
            <a:r>
              <a:rPr lang="en-GB" sz="1600" dirty="0"/>
              <a:t>      grid-template-rows: </a:t>
            </a:r>
            <a:r>
              <a:rPr lang="en-GB" sz="1600" dirty="0">
                <a:solidFill>
                  <a:srgbClr val="9365B8"/>
                </a:solidFill>
              </a:rPr>
              <a:t>&lt;track-size&gt; ... | &lt;line-name&gt; &lt;track-size&gt; ...; </a:t>
            </a:r>
          </a:p>
          <a:p>
            <a:r>
              <a:rPr lang="en-GB" sz="1600" dirty="0"/>
              <a:t>}</a:t>
            </a:r>
            <a:endParaRPr lang="bg-BG" sz="1600" dirty="0"/>
          </a:p>
        </p:txBody>
      </p:sp>
      <p:sp>
        <p:nvSpPr>
          <p:cNvPr id="7" name="Rectangle 6"/>
          <p:cNvSpPr/>
          <p:nvPr/>
        </p:nvSpPr>
        <p:spPr>
          <a:xfrm>
            <a:off x="717546" y="2954767"/>
            <a:ext cx="817493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427AA2"/>
                </a:solidFill>
              </a:rPr>
              <a:t>.container </a:t>
            </a:r>
            <a:r>
              <a:rPr lang="en-GB" sz="1600" dirty="0"/>
              <a:t>{ </a:t>
            </a:r>
          </a:p>
          <a:p>
            <a:r>
              <a:rPr lang="en-GB" sz="1600" dirty="0"/>
              <a:t>      grid-template-columns: 40px 50px auto 50px 40px </a:t>
            </a:r>
          </a:p>
          <a:p>
            <a:r>
              <a:rPr lang="en-GB" sz="1600" dirty="0"/>
              <a:t>      grid-template-rows: 25% 100px auto; </a:t>
            </a:r>
          </a:p>
          <a:p>
            <a:r>
              <a:rPr lang="en-GB" sz="1600" dirty="0"/>
              <a:t>}</a:t>
            </a:r>
            <a:endParaRPr lang="bg-BG" sz="1600" dirty="0"/>
          </a:p>
          <a:p>
            <a:endParaRPr lang="en-US" sz="1600" dirty="0"/>
          </a:p>
          <a:p>
            <a:r>
              <a:rPr lang="en-US" sz="1600" dirty="0"/>
              <a:t>*</a:t>
            </a:r>
            <a:r>
              <a:rPr lang="en-US" sz="1600" i="1" dirty="0" err="1"/>
              <a:t>fr</a:t>
            </a:r>
            <a:r>
              <a:rPr lang="en-US" sz="1600" i="1" dirty="0"/>
              <a:t> – </a:t>
            </a:r>
            <a:r>
              <a:rPr lang="bg-BG" sz="1600" dirty="0"/>
              <a:t>фракция - част, пропорция от оставащото свободно пространство. Свободното пространство се изчислява </a:t>
            </a:r>
            <a:r>
              <a:rPr lang="bg-BG" sz="1600" b="1" i="1" dirty="0"/>
              <a:t>след </a:t>
            </a:r>
            <a:r>
              <a:rPr lang="bg-BG" sz="1600" dirty="0"/>
              <a:t>всички елементи, които не са</a:t>
            </a:r>
            <a:r>
              <a:rPr lang="en-GB" sz="1600" dirty="0"/>
              <a:t> </a:t>
            </a:r>
            <a:r>
              <a:rPr lang="bg-BG" sz="1600" dirty="0"/>
              <a:t>„гъвкави“ – имат определен размер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3660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Grid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66" y="697260"/>
            <a:ext cx="5213404" cy="410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68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Grid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Grid – items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C8FC3F-71B1-44C3-81B8-043B15082659}"/>
              </a:ext>
            </a:extLst>
          </p:cNvPr>
          <p:cNvSpPr txBox="1"/>
          <p:nvPr/>
        </p:nvSpPr>
        <p:spPr>
          <a:xfrm>
            <a:off x="717546" y="1397595"/>
            <a:ext cx="621670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427AA2"/>
                </a:solidFill>
              </a:rPr>
              <a:t>grid-column-start</a:t>
            </a:r>
            <a:br>
              <a:rPr lang="en-GB" sz="1600" dirty="0">
                <a:solidFill>
                  <a:srgbClr val="427AA2"/>
                </a:solidFill>
              </a:rPr>
            </a:br>
            <a:r>
              <a:rPr lang="en-GB" sz="1600" dirty="0">
                <a:solidFill>
                  <a:srgbClr val="427AA2"/>
                </a:solidFill>
              </a:rPr>
              <a:t>grid-column-end</a:t>
            </a:r>
            <a:br>
              <a:rPr lang="en-GB" sz="1600" dirty="0">
                <a:solidFill>
                  <a:srgbClr val="427AA2"/>
                </a:solidFill>
              </a:rPr>
            </a:br>
            <a:r>
              <a:rPr lang="en-GB" sz="1600" dirty="0">
                <a:solidFill>
                  <a:srgbClr val="427AA2"/>
                </a:solidFill>
              </a:rPr>
              <a:t>grid-row-start</a:t>
            </a:r>
            <a:br>
              <a:rPr lang="en-GB" sz="1600" dirty="0">
                <a:solidFill>
                  <a:srgbClr val="427AA2"/>
                </a:solidFill>
              </a:rPr>
            </a:br>
            <a:r>
              <a:rPr lang="en-GB" sz="1600" dirty="0">
                <a:solidFill>
                  <a:srgbClr val="427AA2"/>
                </a:solidFill>
              </a:rPr>
              <a:t>grid-row-end</a:t>
            </a:r>
          </a:p>
          <a:p>
            <a:endParaRPr lang="bg-BG" sz="1600" dirty="0"/>
          </a:p>
          <a:p>
            <a:endParaRPr lang="bg-BG" sz="1600" dirty="0"/>
          </a:p>
          <a:p>
            <a:endParaRPr lang="bg-BG" sz="1600" dirty="0"/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>
                <a:solidFill>
                  <a:srgbClr val="427AA2"/>
                </a:solidFill>
              </a:rPr>
              <a:t>.container </a:t>
            </a:r>
            <a:r>
              <a:rPr lang="en-GB" sz="1600" dirty="0"/>
              <a:t>{ </a:t>
            </a:r>
          </a:p>
          <a:p>
            <a:r>
              <a:rPr lang="en-GB" sz="1600" dirty="0"/>
              <a:t>      grid-template-columns: </a:t>
            </a:r>
            <a:r>
              <a:rPr lang="en-GB" sz="1600" dirty="0">
                <a:solidFill>
                  <a:srgbClr val="9365B8"/>
                </a:solidFill>
              </a:rPr>
              <a:t>&lt;track-size&gt; ... | &lt;line-name&gt; &lt;track-size&gt; ...; </a:t>
            </a:r>
          </a:p>
          <a:p>
            <a:r>
              <a:rPr lang="en-GB" sz="1600" dirty="0"/>
              <a:t>      grid-template-rows: </a:t>
            </a:r>
            <a:r>
              <a:rPr lang="en-GB" sz="1600" dirty="0">
                <a:solidFill>
                  <a:srgbClr val="9365B8"/>
                </a:solidFill>
              </a:rPr>
              <a:t>&lt;track-size&gt; ... | &lt;line-name&gt; &lt;track-size&gt; ...; </a:t>
            </a:r>
          </a:p>
          <a:p>
            <a:r>
              <a:rPr lang="en-GB" sz="1600" dirty="0"/>
              <a:t>}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41866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Floated Elements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Floated Elements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C8FC3F-71B1-44C3-81B8-043B15082659}"/>
              </a:ext>
            </a:extLst>
          </p:cNvPr>
          <p:cNvSpPr txBox="1"/>
          <p:nvPr/>
        </p:nvSpPr>
        <p:spPr>
          <a:xfrm>
            <a:off x="717546" y="1397595"/>
            <a:ext cx="756489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Какво са </a:t>
            </a:r>
            <a:r>
              <a:rPr lang="en-US" dirty="0"/>
              <a:t>floated </a:t>
            </a:r>
            <a:r>
              <a:rPr lang="bg-BG" dirty="0"/>
              <a:t>елементи?</a:t>
            </a:r>
            <a:endParaRPr lang="en-US" dirty="0"/>
          </a:p>
          <a:p>
            <a:endParaRPr lang="en-US" dirty="0"/>
          </a:p>
          <a:p>
            <a:r>
              <a:rPr lang="bg-BG" sz="1600" dirty="0"/>
              <a:t>За разлика от абсолютно позиционираните елементи, които биват „извадени“ от </a:t>
            </a:r>
          </a:p>
          <a:p>
            <a:r>
              <a:rPr lang="bg-BG" sz="1600" dirty="0"/>
              <a:t>Нормалния </a:t>
            </a:r>
            <a:r>
              <a:rPr lang="en-US" sz="1600" dirty="0"/>
              <a:t> </a:t>
            </a:r>
            <a:r>
              <a:rPr lang="en-US" sz="1600" i="1" dirty="0"/>
              <a:t>flow </a:t>
            </a:r>
            <a:r>
              <a:rPr lang="bg-BG" sz="1600" dirty="0"/>
              <a:t>на един документ. „Плаващите елементи“ остават част от този </a:t>
            </a:r>
            <a:r>
              <a:rPr lang="en-US" sz="1600" dirty="0"/>
              <a:t>flow</a:t>
            </a:r>
          </a:p>
          <a:p>
            <a:r>
              <a:rPr lang="bg-BG" sz="1600" dirty="0"/>
              <a:t>въпреки, че променят позицията си. </a:t>
            </a:r>
            <a:r>
              <a:rPr lang="en-US" sz="1600" dirty="0"/>
              <a:t>Floated </a:t>
            </a:r>
            <a:r>
              <a:rPr lang="bg-BG" sz="1600" dirty="0"/>
              <a:t>елементите оказват влияние на </a:t>
            </a:r>
          </a:p>
          <a:p>
            <a:r>
              <a:rPr lang="bg-BG" sz="1600" dirty="0"/>
              <a:t>останалите около тях.</a:t>
            </a:r>
          </a:p>
          <a:p>
            <a:endParaRPr lang="bg-BG" sz="1600" dirty="0"/>
          </a:p>
          <a:p>
            <a:r>
              <a:rPr lang="bg-BG" sz="1600" dirty="0"/>
              <a:t>Придаване на стойност чрез </a:t>
            </a:r>
            <a:r>
              <a:rPr lang="en-US" sz="1600" dirty="0"/>
              <a:t>CSS:		</a:t>
            </a:r>
          </a:p>
          <a:p>
            <a:endParaRPr lang="en-US" sz="1600" dirty="0"/>
          </a:p>
          <a:p>
            <a:r>
              <a:rPr lang="en-US" sz="1600" dirty="0"/>
              <a:t>selector  {</a:t>
            </a:r>
          </a:p>
          <a:p>
            <a:r>
              <a:rPr lang="en-US" sz="1600" dirty="0"/>
              <a:t>     </a:t>
            </a:r>
            <a:r>
              <a:rPr lang="en-US" sz="1600" dirty="0">
                <a:solidFill>
                  <a:srgbClr val="427AA2"/>
                </a:solidFill>
              </a:rPr>
              <a:t>float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9365B8"/>
                </a:solidFill>
              </a:rPr>
              <a:t>right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bg-BG" sz="1600" dirty="0"/>
              <a:t>Има четири валидни стойности : </a:t>
            </a:r>
            <a:r>
              <a:rPr lang="en-US" sz="1600" dirty="0">
                <a:solidFill>
                  <a:srgbClr val="9365B8"/>
                </a:solidFill>
              </a:rPr>
              <a:t>left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9365B8"/>
                </a:solidFill>
              </a:rPr>
              <a:t>right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9365B8"/>
                </a:solidFill>
              </a:rPr>
              <a:t>none</a:t>
            </a:r>
            <a:r>
              <a:rPr lang="en-US" sz="1600" dirty="0"/>
              <a:t>(default), </a:t>
            </a:r>
            <a:r>
              <a:rPr lang="en-US" sz="1600" dirty="0">
                <a:solidFill>
                  <a:srgbClr val="9365B8"/>
                </a:solidFill>
              </a:rPr>
              <a:t>inherit</a:t>
            </a:r>
          </a:p>
        </p:txBody>
      </p:sp>
    </p:spTree>
    <p:extLst>
      <p:ext uri="{BB962C8B-B14F-4D97-AF65-F5344CB8AC3E}">
        <p14:creationId xmlns:p14="http://schemas.microsoft.com/office/powerpoint/2010/main" val="284157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Floated Elements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Floated Elements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D0A1D2-0D8B-44DF-AF69-52E86A9CF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12" y="1397595"/>
            <a:ext cx="7812360" cy="352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7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Floated Elements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Floated Elements – the collapsed parent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C8FC3F-71B1-44C3-81B8-043B15082659}"/>
              </a:ext>
            </a:extLst>
          </p:cNvPr>
          <p:cNvSpPr txBox="1"/>
          <p:nvPr/>
        </p:nvSpPr>
        <p:spPr>
          <a:xfrm>
            <a:off x="4283968" y="1397595"/>
            <a:ext cx="4274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Ако един родител (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parent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) елемент съдържа само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-нати елементи, то той НЕ зачита</a:t>
            </a: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Техните размери;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E1F9F4-03BC-428C-A56D-79E2828A9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397595"/>
            <a:ext cx="3203863" cy="1958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080683-63F0-4349-B7AF-9F872718BE1B}"/>
              </a:ext>
            </a:extLst>
          </p:cNvPr>
          <p:cNvSpPr txBox="1"/>
          <p:nvPr/>
        </p:nvSpPr>
        <p:spPr>
          <a:xfrm>
            <a:off x="738091" y="3559567"/>
            <a:ext cx="2969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Този проблем се решава чрез „изчистване“ на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float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пропъртито.</a:t>
            </a: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Това изчистване се прилага на </a:t>
            </a:r>
            <a:r>
              <a:rPr lang="bg-BG" sz="1600" b="1" dirty="0">
                <a:solidFill>
                  <a:schemeClr val="bg2">
                    <a:lumMod val="25000"/>
                  </a:schemeClr>
                </a:solidFill>
              </a:rPr>
              <a:t>родителя!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816DF2-F9D1-456C-8F74-0F1F38B51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682" y="3001451"/>
            <a:ext cx="4393985" cy="188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1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Floated Elements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Floated Elements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C8FC3F-71B1-44C3-81B8-043B15082659}"/>
              </a:ext>
            </a:extLst>
          </p:cNvPr>
          <p:cNvSpPr txBox="1"/>
          <p:nvPr/>
        </p:nvSpPr>
        <p:spPr>
          <a:xfrm>
            <a:off x="1509461" y="1397595"/>
            <a:ext cx="598106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За какво се ползват (или са се ползвали) </a:t>
            </a:r>
            <a:r>
              <a:rPr lang="en-US" dirty="0"/>
              <a:t>floated </a:t>
            </a:r>
            <a:r>
              <a:rPr lang="bg-BG" dirty="0"/>
              <a:t>елементи?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дребни манипулации като позициониране на снимки и текст;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разбиване на дивизии/на части на еднотипни елементи*;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Изграждане на цялостни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layout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-и на страници.</a:t>
            </a:r>
          </a:p>
          <a:p>
            <a:endParaRPr lang="en-US" sz="1600" dirty="0">
              <a:solidFill>
                <a:srgbClr val="9365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59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C8FC3F-71B1-44C3-81B8-043B15082659}"/>
              </a:ext>
            </a:extLst>
          </p:cNvPr>
          <p:cNvSpPr txBox="1"/>
          <p:nvPr/>
        </p:nvSpPr>
        <p:spPr>
          <a:xfrm>
            <a:off x="717546" y="1397595"/>
            <a:ext cx="750378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Flexbox layout (old Flexible Box) </a:t>
            </a:r>
            <a:r>
              <a:rPr lang="bg-BG" sz="1600" dirty="0"/>
              <a:t>цели да ни предостави по-ефективен метод за</a:t>
            </a:r>
          </a:p>
          <a:p>
            <a:r>
              <a:rPr lang="bg-BG" sz="1600" dirty="0"/>
              <a:t>изграждане на </a:t>
            </a:r>
            <a:r>
              <a:rPr lang="en-US" sz="1600" dirty="0"/>
              <a:t>layout, </a:t>
            </a:r>
            <a:r>
              <a:rPr lang="bg-BG" sz="1600" dirty="0"/>
              <a:t>позициониране, подреждане и дистрибутиране на отстояния</a:t>
            </a:r>
          </a:p>
          <a:p>
            <a:r>
              <a:rPr lang="bg-BG" sz="1600" dirty="0"/>
              <a:t>между отделните елементи , </a:t>
            </a:r>
            <a:r>
              <a:rPr lang="bg-BG" sz="1600" b="1" dirty="0"/>
              <a:t>дори </a:t>
            </a:r>
            <a:r>
              <a:rPr lang="bg-BG" sz="1600" dirty="0"/>
              <a:t>когато не знаем размера на тези елементи или </a:t>
            </a:r>
          </a:p>
          <a:p>
            <a:r>
              <a:rPr lang="bg-BG" sz="1600" dirty="0"/>
              <a:t>той е динамичен.</a:t>
            </a:r>
          </a:p>
          <a:p>
            <a:endParaRPr lang="bg-BG" sz="1600" dirty="0"/>
          </a:p>
          <a:p>
            <a:r>
              <a:rPr lang="bg-BG" sz="1600" dirty="0"/>
              <a:t>Идеята, която стои зад </a:t>
            </a:r>
            <a:r>
              <a:rPr lang="en-US" sz="1600" dirty="0"/>
              <a:t>flex,</a:t>
            </a:r>
            <a:r>
              <a:rPr lang="bg-BG" sz="1600" dirty="0"/>
              <a:t> е даден контейнер да има способността да променя</a:t>
            </a:r>
          </a:p>
          <a:p>
            <a:r>
              <a:rPr lang="en-US" sz="1600" dirty="0"/>
              <a:t>height </a:t>
            </a:r>
            <a:r>
              <a:rPr lang="bg-BG" sz="1600" dirty="0"/>
              <a:t>и/или </a:t>
            </a:r>
            <a:r>
              <a:rPr lang="en-US" sz="1600" dirty="0"/>
              <a:t>width </a:t>
            </a:r>
            <a:r>
              <a:rPr lang="bg-BG" sz="1600" dirty="0"/>
              <a:t>на неговите „деца“ така, че максимално добре да запълва</a:t>
            </a:r>
          </a:p>
          <a:p>
            <a:r>
              <a:rPr lang="bg-BG" sz="1600" dirty="0"/>
              <a:t>празното пространство.</a:t>
            </a:r>
          </a:p>
        </p:txBody>
      </p:sp>
    </p:spTree>
    <p:extLst>
      <p:ext uri="{BB962C8B-B14F-4D97-AF65-F5344CB8AC3E}">
        <p14:creationId xmlns:p14="http://schemas.microsoft.com/office/powerpoint/2010/main" val="50151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9DBE16-D8A3-4142-A217-AC46F4CAD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204" y="1397595"/>
            <a:ext cx="6505575" cy="1809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38ECFB-86A2-460F-A33C-72A26E591508}"/>
              </a:ext>
            </a:extLst>
          </p:cNvPr>
          <p:cNvSpPr txBox="1"/>
          <p:nvPr/>
        </p:nvSpPr>
        <p:spPr>
          <a:xfrm>
            <a:off x="1247203" y="3475632"/>
            <a:ext cx="6505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.flex-container {</a:t>
            </a:r>
          </a:p>
          <a:p>
            <a:r>
              <a:rPr lang="en-US" dirty="0"/>
              <a:t>    display: flex;</a:t>
            </a:r>
          </a:p>
          <a:p>
            <a:r>
              <a:rPr lang="en-US" dirty="0"/>
              <a:t>    flex-direction: row | row-reverse | column | column-reverse;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1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 wrap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ECFB-86A2-460F-A33C-72A26E591508}"/>
              </a:ext>
            </a:extLst>
          </p:cNvPr>
          <p:cNvSpPr txBox="1"/>
          <p:nvPr/>
        </p:nvSpPr>
        <p:spPr>
          <a:xfrm>
            <a:off x="1247204" y="3903827"/>
            <a:ext cx="650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.flex-container {</a:t>
            </a:r>
          </a:p>
          <a:p>
            <a:r>
              <a:rPr lang="en-US" dirty="0"/>
              <a:t>    flex-wrap: </a:t>
            </a:r>
            <a:r>
              <a:rPr lang="en-US" dirty="0" err="1"/>
              <a:t>nowrap</a:t>
            </a:r>
            <a:r>
              <a:rPr lang="en-US" dirty="0"/>
              <a:t> | wrap | wrap-reverse;</a:t>
            </a:r>
          </a:p>
          <a:p>
            <a:r>
              <a:rPr lang="en-US" dirty="0"/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F5C0AF-423D-45C6-872A-D7EF5EBD8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204" y="1321180"/>
            <a:ext cx="35433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1750</TotalTime>
  <Words>1124</Words>
  <Application>Microsoft Office PowerPoint</Application>
  <PresentationFormat>On-screen Show (16:10)</PresentationFormat>
  <Paragraphs>213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Yavor Stoilov</cp:lastModifiedBy>
  <cp:revision>299</cp:revision>
  <dcterms:created xsi:type="dcterms:W3CDTF">2015-10-11T06:58:48Z</dcterms:created>
  <dcterms:modified xsi:type="dcterms:W3CDTF">2019-03-25T11:35:57Z</dcterms:modified>
</cp:coreProperties>
</file>