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04" r:id="rId3"/>
    <p:sldId id="311" r:id="rId4"/>
    <p:sldId id="310" r:id="rId5"/>
    <p:sldId id="295" r:id="rId6"/>
    <p:sldId id="305" r:id="rId7"/>
    <p:sldId id="258" r:id="rId8"/>
    <p:sldId id="293" r:id="rId9"/>
    <p:sldId id="296" r:id="rId10"/>
    <p:sldId id="306" r:id="rId11"/>
    <p:sldId id="298" r:id="rId12"/>
    <p:sldId id="300" r:id="rId13"/>
    <p:sldId id="302" r:id="rId14"/>
    <p:sldId id="308" r:id="rId15"/>
    <p:sldId id="307" r:id="rId1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0F7792"/>
    <a:srgbClr val="127994"/>
    <a:srgbClr val="FFFFFF"/>
    <a:srgbClr val="008080"/>
    <a:srgbClr val="3366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01" autoAdjust="0"/>
  </p:normalViewPr>
  <p:slideViewPr>
    <p:cSldViewPr>
      <p:cViewPr varScale="1">
        <p:scale>
          <a:sx n="65" d="100"/>
          <a:sy n="65" d="100"/>
        </p:scale>
        <p:origin x="1440" y="5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27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/>
              <a:t>https://www.w3schools.com/html/html_lists.asp</a:t>
            </a:r>
            <a:endParaRPr lang="bg-BG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Имат семантично значение оказват че се изброяват подобни един на друг елементи/ имащи нямащи нужда от </a:t>
            </a:r>
            <a:r>
              <a:rPr lang="en-US" b="0" baseline="0" dirty="0"/>
              <a:t>Order</a:t>
            </a:r>
            <a:r>
              <a:rPr lang="bg-BG" b="0" baseline="0" dirty="0"/>
              <a:t>/подредба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!!Могат да се влагат един в друг </a:t>
            </a:r>
            <a:r>
              <a:rPr lang="en-US" b="0" baseline="0" dirty="0" err="1"/>
              <a:t>ul</a:t>
            </a:r>
            <a:r>
              <a:rPr lang="en-US" b="0" baseline="0" dirty="0"/>
              <a:t>-&gt;list-&gt;</a:t>
            </a:r>
            <a:r>
              <a:rPr lang="en-US" b="0" baseline="0" dirty="0" err="1"/>
              <a:t>ul</a:t>
            </a:r>
            <a:r>
              <a:rPr lang="en-US" b="0" baseline="0" dirty="0"/>
              <a:t>-&gt;list-&gt;</a:t>
            </a:r>
            <a:r>
              <a:rPr lang="en-US" b="0" baseline="0" dirty="0" err="1"/>
              <a:t>ol</a:t>
            </a:r>
            <a:r>
              <a:rPr lang="en-US" b="0" baseline="0" dirty="0"/>
              <a:t>-list / vice versa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Всичко освен </a:t>
            </a:r>
            <a:r>
              <a:rPr lang="en-US" b="0" baseline="0" dirty="0"/>
              <a:t>table </a:t>
            </a:r>
            <a:r>
              <a:rPr lang="bg-BG" b="0" baseline="0" dirty="0"/>
              <a:t>НЕ Е задължителен елемент;</a:t>
            </a: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 </a:t>
            </a:r>
            <a:r>
              <a:rPr lang="en-US" b="0" baseline="0" dirty="0" err="1"/>
              <a:t>tr</a:t>
            </a:r>
            <a:r>
              <a:rPr lang="en-US" b="0" baseline="0" dirty="0"/>
              <a:t>, </a:t>
            </a:r>
            <a:r>
              <a:rPr lang="en-US" b="0" baseline="0" dirty="0" err="1"/>
              <a:t>th</a:t>
            </a:r>
            <a:r>
              <a:rPr lang="en-US" b="0" baseline="0" dirty="0"/>
              <a:t> &amp;</a:t>
            </a:r>
            <a:r>
              <a:rPr lang="bg-BG" b="0" baseline="0" dirty="0"/>
              <a:t> </a:t>
            </a:r>
            <a:r>
              <a:rPr lang="en-US" b="0" baseline="0" dirty="0"/>
              <a:t>td </a:t>
            </a:r>
            <a:r>
              <a:rPr lang="bg-BG" b="0" baseline="0" dirty="0"/>
              <a:t>от своя страна са задължителни -&gt; примери с миксиран брой клетки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3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/>
              <a:t>https://www.w3schools.com/html/html_form_attributes.asp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2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/>
              <a:t>https://www.w3schools.com/html/html_form_attributes.asp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11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/>
              <a:t>https://www.w3schools.com/html/html_form_attributes.asp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7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1. Освен ако не сме променили поведението им с </a:t>
            </a:r>
            <a:r>
              <a:rPr lang="en-US" dirty="0"/>
              <a:t>CSS;</a:t>
            </a:r>
            <a:endParaRPr lang="bg-BG" dirty="0"/>
          </a:p>
          <a:p>
            <a:endParaRPr lang="bg-BG" dirty="0"/>
          </a:p>
          <a:p>
            <a:r>
              <a:rPr lang="en-US" dirty="0"/>
              <a:t>2.</a:t>
            </a:r>
            <a:r>
              <a:rPr lang="en-US" baseline="0" dirty="0"/>
              <a:t> </a:t>
            </a:r>
            <a:r>
              <a:rPr lang="bg-BG" dirty="0"/>
              <a:t>Разделението</a:t>
            </a:r>
            <a:r>
              <a:rPr lang="bg-BG" baseline="0" dirty="0"/>
              <a:t> на блокови и инлайн елементи е част от спецификацията на </a:t>
            </a:r>
            <a:r>
              <a:rPr lang="en-US" baseline="0" dirty="0"/>
              <a:t>HTML 4.01.</a:t>
            </a:r>
          </a:p>
          <a:p>
            <a:r>
              <a:rPr lang="bg-BG" baseline="0" dirty="0"/>
              <a:t>В </a:t>
            </a:r>
            <a:r>
              <a:rPr lang="en-US" baseline="0" dirty="0"/>
              <a:t>HTML5 </a:t>
            </a:r>
            <a:r>
              <a:rPr lang="bg-BG" baseline="0" dirty="0"/>
              <a:t>разделението е усложнено с набор от „категории според съдържанието“ </a:t>
            </a:r>
            <a:r>
              <a:rPr lang="en-US" baseline="0" dirty="0"/>
              <a:t>content categories</a:t>
            </a:r>
          </a:p>
          <a:p>
            <a:r>
              <a:rPr lang="en-US" baseline="0" dirty="0"/>
              <a:t>Block – Flow content – </a:t>
            </a:r>
            <a:r>
              <a:rPr lang="bg-BG" baseline="0" dirty="0"/>
              <a:t>изграждат по-мащабни структури могат да съдържат и </a:t>
            </a:r>
            <a:r>
              <a:rPr lang="en-US" baseline="0" dirty="0"/>
              <a:t>block &amp; inline</a:t>
            </a:r>
          </a:p>
          <a:p>
            <a:r>
              <a:rPr lang="en-US" baseline="0" dirty="0"/>
              <a:t>Inline – Phrasing content – </a:t>
            </a:r>
            <a:r>
              <a:rPr lang="bg-BG" baseline="0" dirty="0"/>
              <a:t>дефинира текста, набор от такива елементи създава или се съдържа в параграфите</a:t>
            </a:r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https://developer.mozilla.org/en-US/docs/Web/HTML/Element</a:t>
            </a:r>
          </a:p>
          <a:p>
            <a:r>
              <a:rPr lang="en-US" dirty="0"/>
              <a:t>https://developer.mozilla.org/en-US/docs/Web/HTML/Block-level_elements</a:t>
            </a:r>
          </a:p>
          <a:p>
            <a:r>
              <a:rPr lang="en-US" dirty="0"/>
              <a:t>https://developer.mozilla.org/en-US/docs/Web/HTML/Inline_elements</a:t>
            </a:r>
          </a:p>
          <a:p>
            <a:endParaRPr lang="en-US" dirty="0"/>
          </a:p>
          <a:p>
            <a:r>
              <a:rPr lang="en-US" dirty="0"/>
              <a:t>?</a:t>
            </a:r>
            <a:r>
              <a:rPr lang="en-US" baseline="0" dirty="0"/>
              <a:t> </a:t>
            </a:r>
            <a:r>
              <a:rPr lang="bg-BG" baseline="0" dirty="0"/>
              <a:t>Кой беше третия вид?</a:t>
            </a:r>
          </a:p>
          <a:p>
            <a:r>
              <a:rPr lang="en-US" baseline="0" dirty="0"/>
              <a:t>!</a:t>
            </a:r>
            <a:r>
              <a:rPr lang="bg-BG" baseline="0" dirty="0"/>
              <a:t> </a:t>
            </a:r>
            <a:r>
              <a:rPr lang="en-US" baseline="0" dirty="0"/>
              <a:t>Comment tag!</a:t>
            </a:r>
          </a:p>
          <a:p>
            <a:endParaRPr lang="en-US" baseline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https://developer.mozilla.org/en-US/docs/Web/Guide/HTML/Content_categories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https://www.w3.org/TR/html5/syntax.html#void-elements</a:t>
            </a:r>
          </a:p>
          <a:p>
            <a:endParaRPr lang="en-US" dirty="0"/>
          </a:p>
          <a:p>
            <a:r>
              <a:rPr lang="bg-BG" dirty="0"/>
              <a:t>*Първо се срещат различни мнения и второ със</a:t>
            </a:r>
            <a:r>
              <a:rPr lang="bg-BG" baseline="0" dirty="0"/>
              <a:t> / са по-четими;</a:t>
            </a:r>
            <a:endParaRPr lang="bg-BG" dirty="0"/>
          </a:p>
          <a:p>
            <a:endParaRPr lang="bg-BG" dirty="0"/>
          </a:p>
          <a:p>
            <a:r>
              <a:rPr lang="bg-BG" dirty="0"/>
              <a:t>Под съдържание се приемат</a:t>
            </a:r>
            <a:r>
              <a:rPr lang="bg-BG" baseline="0" dirty="0"/>
              <a:t> други тагове/елементи/текст.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https://html.spec.whatwg.org/multipage/dom.html#global-attributes</a:t>
            </a:r>
            <a:endParaRPr lang="bg-BG" dirty="0"/>
          </a:p>
          <a:p>
            <a:endParaRPr lang="bg-BG" dirty="0"/>
          </a:p>
          <a:p>
            <a:r>
              <a:rPr lang="en-US" dirty="0"/>
              <a:t>https://developer.mozilla.org/en-US/docs/Web/HTML/Global_attributes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endParaRPr lang="en-US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Какво беше естеството на </a:t>
            </a:r>
            <a:r>
              <a:rPr lang="en-US" b="0" baseline="0" dirty="0"/>
              <a:t>Web – </a:t>
            </a:r>
            <a:r>
              <a:rPr lang="bg-BG" b="0" baseline="0" dirty="0"/>
              <a:t>свързани чрез хиперлинкове документи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https://www.w3schools.com/html/html_links.asp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https://www.w3schools.com/html/html_iframe.asp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1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Релативните работят </a:t>
            </a:r>
            <a:r>
              <a:rPr lang="bg-BG" b="0" i="1" baseline="0" dirty="0"/>
              <a:t>малко </a:t>
            </a:r>
            <a:r>
              <a:rPr lang="bg-BG" b="0" i="0" baseline="0" dirty="0"/>
              <a:t>по-бързо от абсолютните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21.2.2019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21.2.2019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21.2.2019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21.2.2019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21.2.2019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21.2.2019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21.2.2019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21.2.2019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21.2.2019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21.2.2019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21.2.2019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21.2.2019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55722" y="39982"/>
            <a:ext cx="106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Хипервръзки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изображения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/ Anchors &amp;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287524" y="2146712"/>
            <a:ext cx="85689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2.1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Релативни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1400" dirty="0"/>
              <a:t>“</a:t>
            </a:r>
            <a:r>
              <a:rPr lang="en-GB" sz="1400" dirty="0"/>
              <a:t>logo.png</a:t>
            </a:r>
            <a:r>
              <a:rPr lang="en-US" sz="1400" dirty="0"/>
              <a:t>“ alt=“Logo!“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-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логото се намира в същата директория в която е текущият ни документ </a:t>
            </a: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1400" dirty="0"/>
              <a:t>“images/</a:t>
            </a:r>
            <a:r>
              <a:rPr lang="en-GB" sz="1400" dirty="0"/>
              <a:t>logo.png</a:t>
            </a:r>
            <a:r>
              <a:rPr lang="en-US" sz="1400" dirty="0"/>
              <a:t>“ alt=“Logo!“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намира се в директория „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images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в директорията в която се намира текущия документ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1400" dirty="0"/>
              <a:t>“</a:t>
            </a:r>
            <a:r>
              <a:rPr lang="bg-BG" sz="1400" dirty="0"/>
              <a:t>..</a:t>
            </a:r>
            <a:r>
              <a:rPr lang="en-US" sz="1400" dirty="0"/>
              <a:t>/</a:t>
            </a:r>
            <a:r>
              <a:rPr lang="en-GB" sz="1400" dirty="0"/>
              <a:t>logo.png</a:t>
            </a:r>
            <a:r>
              <a:rPr lang="en-US" sz="1400" dirty="0"/>
              <a:t>“ alt=“Logo!“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намира се в директория, която е едно ниво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нагоре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 структурата на директориите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2.2 Абсолютни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/>
              <a:t>src</a:t>
            </a:r>
            <a:r>
              <a:rPr lang="en-US" sz="1400" dirty="0"/>
              <a:t>=“http://www.oursite.com/page1/logo.png“ alt=“Logo!“&gt;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95535" y="1777380"/>
            <a:ext cx="572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I. 2.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Релативни и абсолютни пътеки за достъп до ресурс</a:t>
            </a:r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366896" y="39982"/>
            <a:ext cx="755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Списъци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79837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Списъци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Lists </a:t>
            </a:r>
          </a:p>
        </p:txBody>
      </p:sp>
      <p:sp>
        <p:nvSpPr>
          <p:cNvPr id="1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380172"/>
            <a:ext cx="280831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Подредени </a:t>
            </a:r>
            <a:r>
              <a:rPr lang="en-US" dirty="0"/>
              <a:t>/ Ordered</a:t>
            </a:r>
          </a:p>
        </p:txBody>
      </p:sp>
      <p:sp>
        <p:nvSpPr>
          <p:cNvPr id="17" name="Rectangle: Rounded Corners 17">
            <a:extLst>
              <a:ext uri="{FF2B5EF4-FFF2-40B4-BE49-F238E27FC236}">
                <a16:creationId xmlns:a16="http://schemas.microsoft.com/office/drawing/2014/main" id="{0006571E-6939-486D-8146-326D37330731}"/>
              </a:ext>
            </a:extLst>
          </p:cNvPr>
          <p:cNvSpPr/>
          <p:nvPr/>
        </p:nvSpPr>
        <p:spPr>
          <a:xfrm>
            <a:off x="4479159" y="1380172"/>
            <a:ext cx="2983541" cy="504056"/>
          </a:xfrm>
          <a:prstGeom prst="roundRect">
            <a:avLst/>
          </a:prstGeom>
          <a:solidFill>
            <a:srgbClr val="0F779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Неподредени </a:t>
            </a:r>
            <a:r>
              <a:rPr lang="en-US" dirty="0"/>
              <a:t>/ Unordered</a:t>
            </a:r>
          </a:p>
        </p:txBody>
      </p:sp>
      <p:sp>
        <p:nvSpPr>
          <p:cNvPr id="13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3289548"/>
            <a:ext cx="280831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*</a:t>
            </a:r>
            <a:r>
              <a:rPr lang="en-US" dirty="0"/>
              <a:t>Definition lists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4C20E-21A3-47F2-BE95-1AC895325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971692"/>
            <a:ext cx="5629275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007BE6-3D98-4C7F-9BB8-8083E7263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46" y="2041723"/>
            <a:ext cx="1695450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7A9732-16ED-461B-A534-614E2013E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802" y="2035299"/>
            <a:ext cx="17240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5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6" grpId="0" animBg="1"/>
      <p:bldP spid="17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379207" y="39982"/>
            <a:ext cx="74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Таблици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25252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Таблици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96233" y="1705372"/>
            <a:ext cx="8166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Таблици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dirty="0">
                <a:solidFill>
                  <a:srgbClr val="0F7792"/>
                </a:solidFill>
              </a:rPr>
              <a:t>&lt;</a:t>
            </a:r>
            <a:r>
              <a:rPr lang="en-US" dirty="0">
                <a:solidFill>
                  <a:srgbClr val="0F7792"/>
                </a:solidFill>
              </a:rPr>
              <a:t>table</a:t>
            </a:r>
            <a:r>
              <a:rPr lang="bg-BG" dirty="0">
                <a:solidFill>
                  <a:srgbClr val="0F7792"/>
                </a:solidFill>
              </a:rPr>
              <a:t>&gt;,</a:t>
            </a:r>
            <a:r>
              <a:rPr lang="en-US" dirty="0">
                <a:solidFill>
                  <a:srgbClr val="0F7792"/>
                </a:solidFill>
              </a:rPr>
              <a:t>&lt;caption&gt;,</a:t>
            </a:r>
            <a:r>
              <a:rPr lang="bg-BG" dirty="0">
                <a:solidFill>
                  <a:srgbClr val="0F7792"/>
                </a:solidFill>
              </a:rPr>
              <a:t> &lt;</a:t>
            </a:r>
            <a:r>
              <a:rPr lang="en-US" dirty="0" err="1">
                <a:solidFill>
                  <a:srgbClr val="0F7792"/>
                </a:solidFill>
              </a:rPr>
              <a:t>colgroup</a:t>
            </a:r>
            <a:r>
              <a:rPr lang="bg-BG" dirty="0">
                <a:solidFill>
                  <a:srgbClr val="0F7792"/>
                </a:solidFill>
              </a:rPr>
              <a:t>&gt;</a:t>
            </a:r>
            <a:r>
              <a:rPr lang="en-US" dirty="0">
                <a:solidFill>
                  <a:srgbClr val="0F7792"/>
                </a:solidFill>
              </a:rPr>
              <a:t>, &lt;</a:t>
            </a:r>
            <a:r>
              <a:rPr lang="en-US" dirty="0" err="1">
                <a:solidFill>
                  <a:srgbClr val="0F7792"/>
                </a:solidFill>
              </a:rPr>
              <a:t>thead</a:t>
            </a:r>
            <a:r>
              <a:rPr lang="en-US" dirty="0">
                <a:solidFill>
                  <a:srgbClr val="0F7792"/>
                </a:solidFill>
              </a:rPr>
              <a:t>&gt;, &lt;</a:t>
            </a:r>
            <a:r>
              <a:rPr lang="en-US" dirty="0" err="1">
                <a:solidFill>
                  <a:srgbClr val="0F7792"/>
                </a:solidFill>
              </a:rPr>
              <a:t>tbody</a:t>
            </a:r>
            <a:r>
              <a:rPr lang="en-US" dirty="0">
                <a:solidFill>
                  <a:srgbClr val="0F7792"/>
                </a:solidFill>
              </a:rPr>
              <a:t>&gt;, &lt;</a:t>
            </a:r>
            <a:r>
              <a:rPr lang="en-US" dirty="0" err="1">
                <a:solidFill>
                  <a:srgbClr val="0F7792"/>
                </a:solidFill>
              </a:rPr>
              <a:t>tfoot</a:t>
            </a:r>
            <a:r>
              <a:rPr lang="en-US" dirty="0">
                <a:solidFill>
                  <a:srgbClr val="0F7792"/>
                </a:solidFill>
              </a:rPr>
              <a:t>&gt;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 изброените, НИЩО освен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е задължителен елемент! : )</a:t>
            </a:r>
          </a:p>
          <a:p>
            <a:endParaRPr lang="bg-B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дефинира табличен ред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дефинира таблична клетка от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header-a 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&lt;td&gt;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дефинира таблична клетка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rgbClr val="0F7792"/>
              </a:solidFill>
            </a:endParaRPr>
          </a:p>
          <a:p>
            <a:endParaRPr lang="en-US" dirty="0">
              <a:solidFill>
                <a:srgbClr val="0F779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3DECB9-C616-403B-B4A6-16A5C5F7D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713484"/>
            <a:ext cx="33147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160237" y="39982"/>
            <a:ext cx="96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Формуляри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25252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Формуляри 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23528" y="1489348"/>
            <a:ext cx="81669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Form-associated content*</a:t>
            </a:r>
          </a:p>
          <a:p>
            <a:endParaRPr lang="en-US" sz="1600" dirty="0">
              <a:solidFill>
                <a:srgbClr val="0F7792"/>
              </a:solidFill>
            </a:endParaRPr>
          </a:p>
          <a:p>
            <a:r>
              <a:rPr lang="en-US" sz="1600" dirty="0">
                <a:solidFill>
                  <a:srgbClr val="0F7792"/>
                </a:solidFill>
              </a:rPr>
              <a:t>&lt;form&gt;	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…</a:t>
            </a: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form elements</a:t>
            </a: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…</a:t>
            </a:r>
            <a:endParaRPr lang="bg-BG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rgbClr val="0F7792"/>
                </a:solidFill>
              </a:rPr>
              <a:t>&lt;/forms&gt;</a:t>
            </a:r>
          </a:p>
          <a:p>
            <a:endParaRPr lang="en-US" dirty="0">
              <a:solidFill>
                <a:srgbClr val="0F7792"/>
              </a:solidFill>
            </a:endParaRPr>
          </a:p>
          <a:p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елементите се използват за събиране на подадена от клиента информация (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Съществуват различни типове елементите във форматакато целта е да се улесни въвеждането и събирането на данни.*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1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160237" y="39982"/>
            <a:ext cx="96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Формуляри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25252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Формуляри 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23528" y="1489348"/>
            <a:ext cx="8166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7792"/>
                </a:solidFill>
              </a:rPr>
              <a:t>&lt;input type=“</a:t>
            </a:r>
            <a:r>
              <a:rPr lang="en-US" b="1" dirty="0">
                <a:solidFill>
                  <a:srgbClr val="0F7792"/>
                </a:solidFill>
              </a:rPr>
              <a:t>text</a:t>
            </a:r>
            <a:r>
              <a:rPr lang="en-US" dirty="0">
                <a:solidFill>
                  <a:srgbClr val="0F7792"/>
                </a:solidFill>
              </a:rPr>
              <a:t>”&gt; -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дефинира </a:t>
            </a: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едноредов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формуляр, който приема текст;</a:t>
            </a:r>
          </a:p>
          <a:p>
            <a:endParaRPr lang="bg-BG" dirty="0">
              <a:solidFill>
                <a:srgbClr val="0F7792"/>
              </a:solidFill>
            </a:endParaRPr>
          </a:p>
          <a:p>
            <a:r>
              <a:rPr lang="en-US" dirty="0">
                <a:solidFill>
                  <a:srgbClr val="0F7792"/>
                </a:solidFill>
              </a:rPr>
              <a:t>&lt;input type=“</a:t>
            </a:r>
            <a:r>
              <a:rPr lang="en-US" b="1" dirty="0">
                <a:solidFill>
                  <a:srgbClr val="0F7792"/>
                </a:solidFill>
              </a:rPr>
              <a:t>number</a:t>
            </a:r>
            <a:r>
              <a:rPr lang="en-US" dirty="0">
                <a:solidFill>
                  <a:srgbClr val="0F7792"/>
                </a:solidFill>
              </a:rPr>
              <a:t>”&gt; -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дефинира </a:t>
            </a: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едноредов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формуляр, който приема цифри;</a:t>
            </a:r>
          </a:p>
          <a:p>
            <a:endParaRPr lang="bg-BG" dirty="0"/>
          </a:p>
          <a:p>
            <a:r>
              <a:rPr lang="en-US" dirty="0">
                <a:solidFill>
                  <a:srgbClr val="0F7792"/>
                </a:solidFill>
              </a:rPr>
              <a:t>&lt;input type=“</a:t>
            </a:r>
            <a:r>
              <a:rPr lang="en-US" b="1" dirty="0">
                <a:solidFill>
                  <a:srgbClr val="0F7792"/>
                </a:solidFill>
              </a:rPr>
              <a:t>password</a:t>
            </a:r>
            <a:r>
              <a:rPr lang="en-US" dirty="0">
                <a:solidFill>
                  <a:srgbClr val="0F7792"/>
                </a:solidFill>
              </a:rPr>
              <a:t>”&gt; -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дефинира </a:t>
            </a: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едноредов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формуляр, който приема въведеното от клиента, като маскира символите;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600" dirty="0">
              <a:solidFill>
                <a:srgbClr val="0F7792"/>
              </a:solidFill>
            </a:endParaRPr>
          </a:p>
          <a:p>
            <a:r>
              <a:rPr lang="bg-BG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други: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color, date</a:t>
            </a:r>
            <a:r>
              <a:rPr lang="bg-BG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datetime-local, email, month, range, search,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time,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week</a:t>
            </a:r>
            <a:endParaRPr lang="bg-BG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dirty="0">
              <a:solidFill>
                <a:srgbClr val="0F7792"/>
              </a:solidFill>
            </a:endParaRPr>
          </a:p>
          <a:p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9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160237" y="39982"/>
            <a:ext cx="96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Формуляри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25252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Формуляри 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23528" y="1489348"/>
            <a:ext cx="81669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7792"/>
                </a:solidFill>
              </a:rPr>
              <a:t>&lt;input type=“</a:t>
            </a:r>
            <a:r>
              <a:rPr lang="en-US" b="1" dirty="0">
                <a:solidFill>
                  <a:srgbClr val="0F7792"/>
                </a:solidFill>
              </a:rPr>
              <a:t>radio</a:t>
            </a:r>
            <a:r>
              <a:rPr lang="en-US" dirty="0">
                <a:solidFill>
                  <a:srgbClr val="0F7792"/>
                </a:solidFill>
              </a:rPr>
              <a:t>”&gt; </a:t>
            </a:r>
          </a:p>
          <a:p>
            <a:endParaRPr lang="en-US" dirty="0">
              <a:solidFill>
                <a:srgbClr val="0F7792"/>
              </a:solidFill>
            </a:endParaRPr>
          </a:p>
          <a:p>
            <a:endParaRPr lang="en-US" dirty="0">
              <a:solidFill>
                <a:srgbClr val="0F7792"/>
              </a:solidFill>
            </a:endParaRPr>
          </a:p>
          <a:p>
            <a:endParaRPr lang="en-US" sz="1600" dirty="0">
              <a:solidFill>
                <a:srgbClr val="0F7792"/>
              </a:solidFill>
            </a:endParaRPr>
          </a:p>
          <a:p>
            <a:endParaRPr lang="en-US" sz="1600" dirty="0">
              <a:solidFill>
                <a:srgbClr val="0F7792"/>
              </a:solidFill>
            </a:endParaRPr>
          </a:p>
          <a:p>
            <a:endParaRPr lang="en-US" sz="1600" dirty="0">
              <a:solidFill>
                <a:srgbClr val="0F7792"/>
              </a:solidFill>
            </a:endParaRPr>
          </a:p>
          <a:p>
            <a:r>
              <a:rPr lang="en-US" sz="1600" dirty="0">
                <a:solidFill>
                  <a:srgbClr val="0F7792"/>
                </a:solidFill>
              </a:rPr>
              <a:t>&lt;input type=“</a:t>
            </a:r>
            <a:r>
              <a:rPr lang="en-US" sz="1600" b="1" dirty="0">
                <a:solidFill>
                  <a:srgbClr val="0F7792"/>
                </a:solidFill>
              </a:rPr>
              <a:t>checkbox</a:t>
            </a:r>
            <a:r>
              <a:rPr lang="en-US" sz="1600" dirty="0">
                <a:solidFill>
                  <a:srgbClr val="0F7792"/>
                </a:solidFill>
              </a:rPr>
              <a:t>”&gt; </a:t>
            </a:r>
          </a:p>
          <a:p>
            <a:endParaRPr lang="en-US" sz="1600" dirty="0">
              <a:solidFill>
                <a:srgbClr val="0F7792"/>
              </a:solidFill>
            </a:endParaRPr>
          </a:p>
          <a:p>
            <a:endParaRPr lang="en-US" sz="1600" dirty="0">
              <a:solidFill>
                <a:srgbClr val="0F779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83A0C-D404-449D-B4E9-813D0C5F6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076450"/>
            <a:ext cx="5581650" cy="781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DFE6C2-BA18-4C7D-B2CB-DA6801D2D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94" y="3664257"/>
            <a:ext cx="55911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755576" y="697260"/>
            <a:ext cx="208700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www.w3.org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06571E-6939-486D-8146-326D37330731}"/>
              </a:ext>
            </a:extLst>
          </p:cNvPr>
          <p:cNvSpPr/>
          <p:nvPr/>
        </p:nvSpPr>
        <p:spPr>
          <a:xfrm>
            <a:off x="755576" y="2189785"/>
            <a:ext cx="2312096" cy="504056"/>
          </a:xfrm>
          <a:prstGeom prst="roundRect">
            <a:avLst/>
          </a:prstGeom>
          <a:solidFill>
            <a:srgbClr val="9365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www.validator.w3.org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986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03848" y="2189785"/>
            <a:ext cx="5615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Услуга предоставяна от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W3C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който позволява потребителите да проверяват своите документи за коректно форматирани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документи.*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NB!!!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Всеки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вашите документи трябва да минава проверка </a:t>
            </a:r>
            <a:r>
              <a:rPr lang="bg-BG" sz="1400">
                <a:solidFill>
                  <a:schemeClr val="tx1">
                    <a:lumMod val="65000"/>
                    <a:lumOff val="35000"/>
                  </a:schemeClr>
                </a:solidFill>
              </a:rPr>
              <a:t>през валидатора.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03848" y="667464"/>
            <a:ext cx="5615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 Wide Web Consortium –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организация ангажирана с разработването и налагането на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стандарти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насоки(ръководства/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guidelines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Целта на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W3C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чрез цитираните стандарти и ръководства е да насочат развитието и разгръщането на потенциала на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една посока.*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3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30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900820" y="697260"/>
            <a:ext cx="208700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Блокови елементи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06571E-6939-486D-8146-326D37330731}"/>
              </a:ext>
            </a:extLst>
          </p:cNvPr>
          <p:cNvSpPr/>
          <p:nvPr/>
        </p:nvSpPr>
        <p:spPr>
          <a:xfrm>
            <a:off x="4840427" y="697260"/>
            <a:ext cx="2035829" cy="504056"/>
          </a:xfrm>
          <a:prstGeom prst="roundRect">
            <a:avLst/>
          </a:prstGeom>
          <a:solidFill>
            <a:srgbClr val="9365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Инлайн елементи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</a:rPr>
              <a:t>Типове елементи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900820" y="1358811"/>
            <a:ext cx="31683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блоковите елементи винаги започват на нов ред;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блоковите елементи </a:t>
            </a:r>
            <a:r>
              <a:rPr lang="ru-RU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винаги(1)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заемат 100% от ширината на родителския елемент;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повечето случаи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 да съдържа един или повече други блокови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инлайн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елементи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4840428" y="1358811"/>
            <a:ext cx="3547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инлайн елементите могат да започнат 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навсякъде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реда;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променят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структурата на уеб страницата, а следват нейното съдържание;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Инлайн елементите винаги започват и завършват на един и същи ред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ш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ирината им е равна на съдържанието, което ги изпълва.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„вградени“ (</a:t>
            </a:r>
            <a:r>
              <a:rPr lang="en-US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embeded</a:t>
            </a: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елементи – </a:t>
            </a:r>
          </a:p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audio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&gt;, &lt;video&gt;,&lt;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svg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&gt;,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iframe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&gt;;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интерактивни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елементи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</a:p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&lt;button&gt;, &lt;select&gt;,&lt;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textarea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елементи свързани с форми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&lt;button&gt;, &lt;select&gt;,&lt;label&gt;,&lt;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textarea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5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30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</a:rPr>
              <a:t>Типове елементи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1EC139-02D1-49B5-9DFD-D9CC8DE1656E}"/>
              </a:ext>
            </a:extLst>
          </p:cNvPr>
          <p:cNvSpPr/>
          <p:nvPr/>
        </p:nvSpPr>
        <p:spPr>
          <a:xfrm>
            <a:off x="449370" y="1129308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 Content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E3F643-F574-47D6-B06F-A184C18A5724}"/>
              </a:ext>
            </a:extLst>
          </p:cNvPr>
          <p:cNvSpPr/>
          <p:nvPr/>
        </p:nvSpPr>
        <p:spPr>
          <a:xfrm>
            <a:off x="433498" y="609753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Metadata Content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AFF989-54F7-4225-A72F-46F38CBA24C1}"/>
              </a:ext>
            </a:extLst>
          </p:cNvPr>
          <p:cNvSpPr/>
          <p:nvPr/>
        </p:nvSpPr>
        <p:spPr>
          <a:xfrm>
            <a:off x="430049" y="1654627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Section Content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3287AF-478D-4FB8-A34B-8F8312ABDD8E}"/>
              </a:ext>
            </a:extLst>
          </p:cNvPr>
          <p:cNvSpPr/>
          <p:nvPr/>
        </p:nvSpPr>
        <p:spPr>
          <a:xfrm>
            <a:off x="450992" y="2174182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Heading Content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CCB01A-A41A-4C88-AF78-AD432A1C098D}"/>
              </a:ext>
            </a:extLst>
          </p:cNvPr>
          <p:cNvSpPr/>
          <p:nvPr/>
        </p:nvSpPr>
        <p:spPr>
          <a:xfrm>
            <a:off x="451823" y="2693737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Phrasing Content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DB949A-5F8F-4131-A3CE-BD5D59A50DA5}"/>
              </a:ext>
            </a:extLst>
          </p:cNvPr>
          <p:cNvSpPr/>
          <p:nvPr/>
        </p:nvSpPr>
        <p:spPr>
          <a:xfrm>
            <a:off x="436539" y="3213292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Embedded Content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45EB9E-AD79-4C86-A984-0BDB7A499DD3}"/>
              </a:ext>
            </a:extLst>
          </p:cNvPr>
          <p:cNvSpPr/>
          <p:nvPr/>
        </p:nvSpPr>
        <p:spPr>
          <a:xfrm>
            <a:off x="450992" y="3732847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Interactive Content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2EB098-7928-46E1-9BBF-2A70104CD0C6}"/>
              </a:ext>
            </a:extLst>
          </p:cNvPr>
          <p:cNvSpPr/>
          <p:nvPr/>
        </p:nvSpPr>
        <p:spPr>
          <a:xfrm>
            <a:off x="449370" y="4277531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Form 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E605BF-3FD5-43DA-A6BE-8BB7E1FF8D31}"/>
              </a:ext>
            </a:extLst>
          </p:cNvPr>
          <p:cNvSpPr txBox="1"/>
          <p:nvPr/>
        </p:nvSpPr>
        <p:spPr>
          <a:xfrm>
            <a:off x="3347864" y="609753"/>
            <a:ext cx="5472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Според това разпределение всеки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елемент е част от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една или повече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категории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Категориите групират елементи, които споделят общи характеристики, но не установяват реални правила или връзки между елементи попадащи в една и съща категория.*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D618B-C46F-4328-8E13-C76232CCA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3" y="2150722"/>
            <a:ext cx="4752528" cy="27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9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2627784" y="605860"/>
            <a:ext cx="372358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Празни елементи / </a:t>
            </a:r>
            <a:r>
              <a:rPr lang="en-US" dirty="0"/>
              <a:t>Void elements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</a:rPr>
              <a:t>Типове елементи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272352" y="1358811"/>
            <a:ext cx="8404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МОГАТ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 имат съдържание*;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НЯМАТ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затварящ таг (не е необходим, т.к. се предполага, че нямат съдържание);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спецификация, не е необходимо да бъдат затваряни със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“/”*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НЯМАТ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съдържание, но имат 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АТРИБУТИ;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endParaRPr lang="bg-BG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/>
          </a:p>
          <a:p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163" y="3343970"/>
            <a:ext cx="50768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86272" y="605860"/>
            <a:ext cx="237626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</a:t>
            </a:r>
            <a:r>
              <a:rPr lang="bg-BG" dirty="0"/>
              <a:t>трибути / </a:t>
            </a:r>
            <a:r>
              <a:rPr lang="en-US" dirty="0"/>
              <a:t>Attributes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</a:rPr>
              <a:t>Типове елементи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D8FD6-A331-41A6-9D53-DE0A7C0146BE}"/>
              </a:ext>
            </a:extLst>
          </p:cNvPr>
          <p:cNvSpPr txBox="1"/>
          <p:nvPr/>
        </p:nvSpPr>
        <p:spPr>
          <a:xfrm>
            <a:off x="272352" y="1118850"/>
            <a:ext cx="84041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Поставят се в отварящия таг/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Имат име/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стойност/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Имат четири ВАЛИДНИ начина за описване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Празен</a:t>
            </a:r>
            <a:r>
              <a:rPr lang="bg-BG" sz="1400" dirty="0"/>
              <a:t>: </a:t>
            </a:r>
            <a:r>
              <a:rPr lang="bg-BG" sz="1400" dirty="0">
                <a:solidFill>
                  <a:srgbClr val="0F7792"/>
                </a:solidFill>
              </a:rPr>
              <a:t>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disabled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  <a:r>
              <a:rPr lang="en-US" sz="1400" dirty="0">
                <a:solidFill>
                  <a:srgbClr val="0F7792"/>
                </a:solidFill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Без кавички</a:t>
            </a:r>
            <a:r>
              <a:rPr lang="bg-BG" sz="1400" dirty="0">
                <a:solidFill>
                  <a:srgbClr val="0F7792"/>
                </a:solidFill>
              </a:rPr>
              <a:t>: 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value=yes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  <a:r>
              <a:rPr lang="en-US" sz="1400" dirty="0">
                <a:solidFill>
                  <a:srgbClr val="0F7792"/>
                </a:solidFill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единични кавички</a:t>
            </a:r>
            <a:r>
              <a:rPr lang="bg-BG" sz="1400" dirty="0"/>
              <a:t>:</a:t>
            </a:r>
            <a:r>
              <a:rPr lang="bg-BG" sz="1400" dirty="0">
                <a:solidFill>
                  <a:srgbClr val="0F7792"/>
                </a:solidFill>
              </a:rPr>
              <a:t> 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type=‘checkbox’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  <a:endParaRPr lang="en-US" sz="1400" dirty="0">
              <a:solidFill>
                <a:srgbClr val="0F779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двойни кавички</a:t>
            </a:r>
            <a:r>
              <a:rPr lang="bg-BG" sz="1400" dirty="0"/>
              <a:t>:</a:t>
            </a:r>
            <a:r>
              <a:rPr lang="bg-BG" sz="1400" dirty="0">
                <a:solidFill>
                  <a:srgbClr val="0F7792"/>
                </a:solidFill>
              </a:rPr>
              <a:t> 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type=“checkbox”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F77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F7792"/>
                </a:solidFill>
              </a:rPr>
              <a:t>NB! </a:t>
            </a:r>
            <a:r>
              <a:rPr lang="bg-BG" sz="1400" b="1" dirty="0">
                <a:solidFill>
                  <a:srgbClr val="0F7792"/>
                </a:solidFill>
              </a:rPr>
              <a:t>В един документ се старайте да използвате един и същи тип кавички;</a:t>
            </a:r>
            <a:endParaRPr lang="en-US" sz="1400" b="1" dirty="0">
              <a:solidFill>
                <a:srgbClr val="0F77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F7792"/>
                </a:solidFill>
              </a:rPr>
              <a:t>NB! </a:t>
            </a:r>
            <a:r>
              <a:rPr lang="bg-BG" sz="1400" b="1" dirty="0">
                <a:solidFill>
                  <a:srgbClr val="0F7792"/>
                </a:solidFill>
              </a:rPr>
              <a:t>Записвайте артбутите с малки букви (</a:t>
            </a:r>
            <a:r>
              <a:rPr lang="en-US" sz="1400" b="1" dirty="0">
                <a:solidFill>
                  <a:srgbClr val="0F7792"/>
                </a:solidFill>
              </a:rPr>
              <a:t>lower case</a:t>
            </a:r>
            <a:r>
              <a:rPr lang="bg-BG" sz="1400" b="1" dirty="0">
                <a:solidFill>
                  <a:srgbClr val="0F7792"/>
                </a:solidFill>
              </a:rPr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09351B-9200-45D7-8E88-58D6F44182F4}"/>
              </a:ext>
            </a:extLst>
          </p:cNvPr>
          <p:cNvSpPr/>
          <p:nvPr/>
        </p:nvSpPr>
        <p:spPr>
          <a:xfrm>
            <a:off x="2347906" y="3748050"/>
            <a:ext cx="3960440" cy="324514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Глобални атрибути / </a:t>
            </a:r>
            <a:r>
              <a:rPr lang="en-US" dirty="0"/>
              <a:t> Global Attributes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3D1FE-8723-4248-875B-CBDBC2A7BFCD}"/>
              </a:ext>
            </a:extLst>
          </p:cNvPr>
          <p:cNvSpPr txBox="1"/>
          <p:nvPr/>
        </p:nvSpPr>
        <p:spPr>
          <a:xfrm>
            <a:off x="295678" y="4197041"/>
            <a:ext cx="8404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Могат да бъдат поставени на всеки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елемент, но предвид спецификата им може да не окажат влияние върху специфични елементи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562463" y="3998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изображения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/ Anchors &amp; images</a:t>
            </a:r>
          </a:p>
        </p:txBody>
      </p:sp>
      <p:sp>
        <p:nvSpPr>
          <p:cNvPr id="58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77738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Списъци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Lists </a:t>
            </a:r>
          </a:p>
        </p:txBody>
      </p:sp>
      <p:sp>
        <p:nvSpPr>
          <p:cNvPr id="59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2569468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Таблици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Table </a:t>
            </a:r>
          </a:p>
        </p:txBody>
      </p:sp>
      <p:sp>
        <p:nvSpPr>
          <p:cNvPr id="6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3433564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Формуляри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413330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55722" y="39982"/>
            <a:ext cx="106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Хипервръзки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изображения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/ Anchors &amp;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539552" y="2362736"/>
            <a:ext cx="74888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Позволяват на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user-a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да навигира локално в документа или към други документи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Може да се визуализира като текст или изображение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„Търсачките“ сканират текстовете в хиперлинковете, затова е добре тези текстове да </a:t>
            </a:r>
          </a:p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включват ключови думи;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Атрибути: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адрес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/target;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 –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къде и как да се отвори свързания документ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(_blank, _self, _top* );</a:t>
            </a: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Id* –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може да се използва за дефиниране на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bookmark.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95535" y="1777380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I.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Хипервръзки - </a:t>
            </a:r>
            <a:r>
              <a:rPr lang="bg-BG" dirty="0">
                <a:solidFill>
                  <a:srgbClr val="0F7792"/>
                </a:solidFill>
              </a:rPr>
              <a:t>&lt;а</a:t>
            </a:r>
            <a:r>
              <a:rPr lang="en-US" dirty="0">
                <a:solidFill>
                  <a:srgbClr val="0F7792"/>
                </a:solidFill>
              </a:rPr>
              <a:t> </a:t>
            </a:r>
            <a:r>
              <a:rPr lang="en-US" dirty="0" err="1">
                <a:solidFill>
                  <a:srgbClr val="0F7792"/>
                </a:solidFill>
              </a:rPr>
              <a:t>href</a:t>
            </a:r>
            <a:r>
              <a:rPr lang="en-US" dirty="0">
                <a:solidFill>
                  <a:srgbClr val="0F7792"/>
                </a:solidFill>
              </a:rPr>
              <a:t>=“</a:t>
            </a:r>
            <a:r>
              <a:rPr lang="en-US" dirty="0" err="1">
                <a:solidFill>
                  <a:srgbClr val="0F7792"/>
                </a:solidFill>
              </a:rPr>
              <a:t>url</a:t>
            </a:r>
            <a:r>
              <a:rPr lang="en-US" dirty="0">
                <a:solidFill>
                  <a:srgbClr val="0F7792"/>
                </a:solidFill>
              </a:rPr>
              <a:t>”</a:t>
            </a:r>
            <a:r>
              <a:rPr lang="bg-BG" dirty="0">
                <a:solidFill>
                  <a:srgbClr val="0F7792"/>
                </a:solidFill>
              </a:rPr>
              <a:t> </a:t>
            </a:r>
            <a:r>
              <a:rPr lang="en-US" dirty="0">
                <a:solidFill>
                  <a:srgbClr val="0F7792"/>
                </a:solidFill>
              </a:rPr>
              <a:t>title=“text”</a:t>
            </a:r>
            <a:r>
              <a:rPr lang="bg-BG" dirty="0">
                <a:solidFill>
                  <a:srgbClr val="0F7792"/>
                </a:solidFill>
              </a:rPr>
              <a:t>&gt;</a:t>
            </a:r>
            <a:r>
              <a:rPr lang="en-US" dirty="0">
                <a:solidFill>
                  <a:srgbClr val="9365B8"/>
                </a:solidFill>
              </a:rPr>
              <a:t>I am a hyperlink!</a:t>
            </a:r>
            <a:r>
              <a:rPr lang="bg-BG" dirty="0">
                <a:solidFill>
                  <a:srgbClr val="0F7792"/>
                </a:solidFill>
              </a:rPr>
              <a:t>&lt;/а&gt;</a:t>
            </a:r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13980" y="39982"/>
            <a:ext cx="110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Изображения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изображения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/ Anchor tags &amp;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539552" y="2379380"/>
            <a:ext cx="82802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изображение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Основни атрибути –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&amp; alternative text /alt/;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Изображенията не са „вкарани“ в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</a:t>
            </a:r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Л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Image tag-a </a:t>
            </a:r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мястото на реферираното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изображение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539552" y="1785702"/>
            <a:ext cx="440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II.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Изображения- </a:t>
            </a:r>
            <a:r>
              <a:rPr lang="bg-BG" dirty="0">
                <a:solidFill>
                  <a:srgbClr val="0F7792"/>
                </a:solidFill>
              </a:rPr>
              <a:t>&lt;</a:t>
            </a:r>
            <a:r>
              <a:rPr lang="en-US" dirty="0" err="1">
                <a:solidFill>
                  <a:srgbClr val="0F7792"/>
                </a:solidFill>
              </a:rPr>
              <a:t>img</a:t>
            </a:r>
            <a:r>
              <a:rPr lang="en-US" dirty="0">
                <a:solidFill>
                  <a:srgbClr val="0F7792"/>
                </a:solidFill>
              </a:rPr>
              <a:t> </a:t>
            </a:r>
            <a:r>
              <a:rPr lang="en-US" dirty="0" err="1">
                <a:solidFill>
                  <a:srgbClr val="0F7792"/>
                </a:solidFill>
              </a:rPr>
              <a:t>src</a:t>
            </a:r>
            <a:r>
              <a:rPr lang="en-US" dirty="0">
                <a:solidFill>
                  <a:srgbClr val="0F7792"/>
                </a:solidFill>
              </a:rPr>
              <a:t>=“</a:t>
            </a:r>
            <a:r>
              <a:rPr lang="en-US" dirty="0" err="1">
                <a:solidFill>
                  <a:srgbClr val="0F7792"/>
                </a:solidFill>
              </a:rPr>
              <a:t>url</a:t>
            </a:r>
            <a:r>
              <a:rPr lang="en-US" dirty="0">
                <a:solidFill>
                  <a:srgbClr val="0F7792"/>
                </a:solidFill>
              </a:rPr>
              <a:t>”</a:t>
            </a:r>
            <a:r>
              <a:rPr lang="bg-BG" dirty="0">
                <a:solidFill>
                  <a:srgbClr val="0F7792"/>
                </a:solidFill>
              </a:rPr>
              <a:t> </a:t>
            </a:r>
            <a:r>
              <a:rPr lang="en-US" dirty="0">
                <a:solidFill>
                  <a:srgbClr val="0F7792"/>
                </a:solidFill>
              </a:rPr>
              <a:t>alt=“text”</a:t>
            </a:r>
            <a:r>
              <a:rPr lang="bg-BG" dirty="0">
                <a:solidFill>
                  <a:srgbClr val="0F7792"/>
                </a:solidFill>
              </a:rPr>
              <a:t>/&gt;</a:t>
            </a:r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1888</TotalTime>
  <Words>1435</Words>
  <Application>Microsoft Office PowerPoint</Application>
  <PresentationFormat>On-screen Show (16:10)</PresentationFormat>
  <Paragraphs>234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209</cp:revision>
  <dcterms:created xsi:type="dcterms:W3CDTF">2015-10-11T06:58:48Z</dcterms:created>
  <dcterms:modified xsi:type="dcterms:W3CDTF">2019-02-21T08:09:33Z</dcterms:modified>
</cp:coreProperties>
</file>