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308" r:id="rId4"/>
    <p:sldId id="309" r:id="rId5"/>
    <p:sldId id="310" r:id="rId6"/>
    <p:sldId id="321" r:id="rId7"/>
    <p:sldId id="312" r:id="rId8"/>
    <p:sldId id="322" r:id="rId9"/>
    <p:sldId id="311" r:id="rId10"/>
    <p:sldId id="329" r:id="rId11"/>
    <p:sldId id="328" r:id="rId12"/>
    <p:sldId id="320" r:id="rId13"/>
    <p:sldId id="313" r:id="rId14"/>
    <p:sldId id="323" r:id="rId15"/>
    <p:sldId id="314" r:id="rId16"/>
    <p:sldId id="315" r:id="rId17"/>
    <p:sldId id="316" r:id="rId18"/>
    <p:sldId id="317" r:id="rId19"/>
    <p:sldId id="325" r:id="rId20"/>
    <p:sldId id="326" r:id="rId21"/>
    <p:sldId id="327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6" d="100"/>
          <a:sy n="96" d="100"/>
        </p:scale>
        <p:origin x="330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1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0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От предишната лекция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9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5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Използват се комбинации от двете;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?С коя част ще се занимаваме ние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0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4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https://developer.mozilla.org/en-US/docs/Learn/HTML/Forms/Form_validation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3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https://developer.mozilla.org/en-US/docs/Learn/HTML/Forms/Form_validation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must be the very first thing in your HTML document, before the &lt;html&gt; tag.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is not an HTML tag; it is an instruction to the web browser about what version of HTML the page is written 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24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https://developer.mozilla.org/en-US/docs/Learn/HTML/Forms/Form_validation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semantic.html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https://www.sitepoint.com/how-why-use-html5-custom-data-attributes/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Editable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6D03C-C5C1-4514-BEBA-6164719C1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3404"/>
            <a:ext cx="6115050" cy="1133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11E3BF-54DB-4062-BACB-47502604F51A}"/>
              </a:ext>
            </a:extLst>
          </p:cNvPr>
          <p:cNvSpPr txBox="1"/>
          <p:nvPr/>
        </p:nvSpPr>
        <p:spPr>
          <a:xfrm>
            <a:off x="323528" y="1513700"/>
            <a:ext cx="84249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Editable content or …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 text area &amp; form?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49D8A-E7E0-459D-90C9-16965B545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636264"/>
            <a:ext cx="5505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Figure Element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280063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 работа с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A4D74-65AC-4990-A182-A825CD6BE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705372"/>
            <a:ext cx="4181475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B2AC81-8544-4B5A-97C9-6C2EAB251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91" y="2611919"/>
            <a:ext cx="4457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3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1691680" y="1633364"/>
            <a:ext cx="576064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7792"/>
                </a:solidFill>
              </a:rPr>
              <a:t>HTML4				HTML5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r>
              <a:rPr lang="en-US" sz="1400" dirty="0"/>
              <a:t>input type=“text”			input type=“mail”	</a:t>
            </a:r>
          </a:p>
          <a:p>
            <a:r>
              <a:rPr lang="en-US" sz="1400" dirty="0"/>
              <a:t>input type=“checkbox”			input type=“</a:t>
            </a:r>
            <a:r>
              <a:rPr lang="en-US" sz="1400" dirty="0" err="1"/>
              <a:t>tel</a:t>
            </a:r>
            <a:r>
              <a:rPr lang="en-US" sz="1400" dirty="0"/>
              <a:t>”	</a:t>
            </a:r>
          </a:p>
          <a:p>
            <a:r>
              <a:rPr lang="en-US" sz="1400" dirty="0"/>
              <a:t>input type=“radio”			input type=“</a:t>
            </a:r>
            <a:r>
              <a:rPr lang="en-US" sz="1400" dirty="0" err="1"/>
              <a:t>url</a:t>
            </a:r>
            <a:r>
              <a:rPr lang="en-US" sz="1400" dirty="0"/>
              <a:t>”	</a:t>
            </a:r>
          </a:p>
          <a:p>
            <a:r>
              <a:rPr lang="en-US" sz="1400" dirty="0"/>
              <a:t>input type=“password”			input type=“search”	</a:t>
            </a:r>
          </a:p>
          <a:p>
            <a:r>
              <a:rPr lang="en-US" sz="1400" dirty="0"/>
              <a:t>input type=“hidden”			input type=“number”	</a:t>
            </a:r>
          </a:p>
          <a:p>
            <a:r>
              <a:rPr lang="en-US" sz="1400" dirty="0"/>
              <a:t>input type=“file”			input type=“range”	</a:t>
            </a:r>
          </a:p>
          <a:p>
            <a:r>
              <a:rPr lang="en-US" sz="1400" dirty="0" err="1"/>
              <a:t>textarea</a:t>
            </a:r>
            <a:r>
              <a:rPr lang="en-US" sz="1400" dirty="0"/>
              <a:t>				input type=“date” 	</a:t>
            </a:r>
          </a:p>
          <a:p>
            <a:r>
              <a:rPr lang="en-US" sz="1400" dirty="0"/>
              <a:t>select				input type=“time”	</a:t>
            </a:r>
          </a:p>
          <a:p>
            <a:r>
              <a:rPr lang="en-US" sz="1400" dirty="0"/>
              <a:t>input type=“submit”	</a:t>
            </a:r>
          </a:p>
          <a:p>
            <a:r>
              <a:rPr lang="en-US" sz="1400" dirty="0"/>
              <a:t>input type=“image”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Валидиране и видове валидиране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308" y="1201316"/>
            <a:ext cx="77048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валидация?</a:t>
            </a:r>
            <a:endParaRPr lang="en-US" i="1" dirty="0"/>
          </a:p>
          <a:p>
            <a:endParaRPr lang="bg-BG" sz="1400" dirty="0"/>
          </a:p>
          <a:p>
            <a:r>
              <a:rPr lang="bg-BG" sz="1400" dirty="0"/>
              <a:t>Само да изпратим данни не е достъчно. Трябва да сме сигурни, че това което клиента(</a:t>
            </a:r>
            <a:r>
              <a:rPr lang="en-US" sz="1400" dirty="0"/>
              <a:t>user</a:t>
            </a:r>
            <a:r>
              <a:rPr lang="bg-BG" sz="1400" dirty="0"/>
              <a:t>) е попълнил в предоставените му форми е в </a:t>
            </a:r>
            <a:r>
              <a:rPr lang="bg-BG" sz="1400" i="1" dirty="0"/>
              <a:t>коректен </a:t>
            </a:r>
            <a:r>
              <a:rPr lang="bg-BG" sz="1400" dirty="0"/>
              <a:t>формат и няма да навреди на нашата апликация.</a:t>
            </a:r>
          </a:p>
          <a:p>
            <a:endParaRPr lang="bg-BG" sz="1400" dirty="0"/>
          </a:p>
          <a:p>
            <a:r>
              <a:rPr lang="bg-BG" sz="1400" dirty="0"/>
              <a:t>Друга част от нашата работа е да предпоставим лесен и интуитивен начин за попълване, без това да създава объркване или раздразнение у клиента.</a:t>
            </a:r>
            <a:endParaRPr lang="en-US" sz="1400" dirty="0"/>
          </a:p>
          <a:p>
            <a:endParaRPr lang="en-US" i="1" dirty="0"/>
          </a:p>
          <a:p>
            <a:r>
              <a:rPr lang="bg-BG" dirty="0"/>
              <a:t>Защо е необходимо?</a:t>
            </a:r>
          </a:p>
          <a:p>
            <a:endParaRPr lang="bg-BG" sz="1400" dirty="0"/>
          </a:p>
          <a:p>
            <a:pPr marL="400050" indent="-400050">
              <a:buAutoNum type="romanUcPeriod"/>
            </a:pPr>
            <a:r>
              <a:rPr lang="bg-BG" sz="1400" b="1" dirty="0"/>
              <a:t>Никой</a:t>
            </a:r>
            <a:r>
              <a:rPr lang="bg-BG" sz="1400" dirty="0"/>
              <a:t> не обича да попълва форми, </a:t>
            </a:r>
            <a:r>
              <a:rPr lang="bg-BG" sz="1400" b="1" dirty="0"/>
              <a:t>но</a:t>
            </a:r>
            <a:r>
              <a:rPr lang="bg-BG" sz="1400" dirty="0"/>
              <a:t> ние трябва да получим </a:t>
            </a:r>
            <a:r>
              <a:rPr lang="bg-BG" sz="1400" i="1" dirty="0"/>
              <a:t>пълна</a:t>
            </a:r>
            <a:r>
              <a:rPr lang="bg-BG" sz="1400" dirty="0"/>
              <a:t> и </a:t>
            </a:r>
            <a:r>
              <a:rPr lang="bg-BG" sz="1400" i="1" dirty="0"/>
              <a:t>коректна</a:t>
            </a:r>
            <a:r>
              <a:rPr lang="bg-BG" sz="1400" dirty="0"/>
              <a:t> информация</a:t>
            </a:r>
          </a:p>
          <a:p>
            <a:pPr marL="400050" indent="-400050">
              <a:buAutoNum type="romanUcPeriod"/>
            </a:pPr>
            <a:r>
              <a:rPr lang="bg-BG" sz="1400" b="1" dirty="0"/>
              <a:t>Ние</a:t>
            </a:r>
            <a:r>
              <a:rPr lang="bg-BG" sz="1400" dirty="0"/>
              <a:t> трябва да защитим клиентите си</a:t>
            </a:r>
          </a:p>
          <a:p>
            <a:pPr marL="400050" indent="-400050">
              <a:buAutoNum type="romanUcPeriod"/>
            </a:pPr>
            <a:r>
              <a:rPr lang="bg-BG" sz="1400" b="1" dirty="0"/>
              <a:t>Ние</a:t>
            </a:r>
            <a:r>
              <a:rPr lang="bg-BG" sz="1400" dirty="0"/>
              <a:t> трябва да защитим себе си и нашата апликация</a:t>
            </a:r>
          </a:p>
        </p:txBody>
      </p:sp>
    </p:spTree>
    <p:extLst>
      <p:ext uri="{BB962C8B-B14F-4D97-AF65-F5344CB8AC3E}">
        <p14:creationId xmlns:p14="http://schemas.microsoft.com/office/powerpoint/2010/main" val="153180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Видове валидиране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308" y="1201316"/>
            <a:ext cx="77048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Валидация в </a:t>
            </a:r>
            <a:r>
              <a:rPr lang="en-US" dirty="0"/>
              <a:t>browser-a – </a:t>
            </a:r>
            <a:r>
              <a:rPr lang="en-US" i="1" dirty="0"/>
              <a:t>client-side</a:t>
            </a:r>
          </a:p>
          <a:p>
            <a:endParaRPr lang="bg-BG" sz="1400" dirty="0"/>
          </a:p>
          <a:p>
            <a:r>
              <a:rPr lang="bg-BG" sz="1400" dirty="0"/>
              <a:t>Случва се при клиента, в </a:t>
            </a:r>
            <a:r>
              <a:rPr lang="en-US" sz="1400" dirty="0"/>
              <a:t>browser-a </a:t>
            </a:r>
            <a:r>
              <a:rPr lang="bg-BG" sz="1400" dirty="0"/>
              <a:t>и </a:t>
            </a:r>
            <a:r>
              <a:rPr lang="bg-BG" sz="1400" b="1" dirty="0"/>
              <a:t>преди </a:t>
            </a:r>
            <a:r>
              <a:rPr lang="bg-BG" sz="1400" dirty="0"/>
              <a:t>въведените данни да бъдат изпратени към сървър. Осъществява се благодарение, както на вградени функционалности в </a:t>
            </a:r>
            <a:r>
              <a:rPr lang="en-US" sz="1400" dirty="0"/>
              <a:t>browser-a,</a:t>
            </a:r>
            <a:r>
              <a:rPr lang="bg-BG" sz="1400" dirty="0"/>
              <a:t> така и на методи създадени от фронт-енд девелопърите;</a:t>
            </a:r>
          </a:p>
          <a:p>
            <a:r>
              <a:rPr lang="bg-BG" sz="1400" dirty="0"/>
              <a:t>Характеризира се с бързина(</a:t>
            </a:r>
            <a:r>
              <a:rPr lang="en-US" sz="1400" dirty="0"/>
              <a:t>user-friendly</a:t>
            </a:r>
            <a:r>
              <a:rPr lang="bg-BG" sz="1400" dirty="0"/>
              <a:t>);</a:t>
            </a:r>
          </a:p>
          <a:p>
            <a:r>
              <a:rPr lang="bg-BG" sz="1400" dirty="0"/>
              <a:t>Вградените функционалности не подлежат на значимо модифициране. </a:t>
            </a:r>
          </a:p>
          <a:p>
            <a:r>
              <a:rPr lang="bg-BG" sz="1400" dirty="0"/>
              <a:t>Разработените от девелопъри чрез </a:t>
            </a:r>
            <a:r>
              <a:rPr lang="en-US" sz="1400" dirty="0"/>
              <a:t>JavaScript </a:t>
            </a:r>
            <a:r>
              <a:rPr lang="bg-BG" sz="1400" dirty="0"/>
              <a:t>методи, могат да бъдат модифицирани според нуждите на конкретния продукт.</a:t>
            </a:r>
            <a:endParaRPr lang="en-US" sz="1400" dirty="0"/>
          </a:p>
          <a:p>
            <a:endParaRPr lang="en-US" i="1" dirty="0"/>
          </a:p>
          <a:p>
            <a:r>
              <a:rPr lang="bg-BG" dirty="0"/>
              <a:t>Валидация на </a:t>
            </a:r>
            <a:r>
              <a:rPr lang="en-US" dirty="0"/>
              <a:t>server-a – </a:t>
            </a:r>
            <a:r>
              <a:rPr lang="en-US" i="1" dirty="0"/>
              <a:t>server-side</a:t>
            </a:r>
            <a:endParaRPr lang="bg-BG" i="1" dirty="0"/>
          </a:p>
          <a:p>
            <a:endParaRPr lang="bg-BG" sz="1400" dirty="0"/>
          </a:p>
          <a:p>
            <a:r>
              <a:rPr lang="bg-BG" sz="1400" dirty="0"/>
              <a:t>Случва се на сървър-а, </a:t>
            </a:r>
            <a:r>
              <a:rPr lang="bg-BG" sz="1400" b="1" dirty="0"/>
              <a:t>след </a:t>
            </a:r>
            <a:r>
              <a:rPr lang="bg-BG" sz="1400" dirty="0"/>
              <a:t>като данните са изпратени и преди да бъдат записани в база данни.</a:t>
            </a:r>
            <a:endParaRPr lang="bg-BG" dirty="0"/>
          </a:p>
          <a:p>
            <a:r>
              <a:rPr lang="bg-BG" sz="1400" dirty="0"/>
              <a:t>Предвид факта, че се изчаква валидиране и отговор от сървър е по-бавна</a:t>
            </a:r>
            <a:r>
              <a:rPr lang="en-US" sz="1400" dirty="0"/>
              <a:t>. </a:t>
            </a:r>
            <a:r>
              <a:rPr lang="bg-BG" sz="1400" dirty="0"/>
              <a:t>Тук се пада тежестта да бъдат отсяти некоректни и/или опасни данни.</a:t>
            </a:r>
          </a:p>
        </p:txBody>
      </p:sp>
    </p:spTree>
    <p:extLst>
      <p:ext uri="{BB962C8B-B14F-4D97-AF65-F5344CB8AC3E}">
        <p14:creationId xmlns:p14="http://schemas.microsoft.com/office/powerpoint/2010/main" val="346245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required &amp; autofocus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50" y="2235232"/>
            <a:ext cx="8582025" cy="2466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30" y="1328067"/>
            <a:ext cx="85293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required</a:t>
            </a:r>
            <a:r>
              <a:rPr lang="en-US" sz="1400" dirty="0"/>
              <a:t> - </a:t>
            </a:r>
            <a:r>
              <a:rPr lang="bg-BG" sz="1400" dirty="0"/>
              <a:t>Прави съответното поле </a:t>
            </a:r>
            <a:r>
              <a:rPr lang="bg-BG" sz="1400" b="1" dirty="0"/>
              <a:t>задължително, </a:t>
            </a:r>
            <a:r>
              <a:rPr lang="bg-BG" sz="1400" dirty="0"/>
              <a:t>формата не можа де бъде изпратена ако това поле няма </a:t>
            </a:r>
            <a:r>
              <a:rPr lang="en-US" sz="1400" b="1" dirty="0"/>
              <a:t>value*</a:t>
            </a:r>
            <a:r>
              <a:rPr lang="bg-BG" sz="1400" b="1" dirty="0"/>
              <a:t>;</a:t>
            </a:r>
            <a:endParaRPr lang="en-US" sz="1400" b="1" dirty="0"/>
          </a:p>
          <a:p>
            <a:endParaRPr lang="bg-BG" sz="1400" dirty="0"/>
          </a:p>
          <a:p>
            <a:r>
              <a:rPr lang="bg-BG" sz="1400" dirty="0"/>
              <a:t>Имайте предвид когато ползвате атрибут</a:t>
            </a:r>
            <a:r>
              <a:rPr lang="en-US" sz="1400" b="1" dirty="0"/>
              <a:t> value</a:t>
            </a:r>
            <a:r>
              <a:rPr lang="bg-BG" sz="1400" b="1" dirty="0"/>
              <a:t> </a:t>
            </a:r>
            <a:r>
              <a:rPr lang="bg-BG" sz="1400" dirty="0"/>
              <a:t>с определена стойност,</a:t>
            </a:r>
            <a:r>
              <a:rPr lang="bg-BG" sz="1400" b="1" dirty="0"/>
              <a:t> </a:t>
            </a:r>
            <a:r>
              <a:rPr lang="bg-BG" sz="1400" dirty="0"/>
              <a:t>че</a:t>
            </a:r>
            <a:r>
              <a:rPr lang="bg-BG" sz="1400" b="1" dirty="0"/>
              <a:t>  </a:t>
            </a:r>
            <a:r>
              <a:rPr lang="bg-BG" sz="1400" dirty="0"/>
              <a:t>може да подведете клиента;</a:t>
            </a:r>
            <a:endParaRPr lang="en-US" sz="1400" dirty="0"/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utofocus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фокусира/ маркира съответния елемент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/>
          </a:p>
          <a:p>
            <a:r>
              <a:rPr lang="bg-BG" sz="1400" b="1" dirty="0"/>
              <a:t> 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00057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disabled,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readonly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&amp; hidden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" y="2473218"/>
            <a:ext cx="8582025" cy="240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830" y="1328067"/>
            <a:ext cx="8529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disabled</a:t>
            </a:r>
            <a:r>
              <a:rPr lang="en-US" sz="1400" dirty="0"/>
              <a:t> – </a:t>
            </a:r>
            <a:r>
              <a:rPr lang="bg-BG" sz="1400" dirty="0"/>
              <a:t>променя визуално съответния елемент и не позволява интеракции с него</a:t>
            </a:r>
            <a:r>
              <a:rPr lang="en-US" sz="1400" dirty="0"/>
              <a:t>;</a:t>
            </a:r>
          </a:p>
          <a:p>
            <a:r>
              <a:rPr lang="en-US" sz="1400" b="1" dirty="0" err="1"/>
              <a:t>readonly</a:t>
            </a:r>
            <a:r>
              <a:rPr lang="en-US" sz="1400" b="1" dirty="0"/>
              <a:t> </a:t>
            </a:r>
            <a:r>
              <a:rPr lang="bg-BG" sz="1400" dirty="0"/>
              <a:t>– визуално елементът не е променен, но не се позволява промяна на стоността му</a:t>
            </a:r>
            <a:r>
              <a:rPr lang="en-US" sz="1400" dirty="0"/>
              <a:t>;</a:t>
            </a:r>
          </a:p>
          <a:p>
            <a:r>
              <a:rPr lang="en-US" sz="1400" b="1" dirty="0"/>
              <a:t>hidden </a:t>
            </a:r>
            <a:r>
              <a:rPr lang="en-US" sz="1400" dirty="0"/>
              <a:t>– </a:t>
            </a:r>
            <a:r>
              <a:rPr lang="bg-BG" sz="1400" dirty="0"/>
              <a:t>скрива съответното поле, то не видимо за клиента, но въпреки това е част от нашата форма;</a:t>
            </a:r>
            <a:endParaRPr lang="bg-BG" sz="1400" b="1" dirty="0"/>
          </a:p>
        </p:txBody>
      </p:sp>
    </p:spTree>
    <p:extLst>
      <p:ext uri="{BB962C8B-B14F-4D97-AF65-F5344CB8AC3E}">
        <p14:creationId xmlns:p14="http://schemas.microsoft.com/office/powerpoint/2010/main" val="139837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Максимален брой символи/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maxlength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96" y="1878501"/>
            <a:ext cx="81915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30" y="1328067"/>
            <a:ext cx="852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maxlength</a:t>
            </a:r>
            <a:r>
              <a:rPr lang="en-US" sz="1400" b="1" dirty="0"/>
              <a:t>=“10” – </a:t>
            </a:r>
            <a:r>
              <a:rPr lang="bg-BG" sz="1400" dirty="0"/>
              <a:t>така дефиниран този атрибут, ограничава </a:t>
            </a:r>
            <a:r>
              <a:rPr lang="bg-BG" sz="1400" b="1" i="1" dirty="0"/>
              <a:t>максималния брой символи </a:t>
            </a:r>
            <a:r>
              <a:rPr lang="bg-BG" sz="1400" dirty="0"/>
              <a:t>до 10</a:t>
            </a:r>
            <a:endParaRPr lang="bg-BG" sz="1400" b="1" dirty="0"/>
          </a:p>
        </p:txBody>
      </p:sp>
    </p:spTree>
    <p:extLst>
      <p:ext uri="{BB962C8B-B14F-4D97-AF65-F5344CB8AC3E}">
        <p14:creationId xmlns:p14="http://schemas.microsoft.com/office/powerpoint/2010/main" val="151022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Минимална и максимална стойност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" y="2264739"/>
            <a:ext cx="8153400" cy="2447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30" y="1328067"/>
            <a:ext cx="8529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min =“10” – </a:t>
            </a:r>
            <a:r>
              <a:rPr lang="bg-BG" sz="1400" dirty="0"/>
              <a:t>дефинира минималната </a:t>
            </a:r>
            <a:r>
              <a:rPr lang="bg-BG" sz="1400" b="1" i="1" dirty="0"/>
              <a:t>стойност</a:t>
            </a:r>
            <a:r>
              <a:rPr lang="bg-BG" sz="1400" dirty="0"/>
              <a:t>, в случая 10;</a:t>
            </a:r>
          </a:p>
          <a:p>
            <a:r>
              <a:rPr lang="en-US" sz="1400" b="1" dirty="0"/>
              <a:t>max=“100” – </a:t>
            </a:r>
            <a:r>
              <a:rPr lang="bg-BG" sz="1400" dirty="0"/>
              <a:t>дефинира максимална стойност, в случая 100;</a:t>
            </a:r>
          </a:p>
          <a:p>
            <a:r>
              <a:rPr lang="en-US" sz="1400" b="1" dirty="0"/>
              <a:t>step=“10” – </a:t>
            </a:r>
            <a:r>
              <a:rPr lang="bg-BG" sz="1400" dirty="0"/>
              <a:t>дефинира стъпката на промяна (напр при </a:t>
            </a:r>
            <a:r>
              <a:rPr lang="en-US" sz="1400" dirty="0"/>
              <a:t>input type number, </a:t>
            </a:r>
            <a:r>
              <a:rPr lang="bg-BG" sz="1400" dirty="0"/>
              <a:t>и манипулиране със стрелките)</a:t>
            </a:r>
            <a:endParaRPr lang="bg-BG" sz="1400" b="1" dirty="0"/>
          </a:p>
        </p:txBody>
      </p:sp>
    </p:spTree>
    <p:extLst>
      <p:ext uri="{BB962C8B-B14F-4D97-AF65-F5344CB8AC3E}">
        <p14:creationId xmlns:p14="http://schemas.microsoft.com/office/powerpoint/2010/main" val="195849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Валидиране спрямо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pattern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830" y="1328067"/>
            <a:ext cx="852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pattern </a:t>
            </a:r>
            <a:r>
              <a:rPr lang="en-US" sz="1400" dirty="0"/>
              <a:t>– </a:t>
            </a:r>
            <a:r>
              <a:rPr lang="bg-BG" sz="1400" dirty="0"/>
              <a:t>модел – предполага да посочите определн модел на когото да отговаря въведената от клиента информация. Този модел се задава чрез така наречените </a:t>
            </a:r>
            <a:r>
              <a:rPr lang="en-US" sz="1400" b="1" dirty="0"/>
              <a:t>regular expressions</a:t>
            </a:r>
            <a:endParaRPr lang="bg-BG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96" y="2107113"/>
            <a:ext cx="8048625" cy="2124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6830" y="4455013"/>
            <a:ext cx="86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Повече информация за </a:t>
            </a:r>
            <a:r>
              <a:rPr lang="en-US" sz="1400" dirty="0"/>
              <a:t>patterns - https://developer.mozilla.org/en-US/docs/Learn/HTML/Forms/Form_validation</a:t>
            </a:r>
          </a:p>
          <a:p>
            <a:r>
              <a:rPr lang="en-US" sz="1400" dirty="0"/>
              <a:t> 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43857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81241" y="39982"/>
            <a:ext cx="104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/>
                </a:solidFill>
              </a:rPr>
              <a:t>Съдържание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827584" y="859278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</p:txBody>
      </p:sp>
      <p:sp>
        <p:nvSpPr>
          <p:cNvPr id="58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827584" y="1613619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827584" y="236796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Аудио и видео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 animBg="1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6844" y="4310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Audio &amp; Video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84" y="1323193"/>
            <a:ext cx="8029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Преди </a:t>
            </a:r>
            <a:r>
              <a:rPr lang="en-US" sz="1400" dirty="0"/>
              <a:t>HTML5, </a:t>
            </a:r>
            <a:r>
              <a:rPr lang="bg-BG" sz="1400" dirty="0"/>
              <a:t>звук, можеше да бъде възпроизведен, единствено чрез използване на т.нар. </a:t>
            </a:r>
            <a:r>
              <a:rPr lang="en-US" sz="1400" dirty="0"/>
              <a:t>plug-in-</a:t>
            </a:r>
            <a:r>
              <a:rPr lang="bg-BG" sz="1400" dirty="0"/>
              <a:t>и*.</a:t>
            </a:r>
          </a:p>
          <a:p>
            <a:r>
              <a:rPr lang="bg-BG" sz="1400" dirty="0">
                <a:solidFill>
                  <a:srgbClr val="0F7792"/>
                </a:solidFill>
              </a:rPr>
              <a:t>&lt;</a:t>
            </a:r>
            <a:r>
              <a:rPr lang="en-US" sz="1400" dirty="0">
                <a:solidFill>
                  <a:srgbClr val="9365B8"/>
                </a:solidFill>
              </a:rPr>
              <a:t>audio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 </a:t>
            </a:r>
            <a:r>
              <a:rPr lang="bg-BG" sz="1400" dirty="0"/>
              <a:t>ни предоставя стандартен начин за рефериране към звуков файл и възпроизвеждането му.</a:t>
            </a:r>
            <a:endParaRPr lang="en-US" sz="1400" dirty="0"/>
          </a:p>
          <a:p>
            <a:endParaRPr lang="en-US" sz="1400" dirty="0">
              <a:solidFill>
                <a:srgbClr val="0F7792"/>
              </a:solidFill>
            </a:endParaRPr>
          </a:p>
          <a:p>
            <a:r>
              <a:rPr lang="bg-BG" sz="1400" dirty="0"/>
              <a:t>Атрибут </a:t>
            </a:r>
            <a:r>
              <a:rPr lang="en-US" sz="1400" dirty="0"/>
              <a:t>controls – </a:t>
            </a:r>
            <a:r>
              <a:rPr lang="bg-BG" sz="1400" dirty="0"/>
              <a:t>добавя контроли за аудио файла като</a:t>
            </a:r>
            <a:r>
              <a:rPr lang="en-US" sz="1400" dirty="0"/>
              <a:t> </a:t>
            </a:r>
            <a:r>
              <a:rPr lang="en-US" sz="1400" i="1" dirty="0"/>
              <a:t>play, pause &amp; volume</a:t>
            </a:r>
          </a:p>
          <a:p>
            <a:r>
              <a:rPr lang="en-US" sz="1400" dirty="0"/>
              <a:t>Source </a:t>
            </a:r>
            <a:r>
              <a:rPr lang="bg-BG" sz="1400" dirty="0"/>
              <a:t>таг – обозначава къде се намира ресурса ни и какъв формат 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89" y="2757479"/>
            <a:ext cx="7419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6844" y="4310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Audio &amp; Video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Video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127994"/>
                </a:solidFill>
              </a:rPr>
              <a:t>	</a:t>
            </a:r>
            <a:endParaRPr lang="en-US" b="1" dirty="0">
              <a:solidFill>
                <a:srgbClr val="12799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830" y="1328067"/>
            <a:ext cx="852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Преди </a:t>
            </a:r>
            <a:r>
              <a:rPr lang="en-US" sz="1400" dirty="0"/>
              <a:t>HTML5, </a:t>
            </a:r>
            <a:r>
              <a:rPr lang="bg-BG" sz="1400" dirty="0"/>
              <a:t>клип, можеше да бъде възпроизведен, единствено чрез използване на т.нар. </a:t>
            </a:r>
            <a:r>
              <a:rPr lang="en-US" sz="1400" dirty="0"/>
              <a:t>plug-in-</a:t>
            </a:r>
            <a:r>
              <a:rPr lang="bg-BG" sz="1400" dirty="0"/>
              <a:t>и*.</a:t>
            </a:r>
          </a:p>
          <a:p>
            <a:r>
              <a:rPr lang="bg-BG" sz="1400" dirty="0">
                <a:solidFill>
                  <a:srgbClr val="0F7792"/>
                </a:solidFill>
              </a:rPr>
              <a:t>&lt;</a:t>
            </a:r>
            <a:r>
              <a:rPr lang="en-US" sz="1400" dirty="0">
                <a:solidFill>
                  <a:srgbClr val="9365B8"/>
                </a:solidFill>
              </a:rPr>
              <a:t>video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 </a:t>
            </a:r>
            <a:r>
              <a:rPr lang="bg-BG" sz="1400" dirty="0"/>
              <a:t>ни предоставя стандартен начин за рефериране към звуков файл и възпроизвеждането му.</a:t>
            </a:r>
          </a:p>
          <a:p>
            <a:endParaRPr lang="bg-BG" sz="1400" dirty="0"/>
          </a:p>
          <a:p>
            <a:r>
              <a:rPr lang="bg-BG" sz="1400" dirty="0"/>
              <a:t>Атрибут </a:t>
            </a:r>
            <a:r>
              <a:rPr lang="en-US" sz="1400" dirty="0" err="1"/>
              <a:t>autoplay</a:t>
            </a:r>
            <a:r>
              <a:rPr lang="en-US" sz="1400" dirty="0"/>
              <a:t> – </a:t>
            </a:r>
            <a:r>
              <a:rPr lang="bg-BG" sz="1400" dirty="0"/>
              <a:t>съответното видео ще тръгне веднага щом е готово, не работи на всички устройства!</a:t>
            </a:r>
            <a:endParaRPr lang="en-US" sz="1400" i="1" dirty="0"/>
          </a:p>
          <a:p>
            <a:r>
              <a:rPr lang="en-US" sz="1400" dirty="0"/>
              <a:t>&lt;source&gt; </a:t>
            </a:r>
            <a:r>
              <a:rPr lang="bg-BG" sz="1400" dirty="0"/>
              <a:t>таг – обозначава къде се намира ресурса ни и какъв формат е;</a:t>
            </a:r>
          </a:p>
          <a:p>
            <a:r>
              <a:rPr lang="en-US" sz="1400" dirty="0"/>
              <a:t>&lt;track&gt; </a:t>
            </a:r>
            <a:r>
              <a:rPr lang="bg-BG" sz="1400" dirty="0"/>
              <a:t>таг – дефинира текстовите „писти“ в </a:t>
            </a:r>
            <a:r>
              <a:rPr lang="en-US" sz="1400" dirty="0"/>
              <a:t>media player</a:t>
            </a:r>
            <a:r>
              <a:rPr lang="bg-BG" sz="1400" dirty="0"/>
              <a:t>-ите</a:t>
            </a:r>
            <a:endParaRPr lang="en-US" sz="1400" dirty="0"/>
          </a:p>
          <a:p>
            <a:endParaRPr lang="en-US" sz="1400" dirty="0"/>
          </a:p>
          <a:p>
            <a:r>
              <a:rPr lang="bg-BG" sz="1400" dirty="0"/>
              <a:t>Не бъркайте </a:t>
            </a:r>
            <a:r>
              <a:rPr lang="en-US" sz="1400" dirty="0"/>
              <a:t>embedded video </a:t>
            </a:r>
            <a:r>
              <a:rPr lang="bg-BG" sz="1400" dirty="0"/>
              <a:t>с &lt;</a:t>
            </a:r>
            <a:r>
              <a:rPr lang="en-US" sz="1400" dirty="0"/>
              <a:t>video</a:t>
            </a:r>
            <a:r>
              <a:rPr lang="bg-BG" sz="1400" dirty="0"/>
              <a:t>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224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2" y="43105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Деклариране на версията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 PUBLIC "-//W3C//DTD HTML 4.01//EN“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"http://www.w3.org/TR/html4/strict.dtd"&gt;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 PUBLIC "-//W3C//DTD HTML 4.01 Transitional//EN"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"http://www.w3.org/TR/html4/loose.dtd"&gt;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 PUBLIC "-//W3C//DTD HTML 4.01 Frameset//EN"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"http://www.w3.org/TR/html4/frameset.dtd"&gt;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27994"/>
                </a:solidFill>
              </a:rPr>
              <a:t>&lt;!DOCTYPE html&gt;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8642" y="415364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127994"/>
                </a:solidFill>
              </a:rPr>
              <a:t>Единствената декларация, която ви е необходима. Тя ви гарантира, че документът ви, ще бъде </a:t>
            </a:r>
            <a:r>
              <a:rPr lang="en-US" sz="1400" i="1" dirty="0">
                <a:solidFill>
                  <a:srgbClr val="127994"/>
                </a:solidFill>
              </a:rPr>
              <a:t>parse</a:t>
            </a:r>
            <a:r>
              <a:rPr lang="bg-BG" sz="1400" i="1" dirty="0">
                <a:solidFill>
                  <a:srgbClr val="127994"/>
                </a:solidFill>
              </a:rPr>
              <a:t>-нат</a:t>
            </a:r>
            <a:r>
              <a:rPr lang="en-US" sz="1400" i="1" dirty="0">
                <a:solidFill>
                  <a:srgbClr val="127994"/>
                </a:solidFill>
              </a:rPr>
              <a:t> </a:t>
            </a:r>
            <a:r>
              <a:rPr lang="bg-BG" sz="1400" dirty="0">
                <a:solidFill>
                  <a:srgbClr val="127994"/>
                </a:solidFill>
              </a:rPr>
              <a:t>в различните </a:t>
            </a:r>
            <a:r>
              <a:rPr lang="en-US" sz="1400" dirty="0">
                <a:solidFill>
                  <a:srgbClr val="127994"/>
                </a:solidFill>
              </a:rPr>
              <a:t>browser-</a:t>
            </a:r>
            <a:r>
              <a:rPr lang="bg-BG" sz="1400" dirty="0">
                <a:solidFill>
                  <a:srgbClr val="127994"/>
                </a:solidFill>
              </a:rPr>
              <a:t>и, по един и същи начин.</a:t>
            </a:r>
            <a:endParaRPr lang="en-US" sz="1400" dirty="0">
              <a:solidFill>
                <a:srgbClr val="1279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902959" y="4366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Деклариране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attribute “type”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579637"/>
            <a:ext cx="8105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525266"/>
            <a:ext cx="8048625" cy="47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8681" y="1246982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127994"/>
                </a:solidFill>
              </a:rPr>
              <a:t>Преди </a:t>
            </a:r>
            <a:r>
              <a:rPr lang="en-US" sz="1400" dirty="0">
                <a:solidFill>
                  <a:srgbClr val="127994"/>
                </a:solidFill>
              </a:rPr>
              <a:t>HTML5</a:t>
            </a:r>
            <a:r>
              <a:rPr lang="bg-BG" sz="1400" dirty="0">
                <a:solidFill>
                  <a:srgbClr val="127994"/>
                </a:solidFill>
              </a:rPr>
              <a:t>:</a:t>
            </a:r>
            <a:endParaRPr lang="en-US" sz="1400" dirty="0">
              <a:solidFill>
                <a:srgbClr val="12799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8681" y="2217489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127994"/>
                </a:solidFill>
              </a:rPr>
              <a:t>От </a:t>
            </a:r>
            <a:r>
              <a:rPr lang="en-US" sz="1400" dirty="0">
                <a:solidFill>
                  <a:srgbClr val="127994"/>
                </a:solidFill>
              </a:rPr>
              <a:t>HTML5 </a:t>
            </a:r>
            <a:r>
              <a:rPr lang="bg-BG" sz="1400" dirty="0">
                <a:solidFill>
                  <a:srgbClr val="127994"/>
                </a:solidFill>
              </a:rPr>
              <a:t>нататък:</a:t>
            </a:r>
            <a:endParaRPr lang="en-US" sz="1400" dirty="0">
              <a:solidFill>
                <a:srgbClr val="127994"/>
              </a:solidFill>
            </a:endParaRPr>
          </a:p>
        </p:txBody>
      </p:sp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18681" y="3187996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Поставяне на кавички при деклариране на атрибути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18681" y="3554563"/>
            <a:ext cx="8404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1400" dirty="0"/>
          </a:p>
          <a:p>
            <a:r>
              <a:rPr lang="bg-BG" sz="1400" dirty="0">
                <a:solidFill>
                  <a:srgbClr val="127994"/>
                </a:solidFill>
              </a:rPr>
              <a:t>Има четири ВАЛИДНИ начина за описване</a:t>
            </a:r>
          </a:p>
          <a:p>
            <a:r>
              <a:rPr lang="bg-BG" sz="1400" dirty="0"/>
              <a:t>Празен: </a:t>
            </a:r>
            <a:r>
              <a:rPr lang="bg-BG" sz="1400" dirty="0">
                <a:solidFill>
                  <a:srgbClr val="0F7792"/>
                </a:solidFill>
              </a:rPr>
              <a:t>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disabled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;</a:t>
            </a:r>
          </a:p>
          <a:p>
            <a:r>
              <a:rPr lang="bg-BG" sz="1400" dirty="0"/>
              <a:t>Без кавички</a:t>
            </a:r>
            <a:r>
              <a:rPr lang="bg-BG" sz="1400" dirty="0">
                <a:solidFill>
                  <a:srgbClr val="0F7792"/>
                </a:solidFill>
              </a:rPr>
              <a:t>: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value=yes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;</a:t>
            </a:r>
          </a:p>
          <a:p>
            <a:r>
              <a:rPr lang="bg-BG" sz="1400" dirty="0"/>
              <a:t>С единични кавички:</a:t>
            </a:r>
            <a:r>
              <a:rPr lang="bg-BG" sz="1400" dirty="0">
                <a:solidFill>
                  <a:srgbClr val="0F7792"/>
                </a:solidFill>
              </a:rPr>
              <a:t>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type=‘checkbox’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endParaRPr lang="en-US" sz="1400" dirty="0">
              <a:solidFill>
                <a:srgbClr val="0F7792"/>
              </a:solidFill>
            </a:endParaRPr>
          </a:p>
          <a:p>
            <a:r>
              <a:rPr lang="bg-BG" sz="1400" dirty="0"/>
              <a:t>С двойни кавички:</a:t>
            </a:r>
            <a:r>
              <a:rPr lang="bg-BG" sz="1400" dirty="0">
                <a:solidFill>
                  <a:srgbClr val="0F7792"/>
                </a:solidFill>
              </a:rPr>
              <a:t>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type=“checkbox”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2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HTML5,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семантични тагове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div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&amp; &lt;span&gt;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9827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 &amp; &lt;span&gt; - </a:t>
            </a:r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несемантични тагове,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 НЕ носят сами по себеси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никаква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информация за своето съдържание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39418" y="2347386"/>
            <a:ext cx="4304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127994"/>
                </a:solidFill>
              </a:rPr>
              <a:t>&lt;</a:t>
            </a:r>
            <a:r>
              <a:rPr lang="en-US" sz="1400" dirty="0">
                <a:solidFill>
                  <a:srgbClr val="127994"/>
                </a:solidFill>
              </a:rPr>
              <a:t>table</a:t>
            </a:r>
            <a:r>
              <a:rPr lang="bg-BG" sz="1400" dirty="0">
                <a:solidFill>
                  <a:srgbClr val="127994"/>
                </a:solidFill>
              </a:rPr>
              <a:t>&gt;</a:t>
            </a:r>
            <a:r>
              <a:rPr lang="en-US" sz="1400" dirty="0">
                <a:solidFill>
                  <a:srgbClr val="127994"/>
                </a:solidFill>
              </a:rPr>
              <a:t>, &lt;form&gt;,&lt;article&gt; </a:t>
            </a:r>
            <a:r>
              <a:rPr lang="bg-BG" sz="1400" dirty="0">
                <a:solidFill>
                  <a:srgbClr val="127994"/>
                </a:solidFill>
              </a:rPr>
              <a:t>- </a:t>
            </a:r>
            <a:r>
              <a:rPr lang="bg-BG" sz="1400" i="1" dirty="0">
                <a:solidFill>
                  <a:srgbClr val="127994"/>
                </a:solidFill>
              </a:rPr>
              <a:t>семантични тагове, те ясно показват какъв тип данни представят</a:t>
            </a:r>
            <a:endParaRPr lang="en-US" sz="1400" i="1" dirty="0">
              <a:solidFill>
                <a:srgbClr val="127994"/>
              </a:solidFill>
            </a:endParaRPr>
          </a:p>
          <a:p>
            <a:endParaRPr lang="en-US" sz="1400" i="1" dirty="0">
              <a:solidFill>
                <a:srgbClr val="127994"/>
              </a:solidFill>
            </a:endParaRPr>
          </a:p>
          <a:p>
            <a:r>
              <a:rPr lang="bg-BG" sz="1400" dirty="0">
                <a:solidFill>
                  <a:srgbClr val="127994"/>
                </a:solidFill>
              </a:rPr>
              <a:t>Семантика е наука изучаваща </a:t>
            </a:r>
            <a:r>
              <a:rPr lang="bg-BG" sz="1400" i="1" dirty="0">
                <a:solidFill>
                  <a:srgbClr val="127994"/>
                </a:solidFill>
              </a:rPr>
              <a:t>значението </a:t>
            </a:r>
            <a:r>
              <a:rPr lang="bg-BG" sz="1400" dirty="0">
                <a:solidFill>
                  <a:srgbClr val="127994"/>
                </a:solidFill>
              </a:rPr>
              <a:t>на думите и фразите.</a:t>
            </a:r>
          </a:p>
          <a:p>
            <a:endParaRPr lang="bg-BG" sz="1400" i="1" dirty="0">
              <a:solidFill>
                <a:srgbClr val="127994"/>
              </a:solidFill>
            </a:endParaRPr>
          </a:p>
          <a:p>
            <a:r>
              <a:rPr lang="bg-BG" sz="1400" dirty="0">
                <a:solidFill>
                  <a:srgbClr val="127994"/>
                </a:solidFill>
              </a:rPr>
              <a:t>По тази логика, семантични елементи – </a:t>
            </a:r>
            <a:r>
              <a:rPr lang="bg-BG" sz="1400" b="1" dirty="0">
                <a:solidFill>
                  <a:srgbClr val="127994"/>
                </a:solidFill>
              </a:rPr>
              <a:t>елементи със значение.</a:t>
            </a:r>
            <a:endParaRPr lang="en-US" sz="1400" dirty="0">
              <a:solidFill>
                <a:srgbClr val="12799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50560" y="1358811"/>
            <a:ext cx="28309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127994"/>
                </a:solidFill>
              </a:rPr>
              <a:t>Нови </a:t>
            </a:r>
            <a:r>
              <a:rPr lang="bg-BG" sz="1400" i="1" dirty="0">
                <a:solidFill>
                  <a:srgbClr val="127994"/>
                </a:solidFill>
              </a:rPr>
              <a:t>семантични </a:t>
            </a:r>
            <a:r>
              <a:rPr lang="bg-BG" sz="1400" dirty="0">
                <a:solidFill>
                  <a:srgbClr val="127994"/>
                </a:solidFill>
              </a:rPr>
              <a:t>тагове в </a:t>
            </a:r>
            <a:r>
              <a:rPr lang="en-US" sz="1400" dirty="0">
                <a:solidFill>
                  <a:srgbClr val="127994"/>
                </a:solidFill>
              </a:rPr>
              <a:t>HTML5</a:t>
            </a:r>
          </a:p>
          <a:p>
            <a:endParaRPr lang="en-US" sz="1400" dirty="0"/>
          </a:p>
          <a:p>
            <a:r>
              <a:rPr lang="en-US" sz="1400" dirty="0"/>
              <a:t>&lt;article&gt;</a:t>
            </a:r>
          </a:p>
          <a:p>
            <a:r>
              <a:rPr lang="en-US" sz="1400" dirty="0"/>
              <a:t>&lt;aside&gt;</a:t>
            </a:r>
          </a:p>
          <a:p>
            <a:r>
              <a:rPr lang="en-US" sz="1400" dirty="0"/>
              <a:t>&lt;details&gt;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figcaption</a:t>
            </a:r>
            <a:r>
              <a:rPr lang="en-US" sz="1400" dirty="0"/>
              <a:t>&gt;</a:t>
            </a:r>
          </a:p>
          <a:p>
            <a:r>
              <a:rPr lang="en-US" sz="1400" dirty="0"/>
              <a:t>&lt;figure&gt;</a:t>
            </a:r>
          </a:p>
          <a:p>
            <a:r>
              <a:rPr lang="en-US" sz="1400" dirty="0"/>
              <a:t>&lt;footer&gt;</a:t>
            </a:r>
          </a:p>
          <a:p>
            <a:r>
              <a:rPr lang="en-US" sz="1400" dirty="0"/>
              <a:t>&lt;header&gt;</a:t>
            </a:r>
          </a:p>
          <a:p>
            <a:r>
              <a:rPr lang="en-US" sz="1400" dirty="0"/>
              <a:t>&lt;main&gt;</a:t>
            </a:r>
          </a:p>
          <a:p>
            <a:r>
              <a:rPr lang="en-US" sz="1400" dirty="0"/>
              <a:t>&lt;mark&gt;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nav</a:t>
            </a:r>
            <a:r>
              <a:rPr lang="en-US" sz="1400" dirty="0"/>
              <a:t>&gt;</a:t>
            </a:r>
          </a:p>
          <a:p>
            <a:r>
              <a:rPr lang="en-US" sz="1400" dirty="0"/>
              <a:t>&lt;section&gt;</a:t>
            </a:r>
          </a:p>
          <a:p>
            <a:r>
              <a:rPr lang="en-US" sz="1400" dirty="0"/>
              <a:t>&lt;summary&gt;</a:t>
            </a:r>
          </a:p>
          <a:p>
            <a:r>
              <a:rPr lang="en-US" sz="1400" dirty="0"/>
              <a:t>&lt;time&gt;</a:t>
            </a:r>
            <a:endParaRPr lang="en-US" sz="1400" dirty="0">
              <a:solidFill>
                <a:srgbClr val="1279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4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HTML5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семантични тагове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224298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</a:rPr>
              <a:t>&lt;</a:t>
            </a:r>
            <a:r>
              <a:rPr lang="en-US" sz="1400" dirty="0">
                <a:solidFill>
                  <a:srgbClr val="9365B8"/>
                </a:solidFill>
              </a:rPr>
              <a:t>header</a:t>
            </a:r>
            <a:r>
              <a:rPr lang="en-US" sz="1400" dirty="0">
                <a:solidFill>
                  <a:srgbClr val="008080"/>
                </a:solidFill>
              </a:rPr>
              <a:t>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en-US" sz="1400" dirty="0">
                <a:solidFill>
                  <a:srgbClr val="008080"/>
                </a:solidFill>
              </a:rPr>
              <a:t>&lt;</a:t>
            </a:r>
            <a:r>
              <a:rPr lang="en-US" sz="1400" dirty="0">
                <a:solidFill>
                  <a:srgbClr val="9365B8"/>
                </a:solidFill>
              </a:rPr>
              <a:t>footer</a:t>
            </a:r>
            <a:r>
              <a:rPr lang="en-US" sz="1400" dirty="0">
                <a:solidFill>
                  <a:srgbClr val="008080"/>
                </a:solidFill>
              </a:rPr>
              <a:t>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използват се за да обединят в себе си елементи от съответните заглавна и крайна част на секция от документа или на целия документ; Не е проблем да съществуват по няколко такива елемента в един и същи документ.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1993404"/>
            <a:ext cx="781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8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HTML5,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семантични тагове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div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&amp; &lt;span&gt;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1358811"/>
            <a:ext cx="3279930" cy="2866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05" y="1358811"/>
            <a:ext cx="3067436" cy="28668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4259540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Кога да използваме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&lt;div&gt;?</a:t>
            </a:r>
            <a:endParaRPr lang="bg-BG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няма семантичен таг, който да представи съдържанието ни;</a:t>
            </a: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когато искаме да обединим набор от елементи с цел позициониране или някакъв друг вид презентация.</a:t>
            </a:r>
          </a:p>
          <a:p>
            <a:r>
              <a:rPr lang="bg-BG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6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HTML5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семантични тагове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224298"/>
            <a:ext cx="64087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</a:rPr>
              <a:t>&lt;</a:t>
            </a:r>
            <a:r>
              <a:rPr lang="en-US" sz="1400" dirty="0" err="1">
                <a:solidFill>
                  <a:srgbClr val="9365B8"/>
                </a:solidFill>
              </a:rPr>
              <a:t>nav</a:t>
            </a:r>
            <a:r>
              <a:rPr lang="en-US" sz="1400" dirty="0">
                <a:solidFill>
                  <a:srgbClr val="008080"/>
                </a:solidFill>
              </a:rPr>
              <a:t>&gt; -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съдържа хипервръзки, които служат за навигация;</a:t>
            </a:r>
            <a:endParaRPr lang="bg-BG" sz="1400" dirty="0">
              <a:solidFill>
                <a:srgbClr val="008080"/>
              </a:solidFill>
            </a:endParaRPr>
          </a:p>
          <a:p>
            <a:endParaRPr lang="bg-BG" sz="1400" dirty="0">
              <a:solidFill>
                <a:srgbClr val="008080"/>
              </a:solidFill>
            </a:endParaRPr>
          </a:p>
          <a:p>
            <a:r>
              <a:rPr lang="en-US" sz="1400" dirty="0">
                <a:solidFill>
                  <a:srgbClr val="008080"/>
                </a:solidFill>
              </a:rPr>
              <a:t>&lt;</a:t>
            </a:r>
            <a:r>
              <a:rPr lang="en-US" sz="1400" dirty="0">
                <a:solidFill>
                  <a:srgbClr val="9365B8"/>
                </a:solidFill>
              </a:rPr>
              <a:t>main</a:t>
            </a:r>
            <a:r>
              <a:rPr lang="en-US" sz="1400" dirty="0">
                <a:solidFill>
                  <a:srgbClr val="008080"/>
                </a:solidFill>
              </a:rPr>
              <a:t>&gt; -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предполага се, че в него поставяме уникално съдържание, което не се повтаря (няма навигации, копирайт информация, лого и т.н.). Съдържанието му е уникално. Може и вероятно съдържа много и различни други блокови елементи;</a:t>
            </a: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008080"/>
                </a:solidFill>
              </a:rPr>
              <a:t> &lt;</a:t>
            </a:r>
            <a:r>
              <a:rPr lang="en-US" sz="1400" dirty="0">
                <a:solidFill>
                  <a:srgbClr val="9365B8"/>
                </a:solidFill>
              </a:rPr>
              <a:t>section</a:t>
            </a:r>
            <a:r>
              <a:rPr lang="en-US" sz="1400" dirty="0">
                <a:solidFill>
                  <a:srgbClr val="008080"/>
                </a:solidFill>
              </a:rPr>
              <a:t>&gt;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грубо казано, ако можем да оприличим документът ви на вестник, то секциите ще са различните</a:t>
            </a: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рубрики – спорт, икономика, общество и тн. Предполага се да имат заглавие и съдържание (не е проблем всяка секция да има собствено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400" dirty="0">
              <a:solidFill>
                <a:srgbClr val="008080"/>
              </a:solidFill>
            </a:endParaRPr>
          </a:p>
          <a:p>
            <a:endParaRPr lang="en-US" sz="1400" dirty="0">
              <a:solidFill>
                <a:srgbClr val="008080"/>
              </a:solidFill>
            </a:endParaRPr>
          </a:p>
          <a:p>
            <a:r>
              <a:rPr lang="en-US" sz="1400" dirty="0">
                <a:solidFill>
                  <a:srgbClr val="008080"/>
                </a:solidFill>
              </a:rPr>
              <a:t>&lt;</a:t>
            </a:r>
            <a:r>
              <a:rPr lang="en-US" sz="1400" dirty="0">
                <a:solidFill>
                  <a:srgbClr val="9365B8"/>
                </a:solidFill>
              </a:rPr>
              <a:t>article</a:t>
            </a:r>
            <a:r>
              <a:rPr lang="en-US" sz="1400" dirty="0">
                <a:solidFill>
                  <a:srgbClr val="008080"/>
                </a:solidFill>
              </a:rPr>
              <a:t>&gt;</a:t>
            </a:r>
            <a:r>
              <a:rPr lang="bg-BG" sz="1400" dirty="0">
                <a:solidFill>
                  <a:srgbClr val="008080"/>
                </a:solidFill>
              </a:rPr>
              <a:t> -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същата логика с вестник, артикулите биха представлявали статии във вестника. Предполага се че артикулите са независими и самостоятелни елементи.</a:t>
            </a:r>
            <a:endParaRPr lang="en-US" sz="1400" dirty="0">
              <a:solidFill>
                <a:srgbClr val="008080"/>
              </a:solidFill>
            </a:endParaRPr>
          </a:p>
          <a:p>
            <a:endParaRPr lang="en-US" sz="1400" dirty="0">
              <a:solidFill>
                <a:srgbClr val="008080"/>
              </a:solidFill>
            </a:endParaRPr>
          </a:p>
          <a:p>
            <a:r>
              <a:rPr lang="en-US" sz="1400" dirty="0">
                <a:solidFill>
                  <a:srgbClr val="008080"/>
                </a:solidFill>
              </a:rPr>
              <a:t>&lt;</a:t>
            </a:r>
            <a:r>
              <a:rPr lang="en-US" sz="1400" dirty="0">
                <a:solidFill>
                  <a:srgbClr val="9365B8"/>
                </a:solidFill>
              </a:rPr>
              <a:t>aside</a:t>
            </a:r>
            <a:r>
              <a:rPr lang="en-US" sz="1400" dirty="0">
                <a:solidFill>
                  <a:srgbClr val="008080"/>
                </a:solidFill>
              </a:rPr>
              <a:t>&gt;</a:t>
            </a:r>
            <a:r>
              <a:rPr lang="bg-BG" sz="1400" dirty="0">
                <a:solidFill>
                  <a:srgbClr val="008080"/>
                </a:solidFill>
              </a:rPr>
              <a:t> -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включва съдържание, което е свързано със съдържанието около него. Не е самостоятелно а подпомага главното съдържание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73" y="1224298"/>
            <a:ext cx="2085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The Data Attribute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7" y="1870376"/>
            <a:ext cx="4486275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17" y="2853991"/>
            <a:ext cx="4514850" cy="276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693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C00000"/>
                </a:solidFill>
              </a:rPr>
              <a:t>Невалиден </a:t>
            </a:r>
            <a:r>
              <a:rPr lang="en-US" sz="1600" dirty="0">
                <a:solidFill>
                  <a:srgbClr val="C00000"/>
                </a:solidFill>
              </a:rPr>
              <a:t>mark-up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2631" y="2340544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6"/>
                </a:solidFill>
              </a:rPr>
              <a:t>Валиден </a:t>
            </a:r>
            <a:r>
              <a:rPr lang="en-US" sz="1600" dirty="0">
                <a:solidFill>
                  <a:schemeClr val="accent6"/>
                </a:solidFill>
              </a:rPr>
              <a:t>mark-up</a:t>
            </a:r>
            <a:endParaRPr lang="en-US" sz="1600" b="1" i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53817" y="3430309"/>
            <a:ext cx="84657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Ако елемента, който ползвате </a:t>
            </a:r>
            <a:r>
              <a:rPr lang="bg-BG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няма </a:t>
            </a:r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удобен атрибут за целите ви, може да добавите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data</a:t>
            </a:r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атрибут. Особено полезен при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за целите на тестването или при работа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CSS. </a:t>
            </a:r>
            <a:endParaRPr lang="bg-BG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Един елемент може да има неограничен брой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attribute-u</a:t>
            </a:r>
            <a:r>
              <a:rPr lang="bg-BG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Стойността на всеки такъв атрибут бива определена от вас.</a:t>
            </a:r>
          </a:p>
          <a:p>
            <a:r>
              <a:rPr lang="bg-BG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Винаги започва с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data-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8719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1864</TotalTime>
  <Words>1669</Words>
  <Application>Microsoft Office PowerPoint</Application>
  <PresentationFormat>On-screen Show (16:10)</PresentationFormat>
  <Paragraphs>281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238</cp:revision>
  <dcterms:created xsi:type="dcterms:W3CDTF">2015-10-11T06:58:48Z</dcterms:created>
  <dcterms:modified xsi:type="dcterms:W3CDTF">2019-02-25T15:02:07Z</dcterms:modified>
</cp:coreProperties>
</file>