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1" r:id="rId5"/>
    <p:sldId id="262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9900"/>
    <a:srgbClr val="D99B01"/>
    <a:srgbClr val="FF66CC"/>
    <a:srgbClr val="FF67AC"/>
    <a:srgbClr val="CC0099"/>
    <a:srgbClr val="FFDC47"/>
    <a:srgbClr val="5EEC3C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DB0BF-ADA7-423C-B8C4-E0E6BE62BD5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A068A-2C62-4250-B39A-554645BB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johnsnowlabs.com/index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Topic selection rational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quality checks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A068A-2C62-4250-B39A-554645BBB5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A068A-2C62-4250-B39A-554645BBB5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4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Rational of model selection and parameters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A068A-2C62-4250-B39A-554645BBB5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8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n-gram, Word2Vec or with third party libraries (e.g. </a:t>
            </a:r>
            <a:r>
              <a:rPr lang="en-CA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Spark NLP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Multilayer perceptron classifier (MLPC) and Naive Bayes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A068A-2C62-4250-B39A-554645BBB5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9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0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1"/>
            <a:ext cx="7177135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098800"/>
            <a:ext cx="7178241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3D3F6A80-F707-48F8-AF04-F01CEFB0D9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73929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23924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6933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6933" y="23924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4A045-930B-46CC-B431-44EE8C575AA8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onewomanseye.blogspot.com/2012/08/think-before-you-speak-or-tweet-or.html" TargetMode="Externa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3640685"/>
            <a:ext cx="7177135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Restaurant Review Rating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4251505"/>
            <a:ext cx="7178241" cy="610820"/>
          </a:xfrm>
        </p:spPr>
        <p:txBody>
          <a:bodyPr>
            <a:normAutofit/>
          </a:bodyPr>
          <a:lstStyle/>
          <a:p>
            <a:r>
              <a:rPr lang="en-US" sz="2400" dirty="0"/>
              <a:t>Multiclass Classification Using Spark </a:t>
            </a:r>
            <a:r>
              <a:rPr lang="en-US" sz="2400" dirty="0" err="1"/>
              <a:t>MLlib</a:t>
            </a:r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968993-CFD5-4266-B22E-D987FB455095}"/>
              </a:ext>
            </a:extLst>
          </p:cNvPr>
          <p:cNvSpPr txBox="1">
            <a:spLocks/>
          </p:cNvSpPr>
          <p:nvPr/>
        </p:nvSpPr>
        <p:spPr>
          <a:xfrm>
            <a:off x="7320690" y="4251505"/>
            <a:ext cx="1528156" cy="305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 baseline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Boris Korotkov</a:t>
            </a:r>
          </a:p>
          <a:p>
            <a:pPr algn="r"/>
            <a:r>
              <a:rPr lang="en-CA" sz="1200" dirty="0"/>
              <a:t>SCS-3252-008</a:t>
            </a:r>
            <a:endParaRPr lang="en-US" sz="1200" dirty="0"/>
          </a:p>
          <a:p>
            <a:pPr algn="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5" cy="609666"/>
          </a:xfrm>
        </p:spPr>
        <p:txBody>
          <a:bodyPr/>
          <a:lstStyle/>
          <a:p>
            <a:r>
              <a:rPr lang="en-US" dirty="0"/>
              <a:t>Predict Review Rating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1947471-DBE4-4C85-ABFF-8CA39EE32767}"/>
              </a:ext>
            </a:extLst>
          </p:cNvPr>
          <p:cNvSpPr txBox="1">
            <a:spLocks/>
          </p:cNvSpPr>
          <p:nvPr/>
        </p:nvSpPr>
        <p:spPr>
          <a:xfrm>
            <a:off x="448965" y="1808225"/>
            <a:ext cx="6260905" cy="57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4B9BA1A-8103-4B0D-A7B0-4E2BF8C730F0}"/>
              </a:ext>
            </a:extLst>
          </p:cNvPr>
          <p:cNvSpPr txBox="1">
            <a:spLocks/>
          </p:cNvSpPr>
          <p:nvPr/>
        </p:nvSpPr>
        <p:spPr>
          <a:xfrm>
            <a:off x="601670" y="3200502"/>
            <a:ext cx="1374345" cy="333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82, 065 </a:t>
            </a:r>
          </a:p>
          <a:p>
            <a:pPr marL="0" indent="0">
              <a:buNone/>
            </a:pPr>
            <a:r>
              <a:rPr lang="en-US" sz="1400" dirty="0"/>
              <a:t>records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F58AB-2F41-4B15-8C3A-FC16B6DF1F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07280" y="3216673"/>
            <a:ext cx="3742376" cy="1425537"/>
          </a:xfrm>
          <a:prstGeom prst="rect">
            <a:avLst/>
          </a:prstGeom>
        </p:spPr>
      </p:pic>
      <p:pic>
        <p:nvPicPr>
          <p:cNvPr id="1026" name="Picture 2" descr="Image result for kaggle logo">
            <a:extLst>
              <a:ext uri="{FF2B5EF4-FFF2-40B4-BE49-F238E27FC236}">
                <a16:creationId xmlns:a16="http://schemas.microsoft.com/office/drawing/2014/main" id="{C57BF7BF-344F-4BCD-842E-466567160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3" b="15097"/>
          <a:stretch/>
        </p:blipFill>
        <p:spPr bwMode="auto">
          <a:xfrm>
            <a:off x="601670" y="2437209"/>
            <a:ext cx="763525" cy="26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5DD352-BE9C-4811-A270-EF02CC3C36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5"/>
          <a:stretch/>
        </p:blipFill>
        <p:spPr>
          <a:xfrm>
            <a:off x="1517900" y="2438572"/>
            <a:ext cx="3931597" cy="6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  <a:p>
            <a:r>
              <a:rPr lang="en-US" dirty="0" err="1"/>
              <a:t>StopWordsRemover</a:t>
            </a:r>
            <a:endParaRPr lang="en-US" dirty="0"/>
          </a:p>
          <a:p>
            <a:r>
              <a:rPr lang="en-US" dirty="0" err="1"/>
              <a:t>HashingTF</a:t>
            </a:r>
            <a:endParaRPr lang="en-US" dirty="0"/>
          </a:p>
          <a:p>
            <a:r>
              <a:rPr lang="en-US" dirty="0"/>
              <a:t>IDF (Inverse document frequency)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spark">
            <a:extLst>
              <a:ext uri="{FF2B5EF4-FFF2-40B4-BE49-F238E27FC236}">
                <a16:creationId xmlns:a16="http://schemas.microsoft.com/office/drawing/2014/main" id="{3038AC3D-7299-4659-B128-A7AC78E7C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74" y="3124167"/>
            <a:ext cx="763526" cy="40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cala">
            <a:extLst>
              <a:ext uri="{FF2B5EF4-FFF2-40B4-BE49-F238E27FC236}">
                <a16:creationId xmlns:a16="http://schemas.microsoft.com/office/drawing/2014/main" id="{E10A47E8-21F3-4CFC-B52F-85AE52A5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74" y="3672122"/>
            <a:ext cx="1068935" cy="43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atabricks logo">
            <a:extLst>
              <a:ext uri="{FF2B5EF4-FFF2-40B4-BE49-F238E27FC236}">
                <a16:creationId xmlns:a16="http://schemas.microsoft.com/office/drawing/2014/main" id="{71956F7C-17AA-4B69-BD8B-AC8322D2B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36" b="33127"/>
          <a:stretch/>
        </p:blipFill>
        <p:spPr bwMode="auto">
          <a:xfrm>
            <a:off x="7212974" y="4251505"/>
            <a:ext cx="1456715" cy="30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selection and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430906"/>
            <a:ext cx="4428444" cy="610820"/>
          </a:xfrm>
        </p:spPr>
        <p:txBody>
          <a:bodyPr/>
          <a:lstStyle/>
          <a:p>
            <a:r>
              <a:rPr lang="en-US" dirty="0"/>
              <a:t>Random Forest Classifier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856388-D66D-4040-AB95-01878BA74745}"/>
              </a:ext>
            </a:extLst>
          </p:cNvPr>
          <p:cNvSpPr txBox="1">
            <a:spLocks/>
          </p:cNvSpPr>
          <p:nvPr/>
        </p:nvSpPr>
        <p:spPr>
          <a:xfrm>
            <a:off x="448965" y="3182570"/>
            <a:ext cx="6871726" cy="1374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Cross Validation training</a:t>
            </a:r>
          </a:p>
          <a:p>
            <a:pPr lvl="1"/>
            <a:r>
              <a:rPr lang="en-US" dirty="0"/>
              <a:t>5 folds</a:t>
            </a:r>
          </a:p>
          <a:p>
            <a:pPr lvl="1"/>
            <a:r>
              <a:rPr lang="en-US" dirty="0"/>
              <a:t>2 parameters: Max Depth &amp; </a:t>
            </a:r>
            <a:r>
              <a:rPr lang="en-US" dirty="0" err="1"/>
              <a:t>NumTrees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AE540-1201-458F-AE5D-9DC185E4B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" b="99743" l="791" r="9591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7410" y="1960930"/>
            <a:ext cx="1936683" cy="9925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BFE598-5126-4672-B8A2-E994C714BE4F}"/>
              </a:ext>
            </a:extLst>
          </p:cNvPr>
          <p:cNvSpPr txBox="1">
            <a:spLocks/>
          </p:cNvSpPr>
          <p:nvPr/>
        </p:nvSpPr>
        <p:spPr>
          <a:xfrm>
            <a:off x="448966" y="1579168"/>
            <a:ext cx="4428444" cy="61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80% Training / 20% 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7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1221639"/>
          </a:xfrm>
        </p:spPr>
        <p:txBody>
          <a:bodyPr/>
          <a:lstStyle/>
          <a:p>
            <a:r>
              <a:rPr lang="en-CA" dirty="0" err="1"/>
              <a:t>MulticlassClassificationEvaluator</a:t>
            </a:r>
            <a:endParaRPr lang="en-CA" dirty="0"/>
          </a:p>
          <a:p>
            <a:r>
              <a:rPr lang="en-CA" dirty="0"/>
              <a:t>The accuracy on Test set is 35.08%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B19C39-3F55-4FEB-882B-557A7EECABC8}"/>
              </a:ext>
            </a:extLst>
          </p:cNvPr>
          <p:cNvSpPr txBox="1">
            <a:spLocks/>
          </p:cNvSpPr>
          <p:nvPr/>
        </p:nvSpPr>
        <p:spPr>
          <a:xfrm>
            <a:off x="477359" y="2571749"/>
            <a:ext cx="8246070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Improvement opportunities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0E5714-33D7-4F04-9643-11BA211056DC}"/>
              </a:ext>
            </a:extLst>
          </p:cNvPr>
          <p:cNvSpPr txBox="1">
            <a:spLocks/>
          </p:cNvSpPr>
          <p:nvPr/>
        </p:nvSpPr>
        <p:spPr>
          <a:xfrm>
            <a:off x="477360" y="3182570"/>
            <a:ext cx="8246070" cy="1221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Additional feature engineering</a:t>
            </a:r>
          </a:p>
          <a:p>
            <a:r>
              <a:rPr lang="en-CA" dirty="0"/>
              <a:t>Different models</a:t>
            </a:r>
          </a:p>
          <a:p>
            <a:r>
              <a:rPr lang="en-CA" dirty="0"/>
              <a:t>Advanced hyperparameter tuning</a:t>
            </a:r>
          </a:p>
          <a:p>
            <a:endParaRPr lang="en-US" dirty="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ADBE0BB6-5C47-46BA-BDDA-C67D39E20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165" y="2659609"/>
            <a:ext cx="1666878" cy="10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4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F9D19A-29E4-4170-A207-97AC66489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4" b="89952" l="9756" r="898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4375" y="1808225"/>
            <a:ext cx="1749131" cy="254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122</Words>
  <Application>Microsoft Office PowerPoint</Application>
  <PresentationFormat>On-screen Show (16:9)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Restaurant Review Rating Prediction</vt:lpstr>
      <vt:lpstr>Objective</vt:lpstr>
      <vt:lpstr>Feature Engineering</vt:lpstr>
      <vt:lpstr>Model selection and training</vt:lpstr>
      <vt:lpstr>Model evaluation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Boris Korotkov</cp:lastModifiedBy>
  <cp:revision>147</cp:revision>
  <dcterms:created xsi:type="dcterms:W3CDTF">2013-08-21T19:17:07Z</dcterms:created>
  <dcterms:modified xsi:type="dcterms:W3CDTF">2019-04-08T01:53:57Z</dcterms:modified>
</cp:coreProperties>
</file>