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7477D9A0-8CD5-4A13-87B8-A54B73074EDB}">
          <p14:sldIdLst>
            <p14:sldId id="256"/>
          </p14:sldIdLst>
        </p14:section>
        <p14:section name="Раздел без заголовка" id="{0489F7D9-A6F6-42D3-9FC0-FFAAC5F91316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930" y="-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14.06.2012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14.06.2012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Compiler - SCL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Notes on implementation details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308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251520" y="2132856"/>
            <a:ext cx="8640960" cy="1224136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251520" y="1268760"/>
            <a:ext cx="8640960" cy="864096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51520" y="3356992"/>
            <a:ext cx="8640960" cy="720080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51520" y="4077072"/>
            <a:ext cx="8640960" cy="720080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251520" y="5517232"/>
            <a:ext cx="8640960" cy="1080120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4797152"/>
            <a:ext cx="8640960" cy="720080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architecture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5732" y="6021288"/>
            <a:ext cx="2973883" cy="468052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Operating system abstraction layer</a:t>
            </a:r>
            <a:endParaRPr lang="ru-RU" sz="1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220072" y="5589240"/>
            <a:ext cx="1666852" cy="900100"/>
          </a:xfrm>
          <a:prstGeom prst="roundRect">
            <a:avLst>
              <a:gd name="adj" fmla="val 874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STL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53598" y="5589240"/>
            <a:ext cx="1866874" cy="900100"/>
          </a:xfrm>
          <a:prstGeom prst="roundRect">
            <a:avLst>
              <a:gd name="adj" fmla="val 6980"/>
            </a:avLst>
          </a:prstGeom>
          <a:solidFill>
            <a:schemeClr val="accent5">
              <a:alpha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external SW (e.g. Boost)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153066" y="5589240"/>
            <a:ext cx="2973586" cy="360040"/>
          </a:xfrm>
          <a:prstGeom prst="roundRect">
            <a:avLst>
              <a:gd name="adj" fmla="val 2235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Asserts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953598" y="4869160"/>
            <a:ext cx="1866874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Logs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153066" y="4869160"/>
            <a:ext cx="2976550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Intrusive </a:t>
            </a:r>
            <a:r>
              <a:rPr lang="en-US" dirty="0"/>
              <a:t>l</a:t>
            </a:r>
            <a:r>
              <a:rPr lang="en-US" dirty="0" smtClean="0"/>
              <a:t>ists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153066" y="4149080"/>
            <a:ext cx="2058894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manager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353420" y="3429000"/>
            <a:ext cx="3467052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227834" y="4869160"/>
            <a:ext cx="1659089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Command line parser</a:t>
            </a:r>
            <a:endParaRPr lang="ru-RU" sz="16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153065" y="3429000"/>
            <a:ext cx="313901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Memory-Managed Containers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123950" y="2204864"/>
            <a:ext cx="1600178" cy="1080120"/>
          </a:xfrm>
          <a:prstGeom prst="roundRect">
            <a:avLst>
              <a:gd name="adj" fmla="val 10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High-Level IR</a:t>
            </a:r>
            <a:endParaRPr lang="ru-RU" sz="16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780134" y="2204864"/>
            <a:ext cx="1600178" cy="1080120"/>
          </a:xfrm>
          <a:prstGeom prst="roundRect">
            <a:avLst>
              <a:gd name="adj" fmla="val 100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IR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420316" y="2204864"/>
            <a:ext cx="1400156" cy="1080120"/>
          </a:xfrm>
          <a:prstGeom prst="roundRect">
            <a:avLst>
              <a:gd name="adj" fmla="val 7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Description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401203" y="2204864"/>
            <a:ext cx="666741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AST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155732" y="2204864"/>
            <a:ext cx="11921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NFA &amp; DFA</a:t>
            </a:r>
            <a:endParaRPr lang="ru-RU" sz="16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153065" y="1340768"/>
            <a:ext cx="1842871" cy="720080"/>
          </a:xfrm>
          <a:prstGeom prst="roundRect">
            <a:avLst>
              <a:gd name="adj" fmla="val 10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067944" y="1340768"/>
            <a:ext cx="1866874" cy="716375"/>
          </a:xfrm>
          <a:prstGeom prst="roundRect">
            <a:avLst>
              <a:gd name="adj" fmla="val 9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High-level optimizations</a:t>
            </a:r>
            <a:endParaRPr lang="ru-RU" sz="1600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020160" y="1340768"/>
            <a:ext cx="2800311" cy="720080"/>
          </a:xfrm>
          <a:prstGeom prst="roundRect">
            <a:avLst>
              <a:gd name="adj" fmla="val 9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155732" y="2780928"/>
            <a:ext cx="19122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Symbol Table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35119" y="136949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Translation phases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32394" y="2555612"/>
            <a:ext cx="179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Representations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3532366"/>
            <a:ext cx="179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structures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51520" y="413038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Dynamic Memory Allocation</a:t>
            </a:r>
            <a:endParaRPr lang="ru-RU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51520" y="498791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Utils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79989" y="569812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Low-level </a:t>
            </a:r>
            <a:r>
              <a:rPr lang="en-US" dirty="0" err="1" smtClean="0"/>
              <a:t>Utils</a:t>
            </a:r>
            <a:endParaRPr lang="ru-RU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4283968" y="4149080"/>
            <a:ext cx="2232248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Memory Pools (Specialized/Default) </a:t>
            </a:r>
            <a:endParaRPr lang="ru-RU" sz="1400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580223" y="4152783"/>
            <a:ext cx="2240248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Pointers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377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</a:t>
            </a:r>
            <a:r>
              <a:rPr lang="en-US" dirty="0" err="1" smtClean="0"/>
              <a:t>Utils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Assert macros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just checks the condition while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ASSERT_X(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where, what)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prints out additional info on failure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ASSERT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ASSERT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ASSERT_X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ASSERT_X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b="1" dirty="0" smtClean="0"/>
              <a:t> </a:t>
            </a:r>
            <a:r>
              <a:rPr lang="en-US" dirty="0" smtClean="0"/>
              <a:t>for release/debug build</a:t>
            </a:r>
          </a:p>
          <a:p>
            <a:pPr lvl="1"/>
            <a:r>
              <a:rPr lang="en-US" dirty="0" smtClean="0"/>
              <a:t>Most of the time ASSERT_XD should be used</a:t>
            </a:r>
          </a:p>
          <a:p>
            <a:r>
              <a:rPr lang="en-US" dirty="0" smtClean="0"/>
              <a:t>Usage of STL is allowed</a:t>
            </a:r>
          </a:p>
          <a:p>
            <a:pPr lvl="1"/>
            <a:r>
              <a:rPr lang="en-US" dirty="0" smtClean="0"/>
              <a:t>Below and including UTILS level</a:t>
            </a:r>
          </a:p>
          <a:p>
            <a:pPr lvl="1"/>
            <a:r>
              <a:rPr lang="en-US" dirty="0" smtClean="0"/>
              <a:t>For non-critical functionality above UTILS</a:t>
            </a:r>
          </a:p>
          <a:p>
            <a:r>
              <a:rPr lang="en-US" dirty="0" smtClean="0"/>
              <a:t>BOOST usage </a:t>
            </a:r>
            <a:r>
              <a:rPr lang="en-US" dirty="0" err="1" smtClean="0"/>
              <a:t>possibilty</a:t>
            </a:r>
            <a:r>
              <a:rPr lang="en-US" dirty="0" smtClean="0"/>
              <a:t> has not been studied yet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577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Intrusive lists</a:t>
            </a:r>
          </a:p>
          <a:p>
            <a:pPr lvl="1"/>
            <a:r>
              <a:rPr lang="en-US" dirty="0" smtClean="0"/>
              <a:t>Double-linked lists that built peer pointers into the object via inheritance</a:t>
            </a:r>
          </a:p>
          <a:p>
            <a:pPr lvl="1"/>
            <a:r>
              <a:rPr lang="en-US" dirty="0" smtClean="0"/>
              <a:t>An object can be involved in multiple lists</a:t>
            </a:r>
          </a:p>
          <a:p>
            <a:r>
              <a:rPr lang="en-US" dirty="0" smtClean="0"/>
              <a:t>Command line options parser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boolean</a:t>
            </a:r>
            <a:r>
              <a:rPr lang="en-US" dirty="0" smtClean="0"/>
              <a:t>, integer, floating-point and string options</a:t>
            </a:r>
          </a:p>
          <a:p>
            <a:pPr lvl="1"/>
            <a:r>
              <a:rPr lang="en-US" dirty="0" smtClean="0"/>
              <a:t>Supports long and short forms of options</a:t>
            </a:r>
          </a:p>
          <a:p>
            <a:r>
              <a:rPr lang="en-US" dirty="0" smtClean="0"/>
              <a:t>Logging support</a:t>
            </a:r>
          </a:p>
          <a:p>
            <a:pPr lvl="1"/>
            <a:r>
              <a:rPr lang="en-US" dirty="0" smtClean="0"/>
              <a:t>Logging to file</a:t>
            </a:r>
          </a:p>
          <a:p>
            <a:pPr lvl="1"/>
            <a:r>
              <a:rPr lang="en-US" dirty="0" smtClean="0"/>
              <a:t>Logs can form tree-like hierarchy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Intrusive Lists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251520" y="1268760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Doubly-liked lists.  One object can participate in multiple list. The peer pointers are stored within the client object.</a:t>
            </a:r>
          </a:p>
          <a:p>
            <a:endParaRPr lang="en-US" dirty="0" smtClean="0"/>
          </a:p>
          <a:p>
            <a:r>
              <a:rPr lang="en-US" dirty="0" smtClean="0"/>
              <a:t>Intrusive lists are created by </a:t>
            </a:r>
            <a:r>
              <a:rPr lang="en-US" dirty="0" err="1" smtClean="0"/>
              <a:t>subclassing</a:t>
            </a:r>
            <a:r>
              <a:rPr lang="en-US" dirty="0" smtClean="0"/>
              <a:t> instance of </a:t>
            </a:r>
            <a:r>
              <a:rPr lang="en-US" dirty="0" err="1" smtClean="0"/>
              <a:t>SListIface</a:t>
            </a:r>
            <a:r>
              <a:rPr lang="en-US" dirty="0" smtClean="0"/>
              <a:t> ( or </a:t>
            </a:r>
            <a:r>
              <a:rPr lang="en-US" dirty="0" err="1" smtClean="0"/>
              <a:t>MListIface</a:t>
            </a:r>
            <a:r>
              <a:rPr lang="en-US" dirty="0" smtClean="0"/>
              <a:t> for multiple lists) template corresponding to user class.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51520" y="4365104"/>
            <a:ext cx="460851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Typical syntax example:</a:t>
            </a:r>
          </a:p>
          <a:p>
            <a:endParaRPr lang="en-US" dirty="0" smtClean="0"/>
          </a:p>
          <a:p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SListIface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};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707904" y="2708920"/>
            <a:ext cx="4968552" cy="3168352"/>
            <a:chOff x="3923928" y="1268760"/>
            <a:chExt cx="4968552" cy="3168352"/>
          </a:xfrm>
        </p:grpSpPr>
        <p:sp>
          <p:nvSpPr>
            <p:cNvPr id="12" name="Rectangle 11"/>
            <p:cNvSpPr/>
            <p:nvPr/>
          </p:nvSpPr>
          <p:spPr>
            <a:xfrm>
              <a:off x="5004048" y="1268760"/>
              <a:ext cx="1728192" cy="31683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MyClass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8862" y="2824336"/>
              <a:ext cx="1478564" cy="1468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cs typeface="Consolas" pitchFamily="49" charset="0"/>
                </a:rPr>
                <a:t>User </a:t>
              </a:r>
              <a:r>
                <a:rPr lang="en-US" sz="2800" dirty="0" smtClean="0">
                  <a:cs typeface="Consolas" pitchFamily="49" charset="0"/>
                </a:rPr>
                <a:t>Data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28862" y="1700808"/>
              <a:ext cx="1478564" cy="10081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SListItem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20072" y="1988840"/>
              <a:ext cx="129614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ru-R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20072" y="2348880"/>
              <a:ext cx="129614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prev</a:t>
              </a:r>
              <a:endParaRPr lang="ru-RU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164288" y="1268760"/>
              <a:ext cx="1728192" cy="31683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MyClass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289102" y="2824336"/>
              <a:ext cx="1478564" cy="1468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cs typeface="Consolas" pitchFamily="49" charset="0"/>
                </a:rPr>
                <a:t>User </a:t>
              </a:r>
              <a:r>
                <a:rPr lang="en-US" sz="2800" dirty="0" smtClean="0">
                  <a:cs typeface="Consolas" pitchFamily="49" charset="0"/>
                </a:rPr>
                <a:t>Data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289102" y="1700808"/>
              <a:ext cx="1478564" cy="10081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SListItem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80312" y="1988840"/>
              <a:ext cx="129614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ru-RU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380312" y="2348880"/>
              <a:ext cx="129614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prev</a:t>
              </a:r>
              <a:endParaRPr lang="ru-RU" dirty="0"/>
            </a:p>
          </p:txBody>
        </p:sp>
        <p:cxnSp>
          <p:nvCxnSpPr>
            <p:cNvPr id="55" name="Elbow Connector 54"/>
            <p:cNvCxnSpPr>
              <a:stCxn id="20" idx="3"/>
            </p:cNvCxnSpPr>
            <p:nvPr/>
          </p:nvCxnSpPr>
          <p:spPr>
            <a:xfrm flipV="1">
              <a:off x="6516216" y="1772816"/>
              <a:ext cx="792088" cy="360040"/>
            </a:xfrm>
            <a:prstGeom prst="bentConnector3">
              <a:avLst>
                <a:gd name="adj1" fmla="val 50000"/>
              </a:avLst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923928" y="1700808"/>
              <a:ext cx="676788" cy="369332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  <a:ln w="9525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NULL</a:t>
              </a:r>
              <a:endParaRPr lang="ru-RU" dirty="0"/>
            </a:p>
          </p:txBody>
        </p:sp>
        <p:cxnSp>
          <p:nvCxnSpPr>
            <p:cNvPr id="64" name="Elbow Connector 63"/>
            <p:cNvCxnSpPr>
              <a:stCxn id="29" idx="1"/>
              <a:endCxn id="61" idx="3"/>
            </p:cNvCxnSpPr>
            <p:nvPr/>
          </p:nvCxnSpPr>
          <p:spPr>
            <a:xfrm rot="10800000">
              <a:off x="4600716" y="1885474"/>
              <a:ext cx="619356" cy="60742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256</Words>
  <Application>Microsoft Office PowerPoint</Application>
  <PresentationFormat>On-screen Show (4:3)</PresentationFormat>
  <Paragraphs>70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Тема Office</vt:lpstr>
      <vt:lpstr>Simple Compiler - SCL</vt:lpstr>
      <vt:lpstr>High-level architecture</vt:lpstr>
      <vt:lpstr>Low Level Utils</vt:lpstr>
      <vt:lpstr>Utils</vt:lpstr>
      <vt:lpstr>Intrusive Lists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Compiler - SCL</dc:title>
  <dc:creator>Boris</dc:creator>
  <cp:lastModifiedBy>bvshuryg</cp:lastModifiedBy>
  <cp:revision>22</cp:revision>
  <dcterms:created xsi:type="dcterms:W3CDTF">2012-05-28T03:22:08Z</dcterms:created>
  <dcterms:modified xsi:type="dcterms:W3CDTF">2012-06-14T08:01:59Z</dcterms:modified>
</cp:coreProperties>
</file>