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F0023-2F3C-4453-9E4F-397D79E3A0B5}" type="datetimeFigureOut">
              <a:rPr lang="ru-RU" smtClean="0"/>
              <a:pPr/>
              <a:t>02.06.2012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A9DA-21E9-479D-B915-18A26CE5A1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Manager in SCL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Motivation, Usage and Implementation details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Manager Responsibilities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Provide centralized memory control interface to upper system level</a:t>
            </a:r>
          </a:p>
          <a:p>
            <a:pPr lvl="1"/>
            <a:r>
              <a:rPr lang="en-US" dirty="0" smtClean="0"/>
              <a:t>Pooled allocation/</a:t>
            </a:r>
            <a:r>
              <a:rPr lang="en-US" dirty="0" err="1" smtClean="0"/>
              <a:t>deallocation</a:t>
            </a:r>
            <a:r>
              <a:rPr lang="en-US" dirty="0" smtClean="0"/>
              <a:t> for large-quantity-fixed-sized objects</a:t>
            </a:r>
          </a:p>
          <a:p>
            <a:pPr lvl="1"/>
            <a:r>
              <a:rPr lang="en-US" dirty="0" smtClean="0"/>
              <a:t>Convenient allocation/</a:t>
            </a:r>
            <a:r>
              <a:rPr lang="en-US" dirty="0" err="1" smtClean="0"/>
              <a:t>deallocation</a:t>
            </a:r>
            <a:r>
              <a:rPr lang="en-US" dirty="0" smtClean="0"/>
              <a:t> for other data</a:t>
            </a:r>
          </a:p>
          <a:p>
            <a:r>
              <a:rPr lang="en-US" dirty="0" smtClean="0"/>
              <a:t>Track typical memory-related bugs and assist their analysis</a:t>
            </a:r>
          </a:p>
          <a:p>
            <a:pPr lvl="1"/>
            <a:r>
              <a:rPr lang="en-US" dirty="0" smtClean="0"/>
              <a:t>Detect memory leaks</a:t>
            </a:r>
          </a:p>
          <a:p>
            <a:pPr lvl="1"/>
            <a:r>
              <a:rPr lang="en-US" dirty="0" smtClean="0"/>
              <a:t>Detect usage of destroyed objects (hanging pointers)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Tools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Manager class (</a:t>
            </a:r>
            <a:r>
              <a:rPr lang="en-US" dirty="0" err="1" smtClean="0"/>
              <a:t>MemMgr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Memory pools</a:t>
            </a:r>
          </a:p>
          <a:p>
            <a:pPr lvl="1"/>
            <a:r>
              <a:rPr lang="en-US" dirty="0" err="1" smtClean="0"/>
              <a:t>FixedPool</a:t>
            </a:r>
            <a:endParaRPr lang="en-US" dirty="0" smtClean="0"/>
          </a:p>
          <a:p>
            <a:pPr lvl="1"/>
            <a:r>
              <a:rPr lang="en-US" dirty="0" err="1" smtClean="0"/>
              <a:t>CommonPool</a:t>
            </a:r>
            <a:endParaRPr lang="en-US" dirty="0" smtClean="0"/>
          </a:p>
          <a:p>
            <a:r>
              <a:rPr lang="en-US" dirty="0" smtClean="0"/>
              <a:t>Smart pointers template 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340768"/>
            <a:ext cx="115212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Ptr</a:t>
            </a:r>
            <a:r>
              <a:rPr lang="en-US" sz="1600" dirty="0" smtClean="0"/>
              <a:t>&lt;Obj1&gt;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3645024"/>
            <a:ext cx="170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Generic</a:t>
            </a:r>
            <a:r>
              <a:rPr lang="en-US" sz="2400" dirty="0" err="1" smtClean="0"/>
              <a:t>Pool</a:t>
            </a:r>
            <a:endParaRPr lang="ru-RU" sz="2400" dirty="0"/>
          </a:p>
        </p:txBody>
      </p:sp>
      <p:sp>
        <p:nvSpPr>
          <p:cNvPr id="7" name="Rectangle 6"/>
          <p:cNvSpPr/>
          <p:nvPr/>
        </p:nvSpPr>
        <p:spPr>
          <a:xfrm>
            <a:off x="395536" y="4077072"/>
            <a:ext cx="2160240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Entry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4437112"/>
            <a:ext cx="13681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Obj1 Data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467544" y="4437112"/>
            <a:ext cx="64807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Debug data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79912" y="4077072"/>
            <a:ext cx="3816422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Entry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4437112"/>
            <a:ext cx="295232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Obj2 Data</a:t>
            </a:r>
            <a:endParaRPr lang="ru-RU" dirty="0"/>
          </a:p>
        </p:txBody>
      </p:sp>
      <p:sp>
        <p:nvSpPr>
          <p:cNvPr id="16" name="Rectangle 15"/>
          <p:cNvSpPr/>
          <p:nvPr/>
        </p:nvSpPr>
        <p:spPr>
          <a:xfrm>
            <a:off x="2555776" y="4077072"/>
            <a:ext cx="1224136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Free memory  or fragmentation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536" y="5229200"/>
            <a:ext cx="1440160" cy="1224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Free memory or fragmentation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5696" y="5229200"/>
            <a:ext cx="2736304" cy="1224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Entry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55776" y="5661248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Obj3 Data</a:t>
            </a:r>
            <a:endParaRPr lang="ru-RU" dirty="0"/>
          </a:p>
        </p:txBody>
      </p:sp>
      <p:sp>
        <p:nvSpPr>
          <p:cNvPr id="22" name="Rectangle 21"/>
          <p:cNvSpPr/>
          <p:nvPr/>
        </p:nvSpPr>
        <p:spPr>
          <a:xfrm>
            <a:off x="4572000" y="5229200"/>
            <a:ext cx="4320480" cy="1224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Free memory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347864" y="134076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Ptr</a:t>
            </a:r>
            <a:r>
              <a:rPr lang="en-US" sz="1600" dirty="0" smtClean="0"/>
              <a:t>&lt;Obj4&gt;</a:t>
            </a:r>
            <a:endParaRPr lang="ru-RU" sz="1600" dirty="0"/>
          </a:p>
        </p:txBody>
      </p:sp>
      <p:cxnSp>
        <p:nvCxnSpPr>
          <p:cNvPr id="26" name="Shape 25"/>
          <p:cNvCxnSpPr>
            <a:stCxn id="4" idx="2"/>
            <a:endCxn id="7" idx="0"/>
          </p:cNvCxnSpPr>
          <p:nvPr/>
        </p:nvCxnSpPr>
        <p:spPr>
          <a:xfrm rot="16200000" flipH="1">
            <a:off x="107504" y="2708920"/>
            <a:ext cx="2232248" cy="504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48" idx="0"/>
          </p:cNvCxnSpPr>
          <p:nvPr/>
        </p:nvCxnSpPr>
        <p:spPr>
          <a:xfrm rot="16200000" flipH="1">
            <a:off x="2267744" y="1736812"/>
            <a:ext cx="576064" cy="7920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923928" y="4437112"/>
            <a:ext cx="64807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Debug data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07704" y="5661248"/>
            <a:ext cx="64807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Debug data</a:t>
            </a:r>
            <a:endParaRPr lang="ru-RU" sz="12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139952" y="2420888"/>
            <a:ext cx="2376264" cy="1152128"/>
            <a:chOff x="3851920" y="1268760"/>
            <a:chExt cx="2376264" cy="1152128"/>
          </a:xfrm>
          <a:solidFill>
            <a:schemeClr val="accent5">
              <a:lumMod val="20000"/>
              <a:lumOff val="80000"/>
              <a:alpha val="38000"/>
            </a:schemeClr>
          </a:solidFill>
        </p:grpSpPr>
        <p:sp>
          <p:nvSpPr>
            <p:cNvPr id="31" name="Rectangle 30"/>
            <p:cNvSpPr/>
            <p:nvPr/>
          </p:nvSpPr>
          <p:spPr>
            <a:xfrm>
              <a:off x="3851920" y="1268760"/>
              <a:ext cx="2376264" cy="1152128"/>
            </a:xfrm>
            <a:prstGeom prst="rect">
              <a:avLst/>
            </a:prstGeom>
            <a:grp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FixedEntry</a:t>
              </a:r>
              <a:r>
                <a:rPr lang="en-US" sz="1600" dirty="0" smtClean="0">
                  <a:solidFill>
                    <a:schemeClr val="tx1"/>
                  </a:solidFill>
                </a:rPr>
                <a:t>(free)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76056" y="1628800"/>
              <a:ext cx="108012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Obj4 Data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923928" y="1628800"/>
              <a:ext cx="64807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Debug data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572000" y="1628800"/>
              <a:ext cx="504056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Pool Data</a:t>
              </a:r>
              <a:endParaRPr lang="ru-RU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16216" y="2420888"/>
            <a:ext cx="2376264" cy="1152128"/>
            <a:chOff x="3851920" y="1268760"/>
            <a:chExt cx="2376264" cy="1152128"/>
          </a:xfrm>
        </p:grpSpPr>
        <p:sp>
          <p:nvSpPr>
            <p:cNvPr id="43" name="Rectangle 42"/>
            <p:cNvSpPr/>
            <p:nvPr/>
          </p:nvSpPr>
          <p:spPr>
            <a:xfrm>
              <a:off x="3851920" y="1268760"/>
              <a:ext cx="237626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FixedEntry</a:t>
              </a:r>
              <a:r>
                <a:rPr lang="en-US" sz="1600" dirty="0" smtClean="0">
                  <a:solidFill>
                    <a:schemeClr val="tx1"/>
                  </a:solidFill>
                </a:rPr>
                <a:t>(busy)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76056" y="1628800"/>
              <a:ext cx="108012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 Data</a:t>
              </a:r>
              <a:endParaRPr lang="ru-RU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23928" y="1628800"/>
              <a:ext cx="648072" cy="7200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Debug data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72000" y="1628800"/>
              <a:ext cx="504056" cy="720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Pool Data</a:t>
              </a:r>
              <a:endParaRPr lang="ru-RU" sz="105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763688" y="2420888"/>
            <a:ext cx="2376264" cy="1152128"/>
            <a:chOff x="3851920" y="1268760"/>
            <a:chExt cx="2376264" cy="1152128"/>
          </a:xfrm>
        </p:grpSpPr>
        <p:sp>
          <p:nvSpPr>
            <p:cNvPr id="48" name="Rectangle 47"/>
            <p:cNvSpPr/>
            <p:nvPr/>
          </p:nvSpPr>
          <p:spPr>
            <a:xfrm>
              <a:off x="3851920" y="1268760"/>
              <a:ext cx="237626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FixedEntry</a:t>
              </a:r>
              <a:r>
                <a:rPr lang="en-US" sz="1600" dirty="0" smtClean="0">
                  <a:solidFill>
                    <a:schemeClr val="tx1"/>
                  </a:solidFill>
                </a:rPr>
                <a:t>(busy)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076056" y="1628800"/>
              <a:ext cx="108012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Obj4 Data</a:t>
              </a: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23928" y="1628800"/>
              <a:ext cx="648072" cy="7200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Debug data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2000" y="1628800"/>
              <a:ext cx="504056" cy="72008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Pool Data</a:t>
              </a:r>
              <a:endParaRPr lang="ru-RU" sz="105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436096" y="1916832"/>
            <a:ext cx="138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FixedPool</a:t>
            </a:r>
            <a:endParaRPr lang="ru-RU" sz="2400" dirty="0"/>
          </a:p>
        </p:txBody>
      </p:sp>
      <p:sp>
        <p:nvSpPr>
          <p:cNvPr id="57" name="Rounded Rectangle 56"/>
          <p:cNvSpPr/>
          <p:nvPr/>
        </p:nvSpPr>
        <p:spPr>
          <a:xfrm>
            <a:off x="1907704" y="134076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Ptr</a:t>
            </a:r>
            <a:r>
              <a:rPr lang="en-US" sz="1600" dirty="0" smtClean="0"/>
              <a:t>&lt;Obj4&gt;</a:t>
            </a:r>
            <a:endParaRPr lang="ru-RU" sz="1600" dirty="0"/>
          </a:p>
        </p:txBody>
      </p:sp>
      <p:cxnSp>
        <p:nvCxnSpPr>
          <p:cNvPr id="60" name="Shape 59"/>
          <p:cNvCxnSpPr>
            <a:stCxn id="24" idx="3"/>
            <a:endCxn id="43" idx="0"/>
          </p:cNvCxnSpPr>
          <p:nvPr/>
        </p:nvCxnSpPr>
        <p:spPr>
          <a:xfrm>
            <a:off x="4427984" y="1592796"/>
            <a:ext cx="3276364" cy="8280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596336" y="4077072"/>
            <a:ext cx="1296144" cy="1152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Free memory or fragmentation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that mimics the semantics of a raw pointer</a:t>
            </a:r>
          </a:p>
          <a:p>
            <a:pPr lvl="1"/>
            <a:r>
              <a:rPr lang="en-US" dirty="0" smtClean="0"/>
              <a:t>Operators </a:t>
            </a:r>
            <a:r>
              <a:rPr lang="en-US" b="1" dirty="0" smtClean="0"/>
              <a:t>* </a:t>
            </a:r>
            <a:r>
              <a:rPr lang="en-US" dirty="0" smtClean="0"/>
              <a:t>and </a:t>
            </a:r>
            <a:r>
              <a:rPr lang="en-US" b="1" dirty="0" smtClean="0"/>
              <a:t>-&gt;</a:t>
            </a:r>
          </a:p>
          <a:p>
            <a:r>
              <a:rPr lang="en-US" dirty="0" smtClean="0"/>
              <a:t>Additional actions transparent to the user code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0" y="1700808"/>
            <a:ext cx="4320480" cy="3600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Entry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pointers and pools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5373216"/>
            <a:ext cx="8640960" cy="12527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Ptr</a:t>
            </a:r>
            <a:r>
              <a:rPr lang="en-US" dirty="0" smtClean="0"/>
              <a:t>&lt;&gt; template and </a:t>
            </a:r>
            <a:r>
              <a:rPr lang="en-US" dirty="0" err="1" smtClean="0"/>
              <a:t>PoolObj</a:t>
            </a:r>
            <a:r>
              <a:rPr lang="en-US" dirty="0" smtClean="0"/>
              <a:t> implement additional checks in DEBUG mode</a:t>
            </a:r>
          </a:p>
          <a:p>
            <a:r>
              <a:rPr lang="en-US" dirty="0" smtClean="0"/>
              <a:t>Pool membership (remembered on object allocation, checked on </a:t>
            </a:r>
            <a:r>
              <a:rPr lang="en-US" dirty="0" err="1" smtClean="0"/>
              <a:t>deallocation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Reference counting</a:t>
            </a:r>
          </a:p>
          <a:p>
            <a:r>
              <a:rPr lang="en-US" dirty="0" smtClean="0"/>
              <a:t>Memory events registration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4716016" y="3256384"/>
            <a:ext cx="403244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cs typeface="Consolas" pitchFamily="49" charset="0"/>
              </a:rPr>
              <a:t>User Data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: public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PoolObj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{…};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3528" y="1700808"/>
            <a:ext cx="2880320" cy="10081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MyObject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obj_ptr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716016" y="2132856"/>
            <a:ext cx="4032448" cy="1008112"/>
            <a:chOff x="4716016" y="1628800"/>
            <a:chExt cx="4032448" cy="1008112"/>
          </a:xfrm>
        </p:grpSpPr>
        <p:sp>
          <p:nvSpPr>
            <p:cNvPr id="14" name="Rectangle 13"/>
            <p:cNvSpPr/>
            <p:nvPr/>
          </p:nvSpPr>
          <p:spPr>
            <a:xfrm>
              <a:off x="4716016" y="1628800"/>
              <a:ext cx="4032448" cy="10081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Debug data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88024" y="1988840"/>
              <a:ext cx="1224136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Reference counter</a:t>
              </a:r>
              <a:endParaRPr lang="ru-RU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84168" y="1988840"/>
              <a:ext cx="1152128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Allocation id</a:t>
              </a:r>
              <a:endParaRPr lang="ru-RU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8304" y="1988840"/>
              <a:ext cx="136815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Deallocation</a:t>
              </a:r>
              <a:r>
                <a:rPr lang="en-US" dirty="0" smtClean="0"/>
                <a:t> id</a:t>
              </a:r>
              <a:endParaRPr lang="ru-RU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539552" y="2132856"/>
            <a:ext cx="2448272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MyObject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pointee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ru-RU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Curved Connector 22"/>
          <p:cNvCxnSpPr>
            <a:stCxn id="20" idx="3"/>
          </p:cNvCxnSpPr>
          <p:nvPr/>
        </p:nvCxnSpPr>
        <p:spPr>
          <a:xfrm>
            <a:off x="2987824" y="2348880"/>
            <a:ext cx="1584176" cy="8640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88024" y="2492896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Reference counter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PoolObj</a:t>
            </a:r>
            <a:endParaRPr lang="en-US" dirty="0" smtClean="0"/>
          </a:p>
          <a:p>
            <a:pPr lvl="1"/>
            <a:r>
              <a:rPr lang="en-US" dirty="0" smtClean="0"/>
              <a:t>Base class for all pooled objects</a:t>
            </a:r>
          </a:p>
          <a:p>
            <a:pPr lvl="1"/>
            <a:r>
              <a:rPr lang="en-US" dirty="0" smtClean="0"/>
              <a:t>Replaces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dirty="0" smtClean="0">
                <a:solidFill>
                  <a:srgbClr val="0070C0"/>
                </a:solidFill>
                <a:cs typeface="Consolas" pitchFamily="49" charset="0"/>
              </a:rPr>
              <a:t> </a:t>
            </a:r>
            <a:r>
              <a:rPr lang="en-US" dirty="0" smtClean="0"/>
              <a:t>operators to invoke pool allocation and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r>
              <a:rPr lang="en-US" dirty="0" err="1" smtClean="0"/>
              <a:t>FixedPool</a:t>
            </a:r>
            <a:endParaRPr lang="en-US" dirty="0" smtClean="0"/>
          </a:p>
          <a:p>
            <a:pPr lvl="1"/>
            <a:r>
              <a:rPr lang="en-US" dirty="0" smtClean="0"/>
              <a:t>Stores memory for equal-sized objects</a:t>
            </a:r>
          </a:p>
          <a:p>
            <a:pPr lvl="1"/>
            <a:r>
              <a:rPr lang="en-US" dirty="0" smtClean="0"/>
              <a:t>Parameterized by record size</a:t>
            </a:r>
          </a:p>
          <a:p>
            <a:r>
              <a:rPr lang="en-US" dirty="0" err="1" smtClean="0"/>
              <a:t>TypedPool</a:t>
            </a:r>
            <a:endParaRPr lang="en-US" dirty="0" smtClean="0"/>
          </a:p>
          <a:p>
            <a:pPr lvl="1"/>
            <a:r>
              <a:rPr lang="en-US" dirty="0" smtClean="0"/>
              <a:t>Stores memory for equal-typed objects</a:t>
            </a:r>
          </a:p>
          <a:p>
            <a:pPr lvl="1"/>
            <a:r>
              <a:rPr lang="en-US" dirty="0" smtClean="0"/>
              <a:t>Parameterized on type of objects</a:t>
            </a:r>
          </a:p>
          <a:p>
            <a:r>
              <a:rPr lang="en-US" dirty="0" err="1" smtClean="0"/>
              <a:t>GenericPool</a:t>
            </a:r>
            <a:endParaRPr lang="en-US" dirty="0" smtClean="0"/>
          </a:p>
          <a:p>
            <a:pPr lvl="1"/>
            <a:r>
              <a:rPr lang="en-US" dirty="0" smtClean="0"/>
              <a:t>Pool for arbitrary-sized objects</a:t>
            </a:r>
          </a:p>
          <a:p>
            <a:pPr lvl="1"/>
            <a:r>
              <a:rPr lang="en-US" dirty="0" smtClean="0"/>
              <a:t>Used for large objects that exist in small quantities</a:t>
            </a:r>
          </a:p>
          <a:p>
            <a:pPr>
              <a:buNone/>
            </a:pPr>
            <a:endParaRPr lang="ru-RU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15472</TotalTime>
  <Words>270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Memory Manager in SCL</vt:lpstr>
      <vt:lpstr>Memory Manager Responsibilities</vt:lpstr>
      <vt:lpstr>Memory Tools</vt:lpstr>
      <vt:lpstr>The big picture</vt:lpstr>
      <vt:lpstr>Smart pointers</vt:lpstr>
      <vt:lpstr>Smart pointers and pools</vt:lpstr>
      <vt:lpstr>Implementation details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Manager in SCL</dc:title>
  <dc:creator>bvshuryg</dc:creator>
  <cp:lastModifiedBy>bvshuryg</cp:lastModifiedBy>
  <cp:revision>18</cp:revision>
  <dcterms:created xsi:type="dcterms:W3CDTF">2012-05-31T11:39:22Z</dcterms:created>
  <dcterms:modified xsi:type="dcterms:W3CDTF">2012-06-13T04:10:00Z</dcterms:modified>
</cp:coreProperties>
</file>