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405EFC-FC3D-4504-A149-58E6796A48D8}">
  <a:tblStyle styleId="{D0405EFC-FC3D-4504-A149-58E6796A48D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加上 real python code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解釋y’(vector) and train_x(matrix)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ebastianruder.com/optimizing-gradient-descent/index.html#batchgradientdescent" TargetMode="External"/><Relationship Id="rId4" Type="http://schemas.openxmlformats.org/officeDocument/2006/relationships/hyperlink" Target="https://en.wikipedia.org/wiki/Linear_regres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deone.com/1YgRQq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58031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660000"/>
                </a:solidFill>
              </a:rPr>
              <a:t>HW1 </a:t>
            </a:r>
            <a:r>
              <a:rPr lang="zh-TW"/>
              <a:t>TA hours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54125" y="2194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Adagrad</a:t>
            </a:r>
          </a:p>
        </p:txBody>
      </p:sp>
      <p:pic>
        <p:nvPicPr>
          <p:cNvPr descr="adagrad.png" id="203" name="Shape 203"/>
          <p:cNvPicPr preferRelativeResize="0"/>
          <p:nvPr/>
        </p:nvPicPr>
        <p:blipFill rotWithShape="1">
          <a:blip r:embed="rId3">
            <a:alphaModFix/>
          </a:blip>
          <a:srcRect b="16396" l="32986" r="7929" t="13111"/>
          <a:stretch/>
        </p:blipFill>
        <p:spPr>
          <a:xfrm>
            <a:off x="1935125" y="219475"/>
            <a:ext cx="7012999" cy="47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1845800" y="202600"/>
            <a:ext cx="7102200" cy="4783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實做linear 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25"/>
            <a:ext cx="6182400" cy="36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B7B7B7"/>
                </a:solidFill>
              </a:rPr>
              <a:t>(Pseudo code)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1. 宣告weight vector、初始learning rate、# of iteration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    </a:t>
            </a:r>
            <a:r>
              <a:rPr lang="zh-TW"/>
              <a:t>宣告prev_gra儲存每個iteration的gradient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2. for i_th iteration :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3. 	 y’ = train_x 和 weight vector 的 內積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4. 	 L = y’ - train_y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5. 	 gra = 2*np.dot( (train_x)’ , L )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	 </a:t>
            </a:r>
            <a:r>
              <a:rPr lang="zh-TW"/>
              <a:t>prev_gra += gra**2</a:t>
            </a:r>
            <a:br>
              <a:rPr lang="zh-TW"/>
            </a:br>
            <a:r>
              <a:rPr lang="zh-TW"/>
              <a:t>	 ada = np.sqrt(prev_gra)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6. 	 weight vector -= learning rate * gra</a:t>
            </a:r>
            <a:r>
              <a:rPr lang="zh-TW"/>
              <a:t> / ada</a:t>
            </a:r>
            <a:br>
              <a:rPr lang="zh-TW" u="sng"/>
            </a:br>
            <a:r>
              <a:rPr lang="zh-TW"/>
              <a:t>    </a:t>
            </a:r>
            <a:br>
              <a:rPr lang="zh-TW"/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預測 PM 2.5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(Pseudo code)</a:t>
            </a:r>
            <a:br>
              <a:rPr lang="zh-TW"/>
            </a:br>
            <a:r>
              <a:rPr lang="zh-TW"/>
              <a:t>1. read test_x.csv</a:t>
            </a:r>
            <a:br>
              <a:rPr lang="zh-TW"/>
            </a:br>
            <a:r>
              <a:rPr lang="zh-TW"/>
              <a:t>2. every 18 rows : </a:t>
            </a:r>
            <a:br>
              <a:rPr lang="zh-TW"/>
            </a:br>
            <a:r>
              <a:rPr lang="zh-TW"/>
              <a:t>3. 	 test_x.append([1])</a:t>
            </a:r>
            <a:br>
              <a:rPr lang="zh-TW"/>
            </a:br>
            <a:r>
              <a:rPr lang="zh-TW"/>
              <a:t>4. 	 test_x.append(</a:t>
            </a:r>
            <a:r>
              <a:rPr lang="zh-TW"/>
              <a:t>這9小時的data</a:t>
            </a:r>
            <a:r>
              <a:rPr lang="zh-TW"/>
              <a:t>)</a:t>
            </a:r>
            <a:br>
              <a:rPr lang="zh-TW"/>
            </a:br>
            <a:r>
              <a:rPr lang="zh-TW"/>
              <a:t>5. 	 test_y = np.dot( </a:t>
            </a:r>
            <a:r>
              <a:rPr lang="zh-TW">
                <a:solidFill>
                  <a:srgbClr val="FF9900"/>
                </a:solidFill>
              </a:rPr>
              <a:t>weight vector</a:t>
            </a:r>
            <a:r>
              <a:rPr lang="zh-TW"/>
              <a:t>, test_x)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Reference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adagrad 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http://sebastianruder.com/optimizing-gradient-descent/index.html#batchgradientdescent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linear regression :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4"/>
              </a:rPr>
              <a:t>https://en.wikipedia.org/wiki/Linear_regression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Simple linear regression using gradient descent (with adagrad)</a:t>
            </a:r>
          </a:p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如何抽取feature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實做linear regression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使用步驟(2)的model預測pm2.5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832875" y="1373100"/>
            <a:ext cx="1767000" cy="36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如何抽取feature</a:t>
            </a:r>
          </a:p>
        </p:txBody>
      </p:sp>
      <p:sp>
        <p:nvSpPr>
          <p:cNvPr id="80" name="Shape 80"/>
          <p:cNvSpPr/>
          <p:nvPr/>
        </p:nvSpPr>
        <p:spPr>
          <a:xfrm>
            <a:off x="1012925" y="16319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485575" y="121325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24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40125" y="19764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18</a:t>
            </a:r>
          </a:p>
        </p:txBody>
      </p:sp>
      <p:sp>
        <p:nvSpPr>
          <p:cNvPr id="83" name="Shape 83"/>
          <p:cNvSpPr/>
          <p:nvPr/>
        </p:nvSpPr>
        <p:spPr>
          <a:xfrm>
            <a:off x="1012925" y="25661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40125" y="29106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18</a:t>
            </a:r>
          </a:p>
        </p:txBody>
      </p:sp>
      <p:sp>
        <p:nvSpPr>
          <p:cNvPr id="85" name="Shape 85"/>
          <p:cNvSpPr/>
          <p:nvPr/>
        </p:nvSpPr>
        <p:spPr>
          <a:xfrm>
            <a:off x="1012925" y="35003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40125" y="38448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18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327925" y="1976462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2014/1/1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327925" y="2910662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2014/1/2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327925" y="3844862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2014/1/3</a:t>
            </a:r>
          </a:p>
        </p:txBody>
      </p:sp>
      <p:sp>
        <p:nvSpPr>
          <p:cNvPr id="90" name="Shape 90"/>
          <p:cNvSpPr/>
          <p:nvPr/>
        </p:nvSpPr>
        <p:spPr>
          <a:xfrm>
            <a:off x="2431025" y="16319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849125" y="16319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>
            <a:stCxn id="89" idx="3"/>
            <a:endCxn id="91" idx="2"/>
          </p:cNvCxnSpPr>
          <p:nvPr/>
        </p:nvCxnSpPr>
        <p:spPr>
          <a:xfrm flipH="1" rot="10800000">
            <a:off x="2431025" y="2566112"/>
            <a:ext cx="2127300" cy="1457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3" name="Shape 93"/>
          <p:cNvCxnSpPr>
            <a:stCxn id="88" idx="3"/>
            <a:endCxn id="90" idx="2"/>
          </p:cNvCxnSpPr>
          <p:nvPr/>
        </p:nvCxnSpPr>
        <p:spPr>
          <a:xfrm flipH="1" rot="10800000">
            <a:off x="2431025" y="2566112"/>
            <a:ext cx="709200" cy="523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1589925" y="4434575"/>
            <a:ext cx="2529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...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504475" y="192012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如何抽取feature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8520600" cy="35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(Pseudo code)</a:t>
            </a:r>
            <a:br>
              <a:rPr lang="zh-TW"/>
            </a:br>
            <a:r>
              <a:rPr lang="zh-TW"/>
              <a:t>1. </a:t>
            </a:r>
            <a:r>
              <a:rPr lang="zh-TW"/>
              <a:t>宣告一個18維vector (Data)</a:t>
            </a:r>
            <a:br>
              <a:rPr lang="zh-TW"/>
            </a:br>
            <a:r>
              <a:rPr lang="zh-TW"/>
              <a:t>2. for </a:t>
            </a:r>
            <a:r>
              <a:rPr lang="zh-TW">
                <a:solidFill>
                  <a:srgbClr val="FF9900"/>
                </a:solidFill>
              </a:rPr>
              <a:t>i_th row</a:t>
            </a:r>
            <a:r>
              <a:rPr lang="zh-TW"/>
              <a:t> in </a:t>
            </a:r>
            <a:r>
              <a:rPr lang="zh-TW">
                <a:solidFill>
                  <a:srgbClr val="FF0000"/>
                </a:solidFill>
              </a:rPr>
              <a:t>training data</a:t>
            </a:r>
            <a:r>
              <a:rPr lang="zh-TW"/>
              <a:t> : </a:t>
            </a:r>
            <a:br>
              <a:rPr lang="zh-TW"/>
            </a:br>
            <a:r>
              <a:rPr lang="zh-TW"/>
              <a:t>3. 	Data[</a:t>
            </a:r>
            <a:r>
              <a:rPr lang="zh-TW">
                <a:solidFill>
                  <a:srgbClr val="FF9900"/>
                </a:solidFill>
              </a:rPr>
              <a:t>i_th row</a:t>
            </a:r>
            <a:r>
              <a:rPr lang="zh-TW">
                <a:solidFill>
                  <a:srgbClr val="0000FF"/>
                </a:solidFill>
              </a:rPr>
              <a:t>%18</a:t>
            </a:r>
            <a:r>
              <a:rPr lang="zh-TW"/>
              <a:t>].append(every element in </a:t>
            </a:r>
            <a:r>
              <a:rPr lang="zh-TW">
                <a:solidFill>
                  <a:srgbClr val="FF9900"/>
                </a:solidFill>
              </a:rPr>
              <a:t>i_th row</a:t>
            </a:r>
            <a:r>
              <a:rPr lang="zh-TW"/>
              <a:t>)</a:t>
            </a:r>
            <a:br>
              <a:rPr lang="zh-TW"/>
            </a:br>
            <a:r>
              <a:rPr lang="zh-TW"/>
              <a:t>4. 	(</a:t>
            </a:r>
            <a:r>
              <a:rPr lang="zh-TW"/>
              <a:t>可以順便處理rainfall的NR</a:t>
            </a:r>
            <a:r>
              <a:rPr lang="zh-TW"/>
              <a:t>)</a:t>
            </a:r>
          </a:p>
          <a:p>
            <a:pPr lvl="0">
              <a:spcBef>
                <a:spcPts val="0"/>
              </a:spcBef>
              <a:buNone/>
            </a:pPr>
            <a:br>
              <a:rPr lang="zh-TW"/>
            </a:br>
            <a:r>
              <a:rPr lang="zh-TW"/>
              <a:t>Data</a:t>
            </a:r>
            <a:r>
              <a:rPr lang="zh-TW"/>
              <a:t>會變成一個                                                                            的vector</a:t>
            </a:r>
            <a:br>
              <a:rPr lang="zh-TW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341950" y="32085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457310" y="32085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671" y="32085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874634" y="3426744"/>
            <a:ext cx="372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...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348100" y="3383237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2014/1/1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463450" y="3383287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2014/1/2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572650" y="3383287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2014/1/3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如何抽取feature</a:t>
            </a:r>
          </a:p>
        </p:txBody>
      </p:sp>
      <p:sp>
        <p:nvSpPr>
          <p:cNvPr id="114" name="Shape 114"/>
          <p:cNvSpPr/>
          <p:nvPr/>
        </p:nvSpPr>
        <p:spPr>
          <a:xfrm>
            <a:off x="874425" y="1644125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371375" y="1818862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一月份data</a:t>
            </a:r>
          </a:p>
        </p:txBody>
      </p:sp>
      <p:sp>
        <p:nvSpPr>
          <p:cNvPr id="116" name="Shape 116"/>
          <p:cNvSpPr/>
          <p:nvPr/>
        </p:nvSpPr>
        <p:spPr>
          <a:xfrm>
            <a:off x="2971425" y="1644075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068425" y="1644125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468375" y="1818862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二</a:t>
            </a:r>
            <a:r>
              <a:rPr lang="zh-TW"/>
              <a:t>月份data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565375" y="1818862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三</a:t>
            </a:r>
            <a:r>
              <a:rPr lang="zh-TW"/>
              <a:t>月份data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643150" y="1306700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480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687825" y="1306700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480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784825" y="1306700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480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01625" y="181882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18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422950" y="1818825"/>
            <a:ext cx="748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…...</a:t>
            </a:r>
          </a:p>
        </p:txBody>
      </p:sp>
      <p:sp>
        <p:nvSpPr>
          <p:cNvPr id="125" name="Shape 125"/>
          <p:cNvSpPr/>
          <p:nvPr/>
        </p:nvSpPr>
        <p:spPr>
          <a:xfrm>
            <a:off x="791700" y="3117625"/>
            <a:ext cx="6738000" cy="1722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stCxn id="114" idx="2"/>
          </p:cNvCxnSpPr>
          <p:nvPr/>
        </p:nvCxnSpPr>
        <p:spPr>
          <a:xfrm flipH="1">
            <a:off x="776625" y="2351525"/>
            <a:ext cx="1146300" cy="788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>
            <a:stCxn id="114" idx="2"/>
          </p:cNvCxnSpPr>
          <p:nvPr/>
        </p:nvCxnSpPr>
        <p:spPr>
          <a:xfrm>
            <a:off x="1922925" y="2351525"/>
            <a:ext cx="5595600" cy="777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311700" y="388970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18</a:t>
            </a:r>
          </a:p>
        </p:txBody>
      </p:sp>
      <p:sp>
        <p:nvSpPr>
          <p:cNvPr id="129" name="Shape 129"/>
          <p:cNvSpPr/>
          <p:nvPr/>
        </p:nvSpPr>
        <p:spPr>
          <a:xfrm>
            <a:off x="791700" y="3117625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86612" y="3117625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988725" y="3117625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364300" y="3889700"/>
            <a:ext cx="748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…...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113375" y="2759725"/>
            <a:ext cx="1999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每10</a:t>
            </a:r>
            <a:r>
              <a:rPr lang="zh-TW">
                <a:solidFill>
                  <a:srgbClr val="FF0000"/>
                </a:solidFill>
              </a:rPr>
              <a:t>小時為一筆資料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如何抽取feature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(Pseudo code)</a:t>
            </a:r>
            <a:br>
              <a:rPr lang="zh-TW"/>
            </a:br>
            <a:r>
              <a:rPr lang="zh-TW"/>
              <a:t>1. </a:t>
            </a:r>
            <a:r>
              <a:rPr lang="zh-TW"/>
              <a:t>宣告train_x儲存前9小時data，以及train_y紀錄第十小時pm2.5值</a:t>
            </a:r>
            <a:br>
              <a:rPr lang="zh-TW"/>
            </a:br>
            <a:r>
              <a:rPr lang="zh-TW"/>
              <a:t>2. for i =1月、2月......</a:t>
            </a:r>
            <a:br>
              <a:rPr lang="zh-TW"/>
            </a:br>
            <a:r>
              <a:rPr lang="zh-TW"/>
              <a:t>3. 	取樣每連續10個小時：</a:t>
            </a:r>
            <a:br>
              <a:rPr lang="zh-TW"/>
            </a:br>
            <a:r>
              <a:rPr lang="zh-TW"/>
              <a:t>4. 		train_x.append([1])	#bias</a:t>
            </a:r>
            <a:br>
              <a:rPr lang="zh-TW"/>
            </a:br>
            <a:r>
              <a:rPr lang="zh-TW"/>
              <a:t>5. 		train_x.append(前9小時所有data)</a:t>
            </a:r>
            <a:br>
              <a:rPr lang="zh-TW"/>
            </a:br>
            <a:r>
              <a:rPr lang="zh-TW"/>
              <a:t>6.		train_y.append(第10小時pm2.5值)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5526175" y="4096825"/>
            <a:ext cx="21384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Code available</a:t>
            </a:r>
          </a:p>
        </p:txBody>
      </p:sp>
      <p:pic>
        <p:nvPicPr>
          <p:cNvPr descr="code2.png" id="145" name="Shape 145"/>
          <p:cNvPicPr preferRelativeResize="0"/>
          <p:nvPr/>
        </p:nvPicPr>
        <p:blipFill rotWithShape="1">
          <a:blip r:embed="rId4">
            <a:alphaModFix/>
          </a:blip>
          <a:srcRect b="34563" l="7252" r="55535" t="16165"/>
          <a:stretch/>
        </p:blipFill>
        <p:spPr>
          <a:xfrm>
            <a:off x="168825" y="393900"/>
            <a:ext cx="4777800" cy="355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2.png" id="146" name="Shape 146"/>
          <p:cNvPicPr preferRelativeResize="0"/>
          <p:nvPr/>
        </p:nvPicPr>
        <p:blipFill rotWithShape="1">
          <a:blip r:embed="rId4">
            <a:alphaModFix/>
          </a:blip>
          <a:srcRect b="5477" l="7252" r="55535" t="65571"/>
          <a:stretch/>
        </p:blipFill>
        <p:spPr>
          <a:xfrm>
            <a:off x="4553075" y="450200"/>
            <a:ext cx="4194149" cy="18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實做linear regression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61824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(Pseudo code)</a:t>
            </a:r>
            <a:br>
              <a:rPr lang="zh-TW"/>
            </a:br>
            <a:r>
              <a:rPr lang="zh-TW"/>
              <a:t>1. </a:t>
            </a:r>
            <a:r>
              <a:rPr lang="zh-TW"/>
              <a:t>宣告weight vector、初始learning rate、# of iteration</a:t>
            </a:r>
            <a:br>
              <a:rPr lang="zh-TW"/>
            </a:br>
            <a:r>
              <a:rPr lang="zh-TW"/>
              <a:t>2. for i_th iteration :</a:t>
            </a:r>
            <a:br>
              <a:rPr lang="zh-TW"/>
            </a:br>
            <a:r>
              <a:rPr lang="zh-TW"/>
              <a:t>3. 	 y’ = train_x 和 weight vector 的 內積</a:t>
            </a:r>
            <a:br>
              <a:rPr lang="zh-TW"/>
            </a:br>
            <a:r>
              <a:rPr lang="zh-TW"/>
              <a:t>4. 	 L = y’ - train_y	</a:t>
            </a:r>
            <a:br>
              <a:rPr lang="zh-TW"/>
            </a:br>
            <a:r>
              <a:rPr lang="zh-TW"/>
              <a:t>5. 	 gra = 2*np.dot( (train_x)’ , L )</a:t>
            </a:r>
            <a:br>
              <a:rPr lang="zh-TW"/>
            </a:br>
            <a:r>
              <a:rPr lang="zh-TW"/>
              <a:t>6. 	 weight vector -= learning rate * gra</a:t>
            </a:r>
            <a:br>
              <a:rPr lang="zh-TW" u="sng"/>
            </a:br>
            <a:r>
              <a:rPr lang="zh-TW"/>
              <a:t>    </a:t>
            </a:r>
            <a:br>
              <a:rPr lang="zh-TW"/>
            </a:br>
          </a:p>
        </p:txBody>
      </p:sp>
      <p:pic>
        <p:nvPicPr>
          <p:cNvPr descr="lg.png" id="153" name="Shape 153"/>
          <p:cNvPicPr preferRelativeResize="0"/>
          <p:nvPr/>
        </p:nvPicPr>
        <p:blipFill rotWithShape="1">
          <a:blip r:embed="rId3">
            <a:alphaModFix/>
          </a:blip>
          <a:srcRect b="13368" l="17722" r="54336" t="22388"/>
          <a:stretch/>
        </p:blipFill>
        <p:spPr>
          <a:xfrm>
            <a:off x="6494075" y="996200"/>
            <a:ext cx="2554874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6336525" y="877875"/>
            <a:ext cx="2712300" cy="36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63950" y="286950"/>
            <a:ext cx="3691500" cy="456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80075" y="405175"/>
            <a:ext cx="47046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2. for i_th iteration :</a:t>
            </a:r>
            <a:b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3. 	 y’ = train_x 和 weight vector 的 內積</a:t>
            </a:r>
            <a:b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4. 	 L = y’ - train_y	</a:t>
            </a:r>
            <a:b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5. 	 gra = 2*np.dot( (train_x)’ , L )</a:t>
            </a:r>
            <a:b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6. 	 weight vector -= learning rate * gra</a:t>
            </a:r>
          </a:p>
        </p:txBody>
      </p:sp>
      <p:pic>
        <p:nvPicPr>
          <p:cNvPr descr="lg.png" id="161" name="Shape 161"/>
          <p:cNvPicPr preferRelativeResize="0"/>
          <p:nvPr/>
        </p:nvPicPr>
        <p:blipFill rotWithShape="1">
          <a:blip r:embed="rId3">
            <a:alphaModFix/>
          </a:blip>
          <a:srcRect b="30989" l="30827" r="55756" t="49087"/>
          <a:stretch/>
        </p:blipFill>
        <p:spPr>
          <a:xfrm>
            <a:off x="5796300" y="652774"/>
            <a:ext cx="1226801" cy="10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g.png" id="162" name="Shape 162"/>
          <p:cNvPicPr preferRelativeResize="0"/>
          <p:nvPr/>
        </p:nvPicPr>
        <p:blipFill rotWithShape="1">
          <a:blip r:embed="rId3">
            <a:alphaModFix/>
          </a:blip>
          <a:srcRect b="13368" l="23620" r="71455" t="68898"/>
          <a:stretch/>
        </p:blipFill>
        <p:spPr>
          <a:xfrm>
            <a:off x="7169374" y="765325"/>
            <a:ext cx="450199" cy="91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5008474" y="740250"/>
            <a:ext cx="563675" cy="961800"/>
            <a:chOff x="5165999" y="2668325"/>
            <a:chExt cx="563675" cy="961800"/>
          </a:xfrm>
        </p:grpSpPr>
        <p:pic>
          <p:nvPicPr>
            <p:cNvPr descr="lg.png" id="164" name="Shape 164"/>
            <p:cNvPicPr preferRelativeResize="0"/>
            <p:nvPr/>
          </p:nvPicPr>
          <p:blipFill rotWithShape="1">
            <a:blip r:embed="rId3">
              <a:alphaModFix/>
            </a:blip>
            <a:srcRect b="49586" l="23261" r="71814" t="32680"/>
            <a:stretch/>
          </p:blipFill>
          <p:spPr>
            <a:xfrm>
              <a:off x="5165999" y="2718475"/>
              <a:ext cx="450199" cy="91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 txBox="1"/>
            <p:nvPr/>
          </p:nvSpPr>
          <p:spPr>
            <a:xfrm>
              <a:off x="5335775" y="330892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5335775" y="285357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5335775" y="266832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</p:grpSp>
      <p:pic>
        <p:nvPicPr>
          <p:cNvPr descr="lg.png" id="168" name="Shape 168"/>
          <p:cNvPicPr preferRelativeResize="0"/>
          <p:nvPr/>
        </p:nvPicPr>
        <p:blipFill rotWithShape="1">
          <a:blip r:embed="rId3">
            <a:alphaModFix/>
          </a:blip>
          <a:srcRect b="49702" l="23508" r="71567" t="32563"/>
          <a:stretch/>
        </p:blipFill>
        <p:spPr>
          <a:xfrm>
            <a:off x="6606225" y="1893400"/>
            <a:ext cx="450199" cy="91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Shape 169"/>
          <p:cNvGrpSpPr/>
          <p:nvPr/>
        </p:nvGrpSpPr>
        <p:grpSpPr>
          <a:xfrm>
            <a:off x="5806961" y="1843250"/>
            <a:ext cx="563675" cy="961800"/>
            <a:chOff x="4958049" y="2668325"/>
            <a:chExt cx="563675" cy="961800"/>
          </a:xfrm>
        </p:grpSpPr>
        <p:pic>
          <p:nvPicPr>
            <p:cNvPr descr="lg.png" id="170" name="Shape 170"/>
            <p:cNvPicPr preferRelativeResize="0"/>
            <p:nvPr/>
          </p:nvPicPr>
          <p:blipFill rotWithShape="1">
            <a:blip r:embed="rId3">
              <a:alphaModFix/>
            </a:blip>
            <a:srcRect b="49586" l="23261" r="71814" t="32680"/>
            <a:stretch/>
          </p:blipFill>
          <p:spPr>
            <a:xfrm>
              <a:off x="4958049" y="2718475"/>
              <a:ext cx="450199" cy="91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 txBox="1"/>
            <p:nvPr/>
          </p:nvSpPr>
          <p:spPr>
            <a:xfrm>
              <a:off x="5127825" y="330892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5127825" y="285357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5127825" y="266832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5503525" y="106350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=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000475" y="1007225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.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008462" y="2191575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390575" y="216650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=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347225" y="2191575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-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5586012" y="2897669"/>
          <a:ext cx="3000000" cy="2999999"/>
        </p:xfrm>
        <a:graphic>
          <a:graphicData uri="http://schemas.openxmlformats.org/drawingml/2006/table">
            <a:tbl>
              <a:tblPr>
                <a:noFill/>
                <a:tableStyleId>{D0405EFC-FC3D-4504-A149-58E6796A48D8}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61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x11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x21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xn1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4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i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i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4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i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i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1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x1p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x2p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900"/>
                        <a:t>xnp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lg.png" id="180" name="Shape 180"/>
          <p:cNvPicPr preferRelativeResize="0"/>
          <p:nvPr/>
        </p:nvPicPr>
        <p:blipFill rotWithShape="1">
          <a:blip r:embed="rId3">
            <a:alphaModFix/>
          </a:blip>
          <a:srcRect b="30989" l="30827" r="67449" t="49087"/>
          <a:stretch/>
        </p:blipFill>
        <p:spPr>
          <a:xfrm>
            <a:off x="5484987" y="2945601"/>
            <a:ext cx="157551" cy="115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g.png" id="181" name="Shape 181"/>
          <p:cNvPicPr preferRelativeResize="0"/>
          <p:nvPr/>
        </p:nvPicPr>
        <p:blipFill rotWithShape="1">
          <a:blip r:embed="rId3">
            <a:alphaModFix/>
          </a:blip>
          <a:srcRect b="30989" l="42520" r="55756" t="49087"/>
          <a:stretch/>
        </p:blipFill>
        <p:spPr>
          <a:xfrm>
            <a:off x="7041212" y="2932900"/>
            <a:ext cx="157551" cy="1151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Shape 182"/>
          <p:cNvGrpSpPr/>
          <p:nvPr/>
        </p:nvGrpSpPr>
        <p:grpSpPr>
          <a:xfrm>
            <a:off x="7336865" y="3052987"/>
            <a:ext cx="563684" cy="961813"/>
            <a:chOff x="4958040" y="2668325"/>
            <a:chExt cx="563684" cy="961813"/>
          </a:xfrm>
        </p:grpSpPr>
        <p:pic>
          <p:nvPicPr>
            <p:cNvPr descr="lg.png" id="183" name="Shape 183"/>
            <p:cNvPicPr preferRelativeResize="0"/>
            <p:nvPr/>
          </p:nvPicPr>
          <p:blipFill rotWithShape="1">
            <a:blip r:embed="rId3">
              <a:alphaModFix/>
            </a:blip>
            <a:srcRect b="49586" l="23261" r="73044" t="32680"/>
            <a:stretch/>
          </p:blipFill>
          <p:spPr>
            <a:xfrm>
              <a:off x="4958040" y="2718487"/>
              <a:ext cx="337801" cy="91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 txBox="1"/>
            <p:nvPr/>
          </p:nvSpPr>
          <p:spPr>
            <a:xfrm>
              <a:off x="5127825" y="330892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5127825" y="285357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5127825" y="2668325"/>
              <a:ext cx="3939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 ‘</a:t>
              </a:r>
            </a:p>
          </p:txBody>
        </p:sp>
      </p:grpSp>
      <p:pic>
        <p:nvPicPr>
          <p:cNvPr descr="lg.png" id="187" name="Shape 187"/>
          <p:cNvPicPr preferRelativeResize="0"/>
          <p:nvPr/>
        </p:nvPicPr>
        <p:blipFill rotWithShape="1">
          <a:blip r:embed="rId3">
            <a:alphaModFix/>
          </a:blip>
          <a:srcRect b="49702" l="24737" r="71567" t="32563"/>
          <a:stretch/>
        </p:blipFill>
        <p:spPr>
          <a:xfrm>
            <a:off x="7900562" y="3103150"/>
            <a:ext cx="337801" cy="9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7697062" y="302180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-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697062" y="321670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-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697062" y="369950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-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173862" y="336355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.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793897" y="3401325"/>
            <a:ext cx="128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gra = 2*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736260" y="4170100"/>
            <a:ext cx="128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p-dim vector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5008450" y="3714125"/>
            <a:ext cx="90000" cy="495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4626362" y="55445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3.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626362" y="189340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4</a:t>
            </a:r>
            <a:r>
              <a:rPr lang="zh-TW"/>
              <a:t>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626362" y="290225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5</a:t>
            </a:r>
            <a:r>
              <a:rPr lang="zh-TW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