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orient="horz" pos="2753">
          <p15:clr>
            <a:srgbClr val="A4A3A4"/>
          </p15:clr>
        </p15:guide>
        <p15:guide id="3" orient="horz" pos="-1">
          <p15:clr>
            <a:srgbClr val="A4A3A4"/>
          </p15:clr>
        </p15:guide>
        <p15:guide id="4" pos="2880">
          <p15:clr>
            <a:srgbClr val="A4A3A4"/>
          </p15:clr>
        </p15:guide>
        <p15:guide id="5" pos="62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8"/>
    <p:restoredTop sz="97643"/>
  </p:normalViewPr>
  <p:slideViewPr>
    <p:cSldViewPr>
      <p:cViewPr varScale="1">
        <p:scale>
          <a:sx n="81" d="100"/>
          <a:sy n="81" d="100"/>
        </p:scale>
        <p:origin x="1685" y="67"/>
      </p:cViewPr>
      <p:guideLst>
        <p:guide orient="horz" pos="2157"/>
        <p:guide orient="horz" pos="2753"/>
        <p:guide orient="horz" pos="-1"/>
        <p:guide pos="2880"/>
        <p:guide pos="62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ujin Kyung" userId="5fcf1a6c258d30ae" providerId="LiveId" clId="{558F937B-9378-4E83-9F89-51DCD4AC6D66}"/>
    <pc:docChg chg="undo custSel modSld">
      <pc:chgData name="Kyujin Kyung" userId="5fcf1a6c258d30ae" providerId="LiveId" clId="{558F937B-9378-4E83-9F89-51DCD4AC6D66}" dt="2022-10-06T00:43:55.140" v="28" actId="255"/>
      <pc:docMkLst>
        <pc:docMk/>
      </pc:docMkLst>
      <pc:sldChg chg="modSp mod">
        <pc:chgData name="Kyujin Kyung" userId="5fcf1a6c258d30ae" providerId="LiveId" clId="{558F937B-9378-4E83-9F89-51DCD4AC6D66}" dt="2022-10-06T00:43:03.576" v="7" actId="1037"/>
        <pc:sldMkLst>
          <pc:docMk/>
          <pc:sldMk cId="0" sldId="260"/>
        </pc:sldMkLst>
        <pc:spChg chg="mod">
          <ac:chgData name="Kyujin Kyung" userId="5fcf1a6c258d30ae" providerId="LiveId" clId="{558F937B-9378-4E83-9F89-51DCD4AC6D66}" dt="2022-10-06T00:43:03.576" v="7" actId="1037"/>
          <ac:spMkLst>
            <pc:docMk/>
            <pc:sldMk cId="0" sldId="260"/>
            <ac:spMk id="19" creationId="{00000000-0000-0000-0000-000000000000}"/>
          </ac:spMkLst>
        </pc:spChg>
      </pc:sldChg>
      <pc:sldChg chg="modSp mod">
        <pc:chgData name="Kyujin Kyung" userId="5fcf1a6c258d30ae" providerId="LiveId" clId="{558F937B-9378-4E83-9F89-51DCD4AC6D66}" dt="2022-10-06T00:43:21.764" v="11" actId="255"/>
        <pc:sldMkLst>
          <pc:docMk/>
          <pc:sldMk cId="0" sldId="261"/>
        </pc:sldMkLst>
        <pc:spChg chg="mod">
          <ac:chgData name="Kyujin Kyung" userId="5fcf1a6c258d30ae" providerId="LiveId" clId="{558F937B-9378-4E83-9F89-51DCD4AC6D66}" dt="2022-10-06T00:43:21.764" v="11" actId="255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Kyujin Kyung" userId="5fcf1a6c258d30ae" providerId="LiveId" clId="{558F937B-9378-4E83-9F89-51DCD4AC6D66}" dt="2022-10-06T00:43:55.140" v="28" actId="255"/>
        <pc:sldMkLst>
          <pc:docMk/>
          <pc:sldMk cId="0" sldId="262"/>
        </pc:sldMkLst>
        <pc:spChg chg="mod">
          <ac:chgData name="Kyujin Kyung" userId="5fcf1a6c258d30ae" providerId="LiveId" clId="{558F937B-9378-4E83-9F89-51DCD4AC6D66}" dt="2022-10-06T00:43:55.140" v="28" actId="255"/>
          <ac:spMkLst>
            <pc:docMk/>
            <pc:sldMk cId="0" sldId="262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6.4977474510669708E-2"/>
          <c:w val="0.9629407525062561"/>
          <c:h val="0.93502265214920044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Y1 값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CED1-44CD-9FDA-8FEEC4A21B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Y2 값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yVal>
          <c:bubbleSize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  <c:pt idx="2">
                  <c:v>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CED1-44CD-9FDA-8FEEC4A21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03208738"/>
        <c:axId val="871662979"/>
      </c:bubbleChart>
      <c:valAx>
        <c:axId val="20320873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871662979"/>
        <c:crosses val="autoZero"/>
        <c:crossBetween val="between"/>
      </c:valAx>
      <c:valAx>
        <c:axId val="8716629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03208738"/>
        <c:crosses val="autoZero"/>
        <c:crossBetween val="between"/>
      </c:valAx>
      <c:spPr>
        <a:noFill/>
        <a:ln w="9525" cap="flat" cmpd="sng" algn="ctr">
          <a:noFill/>
          <a:prstDash val="solid"/>
          <a:round/>
        </a:ln>
      </c:spPr>
    </c:plotArea>
    <c:plotVisOnly val="1"/>
    <c:dispBlanksAs val="gap"/>
    <c:showDLblsOverMax val="1"/>
  </c:chart>
  <c:txPr>
    <a:bodyPr/>
    <a:lstStyle/>
    <a:p>
      <a:pPr>
        <a:defRPr sz="1200">
          <a:ea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1" styleIndex="2"/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>
          <a:xfrm>
            <a:off x="-9524" y="3631"/>
            <a:ext cx="93560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Freeform: Shape 8"/>
          <p:cNvSpPr/>
          <p:nvPr/>
        </p:nvSpPr>
        <p:spPr>
          <a:xfrm flipH="1">
            <a:off x="5480312" y="211889"/>
            <a:ext cx="3662348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Freeform: Shape 9"/>
          <p:cNvSpPr/>
          <p:nvPr/>
        </p:nvSpPr>
        <p:spPr>
          <a:xfrm flipH="1">
            <a:off x="882" y="0"/>
            <a:ext cx="9147172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Freeform: Shape 10"/>
          <p:cNvSpPr/>
          <p:nvPr/>
        </p:nvSpPr>
        <p:spPr>
          <a:xfrm>
            <a:off x="0" y="313097"/>
            <a:ext cx="54863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Freeform: Shape 11"/>
          <p:cNvSpPr/>
          <p:nvPr/>
        </p:nvSpPr>
        <p:spPr>
          <a:xfrm rot="16200000" flipH="1">
            <a:off x="-695378" y="840852"/>
            <a:ext cx="2747768" cy="1074153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Freeform: Shape 12"/>
          <p:cNvSpPr/>
          <p:nvPr/>
        </p:nvSpPr>
        <p:spPr>
          <a:xfrm rot="16200000" flipH="1">
            <a:off x="-3027688" y="3027684"/>
            <a:ext cx="6862892" cy="80752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Freeform: Shape 13"/>
          <p:cNvSpPr/>
          <p:nvPr/>
        </p:nvSpPr>
        <p:spPr>
          <a:xfrm rot="16200000">
            <a:off x="-1143844" y="4100073"/>
            <a:ext cx="4116307" cy="1410651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Freeform: Shape 14"/>
          <p:cNvSpPr/>
          <p:nvPr/>
        </p:nvSpPr>
        <p:spPr>
          <a:xfrm rot="16200000">
            <a:off x="814146" y="5392118"/>
            <a:ext cx="895421" cy="2048276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Freeform: Shape 15"/>
          <p:cNvSpPr/>
          <p:nvPr/>
        </p:nvSpPr>
        <p:spPr>
          <a:xfrm>
            <a:off x="123187" y="-27432"/>
            <a:ext cx="2162794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2939" y="2919309"/>
            <a:ext cx="7226777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2939" y="3890286"/>
            <a:ext cx="7223345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2022-10-06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54863" y="3141915"/>
            <a:ext cx="9228784" cy="3716088"/>
            <a:chOff x="-28573" y="3141915"/>
            <a:chExt cx="9202494" cy="3716088"/>
          </a:xfrm>
        </p:grpSpPr>
        <p:sp>
          <p:nvSpPr>
            <p:cNvPr id="7" name="Freeform: Shape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Freeform: Shape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Freeform: Shape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Freeform: Shape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Freeform: Shape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2022-10-06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1" cy="6858001"/>
            <a:chOff x="-1" y="0"/>
            <a:chExt cx="9144001" cy="6858001"/>
          </a:xfrm>
        </p:grpSpPr>
        <p:sp>
          <p:nvSpPr>
            <p:cNvPr id="8" name="Freeform: Shape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Freeform: Shape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Freeform: Shape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Freeform: Shape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021" y="1121212"/>
            <a:ext cx="5878285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907032" y="2286007"/>
            <a:ext cx="5879677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2022-10-06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10800000" flipH="1">
            <a:off x="7823202" y="4214817"/>
            <a:ext cx="1335673" cy="2672210"/>
            <a:chOff x="7830097" y="-3175"/>
            <a:chExt cx="1335674" cy="3646465"/>
          </a:xfrm>
        </p:grpSpPr>
        <p:sp>
          <p:nvSpPr>
            <p:cNvPr id="8" name="Freeform: Shape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2323" y="274638"/>
            <a:ext cx="1514474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53414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2022-10-06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2022-10-06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2022-10-06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54863" y="3141915"/>
            <a:ext cx="9228784" cy="3716088"/>
            <a:chOff x="-28573" y="3141915"/>
            <a:chExt cx="9202494" cy="3716088"/>
          </a:xfrm>
        </p:grpSpPr>
        <p:sp>
          <p:nvSpPr>
            <p:cNvPr id="8" name="Freeform: Shape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Freeform: Shape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Freeform: Shape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Freeform: Shape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Freeform: Shape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1" y="2357419"/>
            <a:ext cx="77723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1" y="1807030"/>
            <a:ext cx="77723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2022-10-06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2022-10-06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2022-10-06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49" y="123802"/>
            <a:ext cx="847724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able Placeholder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214422"/>
            <a:ext cx="82295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32384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2022-10-06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66749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277872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277872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027" y="3786190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2384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2022-10-06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66749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/>
          <p:cNvSpPr/>
          <p:nvPr/>
        </p:nvSpPr>
        <p:spPr>
          <a:xfrm rot="5400000">
            <a:off x="-3336373" y="3336372"/>
            <a:ext cx="6887028" cy="21428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Group 20"/>
          <p:cNvGrpSpPr/>
          <p:nvPr/>
        </p:nvGrpSpPr>
        <p:grpSpPr>
          <a:xfrm flipH="1">
            <a:off x="-2" y="0"/>
            <a:ext cx="9144001" cy="6858001"/>
            <a:chOff x="-1" y="0"/>
            <a:chExt cx="9144001" cy="6858001"/>
          </a:xfrm>
        </p:grpSpPr>
        <p:sp>
          <p:nvSpPr>
            <p:cNvPr id="22" name="Freeform: Shape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Freeform: Shape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7" y="4772044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714347" y="584219"/>
            <a:ext cx="651008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47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>
          <a:xfrm>
            <a:off x="32384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2022-10-06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4"/>
          </p:nvPr>
        </p:nvSpPr>
        <p:spPr>
          <a:xfrm>
            <a:off x="666749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/>
          <p:cNvSpPr/>
          <p:nvPr/>
        </p:nvSpPr>
        <p:spPr>
          <a:xfrm>
            <a:off x="1299631" y="3147876"/>
            <a:ext cx="4731296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Group 106"/>
          <p:cNvGrpSpPr/>
          <p:nvPr/>
        </p:nvGrpSpPr>
        <p:grpSpPr>
          <a:xfrm>
            <a:off x="0" y="0"/>
            <a:ext cx="9144001" cy="6858001"/>
            <a:chOff x="-1" y="0"/>
            <a:chExt cx="9144001" cy="6858001"/>
          </a:xfrm>
        </p:grpSpPr>
        <p:sp>
          <p:nvSpPr>
            <p:cNvPr id="102" name="Freeform: Shape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Freeform: Shape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Freeform: Shape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Freeform: Shape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Freeform: Shape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Freeform: Shape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123802"/>
            <a:ext cx="847724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49" y="1308100"/>
            <a:ext cx="847724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84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2022-10-06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74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2939" y="1772816"/>
            <a:ext cx="7237376" cy="210419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Proposal</a:t>
            </a:r>
          </a:p>
          <a:p>
            <a:pPr>
              <a:defRPr/>
            </a:pPr>
            <a:r>
              <a:rPr lang="ko-KR" altLang="en-US" sz="4000"/>
              <a:t>학술정보 데이터 검색 및 시각화 사이트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67508" y="4725788"/>
            <a:ext cx="7223345" cy="467408"/>
          </a:xfrm>
        </p:spPr>
        <p:txBody>
          <a:bodyPr>
            <a:noAutofit/>
          </a:bodyPr>
          <a:lstStyle/>
          <a:p>
            <a:pPr lvl="0" algn="r">
              <a:defRPr/>
            </a:pPr>
            <a:r>
              <a:rPr lang="ko-KR" altLang="en-US" sz="2000"/>
              <a:t> </a:t>
            </a:r>
            <a:r>
              <a:rPr lang="en-US" altLang="ko-KR" sz="2000"/>
              <a:t>Team:</a:t>
            </a:r>
            <a:r>
              <a:rPr lang="ko-KR" altLang="en-US" sz="2000"/>
              <a:t> K3 </a:t>
            </a:r>
          </a:p>
          <a:p>
            <a:pPr lvl="0" algn="r">
              <a:defRPr/>
            </a:pPr>
            <a:r>
              <a:rPr lang="ko-KR" altLang="en-US" sz="2000"/>
              <a:t>2018115783 경규진 </a:t>
            </a:r>
          </a:p>
          <a:p>
            <a:pPr lvl="0" algn="r">
              <a:defRPr/>
            </a:pPr>
            <a:r>
              <a:rPr lang="ko-KR" altLang="en-US" sz="2000"/>
              <a:t>2020111481 김채언 </a:t>
            </a:r>
          </a:p>
          <a:p>
            <a:pPr lvl="0" algn="r">
              <a:defRPr/>
            </a:pPr>
            <a:r>
              <a:rPr lang="ko-KR" altLang="en-US" sz="2000"/>
              <a:t>2020114252 김하은</a:t>
            </a:r>
          </a:p>
          <a:p>
            <a:pPr lvl="0" algn="r"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8208912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39552" y="1772816"/>
            <a:ext cx="8224338" cy="1008112"/>
            <a:chOff x="539552" y="764704"/>
            <a:chExt cx="8224338" cy="1008112"/>
          </a:xfrm>
        </p:grpSpPr>
        <p:sp>
          <p:nvSpPr>
            <p:cNvPr id="5" name="직사각형 4"/>
            <p:cNvSpPr/>
            <p:nvPr/>
          </p:nvSpPr>
          <p:spPr>
            <a:xfrm>
              <a:off x="539552" y="764704"/>
              <a:ext cx="8208912" cy="10081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9034" y="1084094"/>
              <a:ext cx="77048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>
                  <a:solidFill>
                    <a:schemeClr val="bg1"/>
                  </a:solidFill>
                </a:rPr>
                <a:t>검색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 </a:t>
              </a:r>
              <a:r>
                <a:rPr lang="ko-KR" altLang="en-US" sz="2000" b="1">
                  <a:solidFill>
                    <a:schemeClr val="bg1"/>
                  </a:solidFill>
                </a:rPr>
                <a:t>게시글</a:t>
              </a:r>
              <a:r>
                <a:rPr lang="en-US" altLang="ko-KR" sz="2000" b="1">
                  <a:solidFill>
                    <a:schemeClr val="bg1"/>
                  </a:solidFill>
                </a:rPr>
                <a:t>	|	</a:t>
              </a:r>
              <a:r>
                <a:rPr lang="ko-KR" altLang="en-US" sz="2000" b="1">
                  <a:solidFill>
                    <a:schemeClr val="bg1"/>
                  </a:solidFill>
                </a:rPr>
                <a:t>마이페이지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</a:t>
              </a:r>
              <a:r>
                <a:rPr lang="ko-KR" altLang="en-US" sz="2000" b="1">
                  <a:solidFill>
                    <a:schemeClr val="bg1"/>
                  </a:solidFill>
                </a:rPr>
                <a:t>논문 추가</a:t>
              </a:r>
              <a:r>
                <a:rPr lang="en-US" altLang="ko-KR" sz="2000"/>
                <a:t>	</a:t>
              </a:r>
              <a:endParaRPr lang="ko-KR" altLang="en-US" sz="200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39552" y="764704"/>
            <a:ext cx="8208912" cy="100811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4" y="90872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b="19560"/>
          <a:stretch>
            <a:fillRect/>
          </a:stretch>
        </p:blipFill>
        <p:spPr>
          <a:xfrm>
            <a:off x="539552" y="2793066"/>
            <a:ext cx="8208912" cy="337223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554978" y="2793066"/>
            <a:ext cx="8208912" cy="3372238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8208912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9552" y="764704"/>
            <a:ext cx="8208912" cy="100811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4" y="90872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4978" y="2793066"/>
            <a:ext cx="8208912" cy="3372238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b="19560"/>
          <a:stretch>
            <a:fillRect/>
          </a:stretch>
        </p:blipFill>
        <p:spPr>
          <a:xfrm>
            <a:off x="539552" y="2793066"/>
            <a:ext cx="8208912" cy="337223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539552" y="1772816"/>
            <a:ext cx="8208912" cy="28083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9034" y="2092206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검색</a:t>
            </a:r>
            <a:r>
              <a:rPr lang="en-US" altLang="ko-KR" sz="2000" b="1">
                <a:solidFill>
                  <a:schemeClr val="bg1"/>
                </a:solidFill>
              </a:rPr>
              <a:t>	|      </a:t>
            </a:r>
            <a:r>
              <a:rPr lang="ko-KR" altLang="en-US" sz="2000" b="1">
                <a:solidFill>
                  <a:schemeClr val="bg1"/>
                </a:solidFill>
              </a:rPr>
              <a:t>게시글</a:t>
            </a:r>
            <a:r>
              <a:rPr lang="en-US" altLang="ko-KR" sz="2000" b="1">
                <a:solidFill>
                  <a:schemeClr val="bg1"/>
                </a:solidFill>
              </a:rPr>
              <a:t>	|	</a:t>
            </a:r>
            <a:r>
              <a:rPr lang="ko-KR" altLang="en-US" sz="2000" b="1">
                <a:solidFill>
                  <a:schemeClr val="bg1"/>
                </a:solidFill>
              </a:rPr>
              <a:t>마이페이지</a:t>
            </a:r>
            <a:r>
              <a:rPr lang="en-US" altLang="ko-KR" sz="2000" b="1">
                <a:solidFill>
                  <a:schemeClr val="bg1"/>
                </a:solidFill>
              </a:rPr>
              <a:t>	|     </a:t>
            </a:r>
            <a:r>
              <a:rPr lang="ko-KR" altLang="en-US" sz="2000" b="1">
                <a:solidFill>
                  <a:schemeClr val="bg1"/>
                </a:solidFill>
              </a:rPr>
              <a:t>논문 추가</a:t>
            </a:r>
            <a:r>
              <a:rPr lang="en-US" altLang="ko-KR" sz="2000"/>
              <a:t>	</a:t>
            </a:r>
            <a:endParaRPr lang="ko-KR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2267744" y="2708920"/>
            <a:ext cx="15841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공지</a:t>
            </a:r>
          </a:p>
          <a:p>
            <a:pPr algn="ctr">
              <a:defRPr/>
            </a:pP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자유글</a:t>
            </a:r>
          </a:p>
          <a:p>
            <a:pPr algn="ctr">
              <a:defRPr/>
            </a:pP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accent2">
                    <a:lumMod val="40000"/>
                    <a:lumOff val="60000"/>
                  </a:schemeClr>
                </a:solidFill>
              </a:rPr>
              <a:t>QnA</a:t>
            </a:r>
            <a:endParaRPr lang="ko-KR" altLang="en-US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4212" y="2708920"/>
            <a:ext cx="1584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북마크</a:t>
            </a:r>
          </a:p>
          <a:p>
            <a:pPr algn="ctr">
              <a:defRPr/>
            </a:pP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개인정보수정</a:t>
            </a: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27" name="Speech Bubble: Rectangle 1026"/>
          <p:cNvSpPr/>
          <p:nvPr/>
        </p:nvSpPr>
        <p:spPr>
          <a:xfrm>
            <a:off x="227348" y="1304764"/>
            <a:ext cx="1764196" cy="648072"/>
          </a:xfrm>
          <a:prstGeom prst="wedgeRect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1.</a:t>
            </a:r>
            <a:r>
              <a:rPr lang="ko-KR" altLang="en-US"/>
              <a:t> 논문 검색</a:t>
            </a:r>
          </a:p>
        </p:txBody>
      </p:sp>
      <p:sp>
        <p:nvSpPr>
          <p:cNvPr id="1028" name="Speech Bubble: Rectangle 1027"/>
          <p:cNvSpPr/>
          <p:nvPr/>
        </p:nvSpPr>
        <p:spPr>
          <a:xfrm>
            <a:off x="2243572" y="1304764"/>
            <a:ext cx="1764196" cy="648072"/>
          </a:xfrm>
          <a:prstGeom prst="wedgeRect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4.</a:t>
            </a:r>
            <a:r>
              <a:rPr lang="ko-KR" altLang="en-US"/>
              <a:t> 커뮤니티</a:t>
            </a:r>
          </a:p>
        </p:txBody>
      </p:sp>
      <p:sp>
        <p:nvSpPr>
          <p:cNvPr id="1029" name="Speech Bubble: Rectangle 1028"/>
          <p:cNvSpPr/>
          <p:nvPr/>
        </p:nvSpPr>
        <p:spPr>
          <a:xfrm>
            <a:off x="4259796" y="1304764"/>
            <a:ext cx="1764196" cy="648072"/>
          </a:xfrm>
          <a:prstGeom prst="wedgeRect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5.</a:t>
            </a:r>
            <a:r>
              <a:rPr lang="ko-KR" altLang="en-US"/>
              <a:t> 북마크</a:t>
            </a:r>
          </a:p>
        </p:txBody>
      </p:sp>
      <p:sp>
        <p:nvSpPr>
          <p:cNvPr id="1030" name="Speech Bubble: Rectangle 1029"/>
          <p:cNvSpPr/>
          <p:nvPr/>
        </p:nvSpPr>
        <p:spPr>
          <a:xfrm>
            <a:off x="6348028" y="1304764"/>
            <a:ext cx="2268252" cy="648072"/>
          </a:xfrm>
          <a:prstGeom prst="wedgeRect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논문 데이터 업데이트</a:t>
            </a:r>
          </a:p>
        </p:txBody>
      </p:sp>
      <p:sp>
        <p:nvSpPr>
          <p:cNvPr id="1031" name="Speech Bubble: Rectangle 1030"/>
          <p:cNvSpPr/>
          <p:nvPr/>
        </p:nvSpPr>
        <p:spPr>
          <a:xfrm>
            <a:off x="5591944" y="188640"/>
            <a:ext cx="1980220" cy="648072"/>
          </a:xfrm>
          <a:prstGeom prst="wedgeRectCallout">
            <a:avLst>
              <a:gd name="adj1" fmla="val 32670"/>
              <a:gd name="adj2" fmla="val 6147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6.</a:t>
            </a:r>
            <a:r>
              <a:rPr lang="ko-KR" altLang="en-US"/>
              <a:t> 로그인</a:t>
            </a:r>
            <a:r>
              <a:rPr lang="en-US" altLang="ko-KR"/>
              <a:t>/</a:t>
            </a:r>
            <a:r>
              <a:rPr lang="ko-KR" altLang="en-US"/>
              <a:t>회원가입</a:t>
            </a:r>
          </a:p>
        </p:txBody>
      </p:sp>
      <p:sp>
        <p:nvSpPr>
          <p:cNvPr id="1033" name="Speech Bubble: Rectangle 1032"/>
          <p:cNvSpPr/>
          <p:nvPr/>
        </p:nvSpPr>
        <p:spPr>
          <a:xfrm>
            <a:off x="803412" y="2600908"/>
            <a:ext cx="1764196" cy="648072"/>
          </a:xfrm>
          <a:prstGeom prst="wedgeRectCallout">
            <a:avLst>
              <a:gd name="adj1" fmla="val 57503"/>
              <a:gd name="adj2" fmla="val 61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공지 작성</a:t>
            </a:r>
          </a:p>
        </p:txBody>
      </p:sp>
      <p:sp>
        <p:nvSpPr>
          <p:cNvPr id="1035" name="Speech Bubble: Rectangle 1034"/>
          <p:cNvSpPr/>
          <p:nvPr/>
        </p:nvSpPr>
        <p:spPr>
          <a:xfrm>
            <a:off x="839416" y="3609019"/>
            <a:ext cx="1764196" cy="648072"/>
          </a:xfrm>
          <a:prstGeom prst="wedgeRectCallout">
            <a:avLst>
              <a:gd name="adj1" fmla="val 57503"/>
              <a:gd name="adj2" fmla="val 61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답변 작성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8208912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9552" y="764704"/>
            <a:ext cx="8208912" cy="100811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4" y="90872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4978" y="2793066"/>
            <a:ext cx="8208912" cy="3372238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b="19560"/>
          <a:stretch>
            <a:fillRect/>
          </a:stretch>
        </p:blipFill>
        <p:spPr>
          <a:xfrm>
            <a:off x="539552" y="2793066"/>
            <a:ext cx="8208912" cy="337223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539552" y="1772816"/>
            <a:ext cx="8208912" cy="28083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9034" y="2092206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검색</a:t>
            </a:r>
            <a:r>
              <a:rPr lang="en-US" altLang="ko-KR" sz="2000" b="1">
                <a:solidFill>
                  <a:schemeClr val="bg1"/>
                </a:solidFill>
              </a:rPr>
              <a:t>	|      </a:t>
            </a:r>
            <a:r>
              <a:rPr lang="ko-KR" altLang="en-US" sz="2000" b="1">
                <a:solidFill>
                  <a:schemeClr val="bg1"/>
                </a:solidFill>
              </a:rPr>
              <a:t>게시글</a:t>
            </a:r>
            <a:r>
              <a:rPr lang="en-US" altLang="ko-KR" sz="2000" b="1">
                <a:solidFill>
                  <a:schemeClr val="bg1"/>
                </a:solidFill>
              </a:rPr>
              <a:t>	|	</a:t>
            </a:r>
            <a:r>
              <a:rPr lang="ko-KR" altLang="en-US" sz="2000" b="1">
                <a:solidFill>
                  <a:schemeClr val="bg1"/>
                </a:solidFill>
              </a:rPr>
              <a:t>마이페이지</a:t>
            </a:r>
            <a:r>
              <a:rPr lang="en-US" altLang="ko-KR" sz="2000" b="1">
                <a:solidFill>
                  <a:schemeClr val="bg1"/>
                </a:solidFill>
              </a:rPr>
              <a:t>	|     </a:t>
            </a:r>
            <a:r>
              <a:rPr lang="ko-KR" altLang="en-US" sz="2000" b="1">
                <a:solidFill>
                  <a:schemeClr val="bg1"/>
                </a:solidFill>
              </a:rPr>
              <a:t>논문 추가</a:t>
            </a:r>
            <a:r>
              <a:rPr lang="en-US" altLang="ko-KR" sz="2000"/>
              <a:t>	</a:t>
            </a:r>
            <a:endParaRPr lang="ko-KR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2267744" y="2708920"/>
            <a:ext cx="15841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공지</a:t>
            </a:r>
          </a:p>
          <a:p>
            <a:pPr algn="ctr">
              <a:defRPr/>
            </a:pP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자유글</a:t>
            </a:r>
          </a:p>
          <a:p>
            <a:pPr algn="ctr">
              <a:defRPr/>
            </a:pP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accent2">
                    <a:lumMod val="40000"/>
                    <a:lumOff val="60000"/>
                  </a:schemeClr>
                </a:solidFill>
              </a:rPr>
              <a:t>QnA</a:t>
            </a:r>
            <a:endParaRPr lang="ko-KR" altLang="en-US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4212" y="2708920"/>
            <a:ext cx="1584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북마크</a:t>
            </a:r>
          </a:p>
          <a:p>
            <a:pPr algn="ctr">
              <a:defRPr/>
            </a:pP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개인정보수정</a:t>
            </a: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1600" y="2492316"/>
            <a:ext cx="936104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제목 1"/>
          <p:cNvSpPr>
            <a:spLocks noGrp="1"/>
          </p:cNvSpPr>
          <p:nvPr>
            <p:ph type="title"/>
          </p:nvPr>
        </p:nvSpPr>
        <p:spPr>
          <a:xfrm>
            <a:off x="119336" y="-63388"/>
            <a:ext cx="847724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논문 검색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8208912" cy="540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39552" y="1772816"/>
            <a:ext cx="8224338" cy="1008112"/>
            <a:chOff x="539552" y="764704"/>
            <a:chExt cx="8224338" cy="1008112"/>
          </a:xfrm>
        </p:grpSpPr>
        <p:sp>
          <p:nvSpPr>
            <p:cNvPr id="5" name="직사각형 4"/>
            <p:cNvSpPr/>
            <p:nvPr/>
          </p:nvSpPr>
          <p:spPr>
            <a:xfrm>
              <a:off x="539552" y="764704"/>
              <a:ext cx="8208912" cy="10081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9034" y="1084094"/>
              <a:ext cx="77048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>
                  <a:solidFill>
                    <a:schemeClr val="bg1"/>
                  </a:solidFill>
                </a:rPr>
                <a:t>검색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 </a:t>
              </a:r>
              <a:r>
                <a:rPr lang="ko-KR" altLang="en-US" sz="2000" b="1">
                  <a:solidFill>
                    <a:schemeClr val="bg1"/>
                  </a:solidFill>
                </a:rPr>
                <a:t>게시글</a:t>
              </a:r>
              <a:r>
                <a:rPr lang="en-US" altLang="ko-KR" sz="2000" b="1">
                  <a:solidFill>
                    <a:schemeClr val="bg1"/>
                  </a:solidFill>
                </a:rPr>
                <a:t>	|	</a:t>
              </a:r>
              <a:r>
                <a:rPr lang="ko-KR" altLang="en-US" sz="2000" b="1">
                  <a:solidFill>
                    <a:schemeClr val="bg1"/>
                  </a:solidFill>
                </a:rPr>
                <a:t>마이페이지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</a:t>
              </a:r>
              <a:r>
                <a:rPr lang="ko-KR" altLang="en-US" sz="2000" b="1">
                  <a:solidFill>
                    <a:schemeClr val="bg1"/>
                  </a:solidFill>
                </a:rPr>
                <a:t>논문 추가</a:t>
              </a:r>
              <a:r>
                <a:rPr lang="en-US" altLang="ko-KR" sz="2000"/>
                <a:t>	</a:t>
              </a:r>
              <a:endParaRPr lang="ko-KR" altLang="en-US" sz="200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39552" y="764704"/>
            <a:ext cx="8208912" cy="100811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4" y="90872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971600" y="2492316"/>
            <a:ext cx="936104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27584" y="3068960"/>
            <a:ext cx="678417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27584" y="3068960"/>
            <a:ext cx="7488832" cy="57606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611762" y="3068960"/>
            <a:ext cx="704654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51" name="Speech Bubble: Rectangle 2050"/>
          <p:cNvSpPr/>
          <p:nvPr/>
        </p:nvSpPr>
        <p:spPr>
          <a:xfrm>
            <a:off x="3539716" y="260648"/>
            <a:ext cx="3960439" cy="1080120"/>
          </a:xfrm>
          <a:prstGeom prst="wedgeRectCallout">
            <a:avLst>
              <a:gd name="adj1" fmla="val -15456"/>
              <a:gd name="adj2" fmla="val 31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논문을 여러 조건으로 검색할 수 있고</a:t>
            </a:r>
          </a:p>
          <a:p>
            <a:pPr algn="ctr">
              <a:defRPr/>
            </a:pPr>
            <a:r>
              <a:rPr lang="ko-KR" altLang="en-US"/>
              <a:t>조건들을 결합할 수 도 있다</a:t>
            </a:r>
          </a:p>
        </p:txBody>
      </p:sp>
      <p:sp>
        <p:nvSpPr>
          <p:cNvPr id="2052" name="제목 1"/>
          <p:cNvSpPr>
            <a:spLocks noGrp="1"/>
          </p:cNvSpPr>
          <p:nvPr>
            <p:ph type="title"/>
          </p:nvPr>
        </p:nvSpPr>
        <p:spPr>
          <a:xfrm>
            <a:off x="119336" y="-67068"/>
            <a:ext cx="847724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논문 검색</a:t>
            </a:r>
          </a:p>
        </p:txBody>
      </p:sp>
      <p:grpSp>
        <p:nvGrpSpPr>
          <p:cNvPr id="2058" name="Group 2057"/>
          <p:cNvGrpSpPr/>
          <p:nvPr/>
        </p:nvGrpSpPr>
        <p:grpSpPr>
          <a:xfrm>
            <a:off x="839416" y="4113076"/>
            <a:ext cx="7488832" cy="576064"/>
            <a:chOff x="2703911" y="4385453"/>
            <a:chExt cx="7488832" cy="576064"/>
          </a:xfrm>
        </p:grpSpPr>
        <p:sp>
          <p:nvSpPr>
            <p:cNvPr id="2054" name="직사각형 12"/>
            <p:cNvSpPr/>
            <p:nvPr/>
          </p:nvSpPr>
          <p:spPr>
            <a:xfrm>
              <a:off x="2703911" y="4385453"/>
              <a:ext cx="6784178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55" name="직사각형 1"/>
            <p:cNvSpPr/>
            <p:nvPr/>
          </p:nvSpPr>
          <p:spPr>
            <a:xfrm>
              <a:off x="2703911" y="4385453"/>
              <a:ext cx="7488832" cy="576064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56" name="직사각형 2"/>
            <p:cNvSpPr/>
            <p:nvPr/>
          </p:nvSpPr>
          <p:spPr>
            <a:xfrm>
              <a:off x="9488089" y="4385453"/>
              <a:ext cx="70465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057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 l="2700" t="9190" r="80360" b="72210"/>
            <a:stretch>
              <a:fillRect/>
            </a:stretch>
          </p:blipFill>
          <p:spPr>
            <a:xfrm>
              <a:off x="2753338" y="4473116"/>
              <a:ext cx="1110414" cy="396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/>
            </a:ln>
            <a:effectLst/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 l="2700" t="9190" r="81390" b="23900"/>
          <a:stretch>
            <a:fillRect/>
          </a:stretch>
        </p:blipFill>
        <p:spPr>
          <a:xfrm>
            <a:off x="877011" y="3156623"/>
            <a:ext cx="1042525" cy="14245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/>
          </a:ln>
          <a:effectLst/>
        </p:spPr>
      </p:pic>
      <p:grpSp>
        <p:nvGrpSpPr>
          <p:cNvPr id="2059" name="Group 2058"/>
          <p:cNvGrpSpPr/>
          <p:nvPr/>
        </p:nvGrpSpPr>
        <p:grpSpPr>
          <a:xfrm>
            <a:off x="875420" y="5085184"/>
            <a:ext cx="7488832" cy="576064"/>
            <a:chOff x="2703911" y="4385453"/>
            <a:chExt cx="7488832" cy="576064"/>
          </a:xfrm>
        </p:grpSpPr>
        <p:sp>
          <p:nvSpPr>
            <p:cNvPr id="2060" name="직사각형 12"/>
            <p:cNvSpPr/>
            <p:nvPr/>
          </p:nvSpPr>
          <p:spPr>
            <a:xfrm>
              <a:off x="2703911" y="4385453"/>
              <a:ext cx="6784178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61" name="직사각형 1"/>
            <p:cNvSpPr/>
            <p:nvPr/>
          </p:nvSpPr>
          <p:spPr>
            <a:xfrm>
              <a:off x="2703911" y="4385453"/>
              <a:ext cx="7488832" cy="576064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62" name="직사각형 2"/>
            <p:cNvSpPr/>
            <p:nvPr/>
          </p:nvSpPr>
          <p:spPr>
            <a:xfrm>
              <a:off x="9488089" y="4385453"/>
              <a:ext cx="70465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063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 l="2700" t="9190" r="80360" b="72210"/>
            <a:stretch>
              <a:fillRect/>
            </a:stretch>
          </p:blipFill>
          <p:spPr>
            <a:xfrm>
              <a:off x="2753338" y="4473116"/>
              <a:ext cx="1110414" cy="396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/>
            </a:ln>
            <a:effectLst/>
          </p:spPr>
        </p:pic>
      </p:grpSp>
      <p:sp>
        <p:nvSpPr>
          <p:cNvPr id="2064" name="Rectangle 2063"/>
          <p:cNvSpPr/>
          <p:nvPr/>
        </p:nvSpPr>
        <p:spPr>
          <a:xfrm>
            <a:off x="4007768" y="3753036"/>
            <a:ext cx="612068" cy="21602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AND</a:t>
            </a:r>
          </a:p>
        </p:txBody>
      </p:sp>
      <p:sp>
        <p:nvSpPr>
          <p:cNvPr id="2065" name="Rectangle 2064"/>
          <p:cNvSpPr/>
          <p:nvPr/>
        </p:nvSpPr>
        <p:spPr>
          <a:xfrm>
            <a:off x="4007768" y="4761148"/>
            <a:ext cx="612068" cy="21602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OR</a:t>
            </a:r>
          </a:p>
        </p:txBody>
      </p:sp>
      <p:sp>
        <p:nvSpPr>
          <p:cNvPr id="2066" name="Rectangle 2065"/>
          <p:cNvSpPr/>
          <p:nvPr/>
        </p:nvSpPr>
        <p:spPr>
          <a:xfrm>
            <a:off x="4007768" y="5805264"/>
            <a:ext cx="612068" cy="21602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8208912" cy="540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39552" y="1772816"/>
            <a:ext cx="8224338" cy="1008112"/>
            <a:chOff x="539552" y="764704"/>
            <a:chExt cx="8224338" cy="1008112"/>
          </a:xfrm>
        </p:grpSpPr>
        <p:sp>
          <p:nvSpPr>
            <p:cNvPr id="5" name="직사각형 4"/>
            <p:cNvSpPr/>
            <p:nvPr/>
          </p:nvSpPr>
          <p:spPr>
            <a:xfrm>
              <a:off x="539552" y="764704"/>
              <a:ext cx="8208912" cy="10081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9034" y="1084094"/>
              <a:ext cx="77048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>
                  <a:solidFill>
                    <a:schemeClr val="bg1"/>
                  </a:solidFill>
                </a:rPr>
                <a:t>검색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 </a:t>
              </a:r>
              <a:r>
                <a:rPr lang="ko-KR" altLang="en-US" sz="2000" b="1">
                  <a:solidFill>
                    <a:schemeClr val="bg1"/>
                  </a:solidFill>
                </a:rPr>
                <a:t>게시글</a:t>
              </a:r>
              <a:r>
                <a:rPr lang="en-US" altLang="ko-KR" sz="2000" b="1">
                  <a:solidFill>
                    <a:schemeClr val="bg1"/>
                  </a:solidFill>
                </a:rPr>
                <a:t>	|	</a:t>
              </a:r>
              <a:r>
                <a:rPr lang="ko-KR" altLang="en-US" sz="2000" b="1">
                  <a:solidFill>
                    <a:schemeClr val="bg1"/>
                  </a:solidFill>
                </a:rPr>
                <a:t>마이페이지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</a:t>
              </a:r>
              <a:r>
                <a:rPr lang="ko-KR" altLang="en-US" sz="2000" b="1">
                  <a:solidFill>
                    <a:schemeClr val="bg1"/>
                  </a:solidFill>
                </a:rPr>
                <a:t>논문 추가</a:t>
              </a:r>
              <a:r>
                <a:rPr lang="en-US" altLang="ko-KR" sz="2000"/>
                <a:t>	</a:t>
              </a:r>
              <a:endParaRPr lang="ko-KR" altLang="en-US" sz="200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39552" y="764704"/>
            <a:ext cx="8208912" cy="100811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4" y="90872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971600" y="2492316"/>
            <a:ext cx="936104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27584" y="3068960"/>
            <a:ext cx="678417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27584" y="3068960"/>
            <a:ext cx="7488832" cy="57606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611762" y="3068960"/>
            <a:ext cx="704654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2537" y="3190304"/>
            <a:ext cx="3409950" cy="3333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/>
          <a:srcRect b="27380"/>
          <a:stretch>
            <a:fillRect/>
          </a:stretch>
        </p:blipFill>
        <p:spPr>
          <a:xfrm>
            <a:off x="827584" y="3861048"/>
            <a:ext cx="7488832" cy="17983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3779912" y="3861047"/>
            <a:ext cx="4472149" cy="551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99" name="Speech Bubble: Rectangle 4098"/>
          <p:cNvSpPr/>
          <p:nvPr/>
        </p:nvSpPr>
        <p:spPr>
          <a:xfrm>
            <a:off x="4907868" y="3573015"/>
            <a:ext cx="3960439" cy="1080120"/>
          </a:xfrm>
          <a:prstGeom prst="wedgeRectCallout">
            <a:avLst>
              <a:gd name="adj1" fmla="val -15456"/>
              <a:gd name="adj2" fmla="val 31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검색 결과로 </a:t>
            </a:r>
          </a:p>
          <a:p>
            <a:pPr algn="ctr">
              <a:defRPr/>
            </a:pPr>
            <a:r>
              <a:rPr lang="ko-KR" altLang="en-US"/>
              <a:t>조건을 만족하는 논문 리스트를 보여준다</a:t>
            </a:r>
          </a:p>
        </p:txBody>
      </p:sp>
      <p:sp>
        <p:nvSpPr>
          <p:cNvPr id="4100" name="제목 1"/>
          <p:cNvSpPr>
            <a:spLocks noGrp="1"/>
          </p:cNvSpPr>
          <p:nvPr>
            <p:ph type="title"/>
          </p:nvPr>
        </p:nvSpPr>
        <p:spPr>
          <a:xfrm>
            <a:off x="119336" y="-63388"/>
            <a:ext cx="847724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논문 검색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8208912" cy="540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39552" y="1772816"/>
            <a:ext cx="8224338" cy="1008112"/>
            <a:chOff x="539552" y="764704"/>
            <a:chExt cx="8224338" cy="1008112"/>
          </a:xfrm>
        </p:grpSpPr>
        <p:sp>
          <p:nvSpPr>
            <p:cNvPr id="5" name="직사각형 4"/>
            <p:cNvSpPr/>
            <p:nvPr/>
          </p:nvSpPr>
          <p:spPr>
            <a:xfrm>
              <a:off x="539552" y="764704"/>
              <a:ext cx="8208912" cy="10081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9034" y="1084094"/>
              <a:ext cx="77048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>
                  <a:solidFill>
                    <a:schemeClr val="bg1"/>
                  </a:solidFill>
                </a:rPr>
                <a:t>검색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 </a:t>
              </a:r>
              <a:r>
                <a:rPr lang="ko-KR" altLang="en-US" sz="2000" b="1">
                  <a:solidFill>
                    <a:schemeClr val="bg1"/>
                  </a:solidFill>
                </a:rPr>
                <a:t>게시글</a:t>
              </a:r>
              <a:r>
                <a:rPr lang="en-US" altLang="ko-KR" sz="2000" b="1">
                  <a:solidFill>
                    <a:schemeClr val="bg1"/>
                  </a:solidFill>
                </a:rPr>
                <a:t>	|	</a:t>
              </a:r>
              <a:r>
                <a:rPr lang="ko-KR" altLang="en-US" sz="2000" b="1">
                  <a:solidFill>
                    <a:schemeClr val="bg1"/>
                  </a:solidFill>
                </a:rPr>
                <a:t>마이페이지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</a:t>
              </a:r>
              <a:r>
                <a:rPr lang="ko-KR" altLang="en-US" sz="2000" b="1">
                  <a:solidFill>
                    <a:schemeClr val="bg1"/>
                  </a:solidFill>
                </a:rPr>
                <a:t>논문 추가</a:t>
              </a:r>
              <a:r>
                <a:rPr lang="en-US" altLang="ko-KR" sz="2000"/>
                <a:t>	</a:t>
              </a:r>
              <a:endParaRPr lang="ko-KR" altLang="en-US" sz="200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39552" y="764704"/>
            <a:ext cx="8208912" cy="100811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4" y="90872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971600" y="2492316"/>
            <a:ext cx="936104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9552" y="2854740"/>
            <a:ext cx="8208912" cy="40032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123" name="제목 1"/>
          <p:cNvSpPr>
            <a:spLocks noGrp="1"/>
          </p:cNvSpPr>
          <p:nvPr>
            <p:ph type="title"/>
          </p:nvPr>
        </p:nvSpPr>
        <p:spPr>
          <a:xfrm>
            <a:off x="119336" y="-63388"/>
            <a:ext cx="847724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논문 정보 제공</a:t>
            </a:r>
          </a:p>
        </p:txBody>
      </p:sp>
      <p:sp>
        <p:nvSpPr>
          <p:cNvPr id="5125" name="Speech Bubble: Rectangle 5124"/>
          <p:cNvSpPr/>
          <p:nvPr/>
        </p:nvSpPr>
        <p:spPr>
          <a:xfrm>
            <a:off x="299355" y="3789040"/>
            <a:ext cx="2772308" cy="1080120"/>
          </a:xfrm>
          <a:prstGeom prst="wedgeRectCallout">
            <a:avLst>
              <a:gd name="adj1" fmla="val 56479"/>
              <a:gd name="adj2" fmla="val -27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저자명을 클릭하면 </a:t>
            </a:r>
          </a:p>
          <a:p>
            <a:pPr algn="ctr">
              <a:defRPr/>
            </a:pPr>
            <a:r>
              <a:rPr lang="ko-KR" altLang="en-US"/>
              <a:t>저자 정보를 보여주는 화면으로 바뀐다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8208912" cy="540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39552" y="1772816"/>
            <a:ext cx="8224338" cy="1008112"/>
            <a:chOff x="539552" y="764704"/>
            <a:chExt cx="8224338" cy="1008112"/>
          </a:xfrm>
        </p:grpSpPr>
        <p:sp>
          <p:nvSpPr>
            <p:cNvPr id="5" name="직사각형 4"/>
            <p:cNvSpPr/>
            <p:nvPr/>
          </p:nvSpPr>
          <p:spPr>
            <a:xfrm>
              <a:off x="539552" y="764704"/>
              <a:ext cx="8208912" cy="10081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9034" y="1084094"/>
              <a:ext cx="77048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>
                  <a:solidFill>
                    <a:schemeClr val="bg1"/>
                  </a:solidFill>
                </a:rPr>
                <a:t>검색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 </a:t>
              </a:r>
              <a:r>
                <a:rPr lang="ko-KR" altLang="en-US" sz="2000" b="1">
                  <a:solidFill>
                    <a:schemeClr val="bg1"/>
                  </a:solidFill>
                </a:rPr>
                <a:t>게시글</a:t>
              </a:r>
              <a:r>
                <a:rPr lang="en-US" altLang="ko-KR" sz="2000" b="1">
                  <a:solidFill>
                    <a:schemeClr val="bg1"/>
                  </a:solidFill>
                </a:rPr>
                <a:t>	|	</a:t>
              </a:r>
              <a:r>
                <a:rPr lang="ko-KR" altLang="en-US" sz="2000" b="1">
                  <a:solidFill>
                    <a:schemeClr val="bg1"/>
                  </a:solidFill>
                </a:rPr>
                <a:t>마이페이지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</a:t>
              </a:r>
              <a:r>
                <a:rPr lang="ko-KR" altLang="en-US" sz="2000" b="1">
                  <a:solidFill>
                    <a:schemeClr val="bg1"/>
                  </a:solidFill>
                </a:rPr>
                <a:t>논문 추가</a:t>
              </a:r>
              <a:r>
                <a:rPr lang="en-US" altLang="ko-KR" sz="2000"/>
                <a:t>	</a:t>
              </a:r>
              <a:endParaRPr lang="ko-KR" altLang="en-US" sz="200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39552" y="764704"/>
            <a:ext cx="8208912" cy="100811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4" y="90872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971600" y="2492316"/>
            <a:ext cx="936104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83228" y="2780928"/>
            <a:ext cx="8265235" cy="385108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2123728" y="3284984"/>
            <a:ext cx="5040560" cy="3096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123728" y="3284984"/>
            <a:ext cx="6480720" cy="3240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060164" y="4364536"/>
            <a:ext cx="1096011" cy="10812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2 Vane</a:t>
            </a:r>
          </a:p>
          <a:p>
            <a:pPr algn="ctr">
              <a:defRPr/>
            </a:pPr>
            <a:r>
              <a:rPr lang="en-US" altLang="ko-KR" sz="1600"/>
              <a:t>...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314056" y="3741540"/>
            <a:ext cx="720080" cy="7200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/>
              <a:t>실험계획요법</a:t>
            </a:r>
            <a:r>
              <a:rPr lang="en-US" altLang="ko-KR" sz="1100"/>
              <a:t>…</a:t>
            </a:r>
            <a:endParaRPr lang="ko-KR" altLang="en-US" sz="1100"/>
          </a:p>
        </p:txBody>
      </p:sp>
      <p:sp>
        <p:nvSpPr>
          <p:cNvPr id="15" name="타원 14"/>
          <p:cNvSpPr/>
          <p:nvPr/>
        </p:nvSpPr>
        <p:spPr>
          <a:xfrm>
            <a:off x="3707904" y="4625516"/>
            <a:ext cx="720080" cy="7200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/>
              <a:t>고효율 </a:t>
            </a:r>
            <a:r>
              <a:rPr lang="en-US" altLang="ko-KR" sz="1100"/>
              <a:t>…</a:t>
            </a:r>
            <a:endParaRPr lang="ko-KR" altLang="en-US" sz="1100"/>
          </a:p>
        </p:txBody>
      </p:sp>
      <p:sp>
        <p:nvSpPr>
          <p:cNvPr id="16" name="타원 15"/>
          <p:cNvSpPr/>
          <p:nvPr/>
        </p:nvSpPr>
        <p:spPr>
          <a:xfrm>
            <a:off x="4445969" y="5451049"/>
            <a:ext cx="720080" cy="7200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/>
              <a:t>Optimum des…</a:t>
            </a:r>
            <a:endParaRPr lang="ko-KR" altLang="en-US" sz="1100"/>
          </a:p>
        </p:txBody>
      </p:sp>
      <p:sp>
        <p:nvSpPr>
          <p:cNvPr id="17" name="타원 16"/>
          <p:cNvSpPr/>
          <p:nvPr/>
        </p:nvSpPr>
        <p:spPr>
          <a:xfrm>
            <a:off x="6156176" y="5345596"/>
            <a:ext cx="720080" cy="7200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/>
              <a:t>Multi-objec…</a:t>
            </a:r>
            <a:endParaRPr lang="ko-KR" altLang="en-US" sz="1100"/>
          </a:p>
        </p:txBody>
      </p:sp>
      <p:sp>
        <p:nvSpPr>
          <p:cNvPr id="18" name="타원 17"/>
          <p:cNvSpPr/>
          <p:nvPr/>
        </p:nvSpPr>
        <p:spPr>
          <a:xfrm>
            <a:off x="6444208" y="4454186"/>
            <a:ext cx="720080" cy="7200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/>
              <a:t>MINITAB….</a:t>
            </a:r>
            <a:endParaRPr lang="ko-KR" altLang="en-US" sz="1100"/>
          </a:p>
        </p:txBody>
      </p:sp>
      <p:sp>
        <p:nvSpPr>
          <p:cNvPr id="19" name="타원 18"/>
          <p:cNvSpPr/>
          <p:nvPr/>
        </p:nvSpPr>
        <p:spPr>
          <a:xfrm>
            <a:off x="6037252" y="3633280"/>
            <a:ext cx="720080" cy="7200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/>
              <a:t>Design….</a:t>
            </a:r>
            <a:endParaRPr lang="ko-KR" altLang="en-US" sz="1100"/>
          </a:p>
        </p:txBody>
      </p:sp>
      <p:sp>
        <p:nvSpPr>
          <p:cNvPr id="12" name="현 11"/>
          <p:cNvSpPr/>
          <p:nvPr/>
        </p:nvSpPr>
        <p:spPr>
          <a:xfrm rot="17571118">
            <a:off x="3593975" y="3095072"/>
            <a:ext cx="720080" cy="720080"/>
          </a:xfrm>
          <a:prstGeom prst="chord">
            <a:avLst>
              <a:gd name="adj1" fmla="val 2700000"/>
              <a:gd name="adj2" fmla="val 162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/>
              <a:t>….</a:t>
            </a:r>
            <a:endParaRPr lang="ko-KR" altLang="en-US" sz="1100"/>
          </a:p>
        </p:txBody>
      </p:sp>
      <p:sp>
        <p:nvSpPr>
          <p:cNvPr id="23" name="타원 22"/>
          <p:cNvSpPr/>
          <p:nvPr/>
        </p:nvSpPr>
        <p:spPr>
          <a:xfrm>
            <a:off x="2762331" y="3885961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/>
              <a:t>…..</a:t>
            </a:r>
            <a:endParaRPr lang="ko-KR" altLang="en-US" sz="1100"/>
          </a:p>
        </p:txBody>
      </p:sp>
      <p:sp>
        <p:nvSpPr>
          <p:cNvPr id="24" name="타원 23"/>
          <p:cNvSpPr/>
          <p:nvPr/>
        </p:nvSpPr>
        <p:spPr>
          <a:xfrm>
            <a:off x="2762331" y="5257839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/>
              <a:t>……</a:t>
            </a:r>
            <a:endParaRPr lang="ko-KR" altLang="en-US" sz="1100"/>
          </a:p>
        </p:txBody>
      </p:sp>
      <p:sp>
        <p:nvSpPr>
          <p:cNvPr id="25" name="타원 24"/>
          <p:cNvSpPr/>
          <p:nvPr/>
        </p:nvSpPr>
        <p:spPr>
          <a:xfrm>
            <a:off x="7188417" y="3351921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/>
              <a:t>….</a:t>
            </a:r>
            <a:endParaRPr lang="ko-KR" altLang="en-US" sz="1100"/>
          </a:p>
        </p:txBody>
      </p:sp>
      <p:sp>
        <p:nvSpPr>
          <p:cNvPr id="26" name="타원 25"/>
          <p:cNvSpPr/>
          <p:nvPr/>
        </p:nvSpPr>
        <p:spPr>
          <a:xfrm>
            <a:off x="7884368" y="4057836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/>
              <a:t>…..</a:t>
            </a:r>
            <a:endParaRPr lang="ko-KR" altLang="en-US" sz="1100"/>
          </a:p>
        </p:txBody>
      </p:sp>
      <p:cxnSp>
        <p:nvCxnSpPr>
          <p:cNvPr id="22" name="직선 화살표 연결선 21"/>
          <p:cNvCxnSpPr>
            <a:stCxn id="14" idx="5"/>
            <a:endCxn id="3" idx="1"/>
          </p:cNvCxnSpPr>
          <p:nvPr/>
        </p:nvCxnSpPr>
        <p:spPr>
          <a:xfrm>
            <a:off x="4928683" y="4356167"/>
            <a:ext cx="291988" cy="166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9" idx="3"/>
            <a:endCxn id="3" idx="7"/>
          </p:cNvCxnSpPr>
          <p:nvPr/>
        </p:nvCxnSpPr>
        <p:spPr>
          <a:xfrm flipH="1">
            <a:off x="5995668" y="4247907"/>
            <a:ext cx="147037" cy="27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8" idx="2"/>
            <a:endCxn id="3" idx="6"/>
          </p:cNvCxnSpPr>
          <p:nvPr/>
        </p:nvCxnSpPr>
        <p:spPr>
          <a:xfrm flipH="1">
            <a:off x="6156175" y="4814226"/>
            <a:ext cx="288033" cy="9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5" name="직선 화살표 연결선 6144"/>
          <p:cNvCxnSpPr>
            <a:stCxn id="17" idx="1"/>
            <a:endCxn id="3" idx="5"/>
          </p:cNvCxnSpPr>
          <p:nvPr/>
        </p:nvCxnSpPr>
        <p:spPr>
          <a:xfrm flipH="1" flipV="1">
            <a:off x="5995668" y="5287446"/>
            <a:ext cx="265961" cy="163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8" name="직선 화살표 연결선 6147"/>
          <p:cNvCxnSpPr>
            <a:stCxn id="16" idx="7"/>
            <a:endCxn id="3" idx="3"/>
          </p:cNvCxnSpPr>
          <p:nvPr/>
        </p:nvCxnSpPr>
        <p:spPr>
          <a:xfrm flipV="1">
            <a:off x="5060596" y="5287446"/>
            <a:ext cx="160075" cy="269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1" name="직선 화살표 연결선 6150"/>
          <p:cNvCxnSpPr>
            <a:stCxn id="15" idx="6"/>
            <a:endCxn id="3" idx="2"/>
          </p:cNvCxnSpPr>
          <p:nvPr/>
        </p:nvCxnSpPr>
        <p:spPr>
          <a:xfrm flipV="1">
            <a:off x="4427984" y="4905164"/>
            <a:ext cx="632180" cy="80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3" name="직선 화살표 연결선 6152"/>
          <p:cNvCxnSpPr>
            <a:endCxn id="14" idx="1"/>
          </p:cNvCxnSpPr>
          <p:nvPr/>
        </p:nvCxnSpPr>
        <p:spPr>
          <a:xfrm>
            <a:off x="4211960" y="3741540"/>
            <a:ext cx="207549" cy="105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7" name="직선 화살표 연결선 6156"/>
          <p:cNvCxnSpPr>
            <a:stCxn id="23" idx="5"/>
            <a:endCxn id="15" idx="1"/>
          </p:cNvCxnSpPr>
          <p:nvPr/>
        </p:nvCxnSpPr>
        <p:spPr>
          <a:xfrm>
            <a:off x="3376958" y="4500588"/>
            <a:ext cx="436399" cy="230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9" name="직선 화살표 연결선 6158"/>
          <p:cNvCxnSpPr>
            <a:stCxn id="24" idx="7"/>
            <a:endCxn id="15" idx="3"/>
          </p:cNvCxnSpPr>
          <p:nvPr/>
        </p:nvCxnSpPr>
        <p:spPr>
          <a:xfrm flipV="1">
            <a:off x="3376958" y="5240143"/>
            <a:ext cx="436399" cy="123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1" name="직선 화살표 연결선 6160"/>
          <p:cNvCxnSpPr>
            <a:stCxn id="25" idx="2"/>
            <a:endCxn id="19" idx="6"/>
          </p:cNvCxnSpPr>
          <p:nvPr/>
        </p:nvCxnSpPr>
        <p:spPr>
          <a:xfrm flipH="1">
            <a:off x="6757332" y="3711961"/>
            <a:ext cx="431085" cy="281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3" name="직선 화살표 연결선 6162"/>
          <p:cNvCxnSpPr>
            <a:stCxn id="26" idx="2"/>
          </p:cNvCxnSpPr>
          <p:nvPr/>
        </p:nvCxnSpPr>
        <p:spPr>
          <a:xfrm flipH="1">
            <a:off x="7164288" y="4417876"/>
            <a:ext cx="720080" cy="28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4" name="제목 1"/>
          <p:cNvSpPr>
            <a:spLocks noGrp="1"/>
          </p:cNvSpPr>
          <p:nvPr>
            <p:ph type="title"/>
          </p:nvPr>
        </p:nvSpPr>
        <p:spPr>
          <a:xfrm>
            <a:off x="119336" y="-63388"/>
            <a:ext cx="847724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논문 정보 제공</a:t>
            </a:r>
          </a:p>
        </p:txBody>
      </p:sp>
      <p:sp>
        <p:nvSpPr>
          <p:cNvPr id="6165" name="Speech Bubble: Rectangle 6164"/>
          <p:cNvSpPr/>
          <p:nvPr/>
        </p:nvSpPr>
        <p:spPr>
          <a:xfrm>
            <a:off x="4367807" y="1376771"/>
            <a:ext cx="4248472" cy="1080119"/>
          </a:xfrm>
          <a:prstGeom prst="wedgeRectCallout">
            <a:avLst>
              <a:gd name="adj1" fmla="val -15456"/>
              <a:gd name="adj2" fmla="val 31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논문 간 인용관계를 시각화하여 보여준다</a:t>
            </a:r>
          </a:p>
          <a:p>
            <a:pPr algn="ctr">
              <a:defRPr/>
            </a:pPr>
            <a:r>
              <a:rPr lang="ko-KR" altLang="en-US"/>
              <a:t>선택된 논문을 기준으로 정해진 수준까지 </a:t>
            </a:r>
          </a:p>
          <a:p>
            <a:pPr algn="ctr">
              <a:defRPr/>
            </a:pPr>
            <a:r>
              <a:rPr lang="ko-KR" altLang="en-US"/>
              <a:t>참고 문헌 간 인용관계를 보여준다</a:t>
            </a:r>
            <a:r>
              <a:rPr lang="en-US" altLang="ko-KR"/>
              <a:t>.</a:t>
            </a:r>
          </a:p>
        </p:txBody>
      </p:sp>
      <p:sp>
        <p:nvSpPr>
          <p:cNvPr id="6166" name="Speech Bubble: Rectangle 6165"/>
          <p:cNvSpPr/>
          <p:nvPr/>
        </p:nvSpPr>
        <p:spPr>
          <a:xfrm>
            <a:off x="5915980" y="2456892"/>
            <a:ext cx="2880320" cy="720080"/>
          </a:xfrm>
          <a:prstGeom prst="wedgeRectCallout">
            <a:avLst>
              <a:gd name="adj1" fmla="val -26464"/>
              <a:gd name="adj2" fmla="val 665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이 예시는 선택된 논문에서</a:t>
            </a:r>
          </a:p>
          <a:p>
            <a:pPr algn="ctr">
              <a:defRPr/>
            </a:pPr>
            <a:r>
              <a:rPr lang="ko-KR" altLang="en-US" sz="1500"/>
              <a:t> </a:t>
            </a:r>
            <a:r>
              <a:rPr lang="en-US" altLang="ko-KR" sz="1500"/>
              <a:t>2</a:t>
            </a:r>
            <a:r>
              <a:rPr lang="ko-KR" altLang="en-US" sz="1500"/>
              <a:t>단계까지 인용관계를 시각화했다</a:t>
            </a:r>
            <a:endParaRPr lang="en-US" altLang="ko-KR" sz="1500"/>
          </a:p>
        </p:txBody>
      </p:sp>
      <p:sp>
        <p:nvSpPr>
          <p:cNvPr id="6167" name="Speech Bubble: Rectangle 6166"/>
          <p:cNvSpPr/>
          <p:nvPr/>
        </p:nvSpPr>
        <p:spPr>
          <a:xfrm>
            <a:off x="263352" y="2537283"/>
            <a:ext cx="3267981" cy="1071736"/>
          </a:xfrm>
          <a:prstGeom prst="wedgeRectCallout">
            <a:avLst>
              <a:gd name="adj1" fmla="val 31135"/>
              <a:gd name="adj2" fmla="val 645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논문을 선택하면 해당 논문의 정보를 보여주는 화면으로 넘어간다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8208912" cy="540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39552" y="1772816"/>
            <a:ext cx="8224338" cy="1008112"/>
            <a:chOff x="539552" y="764704"/>
            <a:chExt cx="8224338" cy="1008112"/>
          </a:xfrm>
        </p:grpSpPr>
        <p:sp>
          <p:nvSpPr>
            <p:cNvPr id="5" name="직사각형 4"/>
            <p:cNvSpPr/>
            <p:nvPr/>
          </p:nvSpPr>
          <p:spPr>
            <a:xfrm>
              <a:off x="539552" y="764704"/>
              <a:ext cx="8208912" cy="10081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9034" y="1084094"/>
              <a:ext cx="77048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>
                  <a:solidFill>
                    <a:schemeClr val="bg1"/>
                  </a:solidFill>
                </a:rPr>
                <a:t>검색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 </a:t>
              </a:r>
              <a:r>
                <a:rPr lang="ko-KR" altLang="en-US" sz="2000" b="1">
                  <a:solidFill>
                    <a:schemeClr val="bg1"/>
                  </a:solidFill>
                </a:rPr>
                <a:t>게시글</a:t>
              </a:r>
              <a:r>
                <a:rPr lang="en-US" altLang="ko-KR" sz="2000" b="1">
                  <a:solidFill>
                    <a:schemeClr val="bg1"/>
                  </a:solidFill>
                </a:rPr>
                <a:t>	|	</a:t>
              </a:r>
              <a:r>
                <a:rPr lang="ko-KR" altLang="en-US" sz="2000" b="1">
                  <a:solidFill>
                    <a:schemeClr val="bg1"/>
                  </a:solidFill>
                </a:rPr>
                <a:t>마이페이지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</a:t>
              </a:r>
              <a:r>
                <a:rPr lang="ko-KR" altLang="en-US" sz="2000" b="1">
                  <a:solidFill>
                    <a:schemeClr val="bg1"/>
                  </a:solidFill>
                </a:rPr>
                <a:t>논문 추가</a:t>
              </a:r>
              <a:r>
                <a:rPr lang="en-US" altLang="ko-KR" sz="2000"/>
                <a:t>	</a:t>
              </a:r>
              <a:endParaRPr lang="ko-KR" altLang="en-US" sz="200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39552" y="764704"/>
            <a:ext cx="8208912" cy="100811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4" y="90872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971600" y="2492316"/>
            <a:ext cx="936104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9552" y="2854740"/>
            <a:ext cx="8208912" cy="40032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683568" y="2913872"/>
            <a:ext cx="7992889" cy="3944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71600" y="3212976"/>
            <a:ext cx="1195012" cy="110586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144740" y="4437112"/>
            <a:ext cx="119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김 성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845302" y="5306401"/>
            <a:ext cx="2276475" cy="10572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223714" y="3125148"/>
            <a:ext cx="2372622" cy="207065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27584" y="4885935"/>
            <a:ext cx="1339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국적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소속부서</a:t>
            </a:r>
          </a:p>
          <a:p>
            <a:pPr lvl="0">
              <a:defRPr/>
            </a:pPr>
            <a:r>
              <a:rPr lang="ko-KR" altLang="en-US"/>
              <a:t>소속기관</a:t>
            </a:r>
          </a:p>
          <a:p>
            <a:pPr lvl="0">
              <a:defRPr/>
            </a:pPr>
            <a:r>
              <a:rPr lang="ko-KR" altLang="en-US"/>
              <a:t>연구경력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845301" y="4119475"/>
            <a:ext cx="2276475" cy="1076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2845302" y="3212976"/>
            <a:ext cx="227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저자의 논문</a:t>
            </a:r>
            <a:r>
              <a:rPr lang="en-US" altLang="ko-KR"/>
              <a:t>(19) 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44957" y="4790367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키워드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81933" y="4806444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키워드 퍼센트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03848" y="6093296"/>
            <a:ext cx="1565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년도별 </a:t>
            </a:r>
          </a:p>
          <a:p>
            <a:pPr lvl="0">
              <a:defRPr/>
            </a:pPr>
            <a:r>
              <a:rPr lang="ko-KR" altLang="en-US"/>
              <a:t>논문발행 추이</a:t>
            </a:r>
          </a:p>
        </p:txBody>
      </p:sp>
      <p:sp>
        <p:nvSpPr>
          <p:cNvPr id="18" name="타원 17"/>
          <p:cNvSpPr/>
          <p:nvPr/>
        </p:nvSpPr>
        <p:spPr>
          <a:xfrm>
            <a:off x="4497089" y="3494059"/>
            <a:ext cx="543702" cy="543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/>
              <a:t>+</a:t>
            </a:r>
            <a:endParaRPr lang="ko-KR" altLang="en-US" sz="2000" b="1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223714" y="5261589"/>
            <a:ext cx="2451765" cy="110167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5543441" y="6047129"/>
            <a:ext cx="17331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주요 연구 분야</a:t>
            </a:r>
          </a:p>
        </p:txBody>
      </p:sp>
      <p:sp>
        <p:nvSpPr>
          <p:cNvPr id="7175" name="제목 1"/>
          <p:cNvSpPr>
            <a:spLocks noGrp="1"/>
          </p:cNvSpPr>
          <p:nvPr>
            <p:ph type="title"/>
          </p:nvPr>
        </p:nvSpPr>
        <p:spPr>
          <a:xfrm>
            <a:off x="119336" y="-63388"/>
            <a:ext cx="847724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저자 정보 제공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8208912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9552" y="764704"/>
            <a:ext cx="8208912" cy="100811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4" y="90872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4978" y="2793066"/>
            <a:ext cx="8208912" cy="3372238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b="19560"/>
          <a:stretch>
            <a:fillRect/>
          </a:stretch>
        </p:blipFill>
        <p:spPr>
          <a:xfrm>
            <a:off x="539552" y="2793066"/>
            <a:ext cx="8208912" cy="337223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539552" y="1772816"/>
            <a:ext cx="8208912" cy="28083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9034" y="2092206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검색</a:t>
            </a:r>
            <a:r>
              <a:rPr lang="en-US" altLang="ko-KR" sz="2000" b="1">
                <a:solidFill>
                  <a:schemeClr val="bg1"/>
                </a:solidFill>
              </a:rPr>
              <a:t>	|      </a:t>
            </a:r>
            <a:r>
              <a:rPr lang="ko-KR" altLang="en-US" sz="2000" b="1">
                <a:solidFill>
                  <a:schemeClr val="bg1"/>
                </a:solidFill>
              </a:rPr>
              <a:t>게시글</a:t>
            </a:r>
            <a:r>
              <a:rPr lang="en-US" altLang="ko-KR" sz="2000" b="1">
                <a:solidFill>
                  <a:schemeClr val="bg1"/>
                </a:solidFill>
              </a:rPr>
              <a:t>	|	</a:t>
            </a:r>
            <a:r>
              <a:rPr lang="ko-KR" altLang="en-US" sz="2000" b="1">
                <a:solidFill>
                  <a:schemeClr val="bg1"/>
                </a:solidFill>
              </a:rPr>
              <a:t>마이페이지</a:t>
            </a:r>
            <a:r>
              <a:rPr lang="en-US" altLang="ko-KR" sz="2000" b="1">
                <a:solidFill>
                  <a:schemeClr val="bg1"/>
                </a:solidFill>
              </a:rPr>
              <a:t>	|     </a:t>
            </a:r>
            <a:r>
              <a:rPr lang="ko-KR" altLang="en-US" sz="2000" b="1">
                <a:solidFill>
                  <a:schemeClr val="bg1"/>
                </a:solidFill>
              </a:rPr>
              <a:t>논문 추가</a:t>
            </a:r>
            <a:r>
              <a:rPr lang="en-US" altLang="ko-KR" sz="2000"/>
              <a:t>	</a:t>
            </a:r>
            <a:endParaRPr lang="ko-KR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2267744" y="2708920"/>
            <a:ext cx="15841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공지</a:t>
            </a:r>
          </a:p>
          <a:p>
            <a:pPr algn="ctr">
              <a:defRPr/>
            </a:pP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자유글</a:t>
            </a:r>
          </a:p>
          <a:p>
            <a:pPr algn="ctr">
              <a:defRPr/>
            </a:pP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accent2">
                    <a:lumMod val="40000"/>
                    <a:lumOff val="60000"/>
                  </a:schemeClr>
                </a:solidFill>
              </a:rPr>
              <a:t>QnA</a:t>
            </a:r>
            <a:endParaRPr lang="ko-KR" altLang="en-US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4212" y="2708920"/>
            <a:ext cx="1584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북마크</a:t>
            </a:r>
          </a:p>
          <a:p>
            <a:pPr algn="ctr">
              <a:defRPr/>
            </a:pP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개인정보수정</a:t>
            </a: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91780" y="2492316"/>
            <a:ext cx="936104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제목 1"/>
          <p:cNvSpPr>
            <a:spLocks noGrp="1"/>
          </p:cNvSpPr>
          <p:nvPr>
            <p:ph type="title"/>
          </p:nvPr>
        </p:nvSpPr>
        <p:spPr>
          <a:xfrm>
            <a:off x="119336" y="-63388"/>
            <a:ext cx="847724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커뮤니티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8208912" cy="540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39552" y="1772816"/>
            <a:ext cx="8224338" cy="1008112"/>
            <a:chOff x="539552" y="764704"/>
            <a:chExt cx="8224338" cy="1008112"/>
          </a:xfrm>
        </p:grpSpPr>
        <p:sp>
          <p:nvSpPr>
            <p:cNvPr id="5" name="직사각형 4"/>
            <p:cNvSpPr/>
            <p:nvPr/>
          </p:nvSpPr>
          <p:spPr>
            <a:xfrm>
              <a:off x="539552" y="764704"/>
              <a:ext cx="8208912" cy="10081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9034" y="1084094"/>
              <a:ext cx="77048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>
                  <a:solidFill>
                    <a:schemeClr val="bg1"/>
                  </a:solidFill>
                </a:rPr>
                <a:t>검색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 </a:t>
              </a:r>
              <a:r>
                <a:rPr lang="ko-KR" altLang="en-US" sz="2000" b="1">
                  <a:solidFill>
                    <a:schemeClr val="bg1"/>
                  </a:solidFill>
                </a:rPr>
                <a:t>게시글</a:t>
              </a:r>
              <a:r>
                <a:rPr lang="en-US" altLang="ko-KR" sz="2000" b="1">
                  <a:solidFill>
                    <a:schemeClr val="bg1"/>
                  </a:solidFill>
                </a:rPr>
                <a:t>	|	</a:t>
              </a:r>
              <a:r>
                <a:rPr lang="ko-KR" altLang="en-US" sz="2000" b="1">
                  <a:solidFill>
                    <a:schemeClr val="bg1"/>
                  </a:solidFill>
                </a:rPr>
                <a:t>마이페이지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</a:t>
              </a:r>
              <a:r>
                <a:rPr lang="ko-KR" altLang="en-US" sz="2000" b="1">
                  <a:solidFill>
                    <a:schemeClr val="bg1"/>
                  </a:solidFill>
                </a:rPr>
                <a:t>논문 추가</a:t>
              </a:r>
              <a:r>
                <a:rPr lang="en-US" altLang="ko-KR" sz="2000"/>
                <a:t>	</a:t>
              </a:r>
              <a:endParaRPr lang="ko-KR" altLang="en-US" sz="200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39552" y="764704"/>
            <a:ext cx="8208912" cy="100811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4" y="90872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627784" y="2492316"/>
            <a:ext cx="936104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5" name="제목 1"/>
          <p:cNvSpPr>
            <a:spLocks noGrp="1"/>
          </p:cNvSpPr>
          <p:nvPr>
            <p:ph type="title"/>
          </p:nvPr>
        </p:nvSpPr>
        <p:spPr>
          <a:xfrm>
            <a:off x="119336" y="-63388"/>
            <a:ext cx="847724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커뮤니티</a:t>
            </a:r>
          </a:p>
        </p:txBody>
      </p:sp>
      <p:sp>
        <p:nvSpPr>
          <p:cNvPr id="8198" name="Rectangle 8197"/>
          <p:cNvSpPr/>
          <p:nvPr/>
        </p:nvSpPr>
        <p:spPr>
          <a:xfrm>
            <a:off x="803412" y="3429000"/>
            <a:ext cx="7776863" cy="19802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제목 </a:t>
            </a:r>
            <a:r>
              <a:rPr lang="en-US" altLang="ko-KR">
                <a:solidFill>
                  <a:srgbClr val="000000"/>
                </a:solidFill>
              </a:rPr>
              <a:t>: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...</a:t>
            </a: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작성자</a:t>
            </a:r>
            <a:r>
              <a:rPr lang="en-US" altLang="ko-KR">
                <a:solidFill>
                  <a:srgbClr val="000000"/>
                </a:solidFill>
              </a:rPr>
              <a:t>: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...</a:t>
            </a: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작성날짜</a:t>
            </a:r>
            <a:r>
              <a:rPr lang="en-US" altLang="ko-KR">
                <a:solidFill>
                  <a:srgbClr val="000000"/>
                </a:solidFill>
              </a:rPr>
              <a:t>: ....</a:t>
            </a: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내용</a:t>
            </a:r>
            <a:r>
              <a:rPr lang="en-US" altLang="ko-KR">
                <a:solidFill>
                  <a:srgbClr val="000000"/>
                </a:solidFill>
              </a:rPr>
              <a:t>: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...............................</a:t>
            </a: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.......................................</a:t>
            </a: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..........................................</a:t>
            </a:r>
          </a:p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199" name="Rectangle 8198"/>
          <p:cNvSpPr/>
          <p:nvPr/>
        </p:nvSpPr>
        <p:spPr>
          <a:xfrm>
            <a:off x="911424" y="5553236"/>
            <a:ext cx="7596844" cy="32403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댓글</a:t>
            </a:r>
            <a:r>
              <a:rPr lang="en-US" altLang="ko-KR">
                <a:solidFill>
                  <a:srgbClr val="000000"/>
                </a:solidFill>
              </a:rPr>
              <a:t>: ..........</a:t>
            </a:r>
          </a:p>
        </p:txBody>
      </p:sp>
      <p:sp>
        <p:nvSpPr>
          <p:cNvPr id="8200" name="직사각형 1"/>
          <p:cNvSpPr/>
          <p:nvPr/>
        </p:nvSpPr>
        <p:spPr>
          <a:xfrm>
            <a:off x="551384" y="2780928"/>
            <a:ext cx="1008112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자유글</a:t>
            </a:r>
          </a:p>
        </p:txBody>
      </p:sp>
      <p:sp>
        <p:nvSpPr>
          <p:cNvPr id="8201" name="Speech Bubble: Rectangle 8200"/>
          <p:cNvSpPr/>
          <p:nvPr/>
        </p:nvSpPr>
        <p:spPr>
          <a:xfrm>
            <a:off x="5015880" y="3681027"/>
            <a:ext cx="3384376" cy="1080120"/>
          </a:xfrm>
          <a:prstGeom prst="wedgeRectCallout">
            <a:avLst>
              <a:gd name="adj1" fmla="val -41824"/>
              <a:gd name="adj2" fmla="val -173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자유글은 이용자가 자유롭게 쓸 수 있는 공간이다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 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04000" lvl="0" indent="-444000">
              <a:buAutoNum type="romanUcPeriod"/>
              <a:defRPr/>
            </a:pPr>
            <a:r>
              <a:rPr lang="en-US" altLang="ko-KR"/>
              <a:t>Problem Description</a:t>
            </a:r>
          </a:p>
          <a:p>
            <a:pPr marL="404000" lvl="0" indent="-444000">
              <a:buAutoNum type="romanUcPeriod"/>
              <a:defRPr/>
            </a:pPr>
            <a:r>
              <a:rPr lang="en-US" altLang="ko-KR"/>
              <a:t>Topic</a:t>
            </a:r>
          </a:p>
          <a:p>
            <a:pPr marL="404000" lvl="0" indent="-444000">
              <a:buAutoNum type="romanUcPeriod"/>
              <a:defRPr/>
            </a:pPr>
            <a:r>
              <a:rPr lang="en-US" altLang="ko-KR"/>
              <a:t>Service Description - User/Admin</a:t>
            </a:r>
          </a:p>
          <a:p>
            <a:pPr marL="404000" lvl="0" indent="-444000">
              <a:buAutoNum type="romanUcPeriod"/>
              <a:defRPr/>
            </a:pPr>
            <a:r>
              <a:rPr lang="en-US" altLang="en-US"/>
              <a:t>Major menus and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8208912" cy="540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39552" y="1772816"/>
            <a:ext cx="8224338" cy="1008112"/>
            <a:chOff x="539552" y="764704"/>
            <a:chExt cx="8224338" cy="1008112"/>
          </a:xfrm>
        </p:grpSpPr>
        <p:sp>
          <p:nvSpPr>
            <p:cNvPr id="5" name="직사각형 4"/>
            <p:cNvSpPr/>
            <p:nvPr/>
          </p:nvSpPr>
          <p:spPr>
            <a:xfrm>
              <a:off x="539552" y="764704"/>
              <a:ext cx="8208912" cy="10081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9034" y="1084094"/>
              <a:ext cx="77048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>
                  <a:solidFill>
                    <a:schemeClr val="bg1"/>
                  </a:solidFill>
                </a:rPr>
                <a:t>검색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 </a:t>
              </a:r>
              <a:r>
                <a:rPr lang="ko-KR" altLang="en-US" sz="2000" b="1">
                  <a:solidFill>
                    <a:schemeClr val="bg1"/>
                  </a:solidFill>
                </a:rPr>
                <a:t>게시글</a:t>
              </a:r>
              <a:r>
                <a:rPr lang="en-US" altLang="ko-KR" sz="2000" b="1">
                  <a:solidFill>
                    <a:schemeClr val="bg1"/>
                  </a:solidFill>
                </a:rPr>
                <a:t>	|	</a:t>
              </a:r>
              <a:r>
                <a:rPr lang="ko-KR" altLang="en-US" sz="2000" b="1">
                  <a:solidFill>
                    <a:schemeClr val="bg1"/>
                  </a:solidFill>
                </a:rPr>
                <a:t>마이페이지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</a:t>
              </a:r>
              <a:r>
                <a:rPr lang="ko-KR" altLang="en-US" sz="2000" b="1">
                  <a:solidFill>
                    <a:schemeClr val="bg1"/>
                  </a:solidFill>
                </a:rPr>
                <a:t>논문 추가</a:t>
              </a:r>
              <a:r>
                <a:rPr lang="en-US" altLang="ko-KR" sz="2000"/>
                <a:t>	</a:t>
              </a:r>
              <a:endParaRPr lang="ko-KR" altLang="en-US" sz="200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39552" y="764704"/>
            <a:ext cx="8208912" cy="100811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4" y="90872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627784" y="2492316"/>
            <a:ext cx="936104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5" name="제목 1"/>
          <p:cNvSpPr>
            <a:spLocks noGrp="1"/>
          </p:cNvSpPr>
          <p:nvPr>
            <p:ph type="title"/>
          </p:nvPr>
        </p:nvSpPr>
        <p:spPr>
          <a:xfrm>
            <a:off x="119336" y="-63388"/>
            <a:ext cx="847724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커뮤니티</a:t>
            </a:r>
            <a:r>
              <a:rPr lang="en-US" altLang="ko-KR"/>
              <a:t> / Admin - QnA </a:t>
            </a:r>
            <a:r>
              <a:rPr lang="ko-KR" altLang="en-US"/>
              <a:t>답변 작성</a:t>
            </a:r>
          </a:p>
        </p:txBody>
      </p:sp>
      <p:sp>
        <p:nvSpPr>
          <p:cNvPr id="8198" name="Rectangle 8197"/>
          <p:cNvSpPr/>
          <p:nvPr/>
        </p:nvSpPr>
        <p:spPr>
          <a:xfrm>
            <a:off x="803412" y="3429000"/>
            <a:ext cx="7776863" cy="19802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&lt;</a:t>
            </a:r>
            <a:r>
              <a:rPr lang="ko-KR" altLang="en-US">
                <a:solidFill>
                  <a:srgbClr val="000000"/>
                </a:solidFill>
              </a:rPr>
              <a:t>질문글</a:t>
            </a:r>
            <a:r>
              <a:rPr lang="en-US" altLang="ko-KR">
                <a:solidFill>
                  <a:srgbClr val="000000"/>
                </a:solidFill>
              </a:rPr>
              <a:t>&gt;</a:t>
            </a: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제목 </a:t>
            </a:r>
            <a:r>
              <a:rPr lang="en-US" altLang="ko-KR">
                <a:solidFill>
                  <a:srgbClr val="000000"/>
                </a:solidFill>
              </a:rPr>
              <a:t>: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.......</a:t>
            </a: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작성자</a:t>
            </a:r>
            <a:r>
              <a:rPr lang="en-US" altLang="ko-KR">
                <a:solidFill>
                  <a:srgbClr val="000000"/>
                </a:solidFill>
              </a:rPr>
              <a:t>: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.......</a:t>
            </a: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작성날짜</a:t>
            </a:r>
            <a:r>
              <a:rPr lang="en-US" altLang="ko-KR">
                <a:solidFill>
                  <a:srgbClr val="000000"/>
                </a:solidFill>
              </a:rPr>
              <a:t>: ......</a:t>
            </a: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내용</a:t>
            </a:r>
            <a:r>
              <a:rPr lang="en-US" altLang="ko-KR">
                <a:solidFill>
                  <a:srgbClr val="000000"/>
                </a:solidFill>
              </a:rPr>
              <a:t>: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....................................</a:t>
            </a: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...........................................</a:t>
            </a: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.............................................</a:t>
            </a:r>
          </a:p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199" name="Rectangle 8198"/>
          <p:cNvSpPr/>
          <p:nvPr/>
        </p:nvSpPr>
        <p:spPr>
          <a:xfrm>
            <a:off x="911424" y="5553236"/>
            <a:ext cx="7596844" cy="32403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&lt;</a:t>
            </a:r>
            <a:r>
              <a:rPr lang="ko-KR" altLang="en-US">
                <a:solidFill>
                  <a:srgbClr val="000000"/>
                </a:solidFill>
              </a:rPr>
              <a:t>답변글</a:t>
            </a:r>
            <a:r>
              <a:rPr lang="en-US" altLang="ko-KR">
                <a:solidFill>
                  <a:srgbClr val="000000"/>
                </a:solidFill>
              </a:rPr>
              <a:t>&gt;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: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.................</a:t>
            </a:r>
          </a:p>
        </p:txBody>
      </p:sp>
      <p:sp>
        <p:nvSpPr>
          <p:cNvPr id="8200" name="직사각형 1"/>
          <p:cNvSpPr/>
          <p:nvPr/>
        </p:nvSpPr>
        <p:spPr>
          <a:xfrm>
            <a:off x="551384" y="2780928"/>
            <a:ext cx="1008112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QnA</a:t>
            </a:r>
          </a:p>
        </p:txBody>
      </p:sp>
      <p:sp>
        <p:nvSpPr>
          <p:cNvPr id="8201" name="Speech Bubble: Rectangle 8200"/>
          <p:cNvSpPr/>
          <p:nvPr/>
        </p:nvSpPr>
        <p:spPr>
          <a:xfrm>
            <a:off x="5015880" y="3681027"/>
            <a:ext cx="3384376" cy="1080120"/>
          </a:xfrm>
          <a:prstGeom prst="wedgeRectCallout">
            <a:avLst>
              <a:gd name="adj1" fmla="val -41824"/>
              <a:gd name="adj2" fmla="val -173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이용자가 질문을 하면</a:t>
            </a:r>
          </a:p>
          <a:p>
            <a:pPr algn="ctr">
              <a:defRPr/>
            </a:pPr>
            <a:r>
              <a:rPr lang="ko-KR" altLang="en-US"/>
              <a:t>관리자가 답변을 한다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8208912" cy="540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39552" y="1772816"/>
            <a:ext cx="8224338" cy="1008112"/>
            <a:chOff x="539552" y="764704"/>
            <a:chExt cx="8224338" cy="1008112"/>
          </a:xfrm>
        </p:grpSpPr>
        <p:sp>
          <p:nvSpPr>
            <p:cNvPr id="5" name="직사각형 4"/>
            <p:cNvSpPr/>
            <p:nvPr/>
          </p:nvSpPr>
          <p:spPr>
            <a:xfrm>
              <a:off x="539552" y="764704"/>
              <a:ext cx="8208912" cy="10081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9034" y="1084094"/>
              <a:ext cx="77048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>
                  <a:solidFill>
                    <a:schemeClr val="bg1"/>
                  </a:solidFill>
                </a:rPr>
                <a:t>검색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 </a:t>
              </a:r>
              <a:r>
                <a:rPr lang="ko-KR" altLang="en-US" sz="2000" b="1">
                  <a:solidFill>
                    <a:schemeClr val="bg1"/>
                  </a:solidFill>
                </a:rPr>
                <a:t>게시글</a:t>
              </a:r>
              <a:r>
                <a:rPr lang="en-US" altLang="ko-KR" sz="2000" b="1">
                  <a:solidFill>
                    <a:schemeClr val="bg1"/>
                  </a:solidFill>
                </a:rPr>
                <a:t>	|	</a:t>
              </a:r>
              <a:r>
                <a:rPr lang="ko-KR" altLang="en-US" sz="2000" b="1">
                  <a:solidFill>
                    <a:schemeClr val="bg1"/>
                  </a:solidFill>
                </a:rPr>
                <a:t>마이페이지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</a:t>
              </a:r>
              <a:r>
                <a:rPr lang="ko-KR" altLang="en-US" sz="2000" b="1">
                  <a:solidFill>
                    <a:schemeClr val="bg1"/>
                  </a:solidFill>
                </a:rPr>
                <a:t>논문 추가</a:t>
              </a:r>
              <a:r>
                <a:rPr lang="en-US" altLang="ko-KR" sz="2000"/>
                <a:t>	</a:t>
              </a:r>
              <a:endParaRPr lang="ko-KR" altLang="en-US" sz="200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39552" y="764704"/>
            <a:ext cx="8208912" cy="100811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4" y="90872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627784" y="2492316"/>
            <a:ext cx="936104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/>
          <a:srcRect r="13600"/>
          <a:stretch>
            <a:fillRect/>
          </a:stretch>
        </p:blipFill>
        <p:spPr>
          <a:xfrm>
            <a:off x="539552" y="2780928"/>
            <a:ext cx="8208912" cy="338437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195" name="제목 1"/>
          <p:cNvSpPr>
            <a:spLocks noGrp="1"/>
          </p:cNvSpPr>
          <p:nvPr>
            <p:ph type="title"/>
          </p:nvPr>
        </p:nvSpPr>
        <p:spPr>
          <a:xfrm>
            <a:off x="119336" y="-63388"/>
            <a:ext cx="847724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Admin -</a:t>
            </a:r>
            <a:r>
              <a:rPr lang="ko-KR" altLang="en-US"/>
              <a:t> 공지 작성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8208912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9552" y="764704"/>
            <a:ext cx="8208912" cy="100811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4" y="90872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4978" y="2793066"/>
            <a:ext cx="8208912" cy="3372238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b="19560"/>
          <a:stretch>
            <a:fillRect/>
          </a:stretch>
        </p:blipFill>
        <p:spPr>
          <a:xfrm>
            <a:off x="539552" y="2793066"/>
            <a:ext cx="8208912" cy="337223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539552" y="1772816"/>
            <a:ext cx="8208912" cy="28083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9034" y="2092206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검색</a:t>
            </a:r>
            <a:r>
              <a:rPr lang="en-US" altLang="ko-KR" sz="2000" b="1">
                <a:solidFill>
                  <a:schemeClr val="bg1"/>
                </a:solidFill>
              </a:rPr>
              <a:t>	|      </a:t>
            </a:r>
            <a:r>
              <a:rPr lang="ko-KR" altLang="en-US" sz="2000" b="1">
                <a:solidFill>
                  <a:schemeClr val="bg1"/>
                </a:solidFill>
              </a:rPr>
              <a:t>게시글</a:t>
            </a:r>
            <a:r>
              <a:rPr lang="en-US" altLang="ko-KR" sz="2000" b="1">
                <a:solidFill>
                  <a:schemeClr val="bg1"/>
                </a:solidFill>
              </a:rPr>
              <a:t>	|	</a:t>
            </a:r>
            <a:r>
              <a:rPr lang="ko-KR" altLang="en-US" sz="2000" b="1">
                <a:solidFill>
                  <a:schemeClr val="bg1"/>
                </a:solidFill>
              </a:rPr>
              <a:t>마이페이지</a:t>
            </a:r>
            <a:r>
              <a:rPr lang="en-US" altLang="ko-KR" sz="2000" b="1">
                <a:solidFill>
                  <a:schemeClr val="bg1"/>
                </a:solidFill>
              </a:rPr>
              <a:t>	|     </a:t>
            </a:r>
            <a:r>
              <a:rPr lang="ko-KR" altLang="en-US" sz="2000" b="1">
                <a:solidFill>
                  <a:schemeClr val="bg1"/>
                </a:solidFill>
              </a:rPr>
              <a:t>논문 추가</a:t>
            </a:r>
            <a:r>
              <a:rPr lang="en-US" altLang="ko-KR" sz="2000"/>
              <a:t>	</a:t>
            </a:r>
            <a:endParaRPr lang="ko-KR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2267744" y="2708920"/>
            <a:ext cx="15841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공지</a:t>
            </a:r>
          </a:p>
          <a:p>
            <a:pPr algn="ctr">
              <a:defRPr/>
            </a:pP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자유글</a:t>
            </a:r>
          </a:p>
          <a:p>
            <a:pPr algn="ctr">
              <a:defRPr/>
            </a:pP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accent2">
                    <a:lumMod val="40000"/>
                    <a:lumOff val="60000"/>
                  </a:schemeClr>
                </a:solidFill>
              </a:rPr>
              <a:t>QnA</a:t>
            </a:r>
            <a:endParaRPr lang="ko-KR" altLang="en-US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4212" y="2708920"/>
            <a:ext cx="1584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북마크</a:t>
            </a:r>
          </a:p>
          <a:p>
            <a:pPr algn="ctr">
              <a:defRPr/>
            </a:pP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개인정보수정</a:t>
            </a: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938248" y="2492316"/>
            <a:ext cx="936104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제목 1"/>
          <p:cNvSpPr>
            <a:spLocks noGrp="1"/>
          </p:cNvSpPr>
          <p:nvPr>
            <p:ph type="title"/>
          </p:nvPr>
        </p:nvSpPr>
        <p:spPr>
          <a:xfrm>
            <a:off x="119336" y="-63388"/>
            <a:ext cx="847724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5. </a:t>
            </a:r>
            <a:r>
              <a:rPr lang="ko-KR" altLang="en-US"/>
              <a:t>북마크</a:t>
            </a:r>
          </a:p>
        </p:txBody>
      </p:sp>
      <p:sp>
        <p:nvSpPr>
          <p:cNvPr id="1028" name="Speech Bubble: Rectangle 1027"/>
          <p:cNvSpPr/>
          <p:nvPr/>
        </p:nvSpPr>
        <p:spPr>
          <a:xfrm>
            <a:off x="4583832" y="3789040"/>
            <a:ext cx="3744416" cy="1080120"/>
          </a:xfrm>
          <a:prstGeom prst="wedgeRectCallout">
            <a:avLst>
              <a:gd name="adj1" fmla="val -19296"/>
              <a:gd name="adj2" fmla="val -578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마이페이지에서 이용자는 개인정보를 수정할 수 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8208912" cy="540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39552" y="1772816"/>
            <a:ext cx="8224338" cy="1008112"/>
            <a:chOff x="539552" y="764704"/>
            <a:chExt cx="8224338" cy="1008112"/>
          </a:xfrm>
        </p:grpSpPr>
        <p:sp>
          <p:nvSpPr>
            <p:cNvPr id="5" name="직사각형 4"/>
            <p:cNvSpPr/>
            <p:nvPr/>
          </p:nvSpPr>
          <p:spPr>
            <a:xfrm>
              <a:off x="539552" y="764704"/>
              <a:ext cx="8208912" cy="10081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9034" y="1084094"/>
              <a:ext cx="77048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>
                  <a:solidFill>
                    <a:schemeClr val="bg1"/>
                  </a:solidFill>
                </a:rPr>
                <a:t>검색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 </a:t>
              </a:r>
              <a:r>
                <a:rPr lang="ko-KR" altLang="en-US" sz="2000" b="1">
                  <a:solidFill>
                    <a:schemeClr val="bg1"/>
                  </a:solidFill>
                </a:rPr>
                <a:t>게시글</a:t>
              </a:r>
              <a:r>
                <a:rPr lang="en-US" altLang="ko-KR" sz="2000" b="1">
                  <a:solidFill>
                    <a:schemeClr val="bg1"/>
                  </a:solidFill>
                </a:rPr>
                <a:t>	|	</a:t>
              </a:r>
              <a:r>
                <a:rPr lang="ko-KR" altLang="en-US" sz="2000" b="1">
                  <a:solidFill>
                    <a:schemeClr val="bg1"/>
                  </a:solidFill>
                </a:rPr>
                <a:t>마이페이지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</a:t>
              </a:r>
              <a:r>
                <a:rPr lang="ko-KR" altLang="en-US" sz="2000" b="1">
                  <a:solidFill>
                    <a:schemeClr val="bg1"/>
                  </a:solidFill>
                </a:rPr>
                <a:t>논문 추가</a:t>
              </a:r>
              <a:r>
                <a:rPr lang="en-US" altLang="ko-KR" sz="2000"/>
                <a:t>	</a:t>
              </a:r>
              <a:endParaRPr lang="ko-KR" altLang="en-US" sz="200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39552" y="764704"/>
            <a:ext cx="8208912" cy="100811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4" y="90872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004048" y="2492316"/>
            <a:ext cx="936104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5" name="제목 1"/>
          <p:cNvSpPr>
            <a:spLocks noGrp="1"/>
          </p:cNvSpPr>
          <p:nvPr>
            <p:ph type="title"/>
          </p:nvPr>
        </p:nvSpPr>
        <p:spPr>
          <a:xfrm>
            <a:off x="119336" y="-63388"/>
            <a:ext cx="847724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5. </a:t>
            </a:r>
            <a:r>
              <a:rPr lang="ko-KR" altLang="en-US"/>
              <a:t>북마크</a:t>
            </a:r>
          </a:p>
        </p:txBody>
      </p:sp>
      <p:pic>
        <p:nvPicPr>
          <p:cNvPr id="8197" name="Picture 8196"/>
          <p:cNvPicPr>
            <a:picLocks noChangeAspect="1"/>
          </p:cNvPicPr>
          <p:nvPr/>
        </p:nvPicPr>
        <p:blipFill rotWithShape="1">
          <a:blip r:embed="rId2"/>
          <a:srcRect l="30770" t="56150" r="14790" b="21060"/>
          <a:stretch>
            <a:fillRect/>
          </a:stretch>
        </p:blipFill>
        <p:spPr>
          <a:xfrm>
            <a:off x="551384" y="4149080"/>
            <a:ext cx="8172908" cy="1980220"/>
          </a:xfrm>
          <a:prstGeom prst="rect">
            <a:avLst/>
          </a:prstGeom>
        </p:spPr>
      </p:pic>
      <p:sp>
        <p:nvSpPr>
          <p:cNvPr id="8199" name="Speech Bubble: Rectangle 8198"/>
          <p:cNvSpPr/>
          <p:nvPr/>
        </p:nvSpPr>
        <p:spPr>
          <a:xfrm>
            <a:off x="4223792" y="656692"/>
            <a:ext cx="4752528" cy="1296144"/>
          </a:xfrm>
          <a:prstGeom prst="wedgeRectCallout">
            <a:avLst>
              <a:gd name="adj1" fmla="val -15456"/>
              <a:gd name="adj2" fmla="val 31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 북마크한 논문</a:t>
            </a:r>
            <a:r>
              <a:rPr lang="en-US" altLang="ko-KR"/>
              <a:t>/</a:t>
            </a:r>
            <a:r>
              <a:rPr lang="ko-KR" altLang="en-US"/>
              <a:t>저자</a:t>
            </a:r>
            <a:r>
              <a:rPr lang="en-US" altLang="ko-KR"/>
              <a:t>/</a:t>
            </a:r>
            <a:r>
              <a:rPr lang="ko-KR" altLang="en-US"/>
              <a:t>키워드 목록을 보여준다</a:t>
            </a:r>
          </a:p>
          <a:p>
            <a:pPr algn="ctr">
              <a:defRPr/>
            </a:pPr>
            <a:r>
              <a:rPr lang="ko-KR" altLang="en-US"/>
              <a:t>북마크한 논문</a:t>
            </a:r>
            <a:r>
              <a:rPr lang="en-US" altLang="ko-KR"/>
              <a:t>/</a:t>
            </a:r>
            <a:r>
              <a:rPr lang="ko-KR" altLang="en-US"/>
              <a:t>저자를 클릭하면 </a:t>
            </a:r>
          </a:p>
          <a:p>
            <a:pPr algn="ctr">
              <a:defRPr/>
            </a:pPr>
            <a:r>
              <a:rPr lang="ko-KR" altLang="en-US"/>
              <a:t>논문</a:t>
            </a:r>
            <a:r>
              <a:rPr lang="en-US" altLang="ko-KR"/>
              <a:t>/</a:t>
            </a:r>
            <a:r>
              <a:rPr lang="ko-KR" altLang="en-US"/>
              <a:t>저자 정보 페이지를 보여준다</a:t>
            </a:r>
          </a:p>
        </p:txBody>
      </p:sp>
      <p:pic>
        <p:nvPicPr>
          <p:cNvPr id="8202" name="Picture 8201"/>
          <p:cNvPicPr>
            <a:picLocks noChangeAspect="1"/>
          </p:cNvPicPr>
          <p:nvPr/>
        </p:nvPicPr>
        <p:blipFill rotWithShape="1">
          <a:blip r:embed="rId3"/>
          <a:srcRect l="13900" t="54900" r="40420" b="38100"/>
          <a:stretch>
            <a:fillRect/>
          </a:stretch>
        </p:blipFill>
        <p:spPr>
          <a:xfrm>
            <a:off x="1559495" y="2800992"/>
            <a:ext cx="7200800" cy="628007"/>
          </a:xfrm>
          <a:prstGeom prst="rect">
            <a:avLst/>
          </a:prstGeom>
        </p:spPr>
      </p:pic>
      <p:sp>
        <p:nvSpPr>
          <p:cNvPr id="8204" name="직사각형 1"/>
          <p:cNvSpPr/>
          <p:nvPr/>
        </p:nvSpPr>
        <p:spPr>
          <a:xfrm>
            <a:off x="551384" y="2780928"/>
            <a:ext cx="1008112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북마크</a:t>
            </a:r>
          </a:p>
        </p:txBody>
      </p:sp>
      <p:pic>
        <p:nvPicPr>
          <p:cNvPr id="8205" name="Picture 8204"/>
          <p:cNvPicPr>
            <a:picLocks noChangeAspect="1"/>
          </p:cNvPicPr>
          <p:nvPr/>
        </p:nvPicPr>
        <p:blipFill rotWithShape="1">
          <a:blip r:embed="rId3"/>
          <a:srcRect l="13900" t="54900" r="40420" b="38100"/>
          <a:stretch>
            <a:fillRect/>
          </a:stretch>
        </p:blipFill>
        <p:spPr>
          <a:xfrm>
            <a:off x="551384" y="3429000"/>
            <a:ext cx="8172908" cy="720080"/>
          </a:xfrm>
          <a:prstGeom prst="rect">
            <a:avLst/>
          </a:prstGeom>
        </p:spPr>
      </p:pic>
      <p:sp>
        <p:nvSpPr>
          <p:cNvPr id="8206" name="Rectangle 8205"/>
          <p:cNvSpPr/>
          <p:nvPr/>
        </p:nvSpPr>
        <p:spPr>
          <a:xfrm>
            <a:off x="731404" y="3681028"/>
            <a:ext cx="756084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000000"/>
                </a:solidFill>
              </a:rPr>
              <a:t>김성</a:t>
            </a:r>
          </a:p>
        </p:txBody>
      </p:sp>
      <p:sp>
        <p:nvSpPr>
          <p:cNvPr id="8207" name="Rectangle 8206"/>
          <p:cNvSpPr/>
          <p:nvPr/>
        </p:nvSpPr>
        <p:spPr>
          <a:xfrm>
            <a:off x="1811524" y="3681028"/>
            <a:ext cx="115212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000000"/>
                </a:solidFill>
              </a:rPr>
              <a:t>이</a:t>
            </a:r>
            <a:r>
              <a:rPr lang="en-US" altLang="ko-KR" sz="1500">
                <a:solidFill>
                  <a:srgbClr val="000000"/>
                </a:solidFill>
              </a:rPr>
              <a:t>xx</a:t>
            </a:r>
          </a:p>
        </p:txBody>
      </p:sp>
      <p:sp>
        <p:nvSpPr>
          <p:cNvPr id="8208" name="Rectangle 8207"/>
          <p:cNvSpPr/>
          <p:nvPr/>
        </p:nvSpPr>
        <p:spPr>
          <a:xfrm>
            <a:off x="3431704" y="3681028"/>
            <a:ext cx="115212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000000"/>
                </a:solidFill>
              </a:rPr>
              <a:t>정</a:t>
            </a:r>
            <a:r>
              <a:rPr lang="en-US" altLang="ko-KR" sz="1500">
                <a:solidFill>
                  <a:srgbClr val="000000"/>
                </a:solidFill>
              </a:rPr>
              <a:t>oo</a:t>
            </a:r>
          </a:p>
        </p:txBody>
      </p:sp>
      <p:sp>
        <p:nvSpPr>
          <p:cNvPr id="8209" name="Rectangle 8208"/>
          <p:cNvSpPr/>
          <p:nvPr/>
        </p:nvSpPr>
        <p:spPr>
          <a:xfrm>
            <a:off x="5123892" y="3681028"/>
            <a:ext cx="756084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000000"/>
                </a:solidFill>
              </a:rPr>
              <a:t>박ㅁㅁ</a:t>
            </a:r>
          </a:p>
        </p:txBody>
      </p:sp>
      <p:sp>
        <p:nvSpPr>
          <p:cNvPr id="8210" name="Rectangle 8209"/>
          <p:cNvSpPr/>
          <p:nvPr/>
        </p:nvSpPr>
        <p:spPr>
          <a:xfrm>
            <a:off x="6312024" y="3681028"/>
            <a:ext cx="936104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000000"/>
                </a:solidFill>
              </a:rPr>
              <a:t>서</a:t>
            </a:r>
            <a:r>
              <a:rPr lang="en-US" altLang="ko-KR" sz="1500">
                <a:solidFill>
                  <a:srgbClr val="000000"/>
                </a:solidFill>
              </a:rPr>
              <a:t>oo</a:t>
            </a:r>
          </a:p>
        </p:txBody>
      </p:sp>
      <p:sp>
        <p:nvSpPr>
          <p:cNvPr id="8211" name="Rectangle 8210"/>
          <p:cNvSpPr/>
          <p:nvPr/>
        </p:nvSpPr>
        <p:spPr>
          <a:xfrm>
            <a:off x="7832575" y="3653408"/>
            <a:ext cx="603684" cy="279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rgbClr val="000000"/>
                </a:solidFill>
              </a:rPr>
              <a:t>...</a:t>
            </a:r>
          </a:p>
        </p:txBody>
      </p:sp>
      <p:cxnSp>
        <p:nvCxnSpPr>
          <p:cNvPr id="8212" name="Straight Connector 8211"/>
          <p:cNvCxnSpPr/>
          <p:nvPr/>
        </p:nvCxnSpPr>
        <p:spPr>
          <a:xfrm>
            <a:off x="659396" y="3429000"/>
            <a:ext cx="7992888" cy="0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213" name="Straight Connector 8212"/>
          <p:cNvCxnSpPr/>
          <p:nvPr/>
        </p:nvCxnSpPr>
        <p:spPr>
          <a:xfrm>
            <a:off x="659396" y="4149080"/>
            <a:ext cx="7992888" cy="0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8208912" cy="540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39552" y="1772816"/>
            <a:ext cx="8224338" cy="1008112"/>
            <a:chOff x="539552" y="764704"/>
            <a:chExt cx="8224338" cy="1008112"/>
          </a:xfrm>
        </p:grpSpPr>
        <p:sp>
          <p:nvSpPr>
            <p:cNvPr id="5" name="직사각형 4"/>
            <p:cNvSpPr/>
            <p:nvPr/>
          </p:nvSpPr>
          <p:spPr>
            <a:xfrm>
              <a:off x="539552" y="764704"/>
              <a:ext cx="8208912" cy="10081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9034" y="1084094"/>
              <a:ext cx="77048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>
                  <a:solidFill>
                    <a:schemeClr val="bg1"/>
                  </a:solidFill>
                </a:rPr>
                <a:t>검색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 </a:t>
              </a:r>
              <a:r>
                <a:rPr lang="ko-KR" altLang="en-US" sz="2000" b="1">
                  <a:solidFill>
                    <a:schemeClr val="bg1"/>
                  </a:solidFill>
                </a:rPr>
                <a:t>게시글</a:t>
              </a:r>
              <a:r>
                <a:rPr lang="en-US" altLang="ko-KR" sz="2000" b="1">
                  <a:solidFill>
                    <a:schemeClr val="bg1"/>
                  </a:solidFill>
                </a:rPr>
                <a:t>	|	</a:t>
              </a:r>
              <a:r>
                <a:rPr lang="ko-KR" altLang="en-US" sz="2000" b="1">
                  <a:solidFill>
                    <a:schemeClr val="bg1"/>
                  </a:solidFill>
                </a:rPr>
                <a:t>마이페이지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</a:t>
              </a:r>
              <a:r>
                <a:rPr lang="ko-KR" altLang="en-US" sz="2000" b="1">
                  <a:solidFill>
                    <a:schemeClr val="bg1"/>
                  </a:solidFill>
                </a:rPr>
                <a:t>논문 추가</a:t>
              </a:r>
              <a:r>
                <a:rPr lang="en-US" altLang="ko-KR" sz="2000"/>
                <a:t>	</a:t>
              </a:r>
              <a:endParaRPr lang="ko-KR" altLang="en-US" sz="200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39552" y="764704"/>
            <a:ext cx="8208912" cy="100811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4" y="90872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004048" y="2492316"/>
            <a:ext cx="936104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5" name="제목 1"/>
          <p:cNvSpPr>
            <a:spLocks noGrp="1"/>
          </p:cNvSpPr>
          <p:nvPr>
            <p:ph type="title"/>
          </p:nvPr>
        </p:nvSpPr>
        <p:spPr>
          <a:xfrm>
            <a:off x="119336" y="-63388"/>
            <a:ext cx="847724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5. </a:t>
            </a:r>
            <a:r>
              <a:rPr lang="ko-KR" altLang="en-US"/>
              <a:t>북마크</a:t>
            </a:r>
          </a:p>
        </p:txBody>
      </p:sp>
      <p:sp>
        <p:nvSpPr>
          <p:cNvPr id="8199" name="Speech Bubble: Rectangle 8198"/>
          <p:cNvSpPr/>
          <p:nvPr/>
        </p:nvSpPr>
        <p:spPr>
          <a:xfrm>
            <a:off x="4403812" y="1412776"/>
            <a:ext cx="4140460" cy="1080120"/>
          </a:xfrm>
          <a:prstGeom prst="wedgeRectCallout">
            <a:avLst>
              <a:gd name="adj1" fmla="val -15456"/>
              <a:gd name="adj2" fmla="val 31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 북마크한 논문</a:t>
            </a:r>
            <a:r>
              <a:rPr lang="en-US" altLang="ko-KR"/>
              <a:t>/</a:t>
            </a:r>
            <a:r>
              <a:rPr lang="ko-KR" altLang="en-US"/>
              <a:t>저자</a:t>
            </a:r>
            <a:r>
              <a:rPr lang="en-US" altLang="ko-KR"/>
              <a:t>/</a:t>
            </a:r>
            <a:r>
              <a:rPr lang="ko-KR" altLang="en-US"/>
              <a:t>키워드에 대해 새로운 정보가 업데이트 되면 이용자에게 알린다</a:t>
            </a:r>
          </a:p>
        </p:txBody>
      </p:sp>
      <p:pic>
        <p:nvPicPr>
          <p:cNvPr id="8202" name="Picture 8201"/>
          <p:cNvPicPr>
            <a:picLocks noChangeAspect="1"/>
          </p:cNvPicPr>
          <p:nvPr/>
        </p:nvPicPr>
        <p:blipFill rotWithShape="1">
          <a:blip r:embed="rId2"/>
          <a:srcRect l="13900" t="54900" r="40420" b="38100"/>
          <a:stretch>
            <a:fillRect/>
          </a:stretch>
        </p:blipFill>
        <p:spPr>
          <a:xfrm>
            <a:off x="1523492" y="2800992"/>
            <a:ext cx="7200800" cy="62800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51384" y="2780928"/>
            <a:ext cx="1008112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북마크</a:t>
            </a:r>
          </a:p>
        </p:txBody>
      </p:sp>
      <p:pic>
        <p:nvPicPr>
          <p:cNvPr id="8203" name="Picture 8202"/>
          <p:cNvPicPr>
            <a:picLocks noChangeAspect="1"/>
          </p:cNvPicPr>
          <p:nvPr/>
        </p:nvPicPr>
        <p:blipFill rotWithShape="1">
          <a:blip r:embed="rId3"/>
          <a:srcRect l="32020" t="32500" r="14040" b="34970"/>
          <a:stretch>
            <a:fillRect/>
          </a:stretch>
        </p:blipFill>
        <p:spPr>
          <a:xfrm>
            <a:off x="551384" y="3392996"/>
            <a:ext cx="8172908" cy="2772308"/>
          </a:xfrm>
          <a:prstGeom prst="rect">
            <a:avLst/>
          </a:prstGeom>
        </p:spPr>
      </p:pic>
      <p:sp>
        <p:nvSpPr>
          <p:cNvPr id="8204" name="TextBox 8203"/>
          <p:cNvSpPr txBox="1"/>
          <p:nvPr/>
        </p:nvSpPr>
        <p:spPr>
          <a:xfrm>
            <a:off x="551384" y="3500618"/>
            <a:ext cx="684076" cy="288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solidFill>
                  <a:srgbClr val="FF0000"/>
                </a:solidFill>
              </a:rPr>
              <a:t>new!</a:t>
            </a:r>
          </a:p>
        </p:txBody>
      </p:sp>
      <p:sp>
        <p:nvSpPr>
          <p:cNvPr id="8205" name="Rectangle: Rounded Corners 8204"/>
          <p:cNvSpPr/>
          <p:nvPr/>
        </p:nvSpPr>
        <p:spPr>
          <a:xfrm>
            <a:off x="1631504" y="2888940"/>
            <a:ext cx="792088" cy="468052"/>
          </a:xfrm>
          <a:prstGeom prst="roundRect">
            <a:avLst>
              <a:gd name="adj" fmla="val 41666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8208912" cy="540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39552" y="1772816"/>
            <a:ext cx="8224338" cy="1008112"/>
            <a:chOff x="539552" y="764704"/>
            <a:chExt cx="8224338" cy="1008112"/>
          </a:xfrm>
        </p:grpSpPr>
        <p:sp>
          <p:nvSpPr>
            <p:cNvPr id="5" name="직사각형 4"/>
            <p:cNvSpPr/>
            <p:nvPr/>
          </p:nvSpPr>
          <p:spPr>
            <a:xfrm>
              <a:off x="539552" y="764704"/>
              <a:ext cx="8208912" cy="10081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9034" y="1084094"/>
              <a:ext cx="77048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>
                  <a:solidFill>
                    <a:schemeClr val="bg1"/>
                  </a:solidFill>
                </a:rPr>
                <a:t>검색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 </a:t>
              </a:r>
              <a:r>
                <a:rPr lang="ko-KR" altLang="en-US" sz="2000" b="1">
                  <a:solidFill>
                    <a:schemeClr val="bg1"/>
                  </a:solidFill>
                </a:rPr>
                <a:t>게시글</a:t>
              </a:r>
              <a:r>
                <a:rPr lang="en-US" altLang="ko-KR" sz="2000" b="1">
                  <a:solidFill>
                    <a:schemeClr val="bg1"/>
                  </a:solidFill>
                </a:rPr>
                <a:t>	|	</a:t>
              </a:r>
              <a:r>
                <a:rPr lang="ko-KR" altLang="en-US" sz="2000" b="1">
                  <a:solidFill>
                    <a:schemeClr val="bg1"/>
                  </a:solidFill>
                </a:rPr>
                <a:t>마이페이지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</a:t>
              </a:r>
              <a:r>
                <a:rPr lang="ko-KR" altLang="en-US" sz="2000" b="1">
                  <a:solidFill>
                    <a:schemeClr val="bg1"/>
                  </a:solidFill>
                </a:rPr>
                <a:t>논문 추가</a:t>
              </a:r>
              <a:r>
                <a:rPr lang="en-US" altLang="ko-KR" sz="2000"/>
                <a:t>	</a:t>
              </a:r>
              <a:endParaRPr lang="ko-KR" altLang="en-US" sz="200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39552" y="764704"/>
            <a:ext cx="8208912" cy="100811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4" y="90872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7500156" y="1268760"/>
            <a:ext cx="936104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제목 1"/>
          <p:cNvSpPr>
            <a:spLocks noGrp="1"/>
          </p:cNvSpPr>
          <p:nvPr>
            <p:ph type="title"/>
          </p:nvPr>
        </p:nvSpPr>
        <p:spPr>
          <a:xfrm>
            <a:off x="119336" y="-63388"/>
            <a:ext cx="847724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6.</a:t>
            </a:r>
            <a:r>
              <a:rPr lang="ko-KR" altLang="en-US"/>
              <a:t> 로그인</a:t>
            </a:r>
            <a:r>
              <a:rPr lang="en-US" altLang="ko-KR"/>
              <a:t>/</a:t>
            </a:r>
            <a:r>
              <a:rPr lang="ko-KR" altLang="en-US"/>
              <a:t>회원가입</a:t>
            </a:r>
          </a:p>
        </p:txBody>
      </p:sp>
      <p:pic>
        <p:nvPicPr>
          <p:cNvPr id="9223" name="Picture 9222"/>
          <p:cNvPicPr>
            <a:picLocks noChangeAspect="1"/>
          </p:cNvPicPr>
          <p:nvPr/>
        </p:nvPicPr>
        <p:blipFill rotWithShape="1">
          <a:blip r:embed="rId2"/>
          <a:srcRect l="32890" t="22000" r="32950" b="42980"/>
          <a:stretch>
            <a:fillRect/>
          </a:stretch>
        </p:blipFill>
        <p:spPr>
          <a:xfrm>
            <a:off x="1667508" y="2780928"/>
            <a:ext cx="5868652" cy="3384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8208912" cy="540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39552" y="1772816"/>
            <a:ext cx="8224338" cy="1008112"/>
            <a:chOff x="539552" y="764704"/>
            <a:chExt cx="8224338" cy="1008112"/>
          </a:xfrm>
        </p:grpSpPr>
        <p:sp>
          <p:nvSpPr>
            <p:cNvPr id="5" name="직사각형 4"/>
            <p:cNvSpPr/>
            <p:nvPr/>
          </p:nvSpPr>
          <p:spPr>
            <a:xfrm>
              <a:off x="539552" y="764704"/>
              <a:ext cx="8208912" cy="10081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9034" y="1084094"/>
              <a:ext cx="77048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>
                  <a:solidFill>
                    <a:schemeClr val="bg1"/>
                  </a:solidFill>
                </a:rPr>
                <a:t>검색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 </a:t>
              </a:r>
              <a:r>
                <a:rPr lang="ko-KR" altLang="en-US" sz="2000" b="1">
                  <a:solidFill>
                    <a:schemeClr val="bg1"/>
                  </a:solidFill>
                </a:rPr>
                <a:t>게시글</a:t>
              </a:r>
              <a:r>
                <a:rPr lang="en-US" altLang="ko-KR" sz="2000" b="1">
                  <a:solidFill>
                    <a:schemeClr val="bg1"/>
                  </a:solidFill>
                </a:rPr>
                <a:t>	|	</a:t>
              </a:r>
              <a:r>
                <a:rPr lang="ko-KR" altLang="en-US" sz="2000" b="1">
                  <a:solidFill>
                    <a:schemeClr val="bg1"/>
                  </a:solidFill>
                </a:rPr>
                <a:t>마이페이지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</a:t>
              </a:r>
              <a:r>
                <a:rPr lang="ko-KR" altLang="en-US" sz="2000" b="1">
                  <a:solidFill>
                    <a:schemeClr val="bg1"/>
                  </a:solidFill>
                </a:rPr>
                <a:t>논문 추가</a:t>
              </a:r>
              <a:r>
                <a:rPr lang="en-US" altLang="ko-KR" sz="2000"/>
                <a:t>	</a:t>
              </a:r>
              <a:endParaRPr lang="ko-KR" altLang="en-US" sz="200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39552" y="764704"/>
            <a:ext cx="8208912" cy="100811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4" y="90872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7464152" y="1268760"/>
            <a:ext cx="936104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/>
          <a:srcRect b="34340"/>
          <a:stretch>
            <a:fillRect/>
          </a:stretch>
        </p:blipFill>
        <p:spPr>
          <a:xfrm>
            <a:off x="539552" y="2782455"/>
            <a:ext cx="8224338" cy="33828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219" name="제목 1"/>
          <p:cNvSpPr>
            <a:spLocks noGrp="1"/>
          </p:cNvSpPr>
          <p:nvPr>
            <p:ph type="title"/>
          </p:nvPr>
        </p:nvSpPr>
        <p:spPr>
          <a:xfrm>
            <a:off x="119336" y="-63388"/>
            <a:ext cx="847724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6.</a:t>
            </a:r>
            <a:r>
              <a:rPr lang="ko-KR" altLang="en-US"/>
              <a:t> 로그인</a:t>
            </a:r>
            <a:r>
              <a:rPr lang="en-US" altLang="ko-KR"/>
              <a:t>/</a:t>
            </a:r>
            <a:r>
              <a:rPr lang="ko-KR" altLang="en-US"/>
              <a:t>회원가입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8208912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9552" y="764704"/>
            <a:ext cx="8208912" cy="100811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4" y="90872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4978" y="2793066"/>
            <a:ext cx="8208912" cy="3372238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b="19560"/>
          <a:stretch>
            <a:fillRect/>
          </a:stretch>
        </p:blipFill>
        <p:spPr>
          <a:xfrm>
            <a:off x="539552" y="2793066"/>
            <a:ext cx="8208912" cy="337223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539552" y="1772816"/>
            <a:ext cx="8208912" cy="28083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9034" y="2092206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검색</a:t>
            </a:r>
            <a:r>
              <a:rPr lang="en-US" altLang="ko-KR" sz="2000" b="1">
                <a:solidFill>
                  <a:schemeClr val="bg1"/>
                </a:solidFill>
              </a:rPr>
              <a:t>	|      </a:t>
            </a:r>
            <a:r>
              <a:rPr lang="ko-KR" altLang="en-US" sz="2000" b="1">
                <a:solidFill>
                  <a:schemeClr val="bg1"/>
                </a:solidFill>
              </a:rPr>
              <a:t>게시글</a:t>
            </a:r>
            <a:r>
              <a:rPr lang="en-US" altLang="ko-KR" sz="2000" b="1">
                <a:solidFill>
                  <a:schemeClr val="bg1"/>
                </a:solidFill>
              </a:rPr>
              <a:t>	|	</a:t>
            </a:r>
            <a:r>
              <a:rPr lang="ko-KR" altLang="en-US" sz="2000" b="1">
                <a:solidFill>
                  <a:schemeClr val="bg1"/>
                </a:solidFill>
              </a:rPr>
              <a:t>마이페이지</a:t>
            </a:r>
            <a:r>
              <a:rPr lang="en-US" altLang="ko-KR" sz="2000" b="1">
                <a:solidFill>
                  <a:schemeClr val="bg1"/>
                </a:solidFill>
              </a:rPr>
              <a:t>	|     </a:t>
            </a:r>
            <a:r>
              <a:rPr lang="ko-KR" altLang="en-US" sz="2000" b="1">
                <a:solidFill>
                  <a:schemeClr val="bg1"/>
                </a:solidFill>
              </a:rPr>
              <a:t>논문 추가</a:t>
            </a:r>
            <a:r>
              <a:rPr lang="en-US" altLang="ko-KR" sz="2000"/>
              <a:t>	</a:t>
            </a:r>
            <a:endParaRPr lang="ko-KR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2267744" y="2708920"/>
            <a:ext cx="15841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공지</a:t>
            </a:r>
          </a:p>
          <a:p>
            <a:pPr algn="ctr">
              <a:defRPr/>
            </a:pP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자유글</a:t>
            </a:r>
          </a:p>
          <a:p>
            <a:pPr algn="ctr">
              <a:defRPr/>
            </a:pP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accent2">
                    <a:lumMod val="40000"/>
                    <a:lumOff val="60000"/>
                  </a:schemeClr>
                </a:solidFill>
              </a:rPr>
              <a:t>QnA</a:t>
            </a:r>
            <a:endParaRPr lang="ko-KR" altLang="en-US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4212" y="2708920"/>
            <a:ext cx="1584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북마크</a:t>
            </a:r>
          </a:p>
          <a:p>
            <a:pPr algn="ctr">
              <a:defRPr/>
            </a:pP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개인정보수정</a:t>
            </a:r>
            <a:endParaRPr lang="en-US" altLang="ko-KR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308304" y="2492316"/>
            <a:ext cx="936104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제목 1"/>
          <p:cNvSpPr>
            <a:spLocks noGrp="1"/>
          </p:cNvSpPr>
          <p:nvPr>
            <p:ph type="title"/>
          </p:nvPr>
        </p:nvSpPr>
        <p:spPr>
          <a:xfrm>
            <a:off x="119336" y="-63388"/>
            <a:ext cx="847724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Admin - </a:t>
            </a:r>
            <a:r>
              <a:rPr lang="ko-KR" altLang="en-US"/>
              <a:t>논문 데이터 업데이트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8208912" cy="540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39552" y="1772816"/>
            <a:ext cx="8224338" cy="1008112"/>
            <a:chOff x="539552" y="764704"/>
            <a:chExt cx="8224338" cy="1008112"/>
          </a:xfrm>
        </p:grpSpPr>
        <p:sp>
          <p:nvSpPr>
            <p:cNvPr id="5" name="직사각형 4"/>
            <p:cNvSpPr/>
            <p:nvPr/>
          </p:nvSpPr>
          <p:spPr>
            <a:xfrm>
              <a:off x="539552" y="764704"/>
              <a:ext cx="8208912" cy="10081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9034" y="1084094"/>
              <a:ext cx="77048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>
                  <a:solidFill>
                    <a:schemeClr val="bg1"/>
                  </a:solidFill>
                </a:rPr>
                <a:t>검색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 </a:t>
              </a:r>
              <a:r>
                <a:rPr lang="ko-KR" altLang="en-US" sz="2000" b="1">
                  <a:solidFill>
                    <a:schemeClr val="bg1"/>
                  </a:solidFill>
                </a:rPr>
                <a:t>게시글</a:t>
              </a:r>
              <a:r>
                <a:rPr lang="en-US" altLang="ko-KR" sz="2000" b="1">
                  <a:solidFill>
                    <a:schemeClr val="bg1"/>
                  </a:solidFill>
                </a:rPr>
                <a:t>	|	</a:t>
              </a:r>
              <a:r>
                <a:rPr lang="ko-KR" altLang="en-US" sz="2000" b="1">
                  <a:solidFill>
                    <a:schemeClr val="bg1"/>
                  </a:solidFill>
                </a:rPr>
                <a:t>마이페이지</a:t>
              </a:r>
              <a:r>
                <a:rPr lang="en-US" altLang="ko-KR" sz="2000" b="1">
                  <a:solidFill>
                    <a:schemeClr val="bg1"/>
                  </a:solidFill>
                </a:rPr>
                <a:t>	|     </a:t>
              </a:r>
              <a:r>
                <a:rPr lang="ko-KR" altLang="en-US" sz="2000" b="1">
                  <a:solidFill>
                    <a:schemeClr val="bg1"/>
                  </a:solidFill>
                </a:rPr>
                <a:t>논문 추가</a:t>
              </a:r>
              <a:r>
                <a:rPr lang="en-US" altLang="ko-KR" sz="2000"/>
                <a:t>	</a:t>
              </a:r>
              <a:endParaRPr lang="ko-KR" altLang="en-US" sz="200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39552" y="764704"/>
            <a:ext cx="8208912" cy="1008112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4" y="90872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7308304" y="2492316"/>
            <a:ext cx="936104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/>
          <a:srcRect b="34340"/>
          <a:stretch>
            <a:fillRect/>
          </a:stretch>
        </p:blipFill>
        <p:spPr>
          <a:xfrm>
            <a:off x="539552" y="2782455"/>
            <a:ext cx="8224338" cy="33828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87624" y="3177843"/>
            <a:ext cx="532591" cy="323165"/>
          </a:xfrm>
          <a:prstGeom prst="rect">
            <a:avLst/>
          </a:prstGeom>
          <a:solidFill>
            <a:srgbClr val="5A5D4F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>
                <a:solidFill>
                  <a:schemeClr val="bg1"/>
                </a:solidFill>
              </a:rPr>
              <a:t>제목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7624" y="3648541"/>
            <a:ext cx="569387" cy="323165"/>
          </a:xfrm>
          <a:prstGeom prst="rect">
            <a:avLst/>
          </a:prstGeom>
          <a:solidFill>
            <a:srgbClr val="5A5D4F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>
                <a:solidFill>
                  <a:schemeClr val="bg1"/>
                </a:solidFill>
              </a:rPr>
              <a:t>번호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9034" y="4312296"/>
            <a:ext cx="569387" cy="323165"/>
          </a:xfrm>
          <a:prstGeom prst="rect">
            <a:avLst/>
          </a:prstGeom>
          <a:solidFill>
            <a:srgbClr val="5A5D4F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>
                <a:solidFill>
                  <a:schemeClr val="bg1"/>
                </a:solidFill>
              </a:rPr>
              <a:t>저자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1600" y="4941168"/>
            <a:ext cx="954107" cy="323165"/>
          </a:xfrm>
          <a:prstGeom prst="rect">
            <a:avLst/>
          </a:prstGeom>
          <a:solidFill>
            <a:srgbClr val="5A5D4F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>
                <a:solidFill>
                  <a:schemeClr val="bg1"/>
                </a:solidFill>
              </a:rPr>
              <a:t>레퍼런스</a:t>
            </a:r>
          </a:p>
        </p:txBody>
      </p:sp>
      <p:sp>
        <p:nvSpPr>
          <p:cNvPr id="9219" name="제목 1"/>
          <p:cNvSpPr>
            <a:spLocks noGrp="1"/>
          </p:cNvSpPr>
          <p:nvPr>
            <p:ph type="title"/>
          </p:nvPr>
        </p:nvSpPr>
        <p:spPr>
          <a:xfrm>
            <a:off x="119336" y="-63388"/>
            <a:ext cx="847724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Admin - </a:t>
            </a:r>
            <a:r>
              <a:rPr lang="ko-KR" altLang="en-US"/>
              <a:t>논문 데이터 업데이트</a:t>
            </a:r>
          </a:p>
        </p:txBody>
      </p:sp>
      <p:sp>
        <p:nvSpPr>
          <p:cNvPr id="9220" name="Speech Bubble: Rectangle 9219"/>
          <p:cNvSpPr/>
          <p:nvPr/>
        </p:nvSpPr>
        <p:spPr>
          <a:xfrm>
            <a:off x="4691844" y="2888940"/>
            <a:ext cx="3960439" cy="1080120"/>
          </a:xfrm>
          <a:prstGeom prst="wedgeRectCallout">
            <a:avLst>
              <a:gd name="adj1" fmla="val -15456"/>
              <a:gd name="adj2" fmla="val 31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관리자 계정만 논문</a:t>
            </a:r>
            <a:r>
              <a:rPr lang="en-US" altLang="ko-KR"/>
              <a:t>/</a:t>
            </a:r>
            <a:r>
              <a:rPr lang="ko-KR" altLang="en-US"/>
              <a:t>저자</a:t>
            </a:r>
            <a:r>
              <a:rPr lang="en-US" altLang="ko-KR"/>
              <a:t>/</a:t>
            </a:r>
            <a:r>
              <a:rPr lang="ko-KR" altLang="en-US"/>
              <a:t>학술지를 추가하고 논문 정보를 수정할 수 있다</a:t>
            </a:r>
          </a:p>
        </p:txBody>
      </p:sp>
      <p:sp>
        <p:nvSpPr>
          <p:cNvPr id="9221" name="TextBox 2"/>
          <p:cNvSpPr txBox="1"/>
          <p:nvPr/>
        </p:nvSpPr>
        <p:spPr>
          <a:xfrm>
            <a:off x="1127448" y="5305226"/>
            <a:ext cx="697542" cy="320018"/>
          </a:xfrm>
          <a:prstGeom prst="rect">
            <a:avLst/>
          </a:prstGeom>
          <a:solidFill>
            <a:srgbClr val="5A5D4F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>
                <a:solidFill>
                  <a:schemeClr val="bg1"/>
                </a:solidFill>
              </a:rPr>
              <a:t>학술지</a:t>
            </a:r>
          </a:p>
        </p:txBody>
      </p:sp>
      <p:sp>
        <p:nvSpPr>
          <p:cNvPr id="9222" name="TextBox 2"/>
          <p:cNvSpPr txBox="1"/>
          <p:nvPr/>
        </p:nvSpPr>
        <p:spPr>
          <a:xfrm>
            <a:off x="1127448" y="5845286"/>
            <a:ext cx="868991" cy="320018"/>
          </a:xfrm>
          <a:prstGeom prst="rect">
            <a:avLst/>
          </a:prstGeom>
          <a:solidFill>
            <a:srgbClr val="5A5D4F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>
                <a:solidFill>
                  <a:schemeClr val="bg1"/>
                </a:solidFill>
              </a:rPr>
              <a:t>발행연도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감사합니다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Problem Description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2720" indent="-342720">
              <a:buFont typeface="Wingdings"/>
              <a:buChar char="ü"/>
              <a:defRPr/>
            </a:pPr>
            <a:r>
              <a:rPr lang="ko-KR" altLang="en-US"/>
              <a:t>국/내외 논문 검색을 위해 "Google Sc</a:t>
            </a:r>
            <a:r>
              <a:rPr lang="en-US" altLang="ko-KR"/>
              <a:t>h</a:t>
            </a:r>
            <a:r>
              <a:rPr lang="ko-KR" altLang="en-US"/>
              <a:t>olar", "KCI", RISS", "DBPia" 등 여러 학술 DB 존재</a:t>
            </a:r>
          </a:p>
          <a:p>
            <a:pPr marL="302720" indent="-342720">
              <a:buFont typeface="Wingdings"/>
              <a:buChar char="ü"/>
              <a:defRPr/>
            </a:pPr>
            <a:r>
              <a:rPr lang="ko-KR" altLang="en-US"/>
              <a:t>위 사이트들은 검색된 논문의 인용관계를 Text-Based로 논문 리스트를 보여줌</a:t>
            </a:r>
          </a:p>
          <a:p>
            <a:pPr marL="302720" indent="-342720">
              <a:buFont typeface="Wingdings"/>
              <a:buChar char="ü"/>
              <a:defRPr/>
            </a:pPr>
            <a:r>
              <a:rPr lang="ko-KR" altLang="en-US"/>
              <a:t>이는 신입 연구원이 최신 연구 동향을 파악하는데 어려움을 줄 수 있음</a:t>
            </a:r>
          </a:p>
          <a:p>
            <a:pPr marL="302720" indent="-342720">
              <a:buFont typeface="Wingdings"/>
              <a:buChar char="ü"/>
              <a:defRPr/>
            </a:pPr>
            <a:r>
              <a:rPr lang="ko-KR" altLang="en-US"/>
              <a:t>따라서, 논문에 대한 인용 관계 및 통계 정보를 시각화하여 연구 주제 선정 및 연구 과정에 도움을 주고자 함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630" t="17640" r="50750" b="65560"/>
          <a:stretch>
            <a:fillRect/>
          </a:stretch>
        </p:blipFill>
        <p:spPr>
          <a:xfrm>
            <a:off x="3431704" y="4746848"/>
            <a:ext cx="3348372" cy="864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820" t="35670" r="64620" b="53130"/>
          <a:stretch>
            <a:fillRect/>
          </a:stretch>
        </p:blipFill>
        <p:spPr>
          <a:xfrm>
            <a:off x="6096000" y="5898976"/>
            <a:ext cx="2520280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9340" t="27810" r="21400" b="55750"/>
          <a:stretch>
            <a:fillRect/>
          </a:stretch>
        </p:blipFill>
        <p:spPr>
          <a:xfrm>
            <a:off x="2099556" y="5898976"/>
            <a:ext cx="3589764" cy="845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2824" y="4602832"/>
            <a:ext cx="2116832" cy="1058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TOPIC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ko-KR"/>
              <a:t>&lt;</a:t>
            </a:r>
            <a:r>
              <a:rPr lang="ko-KR" altLang="en-US"/>
              <a:t>학술정보 데이터 검색 및 시각화 사이트</a:t>
            </a:r>
            <a:r>
              <a:rPr lang="en-US" altLang="ko-KR"/>
              <a:t>&gt;</a:t>
            </a:r>
          </a:p>
          <a:p>
            <a:pPr>
              <a:buNone/>
              <a:defRPr/>
            </a:pPr>
            <a:r>
              <a:rPr lang="ko-KR" altLang="en-US"/>
              <a:t>	기존의 학술 DB 사이트에서 제공하는 것처럼 학술지 검색을 위한 웹기반 DB 시스템을 구축함</a:t>
            </a:r>
          </a:p>
          <a:p>
            <a:pPr>
              <a:buNone/>
              <a:defRPr/>
            </a:pPr>
            <a:r>
              <a:rPr lang="ko-KR" altLang="en-US"/>
              <a:t>	더불어 학술지 간 인용 데이터를 시각화하여 제공함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803412" y="3609020"/>
            <a:ext cx="2160240" cy="2124236"/>
          </a:xfrm>
          <a:prstGeom prst="flowChartMagneticDisk">
            <a:avLst/>
          </a:prstGeom>
        </p:spPr>
        <p:style>
          <a:lnRef idx="2">
            <a:schemeClr val="l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학술 </a:t>
            </a:r>
            <a:r>
              <a:rPr lang="en-US" altLang="ko-KR"/>
              <a:t>DB</a:t>
            </a:r>
          </a:p>
        </p:txBody>
      </p:sp>
      <p:sp>
        <p:nvSpPr>
          <p:cNvPr id="7" name="Plus Sign 6"/>
          <p:cNvSpPr/>
          <p:nvPr/>
        </p:nvSpPr>
        <p:spPr>
          <a:xfrm>
            <a:off x="3683732" y="4113076"/>
            <a:ext cx="1008111" cy="1044116"/>
          </a:xfrm>
          <a:prstGeom prst="mathPlus">
            <a:avLst>
              <a:gd name="adj1" fmla="val 15435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8" name="Chart 7"/>
          <p:cNvGraphicFramePr/>
          <p:nvPr/>
        </p:nvGraphicFramePr>
        <p:xfrm>
          <a:off x="5087888" y="3212976"/>
          <a:ext cx="2880320" cy="259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-6295208" y="-2934885"/>
            <a:ext cx="21731556" cy="13433944"/>
            <a:chOff x="-6295208" y="-2934885"/>
            <a:chExt cx="21731556" cy="13433944"/>
          </a:xfrm>
        </p:grpSpPr>
        <p:sp>
          <p:nvSpPr>
            <p:cNvPr id="15" name="원호 14"/>
            <p:cNvSpPr/>
            <p:nvPr/>
          </p:nvSpPr>
          <p:spPr>
            <a:xfrm rot="5400000" flipH="1" flipV="1">
              <a:off x="5391179" y="356858"/>
              <a:ext cx="7572396" cy="12517943"/>
            </a:xfrm>
            <a:prstGeom prst="arc">
              <a:avLst>
                <a:gd name="adj1" fmla="val 15667040"/>
                <a:gd name="adj2" fmla="val 21577672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20000"/>
                    <a:lumOff val="80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원호 5"/>
            <p:cNvSpPr/>
            <p:nvPr/>
          </p:nvSpPr>
          <p:spPr>
            <a:xfrm rot="5400000">
              <a:off x="-3815226" y="-5273362"/>
              <a:ext cx="7572396" cy="12517943"/>
            </a:xfrm>
            <a:prstGeom prst="arc">
              <a:avLst>
                <a:gd name="adj1" fmla="val 15667040"/>
                <a:gd name="adj2" fmla="val 21577672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44500"/>
                    <a:satMod val="160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원호 13"/>
            <p:cNvSpPr/>
            <p:nvPr/>
          </p:nvSpPr>
          <p:spPr>
            <a:xfrm rot="5400000">
              <a:off x="-3822434" y="-5407659"/>
              <a:ext cx="7572396" cy="12517943"/>
            </a:xfrm>
            <a:prstGeom prst="arc">
              <a:avLst>
                <a:gd name="adj1" fmla="val 15667040"/>
                <a:gd name="adj2" fmla="val 21577672"/>
              </a:avLst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20000"/>
                    <a:lumOff val="80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원호 4"/>
            <p:cNvSpPr/>
            <p:nvPr/>
          </p:nvSpPr>
          <p:spPr>
            <a:xfrm rot="16200000">
              <a:off x="5386830" y="453889"/>
              <a:ext cx="7572396" cy="12517943"/>
            </a:xfrm>
            <a:prstGeom prst="arc">
              <a:avLst>
                <a:gd name="adj1" fmla="val 15667040"/>
                <a:gd name="adj2" fmla="val 21577672"/>
              </a:avLst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20000"/>
                    <a:lumOff val="80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" name="그룹 15"/>
            <p:cNvGrpSpPr/>
            <p:nvPr/>
          </p:nvGrpSpPr>
          <p:grpSpPr>
            <a:xfrm>
              <a:off x="2847308" y="2815771"/>
              <a:ext cx="3163176" cy="1935566"/>
              <a:chOff x="2774378" y="2771145"/>
              <a:chExt cx="3309036" cy="2024818"/>
            </a:xfrm>
          </p:grpSpPr>
          <p:sp>
            <p:nvSpPr>
              <p:cNvPr id="7" name="타원 6"/>
              <p:cNvSpPr/>
              <p:nvPr/>
            </p:nvSpPr>
            <p:spPr>
              <a:xfrm rot="20944532">
                <a:off x="2774378" y="2771145"/>
                <a:ext cx="3309036" cy="1988303"/>
              </a:xfrm>
              <a:prstGeom prst="ellipse">
                <a:avLst/>
              </a:prstGeom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  <a:effectLst>
                <a:outerShdw blurRad="50800" dist="50800" dir="5400000" sx="101000" sy="101000" algn="ctr" rotWithShape="0">
                  <a:srgbClr val="000000">
                    <a:alpha val="1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 rot="20944532">
                <a:off x="2934007" y="2807660"/>
                <a:ext cx="3024226" cy="19883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2">
                      <a:alpha val="63000"/>
                    </a:schemeClr>
                  </a:gs>
                  <a:gs pos="35000">
                    <a:schemeClr val="accent1">
                      <a:tint val="44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Service Description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sz="half" idx="1"/>
          </p:nvPr>
        </p:nvSpPr>
        <p:spPr>
          <a:xfrm>
            <a:off x="71500" y="1428736"/>
            <a:ext cx="4329114" cy="1971676"/>
          </a:xfrm>
        </p:spPr>
        <p:txBody>
          <a:bodyPr/>
          <a:lstStyle/>
          <a:p>
            <a:pPr marL="404000" lvl="0" indent="-444000">
              <a:buAutoNum type="arabicPeriod"/>
              <a:defRPr/>
            </a:pPr>
            <a:r>
              <a:rPr lang="ko-KR" altLang="en-US"/>
              <a:t>논문 검색</a:t>
            </a:r>
          </a:p>
          <a:p>
            <a:pPr marL="404000" lvl="0" indent="-444000">
              <a:buAutoNum type="arabicPeriod"/>
              <a:defRPr/>
            </a:pPr>
            <a:r>
              <a:rPr lang="ko-KR" altLang="en-US"/>
              <a:t>논문 정보 제공</a:t>
            </a:r>
          </a:p>
          <a:p>
            <a:pPr marL="404000" lvl="0" indent="-444000">
              <a:buAutoNum type="arabicPeriod"/>
              <a:defRPr/>
            </a:pPr>
            <a:r>
              <a:rPr lang="ko-KR" altLang="en-US"/>
              <a:t>저자 정보 제공</a:t>
            </a:r>
          </a:p>
          <a:p>
            <a:pPr marL="404000" lvl="0" indent="-444000">
              <a:buAutoNum type="arabicPeriod"/>
              <a:defRPr/>
            </a:pPr>
            <a:r>
              <a:rPr lang="ko-KR" altLang="en-US"/>
              <a:t>커뮤니티</a:t>
            </a:r>
          </a:p>
          <a:p>
            <a:pPr marL="404000" lvl="0" indent="-444000">
              <a:buAutoNum type="arabicPeriod"/>
              <a:defRPr/>
            </a:pPr>
            <a:r>
              <a:rPr lang="ko-KR" altLang="en-US"/>
              <a:t>북마크</a:t>
            </a:r>
          </a:p>
          <a:p>
            <a:pPr marL="404000" lvl="0" indent="-444000">
              <a:buAutoNum type="arabicPeriod"/>
              <a:defRPr/>
            </a:pPr>
            <a:r>
              <a:rPr lang="ko-KR" altLang="en-US"/>
              <a:t>로그인</a:t>
            </a:r>
            <a:r>
              <a:rPr lang="en-US" altLang="ko-KR"/>
              <a:t>/</a:t>
            </a:r>
            <a:r>
              <a:rPr lang="ko-KR" altLang="en-US"/>
              <a:t>회원가입</a:t>
            </a:r>
          </a:p>
        </p:txBody>
      </p:sp>
      <p:sp>
        <p:nvSpPr>
          <p:cNvPr id="20" name="내용 개체 틀 19"/>
          <p:cNvSpPr>
            <a:spLocks noGrp="1"/>
          </p:cNvSpPr>
          <p:nvPr>
            <p:ph sz="half" idx="2"/>
          </p:nvPr>
        </p:nvSpPr>
        <p:spPr>
          <a:xfrm>
            <a:off x="4107368" y="4793732"/>
            <a:ext cx="4796944" cy="1047536"/>
          </a:xfrm>
        </p:spPr>
        <p:txBody>
          <a:bodyPr/>
          <a:lstStyle/>
          <a:p>
            <a:pPr marL="404000" indent="-444000" algn="r">
              <a:buAutoNum type="arabicPeriod"/>
              <a:defRPr/>
            </a:pPr>
            <a:r>
              <a:rPr lang="ko-KR" altLang="en-US"/>
              <a:t>논문 데이터 업데이트</a:t>
            </a:r>
          </a:p>
          <a:p>
            <a:pPr marL="404000" indent="-444000" algn="r">
              <a:buAutoNum type="arabicPeriod"/>
              <a:defRPr/>
            </a:pPr>
            <a:r>
              <a:rPr lang="ko-KR" altLang="en-US"/>
              <a:t>공지글 작성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13835" y="3459480"/>
            <a:ext cx="821055" cy="6438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accent1">
                    <a:lumMod val="20000"/>
                    <a:lumOff val="80000"/>
                  </a:schemeClr>
                </a:solidFill>
              </a:rPr>
              <a:t>DB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3352" y="978280"/>
            <a:ext cx="1980220" cy="470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/>
              <a:t>이용자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2184" y="4255785"/>
            <a:ext cx="1152128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/>
              <a:t>관리자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Service Description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User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000" indent="-44400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	논문 검색</a:t>
            </a:r>
          </a:p>
          <a:p>
            <a:pPr marL="404000" indent="-444000">
              <a:buNone/>
              <a:defRPr/>
            </a:pPr>
            <a:r>
              <a:rPr lang="ko-KR" altLang="en-US"/>
              <a:t> 	논문제목, 저자명, 학술지명, 주제(학문 분류), 키워드명으로 논문을 검색할 수 있다. 조건을 만족하는 논문 리스트가 결과로 주어지며 원하는 논문을 선택하면 해당 논문에 대한 정보가 보여진다</a:t>
            </a:r>
            <a:r>
              <a:rPr lang="en-US" altLang="ko-KR"/>
              <a:t>.</a:t>
            </a:r>
          </a:p>
          <a:p>
            <a:pPr marL="404000" indent="-444000">
              <a:buNone/>
              <a:defRPr/>
            </a:pPr>
            <a:endParaRPr lang="en-US" altLang="ko-KR" sz="500"/>
          </a:p>
          <a:p>
            <a:pPr marL="404000" indent="-44400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	논문 정보 제공</a:t>
            </a:r>
          </a:p>
          <a:p>
            <a:pPr marL="404000" indent="-444000">
              <a:buNone/>
              <a:defRPr/>
            </a:pPr>
            <a:r>
              <a:rPr lang="ko-KR" altLang="en-US"/>
              <a:t>	제목(원제/영어), 저자, DOI, 학술지, 발행연도, 발행국가, 주제, 키워드, 전문URL 링크, 피인용횟수를 리스트로 보여준다. 해당 논문의 참고 문헌은 시각화하여 보여준다.</a:t>
            </a:r>
            <a:endParaRPr lang="en-US" altLang="ko-KR"/>
          </a:p>
          <a:p>
            <a:pPr marL="404000" indent="-444000">
              <a:buNone/>
              <a:defRPr/>
            </a:pPr>
            <a:endParaRPr lang="ko-KR" altLang="en-US" sz="500"/>
          </a:p>
          <a:p>
            <a:pPr marL="404000" indent="-44400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	저자 정보 제공 </a:t>
            </a:r>
          </a:p>
          <a:p>
            <a:pPr marL="404000" indent="-444000">
              <a:buNone/>
              <a:defRPr/>
            </a:pPr>
            <a:r>
              <a:rPr lang="ko-KR" altLang="en-US"/>
              <a:t>	이름, 연구자번호, 소속기관, 경력, 국적, 연락처(이메일), 논문 리스트를 보여준다. 저자의 연구 키워드, 년도별 논문 발행 추이를 시각화하여 보여준다.</a:t>
            </a:r>
          </a:p>
          <a:p>
            <a:pPr marL="404000" indent="-444000">
              <a:buAutoNum type="arabicPeriod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Service Description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000" indent="-44400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	 커뮤니티 </a:t>
            </a:r>
          </a:p>
          <a:p>
            <a:pPr marL="404000" indent="-444000">
              <a:buNone/>
              <a:defRPr/>
            </a:pPr>
            <a:r>
              <a:rPr lang="ko-KR" altLang="en-US"/>
              <a:t>	이용자 간 소통할 수 있는 게시판을 제공한다</a:t>
            </a:r>
            <a:r>
              <a:rPr lang="en-US" altLang="ko-KR"/>
              <a:t>.</a:t>
            </a:r>
            <a:r>
              <a:rPr lang="ko-KR" altLang="en-US"/>
              <a:t> 게시판은 공지</a:t>
            </a:r>
            <a:r>
              <a:rPr lang="en-US" altLang="ko-KR"/>
              <a:t>,</a:t>
            </a:r>
            <a:r>
              <a:rPr lang="ko-KR" altLang="en-US"/>
              <a:t> 자유글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QnA</a:t>
            </a:r>
            <a:r>
              <a:rPr lang="ko-KR" altLang="en-US"/>
              <a:t>으로 나뉜다</a:t>
            </a:r>
            <a:r>
              <a:rPr lang="en-US" altLang="ko-KR"/>
              <a:t>.</a:t>
            </a:r>
            <a:r>
              <a:rPr lang="ko-KR" altLang="en-US"/>
              <a:t> 공지는 관리자만 작성할 수 있다</a:t>
            </a:r>
            <a:r>
              <a:rPr lang="en-US" altLang="ko-KR"/>
              <a:t>.</a:t>
            </a:r>
            <a:r>
              <a:rPr lang="ko-KR" altLang="en-US"/>
              <a:t> 자유글은 이용자들이 자유롭게 글을 올리고 댓글을 달 수 있는 공간이다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QnA</a:t>
            </a:r>
            <a:r>
              <a:rPr lang="ko-KR" altLang="en-US"/>
              <a:t>는 이용자가 한 질문글에 관리자가 답변을 한다</a:t>
            </a:r>
            <a:r>
              <a:rPr lang="en-US" altLang="ko-KR"/>
              <a:t>. </a:t>
            </a:r>
          </a:p>
          <a:p>
            <a:pPr marL="404000" indent="-444000">
              <a:buNone/>
              <a:defRPr/>
            </a:pPr>
            <a:endParaRPr lang="en-US" altLang="ko-KR" sz="500"/>
          </a:p>
          <a:p>
            <a:pPr marL="404000" indent="-444000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	 북마크 </a:t>
            </a:r>
          </a:p>
          <a:p>
            <a:pPr marL="404000" indent="-444000">
              <a:buNone/>
              <a:defRPr/>
            </a:pPr>
            <a:r>
              <a:rPr lang="ko-KR" altLang="en-US"/>
              <a:t>	이용자는 관심있는 키워드, 저자, 논문을 북마크할 수 있으며 북마크한 컨텐츠에 대한 새로운 정보가 업데이트될 시 이용자에게 알린다.</a:t>
            </a:r>
            <a:endParaRPr lang="en-US" altLang="ko-KR"/>
          </a:p>
          <a:p>
            <a:pPr marL="404000" indent="-444000">
              <a:buNone/>
              <a:defRPr/>
            </a:pPr>
            <a:endParaRPr lang="ko-KR" altLang="en-US" sz="500"/>
          </a:p>
          <a:p>
            <a:pPr marL="404000" indent="-444000">
              <a:buNone/>
              <a:defRPr/>
            </a:pPr>
            <a:r>
              <a:rPr lang="en-US" altLang="ko-KR"/>
              <a:t>6.</a:t>
            </a:r>
            <a:r>
              <a:rPr lang="ko-KR" altLang="en-US"/>
              <a:t>	로그인</a:t>
            </a:r>
            <a:r>
              <a:rPr lang="en-US" altLang="ko-KR"/>
              <a:t>/</a:t>
            </a:r>
            <a:r>
              <a:rPr lang="ko-KR" altLang="en-US"/>
              <a:t>회원가입 </a:t>
            </a:r>
          </a:p>
          <a:p>
            <a:pPr marL="404000" indent="-444000">
              <a:buNone/>
              <a:defRPr/>
            </a:pPr>
            <a:r>
              <a:rPr lang="ko-KR" altLang="en-US"/>
              <a:t>	커뮤니티 자유글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QnA,</a:t>
            </a:r>
            <a:r>
              <a:rPr lang="ko-KR" altLang="en-US"/>
              <a:t> 북마크는 로그인을 해야 사용할 수 있다</a:t>
            </a:r>
            <a:r>
              <a:rPr lang="en-US" altLang="ko-KR"/>
              <a:t>. </a:t>
            </a:r>
            <a:r>
              <a:rPr lang="ko-KR" altLang="en-US"/>
              <a:t>로그인 시 계정이 없으면 회원가입을 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Service Description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000" indent="-44400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	논문 데이터 업데이트 </a:t>
            </a:r>
          </a:p>
          <a:p>
            <a:pPr marL="404000" indent="-444000">
              <a:buNone/>
              <a:defRPr/>
            </a:pPr>
            <a:r>
              <a:rPr lang="ko-KR" altLang="en-US"/>
              <a:t>	새로운 논문 데이터를 추가하고 기존 데이터를 수정</a:t>
            </a:r>
            <a:r>
              <a:rPr lang="en-US" altLang="ko-KR"/>
              <a:t>/</a:t>
            </a:r>
            <a:r>
              <a:rPr lang="ko-KR" altLang="en-US"/>
              <a:t>삭제한다</a:t>
            </a:r>
            <a:r>
              <a:rPr lang="en-US" altLang="ko-KR"/>
              <a:t>.</a:t>
            </a:r>
          </a:p>
          <a:p>
            <a:pPr marL="404000" indent="-444000">
              <a:buNone/>
              <a:defRPr/>
            </a:pPr>
            <a:r>
              <a:rPr lang="ko-KR" altLang="en-US"/>
              <a:t>	저자</a:t>
            </a:r>
            <a:r>
              <a:rPr lang="en-US" altLang="ko-KR"/>
              <a:t>,</a:t>
            </a:r>
            <a:r>
              <a:rPr lang="ko-KR" altLang="en-US"/>
              <a:t> 학술지 데이터도 추가할 수 있다</a:t>
            </a:r>
            <a:r>
              <a:rPr lang="en-US" altLang="ko-KR"/>
              <a:t>.</a:t>
            </a:r>
          </a:p>
          <a:p>
            <a:pPr marL="404000" indent="-44400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	커뮤니티 공지</a:t>
            </a:r>
            <a:r>
              <a:rPr lang="en-US" altLang="ko-KR"/>
              <a:t>/QnA</a:t>
            </a:r>
            <a:r>
              <a:rPr lang="ko-KR" altLang="en-US"/>
              <a:t>에 답변 작성</a:t>
            </a:r>
          </a:p>
          <a:p>
            <a:pPr marL="404000" indent="-444000">
              <a:buNone/>
              <a:defRPr/>
            </a:pPr>
            <a:endParaRPr lang="ko-KR" altLang="en-US"/>
          </a:p>
          <a:p>
            <a:pPr marL="404000" indent="-444000">
              <a:buNone/>
              <a:defRPr/>
            </a:pPr>
            <a:endParaRPr lang="en-US" altLang="ko-KR"/>
          </a:p>
        </p:txBody>
      </p:sp>
      <p:sp>
        <p:nvSpPr>
          <p:cNvPr id="4" name="Flowchart: Magnetic Disk 3"/>
          <p:cNvSpPr/>
          <p:nvPr/>
        </p:nvSpPr>
        <p:spPr>
          <a:xfrm>
            <a:off x="2243572" y="4221088"/>
            <a:ext cx="2160240" cy="2124236"/>
          </a:xfrm>
          <a:prstGeom prst="flowChartMagneticDisk">
            <a:avLst/>
          </a:prstGeom>
        </p:spPr>
        <p:style>
          <a:lnRef idx="2">
            <a:schemeClr val="l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학술 </a:t>
            </a:r>
            <a:r>
              <a:rPr lang="en-US" altLang="ko-KR"/>
              <a:t>DB</a:t>
            </a:r>
          </a:p>
        </p:txBody>
      </p:sp>
      <p:sp>
        <p:nvSpPr>
          <p:cNvPr id="5" name="Flowchart: Internal Storage 4"/>
          <p:cNvSpPr/>
          <p:nvPr/>
        </p:nvSpPr>
        <p:spPr>
          <a:xfrm>
            <a:off x="5771964" y="3284984"/>
            <a:ext cx="792088" cy="756084"/>
          </a:xfrm>
          <a:prstGeom prst="flowChartInternalStorage">
            <a:avLst/>
          </a:prstGeom>
        </p:spPr>
        <p:style>
          <a:lnRef idx="2">
            <a:schemeClr val="l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논문</a:t>
            </a:r>
          </a:p>
        </p:txBody>
      </p:sp>
      <p:sp>
        <p:nvSpPr>
          <p:cNvPr id="7" name="Arrow: Left 6"/>
          <p:cNvSpPr/>
          <p:nvPr/>
        </p:nvSpPr>
        <p:spPr>
          <a:xfrm rot="19836266">
            <a:off x="4521579" y="3798752"/>
            <a:ext cx="978408" cy="484632"/>
          </a:xfrm>
          <a:prstGeom prst="leftArrow">
            <a:avLst>
              <a:gd name="adj1" fmla="val 28125"/>
              <a:gd name="adj2" fmla="val 4375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Major Menus &amp; Functions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19570" y="1088740"/>
            <a:ext cx="7680684" cy="5076564"/>
            <a:chOff x="539550" y="980728"/>
            <a:chExt cx="8224339" cy="5400600"/>
          </a:xfrm>
        </p:grpSpPr>
        <p:sp>
          <p:nvSpPr>
            <p:cNvPr id="12" name="직사각형 3"/>
            <p:cNvSpPr/>
            <p:nvPr/>
          </p:nvSpPr>
          <p:spPr>
            <a:xfrm>
              <a:off x="539552" y="980728"/>
              <a:ext cx="8208912" cy="540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3" name="그룹 6"/>
            <p:cNvGrpSpPr/>
            <p:nvPr/>
          </p:nvGrpSpPr>
          <p:grpSpPr>
            <a:xfrm>
              <a:off x="539550" y="1988843"/>
              <a:ext cx="8224339" cy="1064046"/>
              <a:chOff x="539552" y="764704"/>
              <a:chExt cx="8224338" cy="1064046"/>
            </a:xfrm>
          </p:grpSpPr>
          <p:sp>
            <p:nvSpPr>
              <p:cNvPr id="14" name="직사각형 4"/>
              <p:cNvSpPr/>
              <p:nvPr/>
            </p:nvSpPr>
            <p:spPr>
              <a:xfrm>
                <a:off x="539552" y="764704"/>
                <a:ext cx="8208912" cy="10081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TextBox 5"/>
              <p:cNvSpPr txBox="1"/>
              <p:nvPr/>
            </p:nvSpPr>
            <p:spPr>
              <a:xfrm>
                <a:off x="1059031" y="1084090"/>
                <a:ext cx="7704859" cy="744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 b="1">
                    <a:solidFill>
                      <a:schemeClr val="bg1"/>
                    </a:solidFill>
                  </a:rPr>
                  <a:t>검색</a:t>
                </a:r>
                <a:r>
                  <a:rPr lang="en-US" altLang="ko-KR" sz="2000" b="1">
                    <a:solidFill>
                      <a:schemeClr val="bg1"/>
                    </a:solidFill>
                  </a:rPr>
                  <a:t>	|      </a:t>
                </a:r>
                <a:r>
                  <a:rPr lang="ko-KR" altLang="en-US" sz="2000" b="1">
                    <a:solidFill>
                      <a:schemeClr val="bg1"/>
                    </a:solidFill>
                  </a:rPr>
                  <a:t>게시글</a:t>
                </a:r>
                <a:r>
                  <a:rPr lang="en-US" altLang="ko-KR" sz="2000" b="1">
                    <a:solidFill>
                      <a:schemeClr val="bg1"/>
                    </a:solidFill>
                  </a:rPr>
                  <a:t>	|	</a:t>
                </a:r>
                <a:r>
                  <a:rPr lang="ko-KR" altLang="en-US" sz="2000" b="1">
                    <a:solidFill>
                      <a:schemeClr val="bg1"/>
                    </a:solidFill>
                  </a:rPr>
                  <a:t>마이페이지</a:t>
                </a:r>
                <a:r>
                  <a:rPr lang="en-US" altLang="ko-KR" sz="2000" b="1">
                    <a:solidFill>
                      <a:schemeClr val="bg1"/>
                    </a:solidFill>
                  </a:rPr>
                  <a:t>	|     </a:t>
                </a:r>
                <a:r>
                  <a:rPr lang="ko-KR" altLang="en-US" sz="2000" b="1">
                    <a:solidFill>
                      <a:schemeClr val="bg1"/>
                    </a:solidFill>
                  </a:rPr>
                  <a:t>논문 추가</a:t>
                </a:r>
                <a:r>
                  <a:rPr lang="en-US" altLang="ko-KR" sz="2000"/>
                  <a:t>	</a:t>
                </a:r>
                <a:endParaRPr lang="ko-KR" altLang="en-US" sz="2000"/>
              </a:p>
            </p:txBody>
          </p:sp>
        </p:grpSp>
        <p:sp>
          <p:nvSpPr>
            <p:cNvPr id="16" name="직사각형 7"/>
            <p:cNvSpPr/>
            <p:nvPr/>
          </p:nvSpPr>
          <p:spPr>
            <a:xfrm>
              <a:off x="539552" y="980728"/>
              <a:ext cx="8208912" cy="1008112"/>
            </a:xfrm>
            <a:prstGeom prst="rect">
              <a:avLst/>
            </a:prstGeom>
            <a:solidFill>
              <a:schemeClr val="dk1">
                <a:alpha val="3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직사각형 8"/>
            <p:cNvSpPr/>
            <p:nvPr/>
          </p:nvSpPr>
          <p:spPr>
            <a:xfrm>
              <a:off x="7308304" y="1124744"/>
              <a:ext cx="129614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로그인</a:t>
              </a:r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 b="19560"/>
            <a:stretch>
              <a:fillRect/>
            </a:stretch>
          </p:blipFill>
          <p:spPr>
            <a:xfrm>
              <a:off x="539552" y="3009090"/>
              <a:ext cx="8208912" cy="337223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9" name="직사각형 10"/>
            <p:cNvSpPr/>
            <p:nvPr/>
          </p:nvSpPr>
          <p:spPr>
            <a:xfrm>
              <a:off x="554977" y="3009090"/>
              <a:ext cx="8208912" cy="3372238"/>
            </a:xfrm>
            <a:prstGeom prst="rect">
              <a:avLst/>
            </a:prstGeom>
            <a:solidFill>
              <a:schemeClr val="dk1">
                <a:alpha val="3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63652" y="6237312"/>
            <a:ext cx="5976665" cy="54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500"/>
              <a:t>사이트의 대략적인 청사진</a:t>
            </a:r>
          </a:p>
          <a:p>
            <a:pPr algn="r">
              <a:defRPr/>
            </a:pPr>
            <a:r>
              <a:rPr lang="ko-KR" altLang="en-US" sz="1500"/>
              <a:t>이후 내용 일부는 </a:t>
            </a:r>
            <a:r>
              <a:rPr lang="en-US" altLang="ko-KR" sz="1500"/>
              <a:t>DBPia, </a:t>
            </a:r>
            <a:r>
              <a:rPr lang="ko-KR" altLang="en-US" sz="1500"/>
              <a:t>경북대학교 홈페이지</a:t>
            </a:r>
            <a:r>
              <a:rPr lang="en-US" altLang="ko-KR" sz="1500"/>
              <a:t>,</a:t>
            </a:r>
            <a:r>
              <a:rPr lang="ko-KR" altLang="en-US" sz="1500"/>
              <a:t> </a:t>
            </a:r>
            <a:r>
              <a:rPr lang="en-US" altLang="ko-KR" sz="1500"/>
              <a:t>KCI</a:t>
            </a:r>
            <a:r>
              <a:rPr lang="ko-KR" altLang="en-US" sz="1500"/>
              <a:t>에서 발췌한 것임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1075</Words>
  <Application>Microsoft Office PowerPoint</Application>
  <PresentationFormat>On-screen Show (4:3)</PresentationFormat>
  <Paragraphs>252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Lucida Sans Unicode</vt:lpstr>
      <vt:lpstr>Wingdings</vt:lpstr>
      <vt:lpstr>Wingdings 3</vt:lpstr>
      <vt:lpstr>교차</vt:lpstr>
      <vt:lpstr>Proposal 학술정보 데이터 검색 및 시각화 사이트</vt:lpstr>
      <vt:lpstr>목 차</vt:lpstr>
      <vt:lpstr>Problem Description</vt:lpstr>
      <vt:lpstr>TOPIC</vt:lpstr>
      <vt:lpstr>Service Description</vt:lpstr>
      <vt:lpstr>Service Description - User</vt:lpstr>
      <vt:lpstr>Service Description - User</vt:lpstr>
      <vt:lpstr>Service Description - Admin</vt:lpstr>
      <vt:lpstr>Major Menus &amp; Functions</vt:lpstr>
      <vt:lpstr>PowerPoint Presentation</vt:lpstr>
      <vt:lpstr>PowerPoint Presentation</vt:lpstr>
      <vt:lpstr>1. 논문 검색</vt:lpstr>
      <vt:lpstr>1. 논문 검색</vt:lpstr>
      <vt:lpstr>1. 논문 검색</vt:lpstr>
      <vt:lpstr>2. 논문 정보 제공</vt:lpstr>
      <vt:lpstr>2. 논문 정보 제공</vt:lpstr>
      <vt:lpstr>3. 저자 정보 제공</vt:lpstr>
      <vt:lpstr>4. 커뮤니티 </vt:lpstr>
      <vt:lpstr>4. 커뮤니티</vt:lpstr>
      <vt:lpstr>4. 커뮤니티 / Admin - QnA 답변 작성</vt:lpstr>
      <vt:lpstr>Admin - 공지 작성 </vt:lpstr>
      <vt:lpstr>5. 북마크</vt:lpstr>
      <vt:lpstr>5. 북마크</vt:lpstr>
      <vt:lpstr>5. 북마크</vt:lpstr>
      <vt:lpstr>6. 로그인/회원가입</vt:lpstr>
      <vt:lpstr>6. 로그인/회원가입</vt:lpstr>
      <vt:lpstr>Admin - 논문 데이터 업데이트</vt:lpstr>
      <vt:lpstr>Admin - 논문 데이터 업데이트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</dc:creator>
  <cp:lastModifiedBy>Andrew</cp:lastModifiedBy>
  <cp:revision>117</cp:revision>
  <dcterms:created xsi:type="dcterms:W3CDTF">2022-09-27T14:12:20Z</dcterms:created>
  <dcterms:modified xsi:type="dcterms:W3CDTF">2022-10-06T00:43:56Z</dcterms:modified>
  <cp:version>0906.0100.01</cp:version>
</cp:coreProperties>
</file>