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30"/>
  </p:notesMasterIdLst>
  <p:sldIdLst>
    <p:sldId id="258" r:id="rId2"/>
    <p:sldId id="294" r:id="rId3"/>
    <p:sldId id="298" r:id="rId4"/>
    <p:sldId id="261" r:id="rId5"/>
    <p:sldId id="302" r:id="rId6"/>
    <p:sldId id="286" r:id="rId7"/>
    <p:sldId id="312" r:id="rId8"/>
    <p:sldId id="272" r:id="rId9"/>
    <p:sldId id="313" r:id="rId10"/>
    <p:sldId id="299" r:id="rId11"/>
    <p:sldId id="311" r:id="rId12"/>
    <p:sldId id="278" r:id="rId13"/>
    <p:sldId id="283" r:id="rId14"/>
    <p:sldId id="285" r:id="rId15"/>
    <p:sldId id="306" r:id="rId16"/>
    <p:sldId id="284" r:id="rId17"/>
    <p:sldId id="303" r:id="rId18"/>
    <p:sldId id="276" r:id="rId19"/>
    <p:sldId id="275" r:id="rId20"/>
    <p:sldId id="263" r:id="rId21"/>
    <p:sldId id="309" r:id="rId22"/>
    <p:sldId id="304" r:id="rId23"/>
    <p:sldId id="310" r:id="rId24"/>
    <p:sldId id="308" r:id="rId25"/>
    <p:sldId id="293" r:id="rId26"/>
    <p:sldId id="295" r:id="rId27"/>
    <p:sldId id="297" r:id="rId28"/>
    <p:sldId id="296" r:id="rId2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908" autoAdjust="0"/>
  </p:normalViewPr>
  <p:slideViewPr>
    <p:cSldViewPr>
      <p:cViewPr>
        <p:scale>
          <a:sx n="117" d="100"/>
          <a:sy n="117" d="100"/>
        </p:scale>
        <p:origin x="186" y="7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A7E32A-C35F-4EC9-A84E-2569D6764C63}" type="datetimeFigureOut">
              <a:rPr lang="zh-TW" altLang="en-US" smtClean="0"/>
              <a:t>2016/8/19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51BAC6-82E4-402F-A165-5BF59D39E2CB}" type="slidenum">
              <a:rPr lang="zh-TW" altLang="en-US" smtClean="0"/>
              <a:t>‹#›</a:t>
            </a:fld>
            <a:endParaRPr lang="zh-TW" altLang="en-US"/>
          </a:p>
        </p:txBody>
      </p:sp>
    </p:spTree>
    <p:extLst>
      <p:ext uri="{BB962C8B-B14F-4D97-AF65-F5344CB8AC3E}">
        <p14:creationId xmlns:p14="http://schemas.microsoft.com/office/powerpoint/2010/main" val="3406383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能夠防範各種奇怪的錯誤，例如 簡單的從資料錯誤 到 內部的流程 或是 資料庫忽然中斷連線 ，</a:t>
            </a:r>
            <a:endParaRPr lang="en-US" altLang="zh-TW" dirty="0" smtClean="0"/>
          </a:p>
          <a:p>
            <a:r>
              <a:rPr lang="zh-TW" altLang="en-US" dirty="0" smtClean="0"/>
              <a:t>讓使用起來更加穩定，不單單是使用者，連之後維護或是接手這隻程式的人能夠輕鬆一點，</a:t>
            </a:r>
            <a:endParaRPr lang="en-US" altLang="zh-TW" dirty="0" smtClean="0"/>
          </a:p>
          <a:p>
            <a:r>
              <a:rPr lang="zh-TW" altLang="en-US" dirty="0" smtClean="0"/>
              <a:t>那這個世界會更加美好，好比這次的銀行盜領或者是匯款錯誤</a:t>
            </a:r>
            <a:endParaRPr lang="zh-TW" altLang="en-US" dirty="0"/>
          </a:p>
        </p:txBody>
      </p:sp>
      <p:sp>
        <p:nvSpPr>
          <p:cNvPr id="4" name="投影片編號版面配置區 3"/>
          <p:cNvSpPr>
            <a:spLocks noGrp="1"/>
          </p:cNvSpPr>
          <p:nvPr>
            <p:ph type="sldNum" sz="quarter" idx="10"/>
          </p:nvPr>
        </p:nvSpPr>
        <p:spPr/>
        <p:txBody>
          <a:bodyPr/>
          <a:lstStyle/>
          <a:p>
            <a:fld id="{5451BAC6-82E4-402F-A165-5BF59D39E2CB}" type="slidenum">
              <a:rPr lang="zh-TW" altLang="en-US" smtClean="0"/>
              <a:t>4</a:t>
            </a:fld>
            <a:endParaRPr lang="zh-TW" altLang="en-US"/>
          </a:p>
        </p:txBody>
      </p:sp>
    </p:spTree>
    <p:extLst>
      <p:ext uri="{BB962C8B-B14F-4D97-AF65-F5344CB8AC3E}">
        <p14:creationId xmlns:p14="http://schemas.microsoft.com/office/powerpoint/2010/main" val="422082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不要相信所有外面來的資料，即是它看起來人模人樣，都要進行判斷，人人都會有打錯的時候，就像是念課文 即使都在課本上但是你就是會念錯</a:t>
            </a:r>
            <a:endParaRPr lang="zh-TW" altLang="en-US" dirty="0"/>
          </a:p>
        </p:txBody>
      </p:sp>
      <p:sp>
        <p:nvSpPr>
          <p:cNvPr id="4" name="投影片編號版面配置區 3"/>
          <p:cNvSpPr>
            <a:spLocks noGrp="1"/>
          </p:cNvSpPr>
          <p:nvPr>
            <p:ph type="sldNum" sz="quarter" idx="10"/>
          </p:nvPr>
        </p:nvSpPr>
        <p:spPr/>
        <p:txBody>
          <a:bodyPr/>
          <a:lstStyle/>
          <a:p>
            <a:fld id="{5451BAC6-82E4-402F-A165-5BF59D39E2CB}" type="slidenum">
              <a:rPr lang="zh-TW" altLang="en-US" smtClean="0"/>
              <a:t>6</a:t>
            </a:fld>
            <a:endParaRPr lang="zh-TW" altLang="en-US"/>
          </a:p>
        </p:txBody>
      </p:sp>
    </p:spTree>
    <p:extLst>
      <p:ext uri="{BB962C8B-B14F-4D97-AF65-F5344CB8AC3E}">
        <p14:creationId xmlns:p14="http://schemas.microsoft.com/office/powerpoint/2010/main" val="392373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不要相信所有外面來的資料，即是它看起來人模人樣，都要進行判斷，人人都會有打錯的時候，就像是念課文 即使都在課本上但是你就是會念錯</a:t>
            </a:r>
            <a:endParaRPr lang="zh-TW" altLang="en-US" dirty="0"/>
          </a:p>
        </p:txBody>
      </p:sp>
      <p:sp>
        <p:nvSpPr>
          <p:cNvPr id="4" name="投影片編號版面配置區 3"/>
          <p:cNvSpPr>
            <a:spLocks noGrp="1"/>
          </p:cNvSpPr>
          <p:nvPr>
            <p:ph type="sldNum" sz="quarter" idx="10"/>
          </p:nvPr>
        </p:nvSpPr>
        <p:spPr/>
        <p:txBody>
          <a:bodyPr/>
          <a:lstStyle/>
          <a:p>
            <a:fld id="{5451BAC6-82E4-402F-A165-5BF59D39E2CB}" type="slidenum">
              <a:rPr lang="zh-TW" altLang="en-US" smtClean="0"/>
              <a:t>7</a:t>
            </a:fld>
            <a:endParaRPr lang="zh-TW" altLang="en-US"/>
          </a:p>
        </p:txBody>
      </p:sp>
    </p:spTree>
    <p:extLst>
      <p:ext uri="{BB962C8B-B14F-4D97-AF65-F5344CB8AC3E}">
        <p14:creationId xmlns:p14="http://schemas.microsoft.com/office/powerpoint/2010/main" val="392373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不要相信所有外面來的資料，即是它看起來人模人樣，都要進行判斷，人人都會有打錯的時候，就像是念課文 即使都在課本上但是你就是會念錯</a:t>
            </a:r>
            <a:endParaRPr lang="zh-TW" altLang="en-US" dirty="0"/>
          </a:p>
        </p:txBody>
      </p:sp>
      <p:sp>
        <p:nvSpPr>
          <p:cNvPr id="4" name="投影片編號版面配置區 3"/>
          <p:cNvSpPr>
            <a:spLocks noGrp="1"/>
          </p:cNvSpPr>
          <p:nvPr>
            <p:ph type="sldNum" sz="quarter" idx="10"/>
          </p:nvPr>
        </p:nvSpPr>
        <p:spPr/>
        <p:txBody>
          <a:bodyPr/>
          <a:lstStyle/>
          <a:p>
            <a:fld id="{5451BAC6-82E4-402F-A165-5BF59D39E2CB}" type="slidenum">
              <a:rPr lang="zh-TW" altLang="en-US" smtClean="0"/>
              <a:t>9</a:t>
            </a:fld>
            <a:endParaRPr lang="zh-TW" altLang="en-US"/>
          </a:p>
        </p:txBody>
      </p:sp>
    </p:spTree>
    <p:extLst>
      <p:ext uri="{BB962C8B-B14F-4D97-AF65-F5344CB8AC3E}">
        <p14:creationId xmlns:p14="http://schemas.microsoft.com/office/powerpoint/2010/main" val="392373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再怎麼怪異的輸入 都可以給予最溫和的回應，就像是耶穌 </a:t>
            </a:r>
            <a:endParaRPr lang="zh-TW" altLang="en-US" dirty="0"/>
          </a:p>
        </p:txBody>
      </p:sp>
      <p:sp>
        <p:nvSpPr>
          <p:cNvPr id="4" name="投影片編號版面配置區 3"/>
          <p:cNvSpPr>
            <a:spLocks noGrp="1"/>
          </p:cNvSpPr>
          <p:nvPr>
            <p:ph type="sldNum" sz="quarter" idx="10"/>
          </p:nvPr>
        </p:nvSpPr>
        <p:spPr/>
        <p:txBody>
          <a:bodyPr/>
          <a:lstStyle/>
          <a:p>
            <a:fld id="{5451BAC6-82E4-402F-A165-5BF59D39E2CB}" type="slidenum">
              <a:rPr lang="zh-TW" altLang="en-US" smtClean="0"/>
              <a:t>11</a:t>
            </a:fld>
            <a:endParaRPr lang="zh-TW" altLang="en-US"/>
          </a:p>
        </p:txBody>
      </p:sp>
    </p:spTree>
    <p:extLst>
      <p:ext uri="{BB962C8B-B14F-4D97-AF65-F5344CB8AC3E}">
        <p14:creationId xmlns:p14="http://schemas.microsoft.com/office/powerpoint/2010/main" val="182639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再怎麼怪異的輸入 都可以給予最溫和的回應，就像是耶穌 </a:t>
            </a:r>
            <a:endParaRPr lang="zh-TW" altLang="en-US" dirty="0"/>
          </a:p>
        </p:txBody>
      </p:sp>
      <p:sp>
        <p:nvSpPr>
          <p:cNvPr id="4" name="投影片編號版面配置區 3"/>
          <p:cNvSpPr>
            <a:spLocks noGrp="1"/>
          </p:cNvSpPr>
          <p:nvPr>
            <p:ph type="sldNum" sz="quarter" idx="10"/>
          </p:nvPr>
        </p:nvSpPr>
        <p:spPr/>
        <p:txBody>
          <a:bodyPr/>
          <a:lstStyle/>
          <a:p>
            <a:fld id="{5451BAC6-82E4-402F-A165-5BF59D39E2CB}" type="slidenum">
              <a:rPr lang="zh-TW" altLang="en-US" smtClean="0"/>
              <a:t>12</a:t>
            </a:fld>
            <a:endParaRPr lang="zh-TW" altLang="en-US"/>
          </a:p>
        </p:txBody>
      </p:sp>
    </p:spTree>
    <p:extLst>
      <p:ext uri="{BB962C8B-B14F-4D97-AF65-F5344CB8AC3E}">
        <p14:creationId xmlns:p14="http://schemas.microsoft.com/office/powerpoint/2010/main" val="182639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9" name="副標題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標題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zh-TW" altLang="en-US" smtClean="0"/>
              <a:t>按一下以編輯母片標題樣式</a:t>
            </a:r>
            <a:endParaRPr kumimoji="0" lang="en-US"/>
          </a:p>
        </p:txBody>
      </p:sp>
      <p:cxnSp>
        <p:nvCxnSpPr>
          <p:cNvPr id="8" name="直線接點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橢圓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日期版面配置區 14"/>
          <p:cNvSpPr>
            <a:spLocks noGrp="1"/>
          </p:cNvSpPr>
          <p:nvPr>
            <p:ph type="dt" sz="half" idx="10"/>
          </p:nvPr>
        </p:nvSpPr>
        <p:spPr/>
        <p:txBody>
          <a:bodyPr/>
          <a:lstStyle/>
          <a:p>
            <a:fld id="{4359E883-C674-459D-999B-D413297D06FB}" type="datetimeFigureOut">
              <a:rPr lang="zh-TW" altLang="en-US" smtClean="0"/>
              <a:t>2016/8/19</a:t>
            </a:fld>
            <a:endParaRPr lang="zh-TW" altLang="en-US"/>
          </a:p>
        </p:txBody>
      </p:sp>
      <p:sp>
        <p:nvSpPr>
          <p:cNvPr id="16" name="投影片編號版面配置區 15"/>
          <p:cNvSpPr>
            <a:spLocks noGrp="1"/>
          </p:cNvSpPr>
          <p:nvPr>
            <p:ph type="sldNum" sz="quarter" idx="11"/>
          </p:nvPr>
        </p:nvSpPr>
        <p:spPr/>
        <p:txBody>
          <a:bodyPr/>
          <a:lstStyle/>
          <a:p>
            <a:fld id="{E20B96CD-B6FB-4C57-948A-3F401C17B38A}" type="slidenum">
              <a:rPr lang="zh-TW" altLang="en-US" smtClean="0"/>
              <a:t>‹#›</a:t>
            </a:fld>
            <a:endParaRPr lang="zh-TW" altLang="en-US"/>
          </a:p>
        </p:txBody>
      </p:sp>
      <p:sp>
        <p:nvSpPr>
          <p:cNvPr id="17" name="頁尾版面配置區 16"/>
          <p:cNvSpPr>
            <a:spLocks noGrp="1"/>
          </p:cNvSpPr>
          <p:nvPr>
            <p:ph type="ftr" sz="quarter" idx="12"/>
          </p:nvPr>
        </p:nvSpPr>
        <p:spPr/>
        <p:txBody>
          <a:bodyPr/>
          <a:lstStyle/>
          <a:p>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4359E883-C674-459D-999B-D413297D06FB}" type="datetimeFigureOut">
              <a:rPr lang="zh-TW" altLang="en-US" smtClean="0"/>
              <a:t>2016/8/19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20B96CD-B6FB-4C57-948A-3F401C17B38A}"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4359E883-C674-459D-999B-D413297D06FB}" type="datetimeFigureOut">
              <a:rPr lang="zh-TW" altLang="en-US" smtClean="0"/>
              <a:t>2016/8/19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20B96CD-B6FB-4C57-948A-3F401C17B38A}"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9" name="內容版面配置區 8"/>
          <p:cNvSpPr>
            <a:spLocks noGrp="1"/>
          </p:cNvSpPr>
          <p:nvPr>
            <p:ph idx="1"/>
          </p:nvPr>
        </p:nvSpPr>
        <p:spPr>
          <a:xfrm>
            <a:off x="457200" y="1524000"/>
            <a:ext cx="822960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4" name="日期版面配置區 13"/>
          <p:cNvSpPr>
            <a:spLocks noGrp="1"/>
          </p:cNvSpPr>
          <p:nvPr>
            <p:ph type="dt" sz="half" idx="14"/>
          </p:nvPr>
        </p:nvSpPr>
        <p:spPr/>
        <p:txBody>
          <a:bodyPr/>
          <a:lstStyle/>
          <a:p>
            <a:fld id="{4359E883-C674-459D-999B-D413297D06FB}" type="datetimeFigureOut">
              <a:rPr lang="zh-TW" altLang="en-US" smtClean="0"/>
              <a:t>2016/8/19</a:t>
            </a:fld>
            <a:endParaRPr lang="zh-TW" altLang="en-US"/>
          </a:p>
        </p:txBody>
      </p:sp>
      <p:sp>
        <p:nvSpPr>
          <p:cNvPr id="15" name="投影片編號版面配置區 14"/>
          <p:cNvSpPr>
            <a:spLocks noGrp="1"/>
          </p:cNvSpPr>
          <p:nvPr>
            <p:ph type="sldNum" sz="quarter" idx="15"/>
          </p:nvPr>
        </p:nvSpPr>
        <p:spPr/>
        <p:txBody>
          <a:bodyPr/>
          <a:lstStyle>
            <a:lvl1pPr algn="ctr">
              <a:defRPr/>
            </a:lvl1pPr>
          </a:lstStyle>
          <a:p>
            <a:fld id="{E20B96CD-B6FB-4C57-948A-3F401C17B38A}" type="slidenum">
              <a:rPr lang="zh-TW" altLang="en-US" smtClean="0"/>
              <a:t>‹#›</a:t>
            </a:fld>
            <a:endParaRPr lang="zh-TW" altLang="en-US"/>
          </a:p>
        </p:txBody>
      </p:sp>
      <p:sp>
        <p:nvSpPr>
          <p:cNvPr id="16" name="頁尾版面配置區 15"/>
          <p:cNvSpPr>
            <a:spLocks noGrp="1"/>
          </p:cNvSpPr>
          <p:nvPr>
            <p:ph type="ftr" sz="quarter" idx="16"/>
          </p:nvPr>
        </p:nvSpPr>
        <p:spPr/>
        <p:txBody>
          <a:bodyPr/>
          <a:lstStyle/>
          <a:p>
            <a:endParaRPr lang="zh-TW" altLang="en-US"/>
          </a:p>
        </p:txBody>
      </p:sp>
      <p:sp>
        <p:nvSpPr>
          <p:cNvPr id="17" name="標題 16"/>
          <p:cNvSpPr>
            <a:spLocks noGrp="1"/>
          </p:cNvSpPr>
          <p:nvPr>
            <p:ph type="title"/>
          </p:nvPr>
        </p:nvSpPr>
        <p:spPr/>
        <p:txBody>
          <a:bodyPr rtlCol="0" anchor="b" anchorCtr="0"/>
          <a:lstStyle/>
          <a:p>
            <a:r>
              <a:rPr kumimoji="0" lang="zh-TW" altLang="en-US" smtClean="0"/>
              <a:t>按一下以編輯母片標題樣式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4359E883-C674-459D-999B-D413297D06FB}" type="datetimeFigureOut">
              <a:rPr lang="zh-TW" altLang="en-US" smtClean="0"/>
              <a:t>2016/8/19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20B96CD-B6FB-4C57-948A-3F401C17B38A}" type="slidenum">
              <a:rPr lang="zh-TW" altLang="en-US" smtClean="0"/>
              <a:t>‹#›</a:t>
            </a:fld>
            <a:endParaRPr lang="zh-TW" altLang="en-US"/>
          </a:p>
        </p:txBody>
      </p:sp>
      <p:sp>
        <p:nvSpPr>
          <p:cNvPr id="2" name="標題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cxnSp>
        <p:nvCxnSpPr>
          <p:cNvPr id="7" name="直線接點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5" name="日期版面配置區 4"/>
          <p:cNvSpPr>
            <a:spLocks noGrp="1"/>
          </p:cNvSpPr>
          <p:nvPr>
            <p:ph type="dt" sz="half" idx="10"/>
          </p:nvPr>
        </p:nvSpPr>
        <p:spPr/>
        <p:txBody>
          <a:bodyPr/>
          <a:lstStyle/>
          <a:p>
            <a:fld id="{4359E883-C674-459D-999B-D413297D06FB}" type="datetimeFigureOut">
              <a:rPr lang="zh-TW" altLang="en-US" smtClean="0"/>
              <a:t>2016/8/19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20B96CD-B6FB-4C57-948A-3F401C17B38A}" type="slidenum">
              <a:rPr lang="zh-TW" altLang="en-US" smtClean="0"/>
              <a:t>‹#›</a:t>
            </a:fld>
            <a:endParaRPr lang="zh-TW" alt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11" name="內容版面配置區 10"/>
          <p:cNvSpPr>
            <a:spLocks noGrp="1"/>
          </p:cNvSpPr>
          <p:nvPr>
            <p:ph sz="half" idx="1"/>
          </p:nvPr>
        </p:nvSpPr>
        <p:spPr>
          <a:xfrm>
            <a:off x="457200" y="1524000"/>
            <a:ext cx="4059936"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3" name="內容版面配置區 12"/>
          <p:cNvSpPr>
            <a:spLocks noGrp="1"/>
          </p:cNvSpPr>
          <p:nvPr>
            <p:ph sz="half" idx="2"/>
          </p:nvPr>
        </p:nvSpPr>
        <p:spPr>
          <a:xfrm>
            <a:off x="4648200" y="1524000"/>
            <a:ext cx="4059936"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9" name="投影片編號版面配置區 8"/>
          <p:cNvSpPr>
            <a:spLocks noGrp="1"/>
          </p:cNvSpPr>
          <p:nvPr>
            <p:ph type="sldNum" sz="quarter" idx="12"/>
          </p:nvPr>
        </p:nvSpPr>
        <p:spPr/>
        <p:txBody>
          <a:bodyPr/>
          <a:lstStyle/>
          <a:p>
            <a:fld id="{E20B96CD-B6FB-4C57-948A-3F401C17B38A}" type="slidenum">
              <a:rPr lang="zh-TW" altLang="en-US" smtClean="0"/>
              <a:t>‹#›</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7" name="日期版面配置區 6"/>
          <p:cNvSpPr>
            <a:spLocks noGrp="1"/>
          </p:cNvSpPr>
          <p:nvPr>
            <p:ph type="dt" sz="half" idx="10"/>
          </p:nvPr>
        </p:nvSpPr>
        <p:spPr/>
        <p:txBody>
          <a:bodyPr/>
          <a:lstStyle/>
          <a:p>
            <a:fld id="{4359E883-C674-459D-999B-D413297D06FB}" type="datetimeFigureOut">
              <a:rPr lang="zh-TW" altLang="en-US" smtClean="0"/>
              <a:t>2016/8/19</a:t>
            </a:fld>
            <a:endParaRPr lang="zh-TW" altLang="en-US"/>
          </a:p>
        </p:txBody>
      </p:sp>
      <p:sp>
        <p:nvSpPr>
          <p:cNvPr id="3" name="文字版面配置區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32" name="內容版面配置區 31"/>
          <p:cNvSpPr>
            <a:spLocks noGrp="1"/>
          </p:cNvSpPr>
          <p:nvPr>
            <p:ph sz="half" idx="2"/>
          </p:nvPr>
        </p:nvSpPr>
        <p:spPr>
          <a:xfrm>
            <a:off x="457200" y="2201896"/>
            <a:ext cx="4038600" cy="3913632"/>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34" name="內容版面配置區 33"/>
          <p:cNvSpPr>
            <a:spLocks noGrp="1"/>
          </p:cNvSpPr>
          <p:nvPr>
            <p:ph sz="quarter" idx="4"/>
          </p:nvPr>
        </p:nvSpPr>
        <p:spPr>
          <a:xfrm>
            <a:off x="4649788" y="2201896"/>
            <a:ext cx="4038600" cy="3913632"/>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2" name="標題 1"/>
          <p:cNvSpPr>
            <a:spLocks noGrp="1"/>
          </p:cNvSpPr>
          <p:nvPr>
            <p:ph type="title"/>
          </p:nvPr>
        </p:nvSpPr>
        <p:spPr>
          <a:xfrm>
            <a:off x="457200" y="155448"/>
            <a:ext cx="8229600" cy="1143000"/>
          </a:xfrm>
        </p:spPr>
        <p:txBody>
          <a:bodyPr anchor="b" anchorCtr="0"/>
          <a:lstStyle>
            <a:lvl1pPr>
              <a:defRPr/>
            </a:lvl1pPr>
          </a:lstStyle>
          <a:p>
            <a:r>
              <a:rPr kumimoji="0" lang="zh-TW" altLang="en-US" smtClean="0"/>
              <a:t>按一下以編輯母片標題樣式</a:t>
            </a:r>
            <a:endParaRPr kumimoji="0" lang="en-US"/>
          </a:p>
        </p:txBody>
      </p:sp>
      <p:sp>
        <p:nvSpPr>
          <p:cNvPr id="12" name="文字版面配置區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cxnSp>
        <p:nvCxnSpPr>
          <p:cNvPr id="10" name="直線接點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fld id="{4359E883-C674-459D-999B-D413297D06FB}" type="datetimeFigureOut">
              <a:rPr lang="zh-TW" altLang="en-US" smtClean="0"/>
              <a:t>2016/8/19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20B96CD-B6FB-4C57-948A-3F401C17B38A}" type="slidenum">
              <a:rPr lang="zh-TW" altLang="en-US" smtClean="0"/>
              <a:t>‹#›</a:t>
            </a:fld>
            <a:endParaRPr lang="zh-TW" alt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359E883-C674-459D-999B-D413297D06FB}" type="datetimeFigureOut">
              <a:rPr lang="zh-TW" altLang="en-US" smtClean="0"/>
              <a:t>2016/8/19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20B96CD-B6FB-4C57-948A-3F401C17B38A}"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9" name="內容版面配置區 28"/>
          <p:cNvSpPr>
            <a:spLocks noGrp="1"/>
          </p:cNvSpPr>
          <p:nvPr>
            <p:ph sz="quarter" idx="1"/>
          </p:nvPr>
        </p:nvSpPr>
        <p:spPr>
          <a:xfrm>
            <a:off x="457200" y="457200"/>
            <a:ext cx="6248400" cy="5715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3" name="文字版面配置區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31" name="標題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TW" altLang="en-US" smtClean="0"/>
              <a:t>按一下以編輯母片標題樣式</a:t>
            </a:r>
            <a:endParaRPr kumimoji="0" lang="en-US"/>
          </a:p>
        </p:txBody>
      </p:sp>
      <p:sp>
        <p:nvSpPr>
          <p:cNvPr id="8" name="日期版面配置區 7"/>
          <p:cNvSpPr>
            <a:spLocks noGrp="1"/>
          </p:cNvSpPr>
          <p:nvPr>
            <p:ph type="dt" sz="half" idx="14"/>
          </p:nvPr>
        </p:nvSpPr>
        <p:spPr/>
        <p:txBody>
          <a:bodyPr/>
          <a:lstStyle/>
          <a:p>
            <a:fld id="{4359E883-C674-459D-999B-D413297D06FB}" type="datetimeFigureOut">
              <a:rPr lang="zh-TW" altLang="en-US" smtClean="0"/>
              <a:t>2016/8/19</a:t>
            </a:fld>
            <a:endParaRPr lang="zh-TW" altLang="en-US"/>
          </a:p>
        </p:txBody>
      </p:sp>
      <p:sp>
        <p:nvSpPr>
          <p:cNvPr id="9" name="投影片編號版面配置區 8"/>
          <p:cNvSpPr>
            <a:spLocks noGrp="1"/>
          </p:cNvSpPr>
          <p:nvPr>
            <p:ph type="sldNum" sz="quarter" idx="15"/>
          </p:nvPr>
        </p:nvSpPr>
        <p:spPr/>
        <p:txBody>
          <a:bodyPr/>
          <a:lstStyle/>
          <a:p>
            <a:fld id="{E20B96CD-B6FB-4C57-948A-3F401C17B38A}" type="slidenum">
              <a:rPr lang="zh-TW" altLang="en-US" smtClean="0"/>
              <a:t>‹#›</a:t>
            </a:fld>
            <a:endParaRPr lang="zh-TW" altLang="en-US"/>
          </a:p>
        </p:txBody>
      </p:sp>
      <p:sp>
        <p:nvSpPr>
          <p:cNvPr id="10" name="頁尾版面配置區 9"/>
          <p:cNvSpPr>
            <a:spLocks noGrp="1"/>
          </p:cNvSpPr>
          <p:nvPr>
            <p:ph type="ftr" sz="quarter" idx="16"/>
          </p:nvPr>
        </p:nvSpPr>
        <p:spPr/>
        <p:txBody>
          <a:bodyPr/>
          <a:lstStyle/>
          <a:p>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zh-TW" altLang="en-US" smtClean="0"/>
              <a:t>按一下圖示以新增圖片</a:t>
            </a:r>
            <a:endParaRPr kumimoji="0" lang="en-US"/>
          </a:p>
        </p:txBody>
      </p:sp>
      <p:sp>
        <p:nvSpPr>
          <p:cNvPr id="4" name="文字版面配置區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8" name="日期版面配置區 7"/>
          <p:cNvSpPr>
            <a:spLocks noGrp="1"/>
          </p:cNvSpPr>
          <p:nvPr>
            <p:ph type="dt" sz="half" idx="10"/>
          </p:nvPr>
        </p:nvSpPr>
        <p:spPr/>
        <p:txBody>
          <a:bodyPr/>
          <a:lstStyle/>
          <a:p>
            <a:fld id="{4359E883-C674-459D-999B-D413297D06FB}" type="datetimeFigureOut">
              <a:rPr lang="zh-TW" altLang="en-US" smtClean="0"/>
              <a:t>2016/8/19</a:t>
            </a:fld>
            <a:endParaRPr lang="zh-TW" altLang="en-US"/>
          </a:p>
        </p:txBody>
      </p:sp>
      <p:sp>
        <p:nvSpPr>
          <p:cNvPr id="9" name="投影片編號版面配置區 8"/>
          <p:cNvSpPr>
            <a:spLocks noGrp="1"/>
          </p:cNvSpPr>
          <p:nvPr>
            <p:ph type="sldNum" sz="quarter" idx="11"/>
          </p:nvPr>
        </p:nvSpPr>
        <p:spPr/>
        <p:txBody>
          <a:bodyPr/>
          <a:lstStyle/>
          <a:p>
            <a:fld id="{E20B96CD-B6FB-4C57-948A-3F401C17B38A}" type="slidenum">
              <a:rPr lang="zh-TW" altLang="en-US" smtClean="0"/>
              <a:t>‹#›</a:t>
            </a:fld>
            <a:endParaRPr lang="zh-TW" altLang="en-US"/>
          </a:p>
        </p:txBody>
      </p:sp>
      <p:sp>
        <p:nvSpPr>
          <p:cNvPr id="10" name="頁尾版面配置區 9"/>
          <p:cNvSpPr>
            <a:spLocks noGrp="1"/>
          </p:cNvSpPr>
          <p:nvPr>
            <p:ph type="ftr" sz="quarter" idx="12"/>
          </p:nvPr>
        </p:nvSpPr>
        <p:spPr/>
        <p:txBody>
          <a:bodyPr/>
          <a:lstStyle/>
          <a:p>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文字版面配置區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24" name="日期版面配置區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4359E883-C674-459D-999B-D413297D06FB}" type="datetimeFigureOut">
              <a:rPr lang="zh-TW" altLang="en-US" smtClean="0"/>
              <a:t>2016/8/19</a:t>
            </a:fld>
            <a:endParaRPr lang="zh-TW" altLang="en-US"/>
          </a:p>
        </p:txBody>
      </p:sp>
      <p:sp>
        <p:nvSpPr>
          <p:cNvPr id="10" name="頁尾版面配置區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zh-TW" altLang="en-US"/>
          </a:p>
        </p:txBody>
      </p:sp>
      <p:sp>
        <p:nvSpPr>
          <p:cNvPr id="22" name="投影片編號版面配置區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E20B96CD-B6FB-4C57-948A-3F401C17B38A}" type="slidenum">
              <a:rPr lang="zh-TW" altLang="en-US" smtClean="0"/>
              <a:t>‹#›</a:t>
            </a:fld>
            <a:endParaRPr lang="zh-TW" altLang="en-US"/>
          </a:p>
        </p:txBody>
      </p:sp>
      <p:sp>
        <p:nvSpPr>
          <p:cNvPr id="5" name="標題版面配置區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zh-TW" altLang="en-US" smtClean="0"/>
              <a:t>按一下以編輯母片標題樣式</a:t>
            </a:r>
            <a:endParaRPr kumimoji="0" lang="en-US"/>
          </a:p>
        </p:txBody>
      </p:sp>
    </p:spTree>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lstStyle/>
          <a:p>
            <a:r>
              <a:rPr lang="en-US" altLang="zh-TW" dirty="0" err="1" smtClean="0">
                <a:solidFill>
                  <a:schemeClr val="tx1"/>
                </a:solidFill>
              </a:rPr>
              <a:t>Boris_Yan</a:t>
            </a:r>
            <a:endParaRPr lang="zh-TW" altLang="en-US" dirty="0">
              <a:solidFill>
                <a:schemeClr val="tx1"/>
              </a:solidFill>
            </a:endParaRPr>
          </a:p>
        </p:txBody>
      </p:sp>
      <p:sp>
        <p:nvSpPr>
          <p:cNvPr id="2" name="標題 1"/>
          <p:cNvSpPr>
            <a:spLocks noGrp="1"/>
          </p:cNvSpPr>
          <p:nvPr>
            <p:ph type="ctrTitle"/>
          </p:nvPr>
        </p:nvSpPr>
        <p:spPr/>
        <p:txBody>
          <a:bodyPr/>
          <a:lstStyle/>
          <a:p>
            <a:r>
              <a:rPr lang="en-US" altLang="zh-TW" dirty="0" smtClean="0">
                <a:latin typeface="Verdana" pitchFamily="34" charset="0"/>
                <a:ea typeface="Verdana" pitchFamily="34" charset="0"/>
                <a:cs typeface="Verdana" pitchFamily="34" charset="0"/>
              </a:rPr>
              <a:t>Learning</a:t>
            </a:r>
            <a:r>
              <a:rPr lang="zh-TW" altLang="en-US" dirty="0" smtClean="0">
                <a:latin typeface="Verdana" pitchFamily="34" charset="0"/>
                <a:ea typeface="微軟正黑體" pitchFamily="34" charset="-120"/>
                <a:cs typeface="Verdana" pitchFamily="34" charset="0"/>
              </a:rPr>
              <a:t> </a:t>
            </a:r>
            <a:r>
              <a:rPr lang="en-US" altLang="zh-TW" dirty="0" smtClean="0">
                <a:latin typeface="Verdana" pitchFamily="34" charset="0"/>
                <a:ea typeface="Verdana" pitchFamily="34" charset="0"/>
                <a:cs typeface="Verdana" pitchFamily="34" charset="0"/>
              </a:rPr>
              <a:t>Defensive</a:t>
            </a:r>
            <a:r>
              <a:rPr lang="zh-TW" altLang="en-US" dirty="0" smtClean="0">
                <a:latin typeface="Verdana" pitchFamily="34" charset="0"/>
                <a:ea typeface="微軟正黑體" pitchFamily="34" charset="-120"/>
                <a:cs typeface="Verdana" pitchFamily="34" charset="0"/>
              </a:rPr>
              <a:t> </a:t>
            </a:r>
            <a:r>
              <a:rPr lang="en-US" altLang="zh-TW" dirty="0" smtClean="0">
                <a:latin typeface="Verdana" pitchFamily="34" charset="0"/>
                <a:ea typeface="Verdana" pitchFamily="34" charset="0"/>
                <a:cs typeface="Verdana" pitchFamily="34" charset="0"/>
              </a:rPr>
              <a:t>programming</a:t>
            </a:r>
            <a:endParaRPr lang="zh-TW" altLang="en-US" dirty="0">
              <a:latin typeface="Verdana" pitchFamily="34" charset="0"/>
              <a:cs typeface="Verdana" pitchFamily="34" charset="0"/>
            </a:endParaRPr>
          </a:p>
        </p:txBody>
      </p:sp>
    </p:spTree>
    <p:extLst>
      <p:ext uri="{BB962C8B-B14F-4D97-AF65-F5344CB8AC3E}">
        <p14:creationId xmlns:p14="http://schemas.microsoft.com/office/powerpoint/2010/main" val="39254510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lvl="1">
              <a:buFont typeface="Wingdings" pitchFamily="2" charset="2"/>
              <a:buChar char="ü"/>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lvl="1">
              <a:buFont typeface="Wingdings" pitchFamily="2" charset="2"/>
              <a:buChar char="ü"/>
            </a:pPr>
            <a:endParaRPr lang="en-US" altLang="zh-TW" dirty="0" smtClean="0">
              <a:solidFill>
                <a:schemeClr val="tx1"/>
              </a:solidFill>
            </a:endParaRPr>
          </a:p>
          <a:p>
            <a:pPr marL="365760" lvl="1" indent="0" algn="ctr">
              <a:buNone/>
            </a:pPr>
            <a:r>
              <a:rPr lang="zh-TW" altLang="en-US" sz="4000" dirty="0">
                <a:solidFill>
                  <a:schemeClr val="tx1"/>
                </a:solidFill>
              </a:rPr>
              <a:t>處理怪異的</a:t>
            </a:r>
            <a:r>
              <a:rPr lang="zh-TW" altLang="en-US" sz="4000" dirty="0" smtClean="0">
                <a:solidFill>
                  <a:schemeClr val="tx1"/>
                </a:solidFill>
              </a:rPr>
              <a:t>輸入及操作</a:t>
            </a:r>
            <a:endParaRPr lang="en-US" altLang="zh-TW" sz="4000"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pPr algn="ctr"/>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spTree>
    <p:extLst>
      <p:ext uri="{BB962C8B-B14F-4D97-AF65-F5344CB8AC3E}">
        <p14:creationId xmlns:p14="http://schemas.microsoft.com/office/powerpoint/2010/main" val="3724974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lnSpcReduction="10000"/>
          </a:bodyPr>
          <a:lstStyle/>
          <a:p>
            <a:pPr marL="365760" lvl="1" indent="0">
              <a:buNone/>
            </a:pPr>
            <a:r>
              <a:rPr lang="zh-TW" altLang="en-US" sz="3200" dirty="0" smtClean="0">
                <a:solidFill>
                  <a:schemeClr val="tx1"/>
                </a:solidFill>
              </a:rPr>
              <a:t>處理怪異的輸入及</a:t>
            </a:r>
            <a:r>
              <a:rPr lang="zh-TW" altLang="en-US" sz="3200" dirty="0" smtClean="0">
                <a:solidFill>
                  <a:schemeClr val="tx1"/>
                </a:solidFill>
              </a:rPr>
              <a:t>操作</a:t>
            </a:r>
            <a:endParaRPr lang="en-US" altLang="zh-TW" sz="3200" dirty="0" smtClean="0">
              <a:solidFill>
                <a:schemeClr val="tx1"/>
              </a:solidFill>
            </a:endParaRPr>
          </a:p>
          <a:p>
            <a:pPr marL="365760" lvl="1" indent="0">
              <a:buNone/>
            </a:pPr>
            <a:endParaRPr lang="en-US" altLang="zh-TW" dirty="0">
              <a:solidFill>
                <a:schemeClr val="tx1"/>
              </a:solidFill>
            </a:endParaRPr>
          </a:p>
          <a:p>
            <a:pPr marL="365760" lvl="1" indent="0">
              <a:buNone/>
            </a:pPr>
            <a:r>
              <a:rPr lang="zh-TW" altLang="en-US" dirty="0">
                <a:solidFill>
                  <a:schemeClr val="tx1"/>
                </a:solidFill>
              </a:rPr>
              <a:t>處理怪異的輸入</a:t>
            </a:r>
            <a:endParaRPr lang="en-US" altLang="zh-TW" dirty="0">
              <a:solidFill>
                <a:schemeClr val="tx1"/>
              </a:solidFill>
            </a:endParaRPr>
          </a:p>
          <a:p>
            <a:pPr marL="365760" lvl="1" indent="0">
              <a:buNone/>
            </a:pPr>
            <a:r>
              <a:rPr lang="en-US" altLang="zh-TW" dirty="0">
                <a:solidFill>
                  <a:schemeClr val="tx1"/>
                </a:solidFill>
              </a:rPr>
              <a:t>	ex.  Input [1$2%3^4&amp;5] </a:t>
            </a:r>
            <a:endParaRPr lang="en-US" altLang="zh-TW" dirty="0" smtClean="0">
              <a:solidFill>
                <a:schemeClr val="tx1"/>
              </a:solidFill>
            </a:endParaRPr>
          </a:p>
          <a:p>
            <a:pPr marL="365760" lvl="1" indent="0">
              <a:buNone/>
            </a:pPr>
            <a:r>
              <a:rPr lang="en-US" altLang="zh-TW" dirty="0">
                <a:solidFill>
                  <a:schemeClr val="tx1"/>
                </a:solidFill>
              </a:rPr>
              <a:t>	</a:t>
            </a:r>
            <a:r>
              <a:rPr lang="en-US" altLang="zh-TW" dirty="0" smtClean="0">
                <a:solidFill>
                  <a:schemeClr val="tx1"/>
                </a:solidFill>
              </a:rPr>
              <a:t>	</a:t>
            </a:r>
          </a:p>
          <a:p>
            <a:pPr marL="365760" lvl="1" indent="0">
              <a:buNone/>
            </a:pPr>
            <a:endParaRPr lang="en-US" altLang="zh-TW" dirty="0" smtClean="0">
              <a:solidFill>
                <a:schemeClr val="tx1"/>
              </a:solidFill>
            </a:endParaRPr>
          </a:p>
          <a:p>
            <a:pPr marL="365760" lvl="1" indent="0">
              <a:buNone/>
            </a:pPr>
            <a:r>
              <a:rPr lang="en-US" altLang="zh-TW" dirty="0" smtClean="0">
                <a:solidFill>
                  <a:schemeClr val="tx1"/>
                </a:solidFill>
              </a:rPr>
              <a:t>	</a:t>
            </a:r>
            <a:r>
              <a:rPr lang="zh-TW" altLang="en-US" dirty="0" smtClean="0">
                <a:solidFill>
                  <a:schemeClr val="tx1"/>
                </a:solidFill>
              </a:rPr>
              <a:t>       </a:t>
            </a:r>
            <a:r>
              <a:rPr lang="en-US" altLang="zh-TW" dirty="0" smtClean="0">
                <a:solidFill>
                  <a:schemeClr val="tx1"/>
                </a:solidFill>
              </a:rPr>
              <a:t>output[12345]</a:t>
            </a:r>
            <a:endParaRPr lang="en-US" altLang="zh-TW" dirty="0">
              <a:solidFill>
                <a:schemeClr val="tx1"/>
              </a:solidFill>
            </a:endParaRPr>
          </a:p>
          <a:p>
            <a:pPr marL="365760" lvl="1" indent="0">
              <a:buNone/>
            </a:pPr>
            <a:r>
              <a:rPr lang="en-US" altLang="zh-TW" dirty="0">
                <a:solidFill>
                  <a:schemeClr val="tx1"/>
                </a:solidFill>
              </a:rPr>
              <a:t>	</a:t>
            </a:r>
            <a:r>
              <a:rPr lang="en-US" altLang="zh-TW" dirty="0" smtClean="0">
                <a:solidFill>
                  <a:schemeClr val="tx1"/>
                </a:solidFill>
              </a:rPr>
              <a:t>	    or</a:t>
            </a: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924944"/>
            <a:ext cx="2774628" cy="1992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向下箭號 4"/>
          <p:cNvSpPr/>
          <p:nvPr/>
        </p:nvSpPr>
        <p:spPr>
          <a:xfrm>
            <a:off x="2555776" y="3230241"/>
            <a:ext cx="432048" cy="59427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6619" y="4581128"/>
            <a:ext cx="31051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955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animEffect transition="in" filter="fade">
                                      <p:cBhvr>
                                        <p:cTn id="17" dur="500"/>
                                        <p:tgtEl>
                                          <p:spTgt spid="2">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1"/>
                                        </p:tgtEl>
                                        <p:attrNameLst>
                                          <p:attrName>style.visibility</p:attrName>
                                        </p:attrNameLst>
                                      </p:cBhvr>
                                      <p:to>
                                        <p:strVal val="visible"/>
                                      </p:to>
                                    </p:set>
                                    <p:animEffect transition="in" filter="fade">
                                      <p:cBhvr>
                                        <p:cTn id="22"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70000" lnSpcReduction="20000"/>
          </a:bodyPr>
          <a:lstStyle/>
          <a:p>
            <a:pPr marL="365760" lvl="1" indent="0">
              <a:buNone/>
            </a:pPr>
            <a:r>
              <a:rPr lang="zh-TW" altLang="en-US" sz="4600" dirty="0" smtClean="0">
                <a:solidFill>
                  <a:schemeClr val="tx1"/>
                </a:solidFill>
              </a:rPr>
              <a:t>處理怪異的輸入及操作</a:t>
            </a:r>
            <a:endParaRPr lang="en-US" altLang="zh-TW" sz="4600" dirty="0" smtClean="0">
              <a:solidFill>
                <a:schemeClr val="tx1"/>
              </a:solidFill>
            </a:endParaRPr>
          </a:p>
          <a:p>
            <a:pPr lvl="1">
              <a:buFont typeface="Wingdings" pitchFamily="2" charset="2"/>
              <a:buChar char="n"/>
            </a:pPr>
            <a:endParaRPr lang="en-US" altLang="zh-TW" sz="3400" dirty="0">
              <a:solidFill>
                <a:schemeClr val="tx1"/>
              </a:solidFill>
            </a:endParaRPr>
          </a:p>
          <a:p>
            <a:pPr lvl="1">
              <a:buFont typeface="Wingdings" pitchFamily="2" charset="2"/>
              <a:buChar char="n"/>
            </a:pPr>
            <a:r>
              <a:rPr lang="zh-TW" altLang="en-US" sz="3400" dirty="0" smtClean="0">
                <a:solidFill>
                  <a:schemeClr val="tx1"/>
                </a:solidFill>
              </a:rPr>
              <a:t>接受處理怪異的輸入或操作</a:t>
            </a:r>
            <a:endParaRPr lang="en-US" altLang="zh-TW" sz="3400" dirty="0" smtClean="0">
              <a:solidFill>
                <a:schemeClr val="tx1"/>
              </a:solidFill>
            </a:endParaRPr>
          </a:p>
          <a:p>
            <a:pPr lvl="1">
              <a:buFont typeface="Wingdings" pitchFamily="2" charset="2"/>
              <a:buChar char="n"/>
            </a:pPr>
            <a:endParaRPr lang="en-US" altLang="zh-TW" sz="3500" dirty="0">
              <a:solidFill>
                <a:schemeClr val="tx1"/>
              </a:solidFill>
            </a:endParaRPr>
          </a:p>
          <a:p>
            <a:pPr lvl="1">
              <a:buFont typeface="Wingdings" pitchFamily="2" charset="2"/>
              <a:buChar char="n"/>
            </a:pPr>
            <a:r>
              <a:rPr lang="zh-TW" altLang="en-US" sz="3400" dirty="0" smtClean="0">
                <a:solidFill>
                  <a:schemeClr val="tx1"/>
                </a:solidFill>
              </a:rPr>
              <a:t>給予溫柔的</a:t>
            </a:r>
            <a:r>
              <a:rPr lang="zh-TW" altLang="en-US" sz="3400" dirty="0" smtClean="0">
                <a:solidFill>
                  <a:schemeClr val="tx1"/>
                </a:solidFill>
              </a:rPr>
              <a:t>回應</a:t>
            </a:r>
            <a:endParaRPr lang="en-US" altLang="zh-TW" sz="3400" dirty="0" smtClean="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a:solidFill>
                <a:schemeClr val="tx1"/>
              </a:solidFill>
            </a:endParaRPr>
          </a:p>
          <a:p>
            <a:pPr marL="365760" lvl="1" indent="0">
              <a:buNone/>
            </a:pPr>
            <a:r>
              <a:rPr lang="en-US" altLang="zh-TW" dirty="0">
                <a:solidFill>
                  <a:schemeClr val="tx1"/>
                </a:solidFill>
              </a:rPr>
              <a:t>	</a:t>
            </a: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4" name="Picture 2" descr="http://pic.pimg.tw/peachnote/1391014520-1873134118.jpg?kilob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574794"/>
            <a:ext cx="3344044" cy="2508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4453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365760" lvl="1" indent="0">
              <a:buNone/>
            </a:pPr>
            <a:r>
              <a:rPr lang="zh-TW" altLang="en-US" sz="3200" dirty="0">
                <a:solidFill>
                  <a:schemeClr val="tx1"/>
                </a:solidFill>
              </a:rPr>
              <a:t>處理怪異的</a:t>
            </a:r>
            <a:r>
              <a:rPr lang="zh-TW" altLang="en-US" sz="3200" dirty="0" smtClean="0">
                <a:solidFill>
                  <a:schemeClr val="tx1"/>
                </a:solidFill>
              </a:rPr>
              <a:t>輸入</a:t>
            </a:r>
            <a:r>
              <a:rPr lang="en-US" altLang="zh-TW" sz="3200" dirty="0" smtClean="0">
                <a:solidFill>
                  <a:schemeClr val="tx1"/>
                </a:solidFill>
              </a:rPr>
              <a:t>-</a:t>
            </a:r>
            <a:r>
              <a:rPr lang="zh-TW" altLang="en-US" dirty="0">
                <a:solidFill>
                  <a:schemeClr val="tx1"/>
                </a:solidFill>
              </a:rPr>
              <a:t>溫柔的回應</a:t>
            </a:r>
            <a:r>
              <a:rPr lang="zh-TW" altLang="en-US" dirty="0" smtClean="0">
                <a:solidFill>
                  <a:schemeClr val="tx1"/>
                </a:solidFill>
              </a:rPr>
              <a:t>你</a:t>
            </a:r>
            <a:endParaRPr lang="en-US" altLang="zh-TW" dirty="0" smtClean="0">
              <a:solidFill>
                <a:schemeClr val="tx1"/>
              </a:solidFill>
            </a:endParaRPr>
          </a:p>
          <a:p>
            <a:pPr marL="365760" lvl="1" indent="0">
              <a:buNone/>
            </a:pPr>
            <a:r>
              <a:rPr lang="zh-TW" altLang="en-US" dirty="0" smtClean="0">
                <a:solidFill>
                  <a:schemeClr val="tx1"/>
                </a:solidFill>
              </a:rPr>
              <a:t>概念運用 </a:t>
            </a:r>
            <a:endParaRPr lang="en-US" altLang="zh-TW" dirty="0" smtClean="0">
              <a:solidFill>
                <a:schemeClr val="tx1"/>
              </a:solidFill>
            </a:endParaRPr>
          </a:p>
          <a:p>
            <a:pPr marL="365760" lvl="1" indent="0">
              <a:buNone/>
            </a:pPr>
            <a:r>
              <a:rPr lang="en-US" altLang="zh-TW" dirty="0" smtClean="0">
                <a:solidFill>
                  <a:schemeClr val="tx1"/>
                </a:solidFill>
              </a:rPr>
              <a:t>		</a:t>
            </a:r>
            <a:r>
              <a:rPr lang="en-US" altLang="zh-TW" dirty="0" err="1" smtClean="0">
                <a:solidFill>
                  <a:schemeClr val="tx1"/>
                </a:solidFill>
              </a:rPr>
              <a:t>google</a:t>
            </a:r>
            <a:r>
              <a:rPr lang="zh-TW" altLang="en-US" dirty="0" smtClean="0">
                <a:solidFill>
                  <a:schemeClr val="tx1"/>
                </a:solidFill>
              </a:rPr>
              <a:t>輸入</a:t>
            </a:r>
            <a:endParaRPr lang="en-US" altLang="zh-TW" dirty="0" smtClean="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728" y="3140968"/>
            <a:ext cx="6945783" cy="2364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36040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365760" lvl="1" indent="0">
              <a:buNone/>
            </a:pPr>
            <a:r>
              <a:rPr lang="zh-TW" altLang="en-US" sz="3200" dirty="0">
                <a:solidFill>
                  <a:schemeClr val="tx1"/>
                </a:solidFill>
              </a:rPr>
              <a:t>處理怪異</a:t>
            </a:r>
            <a:r>
              <a:rPr lang="zh-TW" altLang="en-US" sz="3200" dirty="0" smtClean="0">
                <a:solidFill>
                  <a:schemeClr val="tx1"/>
                </a:solidFill>
              </a:rPr>
              <a:t>的輸入</a:t>
            </a:r>
            <a:r>
              <a:rPr lang="en-US" altLang="zh-TW" sz="3200" dirty="0" smtClean="0">
                <a:solidFill>
                  <a:schemeClr val="tx1"/>
                </a:solidFill>
              </a:rPr>
              <a:t>-</a:t>
            </a:r>
            <a:r>
              <a:rPr lang="zh-TW" altLang="en-US" dirty="0" smtClean="0">
                <a:solidFill>
                  <a:schemeClr val="tx1"/>
                </a:solidFill>
              </a:rPr>
              <a:t>溫柔的回應你</a:t>
            </a:r>
            <a:endParaRPr lang="en-US" altLang="zh-TW" dirty="0" smtClean="0">
              <a:solidFill>
                <a:schemeClr val="tx1"/>
              </a:solidFill>
            </a:endParaRPr>
          </a:p>
          <a:p>
            <a:pPr marL="365760" lvl="1" indent="0">
              <a:buNone/>
            </a:pPr>
            <a:r>
              <a:rPr lang="zh-TW" altLang="en-US" dirty="0" smtClean="0">
                <a:solidFill>
                  <a:schemeClr val="tx1"/>
                </a:solidFill>
              </a:rPr>
              <a:t>概念運用 </a:t>
            </a:r>
            <a:endParaRPr lang="en-US" altLang="zh-TW" dirty="0" smtClean="0">
              <a:solidFill>
                <a:schemeClr val="tx1"/>
              </a:solidFill>
            </a:endParaRPr>
          </a:p>
          <a:p>
            <a:pPr marL="365760" lvl="1" indent="0">
              <a:buNone/>
            </a:pPr>
            <a:r>
              <a:rPr lang="en-US" altLang="zh-TW" dirty="0" smtClean="0">
                <a:solidFill>
                  <a:schemeClr val="tx1"/>
                </a:solidFill>
              </a:rPr>
              <a:t>		</a:t>
            </a:r>
            <a:r>
              <a:rPr lang="en-US" altLang="zh-TW" dirty="0" err="1" smtClean="0">
                <a:solidFill>
                  <a:schemeClr val="tx1"/>
                </a:solidFill>
              </a:rPr>
              <a:t>google</a:t>
            </a:r>
            <a:r>
              <a:rPr lang="zh-TW" altLang="en-US" dirty="0" smtClean="0">
                <a:solidFill>
                  <a:schemeClr val="tx1"/>
                </a:solidFill>
              </a:rPr>
              <a:t>輸入</a:t>
            </a:r>
            <a:endParaRPr lang="en-US" altLang="zh-TW" dirty="0" smtClean="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956" y="3068960"/>
            <a:ext cx="6451140" cy="3009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62938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365760" lvl="1" indent="0">
              <a:buNone/>
            </a:pPr>
            <a:r>
              <a:rPr lang="zh-TW" altLang="en-US" sz="3200" dirty="0">
                <a:solidFill>
                  <a:schemeClr val="tx1"/>
                </a:solidFill>
              </a:rPr>
              <a:t>處理怪異</a:t>
            </a:r>
            <a:r>
              <a:rPr lang="zh-TW" altLang="en-US" sz="3200" dirty="0" smtClean="0">
                <a:solidFill>
                  <a:schemeClr val="tx1"/>
                </a:solidFill>
              </a:rPr>
              <a:t>的輸入</a:t>
            </a:r>
            <a:r>
              <a:rPr lang="en-US" altLang="zh-TW" sz="3200" dirty="0" smtClean="0">
                <a:solidFill>
                  <a:schemeClr val="tx1"/>
                </a:solidFill>
              </a:rPr>
              <a:t>-</a:t>
            </a:r>
            <a:r>
              <a:rPr lang="zh-TW" altLang="en-US" dirty="0">
                <a:solidFill>
                  <a:schemeClr val="tx1"/>
                </a:solidFill>
              </a:rPr>
              <a:t>除非你是來亂的</a:t>
            </a:r>
            <a:r>
              <a:rPr lang="en-US" altLang="zh-TW" dirty="0">
                <a:solidFill>
                  <a:schemeClr val="tx1"/>
                </a:solidFill>
              </a:rPr>
              <a:t>!!</a:t>
            </a:r>
            <a:r>
              <a:rPr lang="zh-TW" altLang="en-US" dirty="0">
                <a:solidFill>
                  <a:schemeClr val="tx1"/>
                </a:solidFill>
              </a:rPr>
              <a:t> </a:t>
            </a:r>
            <a:r>
              <a:rPr lang="en-US" altLang="zh-TW" dirty="0" smtClean="0">
                <a:solidFill>
                  <a:schemeClr val="tx1"/>
                </a:solidFill>
              </a:rPr>
              <a:t>	</a:t>
            </a: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898" y="2606537"/>
            <a:ext cx="7777882" cy="276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8519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276872"/>
            <a:ext cx="2726060" cy="4434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內容版面配置區 1"/>
          <p:cNvSpPr>
            <a:spLocks noGrp="1"/>
          </p:cNvSpPr>
          <p:nvPr>
            <p:ph idx="1"/>
          </p:nvPr>
        </p:nvSpPr>
        <p:spPr/>
        <p:txBody>
          <a:bodyPr>
            <a:normAutofit/>
          </a:bodyPr>
          <a:lstStyle/>
          <a:p>
            <a:pPr marL="365760" lvl="1" indent="0">
              <a:buNone/>
            </a:pPr>
            <a:r>
              <a:rPr lang="zh-TW" altLang="en-US" sz="3200" dirty="0">
                <a:solidFill>
                  <a:schemeClr val="tx1"/>
                </a:solidFill>
              </a:rPr>
              <a:t>處理怪異</a:t>
            </a:r>
            <a:r>
              <a:rPr lang="zh-TW" altLang="en-US" sz="3200" dirty="0" smtClean="0">
                <a:solidFill>
                  <a:schemeClr val="tx1"/>
                </a:solidFill>
              </a:rPr>
              <a:t>的操作</a:t>
            </a:r>
            <a:r>
              <a:rPr lang="en-US" altLang="zh-TW" sz="3200" dirty="0" smtClean="0">
                <a:solidFill>
                  <a:schemeClr val="tx1"/>
                </a:solidFill>
              </a:rPr>
              <a:t>-</a:t>
            </a:r>
            <a:r>
              <a:rPr lang="zh-TW" altLang="en-US" dirty="0" smtClean="0">
                <a:solidFill>
                  <a:schemeClr val="tx1"/>
                </a:solidFill>
              </a:rPr>
              <a:t>導頁面</a:t>
            </a:r>
            <a:endParaRPr lang="en-US" altLang="zh-TW" dirty="0" smtClean="0">
              <a:solidFill>
                <a:schemeClr val="tx1"/>
              </a:solidFill>
            </a:endParaRPr>
          </a:p>
          <a:p>
            <a:pPr marL="365760" lvl="1" indent="0">
              <a:buNone/>
            </a:pPr>
            <a:r>
              <a:rPr lang="zh-TW" altLang="en-US" dirty="0" smtClean="0">
                <a:solidFill>
                  <a:schemeClr val="tx1"/>
                </a:solidFill>
              </a:rPr>
              <a:t>概念運用</a:t>
            </a:r>
            <a:endParaRPr lang="en-US" altLang="zh-TW" dirty="0">
              <a:solidFill>
                <a:schemeClr val="tx1"/>
              </a:solidFill>
            </a:endParaRPr>
          </a:p>
          <a:p>
            <a:pPr marL="365760" lvl="1" indent="0">
              <a:buNone/>
            </a:pPr>
            <a:r>
              <a:rPr lang="en-US" altLang="zh-TW" dirty="0" smtClean="0">
                <a:solidFill>
                  <a:schemeClr val="tx1"/>
                </a:solidFill>
              </a:rPr>
              <a:t>	</a:t>
            </a:r>
          </a:p>
          <a:p>
            <a:pPr marL="365760" lvl="1" indent="0">
              <a:buNone/>
            </a:pPr>
            <a:r>
              <a:rPr lang="zh-TW" altLang="en-US" dirty="0" smtClean="0">
                <a:solidFill>
                  <a:schemeClr val="tx1"/>
                </a:solidFill>
              </a:rPr>
              <a:t>檢查</a:t>
            </a:r>
            <a:r>
              <a:rPr lang="zh-TW" altLang="en-US" dirty="0" smtClean="0">
                <a:solidFill>
                  <a:schemeClr val="tx1"/>
                </a:solidFill>
              </a:rPr>
              <a:t>是否登入</a:t>
            </a:r>
            <a:r>
              <a:rPr lang="en-US" altLang="zh-TW" dirty="0" smtClean="0">
                <a:solidFill>
                  <a:schemeClr val="tx1"/>
                </a:solidFill>
              </a:rPr>
              <a:t>	</a:t>
            </a: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p>
          <a:p>
            <a:pPr marL="365760" lvl="1" indent="0">
              <a:buNone/>
            </a:pPr>
            <a:endParaRPr lang="en-US" altLang="zh-TW" dirty="0">
              <a:solidFill>
                <a:schemeClr val="tx1"/>
              </a:solidFill>
            </a:endParaRPr>
          </a:p>
          <a:p>
            <a:pPr marL="365760" lvl="1" indent="0">
              <a:buNone/>
            </a:pPr>
            <a:r>
              <a:rPr lang="en-US" altLang="zh-TW" dirty="0">
                <a:solidFill>
                  <a:schemeClr val="tx1"/>
                </a:solidFill>
              </a:rPr>
              <a:t>	</a:t>
            </a: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sp>
        <p:nvSpPr>
          <p:cNvPr id="7" name="向右箭號 6"/>
          <p:cNvSpPr/>
          <p:nvPr/>
        </p:nvSpPr>
        <p:spPr>
          <a:xfrm>
            <a:off x="1979712" y="3356992"/>
            <a:ext cx="1368152" cy="45719"/>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Tree>
    <p:extLst>
      <p:ext uri="{BB962C8B-B14F-4D97-AF65-F5344CB8AC3E}">
        <p14:creationId xmlns:p14="http://schemas.microsoft.com/office/powerpoint/2010/main" val="778230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lvl="1">
              <a:buFont typeface="Wingdings" pitchFamily="2" charset="2"/>
              <a:buChar char="ü"/>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lvl="1">
              <a:buFont typeface="Wingdings" pitchFamily="2" charset="2"/>
              <a:buChar char="ü"/>
            </a:pPr>
            <a:endParaRPr lang="en-US" altLang="zh-TW" dirty="0" smtClean="0">
              <a:solidFill>
                <a:schemeClr val="tx1"/>
              </a:solidFill>
            </a:endParaRPr>
          </a:p>
          <a:p>
            <a:pPr marL="365760" lvl="1" indent="0" algn="ctr">
              <a:buNone/>
            </a:pPr>
            <a:r>
              <a:rPr lang="zh-TW" altLang="en-US" sz="4000" dirty="0">
                <a:solidFill>
                  <a:schemeClr val="tx1"/>
                </a:solidFill>
              </a:rPr>
              <a:t>例外處理</a:t>
            </a: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pPr algn="ctr"/>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spTree>
    <p:extLst>
      <p:ext uri="{BB962C8B-B14F-4D97-AF65-F5344CB8AC3E}">
        <p14:creationId xmlns:p14="http://schemas.microsoft.com/office/powerpoint/2010/main" val="3514757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lnSpcReduction="10000"/>
          </a:bodyPr>
          <a:lstStyle/>
          <a:p>
            <a:pPr marL="365760" lvl="1" indent="0">
              <a:buNone/>
            </a:pPr>
            <a:r>
              <a:rPr lang="zh-TW" altLang="en-US" sz="3200" dirty="0">
                <a:solidFill>
                  <a:schemeClr val="tx1"/>
                </a:solidFill>
              </a:rPr>
              <a:t>例外處理</a:t>
            </a:r>
            <a:endParaRPr lang="en-US" altLang="zh-TW" sz="3200" dirty="0">
              <a:solidFill>
                <a:schemeClr val="tx1"/>
              </a:solidFill>
            </a:endParaRPr>
          </a:p>
          <a:p>
            <a:pPr marL="365760" lvl="1" indent="0">
              <a:buNone/>
            </a:pPr>
            <a:r>
              <a:rPr lang="en-US" altLang="zh-TW" dirty="0">
                <a:solidFill>
                  <a:schemeClr val="tx1"/>
                </a:solidFill>
              </a:rPr>
              <a:t>	</a:t>
            </a:r>
            <a:r>
              <a:rPr lang="zh-TW" altLang="en-US" dirty="0">
                <a:solidFill>
                  <a:schemeClr val="tx1"/>
                </a:solidFill>
              </a:rPr>
              <a:t>嘗試偵測例外</a:t>
            </a:r>
            <a:r>
              <a:rPr lang="zh-TW" altLang="en-US" dirty="0" smtClean="0">
                <a:solidFill>
                  <a:schemeClr val="tx1"/>
                </a:solidFill>
              </a:rPr>
              <a:t>情況並進行處理</a:t>
            </a:r>
            <a:endParaRPr lang="en-US" altLang="zh-TW" dirty="0" smtClean="0">
              <a:solidFill>
                <a:schemeClr val="tx1"/>
              </a:solidFill>
            </a:endParaRPr>
          </a:p>
          <a:p>
            <a:pPr marL="365760" lvl="1" indent="0">
              <a:buNone/>
            </a:pPr>
            <a:endParaRPr lang="en-US" altLang="zh-TW" dirty="0">
              <a:solidFill>
                <a:schemeClr val="tx1"/>
              </a:solidFill>
            </a:endParaRPr>
          </a:p>
          <a:p>
            <a:pPr lvl="1">
              <a:buFont typeface="Wingdings" pitchFamily="2" charset="2"/>
              <a:buChar char="n"/>
            </a:pPr>
            <a:r>
              <a:rPr lang="en-US" altLang="zh-TW" dirty="0" smtClean="0">
                <a:solidFill>
                  <a:schemeClr val="tx1"/>
                </a:solidFill>
              </a:rPr>
              <a:t> </a:t>
            </a:r>
            <a:r>
              <a:rPr lang="en-US" altLang="zh-TW" dirty="0">
                <a:solidFill>
                  <a:schemeClr val="tx1"/>
                </a:solidFill>
              </a:rPr>
              <a:t>	Try </a:t>
            </a:r>
            <a:r>
              <a:rPr lang="en-US" altLang="zh-TW" dirty="0" smtClean="0">
                <a:solidFill>
                  <a:schemeClr val="tx1"/>
                </a:solidFill>
              </a:rPr>
              <a:t>catch</a:t>
            </a:r>
          </a:p>
          <a:p>
            <a:pPr marL="365760" lvl="1" indent="0">
              <a:buNone/>
            </a:pPr>
            <a:r>
              <a:rPr lang="en-US" altLang="zh-TW" dirty="0">
                <a:solidFill>
                  <a:schemeClr val="tx1"/>
                </a:solidFill>
              </a:rPr>
              <a:t>	</a:t>
            </a:r>
            <a:r>
              <a:rPr lang="en-US" altLang="zh-TW" dirty="0" smtClean="0">
                <a:solidFill>
                  <a:schemeClr val="tx1"/>
                </a:solidFill>
              </a:rPr>
              <a:t>	</a:t>
            </a:r>
            <a:r>
              <a:rPr lang="zh-TW" altLang="en-US" dirty="0" smtClean="0">
                <a:solidFill>
                  <a:schemeClr val="tx1"/>
                </a:solidFill>
              </a:rPr>
              <a:t>執行有意義的</a:t>
            </a:r>
            <a:r>
              <a:rPr lang="en-US" altLang="zh-TW" dirty="0" smtClean="0">
                <a:solidFill>
                  <a:schemeClr val="tx1"/>
                </a:solidFill>
              </a:rPr>
              <a:t>catch</a:t>
            </a:r>
          </a:p>
          <a:p>
            <a:pPr marL="365760" lvl="1" indent="0">
              <a:buNone/>
            </a:pPr>
            <a:r>
              <a:rPr lang="en-US" altLang="zh-TW" dirty="0">
                <a:solidFill>
                  <a:schemeClr val="tx1"/>
                </a:solidFill>
              </a:rPr>
              <a:t>	</a:t>
            </a:r>
            <a:r>
              <a:rPr lang="en-US" altLang="zh-TW" dirty="0" smtClean="0">
                <a:solidFill>
                  <a:schemeClr val="tx1"/>
                </a:solidFill>
              </a:rPr>
              <a:t>	</a:t>
            </a:r>
            <a:r>
              <a:rPr lang="zh-TW" altLang="en-US" dirty="0" smtClean="0">
                <a:solidFill>
                  <a:schemeClr val="tx1"/>
                </a:solidFill>
              </a:rPr>
              <a:t>而不是一直</a:t>
            </a:r>
            <a:r>
              <a:rPr lang="en-US" altLang="zh-TW" dirty="0" smtClean="0">
                <a:solidFill>
                  <a:schemeClr val="tx1"/>
                </a:solidFill>
              </a:rPr>
              <a:t>throw</a:t>
            </a:r>
            <a:r>
              <a:rPr lang="zh-TW" altLang="en-US" dirty="0" smtClean="0">
                <a:solidFill>
                  <a:schemeClr val="tx1"/>
                </a:solidFill>
              </a:rPr>
              <a:t> </a:t>
            </a:r>
            <a:endParaRPr lang="en-US" altLang="zh-TW" dirty="0" smtClean="0">
              <a:solidFill>
                <a:schemeClr val="tx1"/>
              </a:solidFill>
            </a:endParaRPr>
          </a:p>
          <a:p>
            <a:pPr lvl="1">
              <a:buFont typeface="Wingdings" pitchFamily="2" charset="2"/>
              <a:buChar char="n"/>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spTree>
    <p:extLst>
      <p:ext uri="{BB962C8B-B14F-4D97-AF65-F5344CB8AC3E}">
        <p14:creationId xmlns:p14="http://schemas.microsoft.com/office/powerpoint/2010/main" val="33016526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365760" lvl="1" indent="0">
              <a:buNone/>
            </a:pPr>
            <a:r>
              <a:rPr lang="zh-TW" altLang="en-US" dirty="0">
                <a:solidFill>
                  <a:schemeClr val="tx1"/>
                </a:solidFill>
              </a:rPr>
              <a:t>例外</a:t>
            </a:r>
            <a:r>
              <a:rPr lang="zh-TW" altLang="en-US" dirty="0" smtClean="0">
                <a:solidFill>
                  <a:schemeClr val="tx1"/>
                </a:solidFill>
              </a:rPr>
              <a:t>處理</a:t>
            </a:r>
            <a:endParaRPr lang="en-US" altLang="zh-TW" dirty="0" smtClean="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marL="365760" lvl="1" indent="0">
              <a:buNone/>
            </a:pPr>
            <a:r>
              <a:rPr lang="en-US" altLang="zh-TW" dirty="0" smtClean="0">
                <a:solidFill>
                  <a:schemeClr val="tx1"/>
                </a:solidFill>
              </a:rPr>
              <a:t>Transaction</a:t>
            </a:r>
          </a:p>
          <a:p>
            <a:pPr marL="365760" lvl="1" indent="0">
              <a:buNone/>
            </a:pPr>
            <a:r>
              <a:rPr lang="en-US" altLang="zh-TW" dirty="0" smtClean="0">
                <a:solidFill>
                  <a:schemeClr val="tx1"/>
                </a:solidFill>
              </a:rPr>
              <a:t>Rollback </a:t>
            </a:r>
            <a:r>
              <a:rPr lang="en-US" altLang="zh-TW" dirty="0">
                <a:solidFill>
                  <a:schemeClr val="tx1"/>
                </a:solidFill>
              </a:rPr>
              <a:t>	</a:t>
            </a:r>
            <a:endParaRPr lang="en-US" altLang="zh-TW" dirty="0" smtClean="0">
              <a:solidFill>
                <a:schemeClr val="tx1"/>
              </a:solidFill>
            </a:endParaRPr>
          </a:p>
          <a:p>
            <a:pPr marL="365760" lvl="1" indent="0">
              <a:buNone/>
            </a:pPr>
            <a:r>
              <a:rPr lang="en-US" altLang="zh-TW" dirty="0">
                <a:solidFill>
                  <a:schemeClr val="tx1"/>
                </a:solidFill>
              </a:rPr>
              <a:t>	</a:t>
            </a:r>
            <a:endParaRPr lang="en-US" altLang="zh-TW" dirty="0" smtClean="0">
              <a:solidFill>
                <a:schemeClr val="tx1"/>
              </a:solidFill>
            </a:endParaRPr>
          </a:p>
          <a:p>
            <a:pPr marL="365760" lvl="1" indent="0">
              <a:buNone/>
            </a:pPr>
            <a:r>
              <a:rPr lang="en-US" altLang="zh-TW" dirty="0">
                <a:solidFill>
                  <a:schemeClr val="tx1"/>
                </a:solidFill>
              </a:rPr>
              <a:t>	</a:t>
            </a: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1772816"/>
            <a:ext cx="4953000" cy="4938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向右箭號 3"/>
          <p:cNvSpPr/>
          <p:nvPr/>
        </p:nvSpPr>
        <p:spPr>
          <a:xfrm>
            <a:off x="2555776" y="5949280"/>
            <a:ext cx="1512168" cy="72008"/>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向右箭號 5"/>
          <p:cNvSpPr/>
          <p:nvPr/>
        </p:nvSpPr>
        <p:spPr>
          <a:xfrm>
            <a:off x="2771800" y="2204864"/>
            <a:ext cx="1512168" cy="72008"/>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22905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514350" lvl="1" indent="-514350">
              <a:spcBef>
                <a:spcPts val="600"/>
              </a:spcBef>
              <a:buClr>
                <a:schemeClr val="accent2"/>
              </a:buClr>
              <a:buFont typeface="+mj-lt"/>
              <a:buAutoNum type="arabicPeriod"/>
            </a:pPr>
            <a:r>
              <a:rPr lang="en-US" altLang="zh-TW" sz="2000" dirty="0">
                <a:solidFill>
                  <a:schemeClr val="tx1"/>
                </a:solidFill>
                <a:latin typeface="Verdana" pitchFamily="34" charset="0"/>
                <a:ea typeface="Verdana" pitchFamily="34" charset="0"/>
                <a:cs typeface="Verdana" pitchFamily="34" charset="0"/>
              </a:rPr>
              <a:t>What is Defensive</a:t>
            </a:r>
            <a:r>
              <a:rPr lang="zh-TW" altLang="en-US" sz="2000" dirty="0">
                <a:solidFill>
                  <a:schemeClr val="tx1"/>
                </a:solidFill>
                <a:latin typeface="微軟正黑體" pitchFamily="34" charset="-120"/>
                <a:ea typeface="微軟正黑體" pitchFamily="34" charset="-120"/>
              </a:rPr>
              <a:t> </a:t>
            </a:r>
            <a:r>
              <a:rPr lang="en-US" altLang="zh-TW" sz="2000" dirty="0">
                <a:solidFill>
                  <a:schemeClr val="tx1"/>
                </a:solidFill>
                <a:latin typeface="微軟正黑體" pitchFamily="34" charset="-120"/>
                <a:ea typeface="微軟正黑體" pitchFamily="34" charset="-120"/>
              </a:rPr>
              <a:t>programming</a:t>
            </a:r>
            <a:r>
              <a:rPr lang="en-US" altLang="zh-TW" sz="2000" dirty="0" smtClean="0">
                <a:solidFill>
                  <a:schemeClr val="tx1"/>
                </a:solidFill>
                <a:latin typeface="微軟正黑體" pitchFamily="34" charset="-120"/>
                <a:ea typeface="微軟正黑體" pitchFamily="34" charset="-120"/>
              </a:rPr>
              <a:t>?</a:t>
            </a:r>
          </a:p>
          <a:p>
            <a:pPr marL="514350" lvl="1" indent="-514350">
              <a:spcBef>
                <a:spcPts val="600"/>
              </a:spcBef>
              <a:buClr>
                <a:schemeClr val="accent2"/>
              </a:buClr>
              <a:buFont typeface="+mj-lt"/>
              <a:buAutoNum type="arabicPeriod"/>
            </a:pPr>
            <a:endParaRPr lang="en-US" altLang="zh-TW" sz="2000" dirty="0">
              <a:solidFill>
                <a:schemeClr val="tx1"/>
              </a:solidFill>
              <a:latin typeface="微軟正黑體" pitchFamily="34" charset="-120"/>
              <a:ea typeface="微軟正黑體" pitchFamily="34" charset="-120"/>
            </a:endParaRPr>
          </a:p>
          <a:p>
            <a:pPr marL="514350" lvl="1" indent="-514350">
              <a:spcBef>
                <a:spcPts val="600"/>
              </a:spcBef>
              <a:buClr>
                <a:schemeClr val="accent2"/>
              </a:buClr>
              <a:buFont typeface="+mj-lt"/>
              <a:buAutoNum type="arabicPeriod"/>
            </a:pPr>
            <a:r>
              <a:rPr lang="en-US" altLang="zh-TW" sz="2000" dirty="0">
                <a:solidFill>
                  <a:schemeClr val="tx1"/>
                </a:solidFill>
                <a:latin typeface="Verdana" pitchFamily="34" charset="0"/>
                <a:ea typeface="Verdana" pitchFamily="34" charset="0"/>
                <a:cs typeface="Verdana" pitchFamily="34" charset="0"/>
              </a:rPr>
              <a:t>Defensive</a:t>
            </a:r>
            <a:r>
              <a:rPr lang="zh-TW" altLang="en-US" sz="2000" dirty="0">
                <a:solidFill>
                  <a:schemeClr val="tx1"/>
                </a:solidFill>
                <a:latin typeface="微軟正黑體" pitchFamily="34" charset="-120"/>
                <a:ea typeface="微軟正黑體" pitchFamily="34" charset="-120"/>
              </a:rPr>
              <a:t> </a:t>
            </a:r>
            <a:r>
              <a:rPr lang="en-US" altLang="zh-TW" sz="2000" dirty="0" smtClean="0">
                <a:solidFill>
                  <a:schemeClr val="tx1"/>
                </a:solidFill>
                <a:latin typeface="微軟正黑體" pitchFamily="34" charset="-120"/>
                <a:ea typeface="微軟正黑體" pitchFamily="34" charset="-120"/>
              </a:rPr>
              <a:t>programming</a:t>
            </a:r>
          </a:p>
          <a:p>
            <a:pPr marL="514350" lvl="1" indent="-514350">
              <a:spcBef>
                <a:spcPts val="600"/>
              </a:spcBef>
              <a:buClr>
                <a:schemeClr val="accent2"/>
              </a:buClr>
              <a:buFont typeface="+mj-lt"/>
              <a:buAutoNum type="arabicPeriod"/>
            </a:pPr>
            <a:endParaRPr lang="en-US" altLang="zh-TW" sz="2000" dirty="0">
              <a:solidFill>
                <a:schemeClr val="tx1"/>
              </a:solidFill>
              <a:latin typeface="微軟正黑體" pitchFamily="34" charset="-120"/>
              <a:ea typeface="微軟正黑體" pitchFamily="34" charset="-120"/>
            </a:endParaRPr>
          </a:p>
          <a:p>
            <a:pPr marL="514350" lvl="1" indent="-514350">
              <a:spcBef>
                <a:spcPts val="600"/>
              </a:spcBef>
              <a:buClr>
                <a:schemeClr val="accent2"/>
              </a:buClr>
              <a:buFont typeface="+mj-lt"/>
              <a:buAutoNum type="arabicPeriod"/>
            </a:pPr>
            <a:r>
              <a:rPr lang="zh-TW" altLang="en-US" sz="2000" dirty="0" smtClean="0">
                <a:solidFill>
                  <a:schemeClr val="tx1"/>
                </a:solidFill>
                <a:latin typeface="微軟正黑體" pitchFamily="34" charset="-120"/>
                <a:ea typeface="微軟正黑體" pitchFamily="34" charset="-120"/>
              </a:rPr>
              <a:t>心得</a:t>
            </a:r>
            <a:endParaRPr lang="en-US" altLang="zh-TW" sz="2000" dirty="0" smtClean="0">
              <a:solidFill>
                <a:schemeClr val="tx1"/>
              </a:solidFill>
              <a:latin typeface="微軟正黑體" pitchFamily="34" charset="-120"/>
              <a:ea typeface="微軟正黑體" pitchFamily="34" charset="-120"/>
            </a:endParaRPr>
          </a:p>
          <a:p>
            <a:pPr marL="514350" lvl="1" indent="-514350">
              <a:spcBef>
                <a:spcPts val="600"/>
              </a:spcBef>
              <a:buClr>
                <a:schemeClr val="accent2"/>
              </a:buClr>
              <a:buFont typeface="+mj-lt"/>
              <a:buAutoNum type="arabicPeriod"/>
            </a:pPr>
            <a:endParaRPr lang="en-US" altLang="zh-TW" sz="2000" dirty="0">
              <a:solidFill>
                <a:schemeClr val="tx1"/>
              </a:solidFill>
              <a:latin typeface="微軟正黑體" pitchFamily="34" charset="-120"/>
              <a:ea typeface="微軟正黑體" pitchFamily="34" charset="-120"/>
            </a:endParaRPr>
          </a:p>
          <a:p>
            <a:pPr marL="514350" lvl="1" indent="-514350">
              <a:spcBef>
                <a:spcPts val="600"/>
              </a:spcBef>
              <a:buClr>
                <a:schemeClr val="accent2"/>
              </a:buClr>
              <a:buFont typeface="+mj-lt"/>
              <a:buAutoNum type="arabicPeriod"/>
            </a:pPr>
            <a:endParaRPr lang="en-US" altLang="zh-TW" sz="2000" dirty="0">
              <a:solidFill>
                <a:schemeClr val="tx1"/>
              </a:solidFill>
            </a:endParaRPr>
          </a:p>
          <a:p>
            <a:pPr marL="514350" indent="-514350">
              <a:buFont typeface="+mj-lt"/>
              <a:buAutoNum type="arabicPeriod"/>
            </a:pPr>
            <a:endParaRPr lang="zh-TW" altLang="en-US" dirty="0"/>
          </a:p>
        </p:txBody>
      </p:sp>
      <p:sp>
        <p:nvSpPr>
          <p:cNvPr id="3" name="標題 2"/>
          <p:cNvSpPr>
            <a:spLocks noGrp="1"/>
          </p:cNvSpPr>
          <p:nvPr>
            <p:ph type="title"/>
          </p:nvPr>
        </p:nvSpPr>
        <p:spPr/>
        <p:txBody>
          <a:bodyPr>
            <a:normAutofit/>
          </a:bodyPr>
          <a:lstStyle/>
          <a:p>
            <a:r>
              <a:rPr lang="zh-TW" altLang="en-US" sz="4000" dirty="0" smtClean="0"/>
              <a:t>簡報大綱</a:t>
            </a:r>
            <a:endParaRPr lang="zh-TW" altLang="en-US" sz="4000" dirty="0"/>
          </a:p>
        </p:txBody>
      </p:sp>
    </p:spTree>
    <p:extLst>
      <p:ext uri="{BB962C8B-B14F-4D97-AF65-F5344CB8AC3E}">
        <p14:creationId xmlns:p14="http://schemas.microsoft.com/office/powerpoint/2010/main" val="20369970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indent="0">
              <a:buNone/>
            </a:pPr>
            <a:r>
              <a:rPr lang="en-US" altLang="zh-TW" dirty="0" smtClean="0"/>
              <a:t>	</a:t>
            </a:r>
            <a:r>
              <a:rPr lang="en-US" altLang="zh-TW" dirty="0">
                <a:latin typeface="Verdana" pitchFamily="34" charset="0"/>
                <a:ea typeface="Verdana" pitchFamily="34" charset="0"/>
                <a:cs typeface="Verdana" pitchFamily="34" charset="0"/>
              </a:rPr>
              <a:t> Defensive</a:t>
            </a:r>
            <a:r>
              <a:rPr lang="zh-TW" altLang="en-US" dirty="0">
                <a:latin typeface="Verdana" pitchFamily="34" charset="0"/>
                <a:cs typeface="Verdana" pitchFamily="34" charset="0"/>
              </a:rPr>
              <a:t> </a:t>
            </a:r>
            <a:r>
              <a:rPr lang="en-US" altLang="zh-TW" dirty="0" smtClean="0">
                <a:latin typeface="Verdana" pitchFamily="34" charset="0"/>
                <a:ea typeface="Verdana" pitchFamily="34" charset="0"/>
                <a:cs typeface="Verdana" pitchFamily="34" charset="0"/>
              </a:rPr>
              <a:t>Programing</a:t>
            </a:r>
            <a:r>
              <a:rPr lang="zh-TW" altLang="en-US" dirty="0" smtClean="0">
                <a:latin typeface="+mj-ea"/>
                <a:ea typeface="+mj-ea"/>
                <a:cs typeface="Verdana" pitchFamily="34" charset="0"/>
              </a:rPr>
              <a:t>只</a:t>
            </a:r>
            <a:r>
              <a:rPr lang="zh-TW" altLang="en-US" dirty="0" smtClean="0">
                <a:latin typeface="標楷體" pitchFamily="65" charset="-120"/>
                <a:ea typeface="標楷體" pitchFamily="65" charset="-120"/>
              </a:rPr>
              <a:t>是</a:t>
            </a:r>
            <a:r>
              <a:rPr lang="zh-TW" altLang="en-US" dirty="0">
                <a:latin typeface="標楷體" pitchFamily="65" charset="-120"/>
                <a:ea typeface="標楷體" pitchFamily="65" charset="-120"/>
              </a:rPr>
              <a:t>一個</a:t>
            </a:r>
            <a:r>
              <a:rPr lang="zh-TW" altLang="en-US" dirty="0" smtClean="0">
                <a:latin typeface="標楷體" pitchFamily="65" charset="-120"/>
                <a:ea typeface="標楷體" pitchFamily="65" charset="-120"/>
              </a:rPr>
              <a:t>概念</a:t>
            </a:r>
            <a:r>
              <a:rPr lang="zh-TW" altLang="en-US" dirty="0" smtClean="0"/>
              <a:t>，想要讓程式降量減少例外情況而</a:t>
            </a:r>
            <a:r>
              <a:rPr lang="en-US" altLang="zh-TW" dirty="0" smtClean="0">
                <a:solidFill>
                  <a:srgbClr val="FF0000"/>
                </a:solidFill>
              </a:rPr>
              <a:t>crash</a:t>
            </a:r>
            <a:r>
              <a:rPr lang="zh-TW" altLang="en-US" dirty="0" smtClean="0"/>
              <a:t>的機率，也就是不管接收到的資料是如何，都可以有效的處理並產生</a:t>
            </a:r>
            <a:r>
              <a:rPr lang="zh-TW" altLang="en-US" dirty="0" smtClean="0">
                <a:solidFill>
                  <a:srgbClr val="FF0000"/>
                </a:solidFill>
              </a:rPr>
              <a:t>溫和的回應</a:t>
            </a:r>
            <a:r>
              <a:rPr lang="zh-TW" altLang="en-US" dirty="0" smtClean="0"/>
              <a:t>，不僅是外部接收，就算是內部程式於執行時的例外情況，也可以透過偵測來產生相應對的處理，而不是直接回傳</a:t>
            </a:r>
            <a:r>
              <a:rPr lang="zh-TW" altLang="en-US" dirty="0" smtClean="0">
                <a:solidFill>
                  <a:srgbClr val="FF0000"/>
                </a:solidFill>
              </a:rPr>
              <a:t>錯誤訊息</a:t>
            </a:r>
            <a:r>
              <a:rPr lang="zh-TW" altLang="en-US" dirty="0" smtClean="0"/>
              <a:t>，形成關門大吉的現象。</a:t>
            </a:r>
            <a:endParaRPr lang="en-US" altLang="zh-TW" dirty="0" smtClean="0"/>
          </a:p>
          <a:p>
            <a:pPr marL="0" indent="0">
              <a:buNone/>
            </a:pPr>
            <a:r>
              <a:rPr lang="en-US" altLang="zh-TW" dirty="0">
                <a:latin typeface="標楷體" pitchFamily="65" charset="-120"/>
                <a:ea typeface="標楷體" pitchFamily="65" charset="-120"/>
              </a:rPr>
              <a:t>	</a:t>
            </a:r>
            <a:r>
              <a:rPr lang="en-US" altLang="zh-TW" dirty="0">
                <a:latin typeface="Verdana" pitchFamily="34" charset="0"/>
                <a:ea typeface="Verdana" pitchFamily="34" charset="0"/>
                <a:cs typeface="Verdana" pitchFamily="34" charset="0"/>
              </a:rPr>
              <a:t> Defensive</a:t>
            </a:r>
            <a:r>
              <a:rPr lang="zh-TW" altLang="en-US" dirty="0">
                <a:latin typeface="Verdana" pitchFamily="34" charset="0"/>
                <a:cs typeface="Verdana" pitchFamily="34" charset="0"/>
              </a:rPr>
              <a:t> </a:t>
            </a:r>
            <a:r>
              <a:rPr lang="en-US" altLang="zh-TW" dirty="0" smtClean="0">
                <a:latin typeface="Verdana" pitchFamily="34" charset="0"/>
                <a:ea typeface="Verdana" pitchFamily="34" charset="0"/>
                <a:cs typeface="Verdana" pitchFamily="34" charset="0"/>
              </a:rPr>
              <a:t>Programing</a:t>
            </a:r>
            <a:r>
              <a:rPr lang="zh-TW" altLang="en-US" dirty="0">
                <a:latin typeface="+mj-ea"/>
                <a:ea typeface="+mj-ea"/>
                <a:cs typeface="Verdana" pitchFamily="34" charset="0"/>
              </a:rPr>
              <a:t>實現的</a:t>
            </a:r>
            <a:r>
              <a:rPr lang="zh-TW" altLang="en-US" dirty="0" smtClean="0">
                <a:latin typeface="+mj-ea"/>
                <a:ea typeface="+mj-ea"/>
                <a:cs typeface="Verdana" pitchFamily="34" charset="0"/>
              </a:rPr>
              <a:t>方式</a:t>
            </a:r>
            <a:r>
              <a:rPr lang="zh-TW" altLang="en-US" dirty="0">
                <a:latin typeface="+mj-ea"/>
                <a:ea typeface="+mj-ea"/>
                <a:cs typeface="Verdana" pitchFamily="34" charset="0"/>
              </a:rPr>
              <a:t>相當</a:t>
            </a:r>
            <a:r>
              <a:rPr lang="zh-TW" altLang="en-US" dirty="0" smtClean="0">
                <a:latin typeface="+mj-ea"/>
                <a:ea typeface="+mj-ea"/>
                <a:cs typeface="Verdana" pitchFamily="34" charset="0"/>
              </a:rPr>
              <a:t>多，沒有一定的形式，只要能達到這個概念的手段都是好方法，</a:t>
            </a:r>
            <a:endParaRPr lang="en-US" altLang="zh-TW" dirty="0" smtClean="0">
              <a:latin typeface="+mj-ea"/>
              <a:ea typeface="+mj-ea"/>
              <a:cs typeface="Verdana" pitchFamily="34" charset="0"/>
            </a:endParaRPr>
          </a:p>
          <a:p>
            <a:pPr marL="0" indent="0">
              <a:buNone/>
            </a:pPr>
            <a:r>
              <a:rPr lang="zh-TW" altLang="en-US" dirty="0">
                <a:latin typeface="+mj-ea"/>
                <a:ea typeface="+mj-ea"/>
                <a:cs typeface="Verdana" pitchFamily="34" charset="0"/>
              </a:rPr>
              <a:t>就</a:t>
            </a:r>
            <a:r>
              <a:rPr lang="zh-TW" altLang="en-US" dirty="0" smtClean="0">
                <a:latin typeface="+mj-ea"/>
                <a:ea typeface="+mj-ea"/>
                <a:cs typeface="Verdana" pitchFamily="34" charset="0"/>
              </a:rPr>
              <a:t>如同</a:t>
            </a:r>
            <a:r>
              <a:rPr lang="en-US" altLang="zh-TW" dirty="0" smtClean="0">
                <a:latin typeface="+mj-ea"/>
                <a:ea typeface="+mj-ea"/>
                <a:cs typeface="Verdana" pitchFamily="34" charset="0"/>
              </a:rPr>
              <a:t>:</a:t>
            </a:r>
            <a:endParaRPr lang="en-US" altLang="zh-TW" dirty="0" smtClean="0">
              <a:latin typeface="+mj-ea"/>
              <a:ea typeface="+mj-ea"/>
            </a:endParaRPr>
          </a:p>
        </p:txBody>
      </p:sp>
      <p:sp>
        <p:nvSpPr>
          <p:cNvPr id="3" name="標題 2"/>
          <p:cNvSpPr>
            <a:spLocks noGrp="1"/>
          </p:cNvSpPr>
          <p:nvPr>
            <p:ph type="title"/>
          </p:nvPr>
        </p:nvSpPr>
        <p:spPr/>
        <p:txBody>
          <a:bodyPr>
            <a:normAutofit/>
          </a:bodyPr>
          <a:lstStyle/>
          <a:p>
            <a:r>
              <a:rPr lang="zh-TW" altLang="en-US" sz="4000" dirty="0" smtClean="0"/>
              <a:t>心得感想</a:t>
            </a:r>
            <a:endParaRPr lang="zh-TW" altLang="en-US" sz="4000" dirty="0"/>
          </a:p>
        </p:txBody>
      </p:sp>
    </p:spTree>
    <p:extLst>
      <p:ext uri="{BB962C8B-B14F-4D97-AF65-F5344CB8AC3E}">
        <p14:creationId xmlns:p14="http://schemas.microsoft.com/office/powerpoint/2010/main" val="2810455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indent="0">
              <a:buNone/>
            </a:pPr>
            <a:endParaRPr lang="en-US" altLang="zh-TW" dirty="0" smtClean="0"/>
          </a:p>
          <a:p>
            <a:pPr marL="0" indent="0">
              <a:buNone/>
            </a:pPr>
            <a:endParaRPr lang="en-US" altLang="zh-TW" dirty="0"/>
          </a:p>
          <a:p>
            <a:pPr marL="0" indent="0">
              <a:buNone/>
            </a:pPr>
            <a:endParaRPr lang="en-US" altLang="zh-TW" dirty="0" smtClean="0"/>
          </a:p>
          <a:p>
            <a:pPr marL="0" indent="0">
              <a:buNone/>
            </a:pPr>
            <a:r>
              <a:rPr lang="en-US" altLang="zh-TW" dirty="0" smtClean="0"/>
              <a:t>	</a:t>
            </a:r>
            <a:r>
              <a:rPr lang="zh-TW" altLang="en-US" dirty="0" smtClean="0"/>
              <a:t>這個前端方法是用正則表示法來限制使用者的輸入，可以過濾掉一些怪異的輸入資料，即使他不會最好的方法，但也是一種</a:t>
            </a:r>
            <a:r>
              <a:rPr lang="en-US" altLang="zh-TW" dirty="0" smtClean="0"/>
              <a:t>defensive</a:t>
            </a:r>
            <a:r>
              <a:rPr lang="zh-TW" altLang="en-US" dirty="0" smtClean="0"/>
              <a:t>的手段，所以不管是什麼方式的</a:t>
            </a:r>
            <a:r>
              <a:rPr lang="en-US" altLang="zh-TW" dirty="0" smtClean="0"/>
              <a:t>defensive</a:t>
            </a:r>
            <a:r>
              <a:rPr lang="zh-TW" altLang="en-US" dirty="0" smtClean="0"/>
              <a:t> </a:t>
            </a:r>
            <a:r>
              <a:rPr lang="en-US" altLang="zh-TW" dirty="0" smtClean="0"/>
              <a:t>programing</a:t>
            </a:r>
            <a:r>
              <a:rPr lang="zh-TW" altLang="en-US" dirty="0" smtClean="0"/>
              <a:t>手段</a:t>
            </a:r>
            <a:endParaRPr lang="en-US" altLang="zh-TW" dirty="0" smtClean="0"/>
          </a:p>
          <a:p>
            <a:pPr marL="0" indent="0">
              <a:buNone/>
            </a:pPr>
            <a:r>
              <a:rPr lang="zh-TW" altLang="en-US" dirty="0"/>
              <a:t>只要</a:t>
            </a:r>
            <a:r>
              <a:rPr lang="zh-TW" altLang="en-US" dirty="0" smtClean="0"/>
              <a:t>能夠降低例外</a:t>
            </a:r>
            <a:r>
              <a:rPr lang="en-US" altLang="zh-TW" dirty="0" smtClean="0"/>
              <a:t>crash</a:t>
            </a:r>
            <a:r>
              <a:rPr lang="zh-TW" altLang="en-US" dirty="0" smtClean="0"/>
              <a:t>，就是</a:t>
            </a:r>
            <a:endParaRPr lang="en-US" altLang="zh-TW" dirty="0" smtClean="0"/>
          </a:p>
          <a:p>
            <a:pPr marL="0" indent="0">
              <a:buNone/>
            </a:pPr>
            <a:r>
              <a:rPr lang="en-US" altLang="zh-TW" dirty="0" smtClean="0"/>
              <a:t>Defensive Programing</a:t>
            </a:r>
            <a:r>
              <a:rPr lang="zh-TW" altLang="en-US" dirty="0" smtClean="0"/>
              <a:t>。</a:t>
            </a:r>
            <a:r>
              <a:rPr lang="en-US" altLang="zh-TW" dirty="0" smtClean="0"/>
              <a:t>	</a:t>
            </a:r>
            <a:endParaRPr lang="en-US" altLang="zh-TW" dirty="0" smtClean="0">
              <a:latin typeface="+mj-ea"/>
              <a:ea typeface="+mj-ea"/>
            </a:endParaRPr>
          </a:p>
        </p:txBody>
      </p:sp>
      <p:sp>
        <p:nvSpPr>
          <p:cNvPr id="3" name="標題 2"/>
          <p:cNvSpPr>
            <a:spLocks noGrp="1"/>
          </p:cNvSpPr>
          <p:nvPr>
            <p:ph type="title"/>
          </p:nvPr>
        </p:nvSpPr>
        <p:spPr/>
        <p:txBody>
          <a:bodyPr>
            <a:normAutofit/>
          </a:bodyPr>
          <a:lstStyle/>
          <a:p>
            <a:r>
              <a:rPr lang="zh-TW" altLang="en-US" sz="4000" dirty="0" smtClean="0"/>
              <a:t>心得感想</a:t>
            </a:r>
            <a:endParaRPr lang="zh-TW" altLang="en-US" sz="40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4478" y="1486102"/>
            <a:ext cx="507682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6593" y="4221088"/>
            <a:ext cx="3038385" cy="2042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30219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en-US" altLang="zh-TW" dirty="0" smtClean="0"/>
          </a:p>
          <a:p>
            <a:endParaRPr lang="en-US" altLang="zh-TW" dirty="0"/>
          </a:p>
          <a:p>
            <a:endParaRPr lang="en-US" altLang="zh-TW" dirty="0" smtClean="0"/>
          </a:p>
          <a:p>
            <a:pPr marL="0" indent="0">
              <a:buNone/>
            </a:pPr>
            <a:r>
              <a:rPr lang="en-US" altLang="zh-TW" dirty="0"/>
              <a:t>	</a:t>
            </a:r>
            <a:r>
              <a:rPr lang="en-US" altLang="zh-TW" dirty="0" smtClean="0"/>
              <a:t>		</a:t>
            </a:r>
            <a:r>
              <a:rPr lang="en-US" altLang="zh-TW" sz="4400" i="1" dirty="0" smtClean="0">
                <a:solidFill>
                  <a:srgbClr val="FF0000"/>
                </a:solidFill>
              </a:rPr>
              <a:t>Thank you</a:t>
            </a:r>
            <a:endParaRPr lang="zh-TW" altLang="en-US" sz="4400" i="1" dirty="0">
              <a:solidFill>
                <a:srgbClr val="FF0000"/>
              </a:solidFill>
            </a:endParaRPr>
          </a:p>
        </p:txBody>
      </p:sp>
      <p:sp>
        <p:nvSpPr>
          <p:cNvPr id="3" name="標題 2"/>
          <p:cNvSpPr>
            <a:spLocks noGrp="1"/>
          </p:cNvSpPr>
          <p:nvPr>
            <p:ph type="title"/>
          </p:nvPr>
        </p:nvSpPr>
        <p:spPr/>
        <p:txBody>
          <a:bodyPr/>
          <a:lstStyle/>
          <a:p>
            <a:endParaRPr lang="zh-TW" altLang="en-US"/>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2132856"/>
            <a:ext cx="1800200" cy="2173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17585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zh-TW" altLang="en-US"/>
          </a:p>
        </p:txBody>
      </p:sp>
      <p:sp>
        <p:nvSpPr>
          <p:cNvPr id="3" name="標題 2"/>
          <p:cNvSpPr>
            <a:spLocks noGrp="1"/>
          </p:cNvSpPr>
          <p:nvPr>
            <p:ph type="title"/>
          </p:nvPr>
        </p:nvSpPr>
        <p:spPr/>
        <p:txBody>
          <a:bodyPr/>
          <a:lstStyle/>
          <a:p>
            <a:endParaRPr lang="zh-TW" altLang="en-US"/>
          </a:p>
        </p:txBody>
      </p:sp>
    </p:spTree>
    <p:extLst>
      <p:ext uri="{BB962C8B-B14F-4D97-AF65-F5344CB8AC3E}">
        <p14:creationId xmlns:p14="http://schemas.microsoft.com/office/powerpoint/2010/main" val="12827077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lnSpcReduction="10000"/>
          </a:bodyPr>
          <a:lstStyle/>
          <a:p>
            <a:pPr marL="0" indent="0">
              <a:buNone/>
            </a:pPr>
            <a:r>
              <a:rPr lang="en-US" altLang="zh-TW" dirty="0" smtClean="0"/>
              <a:t>	</a:t>
            </a:r>
            <a:r>
              <a:rPr lang="en-US" altLang="zh-TW" dirty="0" smtClean="0">
                <a:latin typeface="Verdana" pitchFamily="34" charset="0"/>
                <a:ea typeface="Verdana" pitchFamily="34" charset="0"/>
                <a:cs typeface="Verdana" pitchFamily="34" charset="0"/>
              </a:rPr>
              <a:t>Defensive</a:t>
            </a:r>
            <a:r>
              <a:rPr lang="zh-TW" altLang="en-US" dirty="0" smtClean="0">
                <a:latin typeface="Verdana" pitchFamily="34" charset="0"/>
                <a:cs typeface="Verdana" pitchFamily="34" charset="0"/>
              </a:rPr>
              <a:t> </a:t>
            </a:r>
            <a:r>
              <a:rPr lang="en-US" altLang="zh-TW" dirty="0" smtClean="0">
                <a:latin typeface="Verdana" pitchFamily="34" charset="0"/>
                <a:ea typeface="Verdana" pitchFamily="34" charset="0"/>
                <a:cs typeface="Verdana" pitchFamily="34" charset="0"/>
              </a:rPr>
              <a:t>Programing</a:t>
            </a:r>
            <a:r>
              <a:rPr lang="zh-TW" altLang="en-US" dirty="0" smtClean="0">
                <a:latin typeface="標楷體" pitchFamily="65" charset="-120"/>
                <a:ea typeface="標楷體" pitchFamily="65" charset="-120"/>
              </a:rPr>
              <a:t>是一個概念，想要讓程式盡可能的減少例外情況，並且對這些例外情況做處理，而這些外例外情況有從外部來的</a:t>
            </a:r>
            <a:r>
              <a:rPr lang="en-US" altLang="zh-TW" dirty="0" smtClean="0">
                <a:latin typeface="標楷體" pitchFamily="65" charset="-120"/>
                <a:ea typeface="標楷體" pitchFamily="65" charset="-120"/>
              </a:rPr>
              <a:t>(</a:t>
            </a:r>
            <a:r>
              <a:rPr lang="zh-TW" altLang="en-US" dirty="0" smtClean="0">
                <a:latin typeface="標楷體" pitchFamily="65" charset="-120"/>
                <a:ea typeface="標楷體" pitchFamily="65" charset="-120"/>
              </a:rPr>
              <a:t>使用者</a:t>
            </a:r>
            <a:r>
              <a:rPr lang="en-US" altLang="zh-TW" dirty="0" smtClean="0">
                <a:latin typeface="標楷體" pitchFamily="65" charset="-120"/>
                <a:ea typeface="標楷體" pitchFamily="65" charset="-120"/>
              </a:rPr>
              <a:t>)</a:t>
            </a:r>
            <a:r>
              <a:rPr lang="zh-TW" altLang="en-US" dirty="0" smtClean="0">
                <a:latin typeface="標楷體" pitchFamily="65" charset="-120"/>
                <a:ea typeface="標楷體" pitchFamily="65" charset="-120"/>
              </a:rPr>
              <a:t>，以及內部本身的例外也就是程式執行的才會發生的例外情況，例如資料庫的錯誤或是函式之間資料的傳遞產生錯誤，這時候要能夠抓出這些情況，並且盡可能的做出對應措施，而不是直接丟出錯誤訊息並把使用者踢出去。</a:t>
            </a:r>
            <a:endParaRPr lang="en-US" altLang="zh-TW" dirty="0" smtClean="0">
              <a:latin typeface="標楷體" pitchFamily="65" charset="-120"/>
              <a:ea typeface="標楷體" pitchFamily="65" charset="-120"/>
            </a:endParaRPr>
          </a:p>
          <a:p>
            <a:pPr marL="0" indent="0">
              <a:buNone/>
            </a:pPr>
            <a:r>
              <a:rPr lang="en-US" altLang="zh-TW" dirty="0"/>
              <a:t>	</a:t>
            </a:r>
            <a:r>
              <a:rPr lang="zh-TW" altLang="en-US" dirty="0" smtClean="0">
                <a:latin typeface="標楷體" pitchFamily="65" charset="-120"/>
                <a:ea typeface="標楷體" pitchFamily="65" charset="-120"/>
              </a:rPr>
              <a:t>通常會運用到</a:t>
            </a:r>
            <a:r>
              <a:rPr lang="en-US" altLang="zh-TW" dirty="0">
                <a:latin typeface="Verdana" pitchFamily="34" charset="0"/>
                <a:ea typeface="Verdana" pitchFamily="34" charset="0"/>
                <a:cs typeface="Verdana" pitchFamily="34" charset="0"/>
              </a:rPr>
              <a:t>Defensive</a:t>
            </a:r>
            <a:r>
              <a:rPr lang="zh-TW" altLang="en-US" dirty="0">
                <a:latin typeface="Verdana" pitchFamily="34" charset="0"/>
                <a:cs typeface="Verdana" pitchFamily="34" charset="0"/>
              </a:rPr>
              <a:t> </a:t>
            </a:r>
            <a:r>
              <a:rPr lang="en-US" altLang="zh-TW" dirty="0" smtClean="0">
                <a:latin typeface="Verdana" pitchFamily="34" charset="0"/>
                <a:ea typeface="Verdana" pitchFamily="34" charset="0"/>
                <a:cs typeface="Verdana" pitchFamily="34" charset="0"/>
              </a:rPr>
              <a:t>Programing</a:t>
            </a:r>
            <a:r>
              <a:rPr lang="zh-TW" altLang="en-US" dirty="0" smtClean="0">
                <a:latin typeface="標楷體" pitchFamily="65" charset="-120"/>
                <a:ea typeface="標楷體" pitchFamily="65" charset="-120"/>
              </a:rPr>
              <a:t>概念的原因，是無法預測的使用者操作或是輸入，或許是有意或許是無意，但都會造成程式的例外情況，最常見的就是隱碼攻擊，而有人就提出簡潔的看法就是不如追朔回去找尋為什會有這樣奇怪的輸入值</a:t>
            </a:r>
            <a:r>
              <a:rPr lang="en-US" altLang="zh-TW" dirty="0" smtClean="0">
                <a:latin typeface="標楷體" pitchFamily="65" charset="-120"/>
                <a:ea typeface="標楷體" pitchFamily="65" charset="-120"/>
              </a:rPr>
              <a:t>!?</a:t>
            </a:r>
            <a:r>
              <a:rPr lang="en-US" altLang="zh-TW" dirty="0">
                <a:latin typeface="標楷體" pitchFamily="65" charset="-120"/>
                <a:ea typeface="標楷體" pitchFamily="65" charset="-120"/>
              </a:rPr>
              <a:t>	</a:t>
            </a:r>
            <a:endParaRPr lang="en-US" altLang="zh-TW" dirty="0" smtClean="0">
              <a:latin typeface="標楷體" pitchFamily="65" charset="-120"/>
              <a:ea typeface="標楷體" pitchFamily="65" charset="-120"/>
            </a:endParaRPr>
          </a:p>
        </p:txBody>
      </p:sp>
      <p:sp>
        <p:nvSpPr>
          <p:cNvPr id="3" name="標題 2"/>
          <p:cNvSpPr>
            <a:spLocks noGrp="1"/>
          </p:cNvSpPr>
          <p:nvPr>
            <p:ph type="title"/>
          </p:nvPr>
        </p:nvSpPr>
        <p:spPr/>
        <p:txBody>
          <a:bodyPr>
            <a:normAutofit/>
          </a:bodyPr>
          <a:lstStyle/>
          <a:p>
            <a:r>
              <a:rPr lang="zh-TW" altLang="en-US" sz="4000" dirty="0" smtClean="0"/>
              <a:t>未縮減之完整心得感想</a:t>
            </a:r>
            <a:endParaRPr lang="zh-TW" altLang="en-US" sz="4000" dirty="0"/>
          </a:p>
        </p:txBody>
      </p:sp>
    </p:spTree>
    <p:extLst>
      <p:ext uri="{BB962C8B-B14F-4D97-AF65-F5344CB8AC3E}">
        <p14:creationId xmlns:p14="http://schemas.microsoft.com/office/powerpoint/2010/main" val="27878510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365760" lvl="1" indent="0">
              <a:buNone/>
            </a:pPr>
            <a:r>
              <a:rPr lang="en-US" altLang="zh-TW" dirty="0"/>
              <a:t>	</a:t>
            </a:r>
            <a:r>
              <a:rPr lang="zh-TW" altLang="en-US" sz="2600" dirty="0" smtClean="0">
                <a:solidFill>
                  <a:schemeClr val="tx1"/>
                </a:solidFill>
              </a:rPr>
              <a:t>因為</a:t>
            </a:r>
            <a:r>
              <a:rPr lang="en-US" altLang="zh-TW" sz="2600" dirty="0" smtClean="0">
                <a:solidFill>
                  <a:schemeClr val="tx1"/>
                </a:solidFill>
              </a:rPr>
              <a:t>Defensive Programing</a:t>
            </a:r>
            <a:r>
              <a:rPr lang="zh-TW" altLang="en-US" sz="2600" dirty="0" smtClean="0">
                <a:solidFill>
                  <a:schemeClr val="tx1"/>
                </a:solidFill>
              </a:rPr>
              <a:t>會處理這些錯誤情況，因此多少會掩蓋掉一些潛在危險例如有處理空字串或是空陣列的處理方案，但是追究根本會什麼會有這些資料產生，是使用者的行為還是程式的編寫問題，等到真正發生問題時就要拿大把的時間去找尋答案，倒不如一開始就先有一個規範及模式，一個關於寫程式的規範來遵循，或者是將使用者的輸入及操作方式限制在一定的範圍以內，例如使用前端</a:t>
            </a:r>
            <a:r>
              <a:rPr lang="en-US" altLang="zh-TW" sz="2600" dirty="0" smtClean="0">
                <a:solidFill>
                  <a:schemeClr val="tx1"/>
                </a:solidFill>
              </a:rPr>
              <a:t>HTML</a:t>
            </a:r>
            <a:r>
              <a:rPr lang="zh-TW" altLang="en-US" sz="2600" dirty="0" smtClean="0">
                <a:solidFill>
                  <a:schemeClr val="tx1"/>
                </a:solidFill>
              </a:rPr>
              <a:t>提供的正則輸入法，可以過濾掉使用者錯誤的輸入或者是惡意的輸入。</a:t>
            </a:r>
            <a:endParaRPr lang="en-US" altLang="zh-TW" sz="2600" dirty="0" smtClean="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p:txBody>
      </p:sp>
      <p:sp>
        <p:nvSpPr>
          <p:cNvPr id="3" name="標題 2"/>
          <p:cNvSpPr>
            <a:spLocks noGrp="1"/>
          </p:cNvSpPr>
          <p:nvPr>
            <p:ph type="title"/>
          </p:nvPr>
        </p:nvSpPr>
        <p:spPr/>
        <p:txBody>
          <a:bodyPr>
            <a:normAutofit/>
          </a:bodyPr>
          <a:lstStyle/>
          <a:p>
            <a:r>
              <a:rPr lang="zh-TW" altLang="en-US" sz="4000" dirty="0"/>
              <a:t>心得感想</a:t>
            </a:r>
          </a:p>
        </p:txBody>
      </p:sp>
    </p:spTree>
    <p:extLst>
      <p:ext uri="{BB962C8B-B14F-4D97-AF65-F5344CB8AC3E}">
        <p14:creationId xmlns:p14="http://schemas.microsoft.com/office/powerpoint/2010/main" val="31378489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r>
              <a:rPr lang="zh-TW" altLang="en-US" dirty="0" smtClean="0">
                <a:solidFill>
                  <a:schemeClr val="tx1"/>
                </a:solidFill>
              </a:rPr>
              <a:t>這樣</a:t>
            </a:r>
            <a:r>
              <a:rPr lang="zh-TW" altLang="en-US" dirty="0">
                <a:solidFill>
                  <a:schemeClr val="tx1"/>
                </a:solidFill>
              </a:rPr>
              <a:t>不但可以減少程式因為</a:t>
            </a:r>
            <a:r>
              <a:rPr lang="en-US" altLang="zh-TW" dirty="0">
                <a:solidFill>
                  <a:schemeClr val="tx1"/>
                </a:solidFill>
              </a:rPr>
              <a:t>Defensive</a:t>
            </a:r>
            <a:r>
              <a:rPr lang="zh-TW" altLang="en-US" sz="2600" dirty="0">
                <a:solidFill>
                  <a:schemeClr val="tx1"/>
                </a:solidFill>
              </a:rPr>
              <a:t>而肥大的問題，也可以讓程式真正的</a:t>
            </a:r>
            <a:r>
              <a:rPr lang="en-US" altLang="zh-TW" sz="2600" dirty="0">
                <a:solidFill>
                  <a:schemeClr val="tx1"/>
                </a:solidFill>
              </a:rPr>
              <a:t>Defensive</a:t>
            </a:r>
            <a:r>
              <a:rPr lang="zh-TW" altLang="en-US" sz="2600" dirty="0" smtClean="0">
                <a:solidFill>
                  <a:schemeClr val="tx1"/>
                </a:solidFill>
              </a:rPr>
              <a:t>。</a:t>
            </a:r>
            <a:endParaRPr lang="en-US" altLang="zh-TW" sz="2600" dirty="0" smtClean="0">
              <a:solidFill>
                <a:schemeClr val="tx1"/>
              </a:solidFill>
            </a:endParaRPr>
          </a:p>
          <a:p>
            <a:pPr marL="365760" lvl="1" indent="0">
              <a:buNone/>
            </a:pPr>
            <a:r>
              <a:rPr lang="en-US" altLang="zh-TW" sz="2600" dirty="0">
                <a:solidFill>
                  <a:schemeClr val="tx1"/>
                </a:solidFill>
              </a:rPr>
              <a:t>	</a:t>
            </a:r>
            <a:r>
              <a:rPr lang="en-US" altLang="zh-TW" sz="2600" dirty="0" smtClean="0">
                <a:solidFill>
                  <a:schemeClr val="tx1"/>
                </a:solidFill>
              </a:rPr>
              <a:t>Defensive</a:t>
            </a:r>
            <a:r>
              <a:rPr lang="zh-TW" altLang="en-US" sz="2600" dirty="0" smtClean="0">
                <a:solidFill>
                  <a:schemeClr val="tx1"/>
                </a:solidFill>
              </a:rPr>
              <a:t> </a:t>
            </a:r>
            <a:r>
              <a:rPr lang="en-US" altLang="zh-TW" sz="2600" dirty="0" smtClean="0">
                <a:solidFill>
                  <a:schemeClr val="tx1"/>
                </a:solidFill>
              </a:rPr>
              <a:t>Programing</a:t>
            </a:r>
            <a:r>
              <a:rPr lang="zh-TW" altLang="en-US" sz="2600" dirty="0" smtClean="0">
                <a:solidFill>
                  <a:schemeClr val="tx1"/>
                </a:solidFill>
              </a:rPr>
              <a:t>是一個很廣泛的議題，有人認為這是必要的也有人覺得這是在欺騙自己的一種手段，不如面對產生這些錯誤的原因，</a:t>
            </a:r>
            <a:r>
              <a:rPr lang="zh-TW" altLang="en-US" sz="2600" dirty="0">
                <a:solidFill>
                  <a:schemeClr val="tx1"/>
                </a:solidFill>
              </a:rPr>
              <a:t>但是我個人</a:t>
            </a:r>
            <a:r>
              <a:rPr lang="zh-TW" altLang="en-US" sz="2600" dirty="0" smtClean="0">
                <a:solidFill>
                  <a:schemeClr val="tx1"/>
                </a:solidFill>
              </a:rPr>
              <a:t>認為</a:t>
            </a:r>
            <a:r>
              <a:rPr lang="en-US" altLang="zh-TW" sz="2600" dirty="0" smtClean="0">
                <a:solidFill>
                  <a:schemeClr val="tx1"/>
                </a:solidFill>
              </a:rPr>
              <a:t>Defensive Programing</a:t>
            </a:r>
            <a:r>
              <a:rPr lang="zh-TW" altLang="en-US" sz="2600" dirty="0" smtClean="0">
                <a:solidFill>
                  <a:schemeClr val="tx1"/>
                </a:solidFill>
              </a:rPr>
              <a:t>只是一個概念，而怎麼實現這個概念的手段就是要靠各種方法來達成，許多的分享中也有人認為</a:t>
            </a:r>
            <a:r>
              <a:rPr lang="en-US" altLang="zh-TW" sz="2600" dirty="0" smtClean="0">
                <a:solidFill>
                  <a:schemeClr val="tx1"/>
                </a:solidFill>
              </a:rPr>
              <a:t>try catch </a:t>
            </a:r>
            <a:r>
              <a:rPr lang="zh-TW" altLang="en-US" sz="2600" dirty="0" smtClean="0">
                <a:solidFill>
                  <a:schemeClr val="tx1"/>
                </a:solidFill>
              </a:rPr>
              <a:t>不是</a:t>
            </a:r>
            <a:r>
              <a:rPr lang="en-US" altLang="zh-TW" sz="2600" dirty="0" smtClean="0">
                <a:solidFill>
                  <a:schemeClr val="tx1"/>
                </a:solidFill>
              </a:rPr>
              <a:t>Defensive Programing</a:t>
            </a:r>
            <a:endParaRPr lang="en-US" altLang="zh-TW" dirty="0">
              <a:solidFill>
                <a:schemeClr val="tx1"/>
              </a:solidFill>
            </a:endParaRPr>
          </a:p>
          <a:p>
            <a:endParaRPr lang="zh-TW" altLang="en-US" dirty="0"/>
          </a:p>
        </p:txBody>
      </p:sp>
      <p:sp>
        <p:nvSpPr>
          <p:cNvPr id="3" name="標題 2"/>
          <p:cNvSpPr>
            <a:spLocks noGrp="1"/>
          </p:cNvSpPr>
          <p:nvPr>
            <p:ph type="title"/>
          </p:nvPr>
        </p:nvSpPr>
        <p:spPr/>
        <p:txBody>
          <a:bodyPr/>
          <a:lstStyle/>
          <a:p>
            <a:r>
              <a:rPr lang="zh-TW" altLang="en-US" sz="4000" dirty="0"/>
              <a:t>心得感想</a:t>
            </a:r>
            <a:endParaRPr lang="zh-TW"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340768"/>
            <a:ext cx="507682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51450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dirty="0" smtClean="0"/>
              <a:t>	</a:t>
            </a:r>
            <a:r>
              <a:rPr lang="zh-TW" altLang="en-US" dirty="0" smtClean="0"/>
              <a:t>為什麼呢</a:t>
            </a:r>
            <a:r>
              <a:rPr lang="en-US" altLang="zh-TW" dirty="0" smtClean="0"/>
              <a:t>?</a:t>
            </a:r>
            <a:r>
              <a:rPr lang="zh-TW" altLang="en-US" dirty="0" smtClean="0"/>
              <a:t>因為</a:t>
            </a:r>
            <a:r>
              <a:rPr lang="zh-TW" altLang="en-US" dirty="0"/>
              <a:t>如果將所有的</a:t>
            </a:r>
            <a:r>
              <a:rPr lang="zh-TW" altLang="en-US" dirty="0" smtClean="0"/>
              <a:t>例外情況都包到了</a:t>
            </a:r>
            <a:r>
              <a:rPr lang="en-US" altLang="zh-TW" dirty="0" smtClean="0"/>
              <a:t>try/catch</a:t>
            </a:r>
            <a:r>
              <a:rPr lang="zh-TW" altLang="en-US" dirty="0" smtClean="0"/>
              <a:t>中，那這隻程式可能會毫無間斷的瘋狂丟出例外訊息，這樣的確不是</a:t>
            </a:r>
            <a:r>
              <a:rPr lang="en-US" altLang="zh-TW" dirty="0" smtClean="0"/>
              <a:t>Defensive</a:t>
            </a:r>
            <a:r>
              <a:rPr lang="zh-TW" altLang="en-US" dirty="0" smtClean="0"/>
              <a:t> </a:t>
            </a:r>
            <a:r>
              <a:rPr lang="en-US" altLang="zh-TW" dirty="0" smtClean="0"/>
              <a:t>Programing</a:t>
            </a:r>
            <a:r>
              <a:rPr lang="zh-TW" altLang="en-US" dirty="0" smtClean="0"/>
              <a:t>該有的行為，而是要有節制的</a:t>
            </a:r>
            <a:r>
              <a:rPr lang="en-US" altLang="zh-TW" dirty="0" smtClean="0"/>
              <a:t>try/catch</a:t>
            </a:r>
            <a:r>
              <a:rPr lang="zh-TW" altLang="en-US" dirty="0" smtClean="0"/>
              <a:t>，</a:t>
            </a:r>
            <a:r>
              <a:rPr lang="zh-TW" altLang="en-US" dirty="0"/>
              <a:t>我個人認為這個提出想法的人可能是個人主義比較</a:t>
            </a:r>
            <a:r>
              <a:rPr lang="zh-TW" altLang="en-US" dirty="0" smtClean="0"/>
              <a:t>重，這個問題其實是可以訂定一個使用時間規範，除非可以處理掉不然就不要隨意</a:t>
            </a:r>
            <a:r>
              <a:rPr lang="en-US" altLang="zh-TW" dirty="0" smtClean="0"/>
              <a:t>try/catch</a:t>
            </a:r>
            <a:r>
              <a:rPr lang="zh-TW" altLang="en-US" dirty="0" smtClean="0"/>
              <a:t>，可以忽略的就忽略，這也是對自己的團隊以及程式的信任，所以</a:t>
            </a:r>
            <a:r>
              <a:rPr lang="en-US" altLang="zh-TW" dirty="0" smtClean="0"/>
              <a:t>try/catch</a:t>
            </a:r>
            <a:r>
              <a:rPr lang="zh-TW" altLang="en-US" dirty="0" smtClean="0"/>
              <a:t>算不算</a:t>
            </a:r>
            <a:r>
              <a:rPr lang="en-US" altLang="zh-TW" dirty="0" smtClean="0"/>
              <a:t>Defensive Program</a:t>
            </a:r>
          </a:p>
          <a:p>
            <a:pPr marL="0" indent="0">
              <a:buNone/>
            </a:pPr>
            <a:r>
              <a:rPr lang="zh-TW" altLang="en-US" dirty="0"/>
              <a:t>，以我的想法</a:t>
            </a:r>
            <a:r>
              <a:rPr lang="zh-TW" altLang="en-US" dirty="0" smtClean="0"/>
              <a:t>是的，因為他也是可以讓我達到這個概念的手段之一。</a:t>
            </a:r>
            <a:endParaRPr lang="en-US" altLang="zh-TW" dirty="0" smtClean="0"/>
          </a:p>
        </p:txBody>
      </p:sp>
      <p:sp>
        <p:nvSpPr>
          <p:cNvPr id="3" name="標題 2"/>
          <p:cNvSpPr>
            <a:spLocks noGrp="1"/>
          </p:cNvSpPr>
          <p:nvPr>
            <p:ph type="title"/>
          </p:nvPr>
        </p:nvSpPr>
        <p:spPr/>
        <p:txBody>
          <a:bodyPr>
            <a:normAutofit/>
          </a:bodyPr>
          <a:lstStyle/>
          <a:p>
            <a:r>
              <a:rPr lang="zh-TW" altLang="en-US" sz="4000" dirty="0"/>
              <a:t>心得感想</a:t>
            </a:r>
          </a:p>
        </p:txBody>
      </p:sp>
    </p:spTree>
    <p:extLst>
      <p:ext uri="{BB962C8B-B14F-4D97-AF65-F5344CB8AC3E}">
        <p14:creationId xmlns:p14="http://schemas.microsoft.com/office/powerpoint/2010/main" val="14733475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 </a:t>
            </a:r>
            <a:r>
              <a:rPr lang="zh-TW" altLang="en-US" dirty="0" smtClean="0"/>
              <a:t>   因此不管使用的方法是什麼，只要能夠降低例外情況的發生，或者是發生例外情況時能夠進行補救，免於程式</a:t>
            </a:r>
            <a:r>
              <a:rPr lang="en-US" altLang="zh-TW" dirty="0" smtClean="0"/>
              <a:t>crash</a:t>
            </a:r>
            <a:r>
              <a:rPr lang="zh-TW" altLang="en-US" dirty="0" smtClean="0"/>
              <a:t>的任何方法，我都認為是</a:t>
            </a:r>
            <a:r>
              <a:rPr lang="en-US" altLang="zh-TW" dirty="0" smtClean="0"/>
              <a:t>Defensive Programing</a:t>
            </a:r>
            <a:r>
              <a:rPr lang="zh-TW" altLang="en-US" dirty="0" smtClean="0"/>
              <a:t>的手段。</a:t>
            </a:r>
            <a:endParaRPr lang="zh-TW" altLang="en-US" dirty="0"/>
          </a:p>
        </p:txBody>
      </p:sp>
      <p:sp>
        <p:nvSpPr>
          <p:cNvPr id="3" name="標題 2"/>
          <p:cNvSpPr>
            <a:spLocks noGrp="1"/>
          </p:cNvSpPr>
          <p:nvPr>
            <p:ph type="title"/>
          </p:nvPr>
        </p:nvSpPr>
        <p:spPr/>
        <p:txBody>
          <a:bodyPr/>
          <a:lstStyle/>
          <a:p>
            <a:r>
              <a:rPr lang="zh-TW" altLang="en-US" sz="4400" dirty="0"/>
              <a:t>心得感想</a:t>
            </a:r>
            <a:endParaRPr lang="zh-TW"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2924943"/>
            <a:ext cx="4392488" cy="2952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40061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3139802"/>
            <a:ext cx="3070070" cy="2516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內容版面配置區 1"/>
          <p:cNvSpPr>
            <a:spLocks noGrp="1"/>
          </p:cNvSpPr>
          <p:nvPr>
            <p:ph idx="1"/>
          </p:nvPr>
        </p:nvSpPr>
        <p:spPr>
          <a:xfrm>
            <a:off x="467544" y="1052736"/>
            <a:ext cx="8229600" cy="4572000"/>
          </a:xfrm>
        </p:spPr>
        <p:txBody>
          <a:bodyPr>
            <a:normAutofit/>
          </a:bodyPr>
          <a:lstStyle/>
          <a:p>
            <a:pPr marL="0" lvl="1" indent="0">
              <a:spcBef>
                <a:spcPts val="600"/>
              </a:spcBef>
              <a:buClr>
                <a:schemeClr val="accent2"/>
              </a:buClr>
              <a:buNone/>
            </a:pPr>
            <a:endParaRPr lang="en-US" altLang="zh-TW" sz="3600" dirty="0" smtClean="0">
              <a:solidFill>
                <a:schemeClr val="tx1"/>
              </a:solidFill>
              <a:latin typeface="Verdana" pitchFamily="34" charset="0"/>
              <a:ea typeface="Verdana" pitchFamily="34" charset="0"/>
              <a:cs typeface="Verdana" pitchFamily="34" charset="0"/>
            </a:endParaRPr>
          </a:p>
          <a:p>
            <a:pPr marL="0" lvl="1" indent="0" algn="ctr">
              <a:spcBef>
                <a:spcPts val="600"/>
              </a:spcBef>
              <a:buClr>
                <a:schemeClr val="accent2"/>
              </a:buClr>
              <a:buNone/>
            </a:pPr>
            <a:endParaRPr lang="en-US" altLang="zh-TW" sz="3600" dirty="0" smtClean="0">
              <a:solidFill>
                <a:schemeClr val="tx1"/>
              </a:solidFill>
              <a:latin typeface="Verdana" pitchFamily="34" charset="0"/>
              <a:ea typeface="Verdana" pitchFamily="34" charset="0"/>
              <a:cs typeface="Verdana" pitchFamily="34" charset="0"/>
            </a:endParaRPr>
          </a:p>
          <a:p>
            <a:pPr marL="0" lvl="1" indent="0" algn="ctr">
              <a:spcBef>
                <a:spcPts val="600"/>
              </a:spcBef>
              <a:buClr>
                <a:schemeClr val="accent2"/>
              </a:buClr>
              <a:buNone/>
            </a:pPr>
            <a:r>
              <a:rPr lang="en-US" altLang="zh-TW" sz="3600" dirty="0" smtClean="0">
                <a:solidFill>
                  <a:schemeClr val="bg1"/>
                </a:solidFill>
                <a:latin typeface="Verdana" pitchFamily="34" charset="0"/>
                <a:ea typeface="Verdana" pitchFamily="34" charset="0"/>
                <a:cs typeface="Verdana" pitchFamily="34" charset="0"/>
              </a:rPr>
              <a:t>What </a:t>
            </a:r>
            <a:r>
              <a:rPr lang="en-US" altLang="zh-TW" sz="3600" dirty="0">
                <a:solidFill>
                  <a:schemeClr val="bg1"/>
                </a:solidFill>
                <a:latin typeface="Verdana" pitchFamily="34" charset="0"/>
                <a:ea typeface="Verdana" pitchFamily="34" charset="0"/>
                <a:cs typeface="Verdana" pitchFamily="34" charset="0"/>
              </a:rPr>
              <a:t>is Defensive</a:t>
            </a:r>
            <a:r>
              <a:rPr lang="zh-TW" altLang="en-US" sz="3600" dirty="0">
                <a:solidFill>
                  <a:schemeClr val="bg1"/>
                </a:solidFill>
                <a:latin typeface="微軟正黑體" pitchFamily="34" charset="-120"/>
                <a:ea typeface="微軟正黑體" pitchFamily="34" charset="-120"/>
              </a:rPr>
              <a:t> </a:t>
            </a:r>
            <a:r>
              <a:rPr lang="en-US" altLang="zh-TW" sz="3600" dirty="0">
                <a:solidFill>
                  <a:schemeClr val="bg1"/>
                </a:solidFill>
                <a:latin typeface="微軟正黑體" pitchFamily="34" charset="-120"/>
                <a:ea typeface="微軟正黑體" pitchFamily="34" charset="-120"/>
              </a:rPr>
              <a:t>programming?</a:t>
            </a:r>
            <a:endParaRPr lang="en-US" altLang="zh-TW" sz="3600" dirty="0">
              <a:solidFill>
                <a:schemeClr val="bg1"/>
              </a:solidFill>
            </a:endParaRPr>
          </a:p>
          <a:p>
            <a:endParaRPr lang="zh-TW" altLang="en-US" dirty="0"/>
          </a:p>
        </p:txBody>
      </p:sp>
    </p:spTree>
    <p:extLst>
      <p:ext uri="{BB962C8B-B14F-4D97-AF65-F5344CB8AC3E}">
        <p14:creationId xmlns:p14="http://schemas.microsoft.com/office/powerpoint/2010/main" val="428589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611560" y="1628800"/>
            <a:ext cx="8136904" cy="4572000"/>
          </a:xfrm>
        </p:spPr>
        <p:txBody>
          <a:bodyPr>
            <a:normAutofit fontScale="40000" lnSpcReduction="20000"/>
          </a:bodyPr>
          <a:lstStyle/>
          <a:p>
            <a:pPr marL="365760" lvl="1" indent="0">
              <a:buNone/>
            </a:pPr>
            <a:r>
              <a:rPr lang="zh-TW" altLang="en-US" sz="7600" dirty="0" smtClean="0">
                <a:solidFill>
                  <a:schemeClr val="tx1"/>
                </a:solidFill>
              </a:rPr>
              <a:t>是</a:t>
            </a:r>
            <a:r>
              <a:rPr lang="zh-TW" altLang="en-US" sz="6700" dirty="0" smtClean="0">
                <a:solidFill>
                  <a:schemeClr val="tx1"/>
                </a:solidFill>
              </a:rPr>
              <a:t>一個程式概念</a:t>
            </a:r>
            <a:endParaRPr lang="en-US" altLang="zh-TW" sz="6700" dirty="0" smtClean="0">
              <a:solidFill>
                <a:schemeClr val="tx1"/>
              </a:solidFill>
            </a:endParaRPr>
          </a:p>
          <a:p>
            <a:pPr marL="365760" lvl="1" indent="0">
              <a:buNone/>
            </a:pPr>
            <a:endParaRPr lang="en-US" altLang="zh-TW" sz="4300" dirty="0">
              <a:solidFill>
                <a:schemeClr val="tx1"/>
              </a:solidFill>
            </a:endParaRPr>
          </a:p>
          <a:p>
            <a:pPr lvl="1">
              <a:buFont typeface="Wingdings" pitchFamily="2" charset="2"/>
              <a:buChar char="n"/>
            </a:pPr>
            <a:r>
              <a:rPr lang="zh-TW" altLang="en-US" sz="5100" dirty="0" smtClean="0">
                <a:solidFill>
                  <a:schemeClr val="tx1"/>
                </a:solidFill>
              </a:rPr>
              <a:t>防範</a:t>
            </a:r>
            <a:r>
              <a:rPr lang="zh-TW" altLang="en-US" sz="5100" dirty="0">
                <a:solidFill>
                  <a:schemeClr val="tx1"/>
                </a:solidFill>
              </a:rPr>
              <a:t>例外</a:t>
            </a:r>
            <a:r>
              <a:rPr lang="zh-TW" altLang="en-US" sz="5100" dirty="0" smtClean="0">
                <a:solidFill>
                  <a:schemeClr val="tx1"/>
                </a:solidFill>
              </a:rPr>
              <a:t>的</a:t>
            </a:r>
            <a:r>
              <a:rPr lang="zh-TW" altLang="en-US" sz="5100" dirty="0" smtClean="0">
                <a:solidFill>
                  <a:schemeClr val="tx1"/>
                </a:solidFill>
              </a:rPr>
              <a:t>錯誤</a:t>
            </a:r>
            <a:endParaRPr lang="en-US" altLang="zh-TW" sz="5100" dirty="0" smtClean="0">
              <a:solidFill>
                <a:schemeClr val="tx1"/>
              </a:solidFill>
            </a:endParaRPr>
          </a:p>
          <a:p>
            <a:pPr lvl="1">
              <a:buFont typeface="Wingdings" pitchFamily="2" charset="2"/>
              <a:buChar char="n"/>
            </a:pPr>
            <a:endParaRPr lang="en-US" altLang="zh-TW" sz="5100" dirty="0" smtClean="0">
              <a:solidFill>
                <a:schemeClr val="tx1"/>
              </a:solidFill>
            </a:endParaRPr>
          </a:p>
          <a:p>
            <a:pPr lvl="1">
              <a:buFont typeface="Wingdings" pitchFamily="2" charset="2"/>
              <a:buChar char="n"/>
            </a:pPr>
            <a:r>
              <a:rPr lang="zh-TW" altLang="en-US" sz="5100" dirty="0">
                <a:solidFill>
                  <a:schemeClr val="tx1"/>
                </a:solidFill>
              </a:rPr>
              <a:t>使用起來</a:t>
            </a:r>
            <a:r>
              <a:rPr lang="zh-TW" altLang="en-US" sz="5100" dirty="0" smtClean="0">
                <a:solidFill>
                  <a:schemeClr val="tx1"/>
                </a:solidFill>
              </a:rPr>
              <a:t>更</a:t>
            </a:r>
            <a:r>
              <a:rPr lang="zh-TW" altLang="en-US" sz="5100" dirty="0">
                <a:solidFill>
                  <a:schemeClr val="tx1"/>
                </a:solidFill>
              </a:rPr>
              <a:t>穩定</a:t>
            </a:r>
            <a:endParaRPr lang="en-US" altLang="zh-TW" sz="5100" dirty="0" smtClean="0">
              <a:solidFill>
                <a:schemeClr val="tx1"/>
              </a:solidFill>
            </a:endParaRPr>
          </a:p>
          <a:p>
            <a:pPr lvl="1">
              <a:buFont typeface="Wingdings" pitchFamily="2" charset="2"/>
              <a:buChar char="n"/>
            </a:pPr>
            <a:endParaRPr lang="en-US" altLang="zh-TW" sz="5100" dirty="0">
              <a:solidFill>
                <a:schemeClr val="tx1"/>
              </a:solidFill>
            </a:endParaRPr>
          </a:p>
          <a:p>
            <a:pPr lvl="1">
              <a:buFont typeface="Wingdings" pitchFamily="2" charset="2"/>
              <a:buChar char="n"/>
            </a:pPr>
            <a:r>
              <a:rPr lang="zh-TW" altLang="en-US" sz="5100" dirty="0" smtClean="0">
                <a:solidFill>
                  <a:schemeClr val="tx1"/>
                </a:solidFill>
              </a:rPr>
              <a:t>讓世界更加美好</a:t>
            </a:r>
            <a:endParaRPr lang="en-US" altLang="zh-TW" sz="5100" dirty="0" smtClean="0">
              <a:solidFill>
                <a:schemeClr val="tx1"/>
              </a:solidFill>
            </a:endParaRPr>
          </a:p>
          <a:p>
            <a:pPr lvl="1">
              <a:buFont typeface="Wingdings" pitchFamily="2" charset="2"/>
              <a:buChar char="n"/>
            </a:pPr>
            <a:endParaRPr lang="en-US" altLang="zh-TW" sz="4300" dirty="0" smtClean="0">
              <a:solidFill>
                <a:schemeClr val="tx1"/>
              </a:solidFill>
            </a:endParaRPr>
          </a:p>
          <a:p>
            <a:pPr marL="365760" lvl="1" indent="0">
              <a:buNone/>
            </a:pPr>
            <a:endParaRPr lang="en-US" altLang="zh-TW" sz="3800" dirty="0" smtClean="0">
              <a:solidFill>
                <a:schemeClr val="tx1"/>
              </a:solidFill>
            </a:endParaRPr>
          </a:p>
          <a:p>
            <a:pPr marL="365760" lvl="1" indent="0">
              <a:buNone/>
            </a:pPr>
            <a:r>
              <a:rPr lang="en-US" altLang="zh-TW" dirty="0">
                <a:solidFill>
                  <a:schemeClr val="tx1"/>
                </a:solidFill>
              </a:rPr>
              <a:t>	</a:t>
            </a:r>
            <a:endParaRPr lang="en-US" altLang="zh-TW" dirty="0" smtClean="0">
              <a:solidFill>
                <a:schemeClr val="tx1"/>
              </a:solidFill>
            </a:endParaRPr>
          </a:p>
          <a:p>
            <a:pPr lvl="2">
              <a:buFont typeface="Wingdings" pitchFamily="2" charset="2"/>
              <a:buChar char="n"/>
            </a:pPr>
            <a:endParaRPr lang="en-US" altLang="zh-TW" dirty="0" smtClean="0">
              <a:solidFill>
                <a:schemeClr val="tx1"/>
              </a:solidFill>
            </a:endParaRPr>
          </a:p>
          <a:p>
            <a:pPr lvl="2">
              <a:buFont typeface="Wingdings" pitchFamily="2" charset="2"/>
              <a:buChar char="n"/>
            </a:pPr>
            <a:endParaRPr lang="en-US" altLang="zh-TW" dirty="0" smtClean="0">
              <a:solidFill>
                <a:schemeClr val="tx1"/>
              </a:solidFill>
            </a:endParaRPr>
          </a:p>
          <a:p>
            <a:pPr lvl="2">
              <a:buFont typeface="Wingdings" pitchFamily="2" charset="2"/>
              <a:buChar char="n"/>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sz="3200"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pPr marL="0" lvl="1" indent="0">
              <a:spcBef>
                <a:spcPts val="600"/>
              </a:spcBef>
            </a:pPr>
            <a:r>
              <a:rPr lang="en-US" altLang="zh-TW" sz="3600" dirty="0" smtClean="0">
                <a:solidFill>
                  <a:schemeClr val="tx1"/>
                </a:solidFill>
                <a:latin typeface="Verdana" pitchFamily="34" charset="0"/>
                <a:ea typeface="Verdana" pitchFamily="34" charset="0"/>
                <a:cs typeface="Verdana" pitchFamily="34" charset="0"/>
              </a:rPr>
              <a:t>What is Defensive</a:t>
            </a:r>
            <a:r>
              <a:rPr lang="zh-TW" altLang="en-US" sz="3600" dirty="0" smtClean="0">
                <a:solidFill>
                  <a:schemeClr val="tx1"/>
                </a:solidFill>
                <a:latin typeface="微軟正黑體" pitchFamily="34" charset="-120"/>
                <a:ea typeface="微軟正黑體" pitchFamily="34" charset="-120"/>
              </a:rPr>
              <a:t> </a:t>
            </a:r>
            <a:r>
              <a:rPr lang="en-US" altLang="zh-TW" sz="3600" dirty="0" smtClean="0">
                <a:solidFill>
                  <a:schemeClr val="tx1"/>
                </a:solidFill>
                <a:latin typeface="微軟正黑體" pitchFamily="34" charset="-120"/>
                <a:ea typeface="微軟正黑體" pitchFamily="34" charset="-120"/>
              </a:rPr>
              <a:t>programming?</a:t>
            </a:r>
            <a:endParaRPr lang="en-US" altLang="zh-TW" sz="3600" dirty="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3356991"/>
            <a:ext cx="3437781" cy="224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4477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lvl="1">
              <a:buFont typeface="Wingdings" pitchFamily="2" charset="2"/>
              <a:buChar char="ü"/>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lvl="1">
              <a:buFont typeface="Wingdings" pitchFamily="2" charset="2"/>
              <a:buChar char="ü"/>
            </a:pPr>
            <a:endParaRPr lang="en-US" altLang="zh-TW" dirty="0" smtClean="0">
              <a:solidFill>
                <a:schemeClr val="tx1"/>
              </a:solidFill>
            </a:endParaRPr>
          </a:p>
          <a:p>
            <a:pPr marL="365760" lvl="1" indent="0" algn="ctr">
              <a:buNone/>
            </a:pPr>
            <a:r>
              <a:rPr lang="zh-TW" altLang="en-US" sz="4000" dirty="0" smtClean="0">
                <a:solidFill>
                  <a:schemeClr val="tx1"/>
                </a:solidFill>
              </a:rPr>
              <a:t>防範例外的錯誤</a:t>
            </a:r>
            <a:endParaRPr lang="en-US" altLang="zh-TW" sz="4000" dirty="0">
              <a:solidFill>
                <a:schemeClr val="tx1"/>
              </a:solidFill>
            </a:endParaRPr>
          </a:p>
          <a:p>
            <a:pPr lvl="1">
              <a:buFont typeface="Wingdings" pitchFamily="2" charset="2"/>
              <a:buChar char="ü"/>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pPr algn="ctr"/>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spTree>
    <p:extLst>
      <p:ext uri="{BB962C8B-B14F-4D97-AF65-F5344CB8AC3E}">
        <p14:creationId xmlns:p14="http://schemas.microsoft.com/office/powerpoint/2010/main" val="3147385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40000" lnSpcReduction="20000"/>
          </a:bodyPr>
          <a:lstStyle/>
          <a:p>
            <a:pPr marL="365760" lvl="1" indent="0">
              <a:buNone/>
            </a:pPr>
            <a:r>
              <a:rPr lang="zh-TW" altLang="en-US" sz="8000" dirty="0" smtClean="0">
                <a:solidFill>
                  <a:schemeClr val="tx1"/>
                </a:solidFill>
              </a:rPr>
              <a:t>例外錯誤的產生</a:t>
            </a:r>
            <a:endParaRPr lang="en-US" altLang="zh-TW" sz="8000" dirty="0" smtClean="0">
              <a:solidFill>
                <a:schemeClr val="tx1"/>
              </a:solidFill>
            </a:endParaRPr>
          </a:p>
          <a:p>
            <a:pPr marL="365760" lvl="1" indent="0">
              <a:buNone/>
            </a:pPr>
            <a:endParaRPr lang="en-US" altLang="zh-TW" sz="5800" dirty="0">
              <a:solidFill>
                <a:schemeClr val="tx1"/>
              </a:solidFill>
            </a:endParaRPr>
          </a:p>
          <a:p>
            <a:pPr lvl="1">
              <a:buFont typeface="Wingdings" pitchFamily="2" charset="2"/>
              <a:buChar char="n"/>
            </a:pPr>
            <a:r>
              <a:rPr lang="zh-TW" altLang="en-US" sz="6000" dirty="0" smtClean="0">
                <a:solidFill>
                  <a:schemeClr val="tx1"/>
                </a:solidFill>
              </a:rPr>
              <a:t>外部資料的輸入</a:t>
            </a:r>
            <a:endParaRPr lang="en-US" altLang="zh-TW" sz="6000" dirty="0" smtClean="0">
              <a:solidFill>
                <a:schemeClr val="tx1"/>
              </a:solidFill>
            </a:endParaRPr>
          </a:p>
          <a:p>
            <a:pPr lvl="1">
              <a:buFont typeface="Wingdings" pitchFamily="2" charset="2"/>
              <a:buChar char="n"/>
            </a:pPr>
            <a:endParaRPr lang="en-US" altLang="zh-TW" sz="5100" dirty="0">
              <a:solidFill>
                <a:schemeClr val="tx1"/>
              </a:solidFill>
            </a:endParaRPr>
          </a:p>
          <a:p>
            <a:pPr lvl="1">
              <a:buFont typeface="Wingdings" pitchFamily="2" charset="2"/>
              <a:buChar char="n"/>
            </a:pPr>
            <a:endParaRPr lang="en-US" altLang="zh-TW" sz="5100" dirty="0" smtClean="0">
              <a:solidFill>
                <a:schemeClr val="tx1"/>
              </a:solidFill>
            </a:endParaRPr>
          </a:p>
          <a:p>
            <a:pPr lvl="1">
              <a:buFont typeface="Wingdings" pitchFamily="2" charset="2"/>
              <a:buChar char="n"/>
            </a:pPr>
            <a:endParaRPr lang="en-US" altLang="zh-TW" sz="3400" dirty="0" smtClean="0">
              <a:solidFill>
                <a:schemeClr val="tx1"/>
              </a:solidFill>
            </a:endParaRPr>
          </a:p>
          <a:p>
            <a:pPr lvl="1">
              <a:buFont typeface="Wingdings" pitchFamily="2" charset="2"/>
              <a:buChar char="n"/>
            </a:pPr>
            <a:r>
              <a:rPr lang="zh-TW" altLang="en-US" sz="6000" dirty="0">
                <a:solidFill>
                  <a:schemeClr val="tx1"/>
                </a:solidFill>
              </a:rPr>
              <a:t>內部流程錯誤</a:t>
            </a:r>
            <a:endParaRPr lang="en-US" altLang="zh-TW" sz="6000" dirty="0">
              <a:solidFill>
                <a:schemeClr val="tx1"/>
              </a:solidFill>
            </a:endParaRPr>
          </a:p>
          <a:p>
            <a:pPr lvl="1">
              <a:buFont typeface="Wingdings" pitchFamily="2" charset="2"/>
              <a:buChar char="n"/>
            </a:pPr>
            <a:endParaRPr lang="en-US" altLang="zh-TW" sz="3400" dirty="0" smtClean="0">
              <a:solidFill>
                <a:schemeClr val="tx1"/>
              </a:solidFill>
            </a:endParaRPr>
          </a:p>
          <a:p>
            <a:pPr lvl="1">
              <a:buFont typeface="Wingdings" pitchFamily="2" charset="2"/>
              <a:buChar char="n"/>
            </a:pPr>
            <a:endParaRPr lang="en-US" altLang="zh-TW" sz="3200" dirty="0" smtClean="0">
              <a:solidFill>
                <a:schemeClr val="tx1"/>
              </a:solidFill>
            </a:endParaRPr>
          </a:p>
          <a:p>
            <a:pPr lvl="1">
              <a:buFont typeface="Wingdings" pitchFamily="2" charset="2"/>
              <a:buChar char="n"/>
            </a:pPr>
            <a:endParaRPr lang="en-US" altLang="zh-TW" sz="3200" dirty="0">
              <a:solidFill>
                <a:schemeClr val="tx1"/>
              </a:solidFill>
            </a:endParaRPr>
          </a:p>
          <a:p>
            <a:pPr lvl="1">
              <a:buFont typeface="Wingdings" pitchFamily="2" charset="2"/>
              <a:buChar char="n"/>
            </a:pPr>
            <a:endParaRPr lang="en-US" altLang="zh-TW" sz="3200" dirty="0">
              <a:solidFill>
                <a:schemeClr val="tx1"/>
              </a:solidFill>
            </a:endParaRPr>
          </a:p>
          <a:p>
            <a:pPr lvl="1">
              <a:buFont typeface="Wingdings" pitchFamily="2" charset="2"/>
              <a:buChar char="n"/>
            </a:pPr>
            <a:endParaRPr lang="en-US" altLang="zh-TW" sz="3200" dirty="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sz="3200"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spTree>
    <p:extLst>
      <p:ext uri="{BB962C8B-B14F-4D97-AF65-F5344CB8AC3E}">
        <p14:creationId xmlns:p14="http://schemas.microsoft.com/office/powerpoint/2010/main" val="17317509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85000" lnSpcReduction="20000"/>
          </a:bodyPr>
          <a:lstStyle/>
          <a:p>
            <a:pPr marL="365760" lvl="1" indent="0">
              <a:buNone/>
            </a:pPr>
            <a:r>
              <a:rPr lang="zh-TW" altLang="en-US" sz="3800" dirty="0">
                <a:solidFill>
                  <a:schemeClr val="tx1"/>
                </a:solidFill>
              </a:rPr>
              <a:t>預測所有外部資料</a:t>
            </a:r>
            <a:endParaRPr lang="en-US" altLang="zh-TW" sz="3800" dirty="0">
              <a:solidFill>
                <a:schemeClr val="tx1"/>
              </a:solidFill>
            </a:endParaRPr>
          </a:p>
          <a:p>
            <a:pPr lvl="1">
              <a:buFont typeface="Wingdings" pitchFamily="2" charset="2"/>
              <a:buChar char="n"/>
            </a:pPr>
            <a:endParaRPr lang="en-US" altLang="zh-TW" sz="3200" dirty="0" smtClean="0">
              <a:solidFill>
                <a:schemeClr val="tx1"/>
              </a:solidFill>
            </a:endParaRPr>
          </a:p>
          <a:p>
            <a:pPr lvl="1">
              <a:buFont typeface="Wingdings" pitchFamily="2" charset="2"/>
              <a:buChar char="n"/>
            </a:pPr>
            <a:endParaRPr lang="en-US" altLang="zh-TW" sz="3200" dirty="0">
              <a:solidFill>
                <a:schemeClr val="tx1"/>
              </a:solidFill>
            </a:endParaRPr>
          </a:p>
          <a:p>
            <a:pPr lvl="1">
              <a:buFont typeface="Wingdings" pitchFamily="2" charset="2"/>
              <a:buChar char="n"/>
            </a:pPr>
            <a:r>
              <a:rPr lang="zh-TW" altLang="en-US" sz="2800" dirty="0" smtClean="0">
                <a:solidFill>
                  <a:schemeClr val="tx1"/>
                </a:solidFill>
              </a:rPr>
              <a:t>不要</a:t>
            </a:r>
            <a:r>
              <a:rPr lang="zh-TW" altLang="en-US" sz="2800" dirty="0">
                <a:solidFill>
                  <a:schemeClr val="tx1"/>
                </a:solidFill>
              </a:rPr>
              <a:t>相信</a:t>
            </a:r>
            <a:r>
              <a:rPr lang="zh-TW" altLang="en-US" sz="2800" dirty="0" smtClean="0">
                <a:solidFill>
                  <a:schemeClr val="tx1"/>
                </a:solidFill>
              </a:rPr>
              <a:t>所有來自外部的資料</a:t>
            </a:r>
            <a:endParaRPr lang="en-US" altLang="zh-TW" sz="2800" dirty="0" smtClean="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sz="3200" dirty="0" smtClean="0">
              <a:solidFill>
                <a:schemeClr val="tx1"/>
              </a:solidFill>
            </a:endParaRPr>
          </a:p>
          <a:p>
            <a:pPr lvl="1">
              <a:buFont typeface="Wingdings" pitchFamily="2" charset="2"/>
              <a:buChar char="n"/>
            </a:pPr>
            <a:r>
              <a:rPr lang="zh-TW" altLang="en-US" sz="2800" dirty="0" smtClean="0">
                <a:solidFill>
                  <a:schemeClr val="tx1"/>
                </a:solidFill>
              </a:rPr>
              <a:t>對</a:t>
            </a:r>
            <a:r>
              <a:rPr lang="zh-TW" altLang="en-US" sz="2800" dirty="0">
                <a:solidFill>
                  <a:schemeClr val="tx1"/>
                </a:solidFill>
              </a:rPr>
              <a:t>外部</a:t>
            </a:r>
            <a:r>
              <a:rPr lang="zh-TW" altLang="en-US" sz="2800" dirty="0" smtClean="0">
                <a:solidFill>
                  <a:schemeClr val="tx1"/>
                </a:solidFill>
              </a:rPr>
              <a:t>資料進行</a:t>
            </a:r>
            <a:r>
              <a:rPr lang="zh-TW" altLang="en-US" sz="2800" dirty="0" smtClean="0">
                <a:solidFill>
                  <a:schemeClr val="tx1"/>
                </a:solidFill>
              </a:rPr>
              <a:t>判斷</a:t>
            </a:r>
            <a:endParaRPr lang="en-US" altLang="zh-TW" sz="2800" dirty="0" smtClean="0">
              <a:solidFill>
                <a:schemeClr val="tx1"/>
              </a:solidFill>
            </a:endParaRPr>
          </a:p>
          <a:p>
            <a:pPr marL="777240" lvl="2" indent="0">
              <a:buNone/>
            </a:pPr>
            <a:r>
              <a:rPr lang="en-US" altLang="zh-TW" sz="2500" dirty="0" smtClean="0">
                <a:solidFill>
                  <a:schemeClr val="tx1"/>
                </a:solidFill>
              </a:rPr>
              <a:t>	</a:t>
            </a:r>
            <a:r>
              <a:rPr lang="zh-TW" altLang="en-US" sz="2500" dirty="0" smtClean="0">
                <a:solidFill>
                  <a:schemeClr val="tx1"/>
                </a:solidFill>
              </a:rPr>
              <a:t> 型態、長度、範圍</a:t>
            </a:r>
            <a:endParaRPr lang="zh-TW" altLang="en-US" sz="2500" dirty="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6148" name="Picture 4" descr="https://i.ytimg.com/vi/q5_HW7xg-ds/hq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3140968"/>
            <a:ext cx="3515883" cy="2636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098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365760" lvl="1" indent="0">
              <a:buNone/>
            </a:pPr>
            <a:r>
              <a:rPr lang="en-US" altLang="zh-TW" sz="3200" dirty="0" smtClean="0">
                <a:solidFill>
                  <a:schemeClr val="tx1"/>
                </a:solidFill>
              </a:rPr>
              <a:t>If()</a:t>
            </a:r>
            <a:r>
              <a:rPr lang="zh-TW" altLang="en-US" sz="3200" dirty="0" smtClean="0">
                <a:solidFill>
                  <a:schemeClr val="tx1"/>
                </a:solidFill>
              </a:rPr>
              <a:t>判斷</a:t>
            </a:r>
            <a:endParaRPr lang="en-US" altLang="zh-TW" sz="3200"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647950"/>
            <a:ext cx="402907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向右箭號 4"/>
          <p:cNvSpPr/>
          <p:nvPr/>
        </p:nvSpPr>
        <p:spPr>
          <a:xfrm>
            <a:off x="1187624" y="2728849"/>
            <a:ext cx="1296144" cy="720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75378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365760" lvl="1" indent="0">
              <a:buNone/>
            </a:pPr>
            <a:r>
              <a:rPr lang="en-US" altLang="zh-TW" sz="3200" dirty="0" smtClean="0">
                <a:solidFill>
                  <a:schemeClr val="tx1"/>
                </a:solidFill>
              </a:rPr>
              <a:t>Try/catch</a:t>
            </a:r>
            <a:endParaRPr lang="en-US" altLang="zh-TW" sz="3200" dirty="0" smtClean="0">
              <a:solidFill>
                <a:schemeClr val="tx1"/>
              </a:solidFill>
            </a:endParaRPr>
          </a:p>
          <a:p>
            <a:pPr lvl="1">
              <a:buFont typeface="Wingdings" pitchFamily="2" charset="2"/>
              <a:buChar char="n"/>
            </a:pPr>
            <a:endParaRPr lang="en-US" altLang="zh-TW" sz="3200" dirty="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sz="3200" dirty="0" smtClean="0">
              <a:solidFill>
                <a:schemeClr val="tx1"/>
              </a:solidFill>
            </a:endParaRPr>
          </a:p>
          <a:p>
            <a:pPr lvl="1">
              <a:buFont typeface="Wingdings" pitchFamily="2" charset="2"/>
              <a:buChar char="n"/>
            </a:pPr>
            <a:endParaRPr lang="en-US" altLang="zh-TW" dirty="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132856"/>
            <a:ext cx="4448175"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向右箭號 3"/>
          <p:cNvSpPr/>
          <p:nvPr/>
        </p:nvSpPr>
        <p:spPr>
          <a:xfrm>
            <a:off x="1331640" y="2564904"/>
            <a:ext cx="1512168" cy="720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向右箭號 6"/>
          <p:cNvSpPr/>
          <p:nvPr/>
        </p:nvSpPr>
        <p:spPr>
          <a:xfrm>
            <a:off x="1326771" y="4833156"/>
            <a:ext cx="1512168" cy="720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643809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宣紙">
  <a:themeElements>
    <a:clrScheme name="宣紙">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宣紙">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宣紙">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1360</TotalTime>
  <Words>501</Words>
  <Application>Microsoft Office PowerPoint</Application>
  <PresentationFormat>如螢幕大小 (4:3)</PresentationFormat>
  <Paragraphs>240</Paragraphs>
  <Slides>28</Slides>
  <Notes>6</Notes>
  <HiddenSlides>0</HiddenSlides>
  <MMClips>0</MMClips>
  <ScaleCrop>false</ScaleCrop>
  <HeadingPairs>
    <vt:vector size="4" baseType="variant">
      <vt:variant>
        <vt:lpstr>佈景主題</vt:lpstr>
      </vt:variant>
      <vt:variant>
        <vt:i4>1</vt:i4>
      </vt:variant>
      <vt:variant>
        <vt:lpstr>投影片標題</vt:lpstr>
      </vt:variant>
      <vt:variant>
        <vt:i4>28</vt:i4>
      </vt:variant>
    </vt:vector>
  </HeadingPairs>
  <TitlesOfParts>
    <vt:vector size="29" baseType="lpstr">
      <vt:lpstr>宣紙</vt:lpstr>
      <vt:lpstr>Learning Defensive programming</vt:lpstr>
      <vt:lpstr>簡報大綱</vt:lpstr>
      <vt:lpstr>PowerPoint 簡報</vt:lpstr>
      <vt:lpstr>What is 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心得感想</vt:lpstr>
      <vt:lpstr>心得感想</vt:lpstr>
      <vt:lpstr>PowerPoint 簡報</vt:lpstr>
      <vt:lpstr>PowerPoint 簡報</vt:lpstr>
      <vt:lpstr>未縮減之完整心得感想</vt:lpstr>
      <vt:lpstr>心得感想</vt:lpstr>
      <vt:lpstr>心得感想</vt:lpstr>
      <vt:lpstr>心得感想</vt:lpstr>
      <vt:lpstr>心得感想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Defensive programming</dc:title>
  <dc:creator>Windows 使用者</dc:creator>
  <cp:lastModifiedBy>Windows 使用者</cp:lastModifiedBy>
  <cp:revision>80</cp:revision>
  <dcterms:created xsi:type="dcterms:W3CDTF">2016-08-17T01:44:49Z</dcterms:created>
  <dcterms:modified xsi:type="dcterms:W3CDTF">2016-08-19T05:31:46Z</dcterms:modified>
</cp:coreProperties>
</file>