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6"/>
  </p:notesMasterIdLst>
  <p:sldIdLst>
    <p:sldId id="258" r:id="rId2"/>
    <p:sldId id="294" r:id="rId3"/>
    <p:sldId id="298" r:id="rId4"/>
    <p:sldId id="261" r:id="rId5"/>
    <p:sldId id="281" r:id="rId6"/>
    <p:sldId id="302" r:id="rId7"/>
    <p:sldId id="286" r:id="rId8"/>
    <p:sldId id="288" r:id="rId9"/>
    <p:sldId id="272" r:id="rId10"/>
    <p:sldId id="299" r:id="rId11"/>
    <p:sldId id="278" r:id="rId12"/>
    <p:sldId id="283" r:id="rId13"/>
    <p:sldId id="285" r:id="rId14"/>
    <p:sldId id="306" r:id="rId15"/>
    <p:sldId id="284" r:id="rId16"/>
    <p:sldId id="303" r:id="rId17"/>
    <p:sldId id="276" r:id="rId18"/>
    <p:sldId id="275" r:id="rId19"/>
    <p:sldId id="263" r:id="rId20"/>
    <p:sldId id="293" r:id="rId21"/>
    <p:sldId id="295" r:id="rId22"/>
    <p:sldId id="297" r:id="rId23"/>
    <p:sldId id="296" r:id="rId24"/>
    <p:sldId id="304"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54" autoAdjust="0"/>
  </p:normalViewPr>
  <p:slideViewPr>
    <p:cSldViewPr>
      <p:cViewPr>
        <p:scale>
          <a:sx n="117" d="100"/>
          <a:sy n="117" d="100"/>
        </p:scale>
        <p:origin x="414" y="6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7E32A-C35F-4EC9-A84E-2569D6764C63}" type="datetimeFigureOut">
              <a:rPr lang="zh-TW" altLang="en-US" smtClean="0"/>
              <a:t>2016/8/18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1BAC6-82E4-402F-A165-5BF59D39E2CB}" type="slidenum">
              <a:rPr lang="zh-TW" altLang="en-US" smtClean="0"/>
              <a:t>‹#›</a:t>
            </a:fld>
            <a:endParaRPr lang="zh-TW" altLang="en-US"/>
          </a:p>
        </p:txBody>
      </p:sp>
    </p:spTree>
    <p:extLst>
      <p:ext uri="{BB962C8B-B14F-4D97-AF65-F5344CB8AC3E}">
        <p14:creationId xmlns:p14="http://schemas.microsoft.com/office/powerpoint/2010/main" val="340638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使用程式時不會隨便的崩壞，例如手機遊戲，如果隨便操作就跳</a:t>
            </a:r>
            <a:r>
              <a:rPr lang="en-US" altLang="zh-TW" dirty="0" smtClean="0"/>
              <a:t>game</a:t>
            </a:r>
            <a:r>
              <a:rPr lang="zh-TW" altLang="en-US" dirty="0" smtClean="0"/>
              <a:t> 那就不會有人想要使用這個程式，再者如果一個程式一堆奇奇怪怪的問題，那防護措施一定會有問題，就像這次的銀行盜領事件或是外國的新聞 女孩忽然戶頭匯入不屬於自己的錢一樣，會照成社會的動亂</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4</a:t>
            </a:fld>
            <a:endParaRPr lang="zh-TW" altLang="en-US"/>
          </a:p>
        </p:txBody>
      </p:sp>
    </p:spTree>
    <p:extLst>
      <p:ext uri="{BB962C8B-B14F-4D97-AF65-F5344CB8AC3E}">
        <p14:creationId xmlns:p14="http://schemas.microsoft.com/office/powerpoint/2010/main" val="422082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預測所有外部資料</a:t>
            </a:r>
            <a:r>
              <a:rPr lang="en-US" altLang="zh-TW" dirty="0" smtClean="0"/>
              <a:t>—</a:t>
            </a:r>
            <a:r>
              <a:rPr lang="zh-TW" altLang="en-US" dirty="0" smtClean="0"/>
              <a:t>要能夠判斷的出這筆資料是否正確 包刮 內容正負直 型態 或者包含了什麼奇怪的字串</a:t>
            </a:r>
            <a:endParaRPr lang="en-US" altLang="zh-TW" dirty="0" smtClean="0"/>
          </a:p>
          <a:p>
            <a:r>
              <a:rPr lang="en-US" altLang="zh-TW" dirty="0" smtClean="0"/>
              <a:t>2.</a:t>
            </a:r>
            <a:r>
              <a:rPr lang="zh-TW" altLang="en-US" dirty="0" smtClean="0"/>
              <a:t>處理怪異的輸入及操作  不管收到什麼奇怪的輸入資料近來後經過判斷可以給予一個溫和的結果</a:t>
            </a:r>
            <a:endParaRPr lang="en-US" altLang="zh-TW" dirty="0" smtClean="0"/>
          </a:p>
          <a:p>
            <a:r>
              <a:rPr lang="en-US" altLang="zh-TW" dirty="0" smtClean="0"/>
              <a:t>3.</a:t>
            </a:r>
            <a:r>
              <a:rPr lang="zh-TW" altLang="en-US" dirty="0" smtClean="0"/>
              <a:t>能夠判斷出例外情況，並且進行補救這些情況，不要讓程式</a:t>
            </a:r>
            <a:r>
              <a:rPr lang="en-US" altLang="zh-TW" dirty="0" smtClean="0"/>
              <a:t>crash</a:t>
            </a:r>
            <a:r>
              <a:rPr lang="zh-TW" altLang="en-US" dirty="0" smtClean="0"/>
              <a:t>掉，盡可能地繼續讓程式運轉</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5</a:t>
            </a:fld>
            <a:endParaRPr lang="zh-TW" altLang="en-US"/>
          </a:p>
        </p:txBody>
      </p:sp>
    </p:spTree>
    <p:extLst>
      <p:ext uri="{BB962C8B-B14F-4D97-AF65-F5344CB8AC3E}">
        <p14:creationId xmlns:p14="http://schemas.microsoft.com/office/powerpoint/2010/main" val="342319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不要相信所有外面來的資料，即是它看起來人模人樣，都要進行判斷，人人都會有打錯的時候，就像是念課文 即使都在課本上但是你就是會念錯</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7</a:t>
            </a:fld>
            <a:endParaRPr lang="zh-TW" altLang="en-US"/>
          </a:p>
        </p:txBody>
      </p:sp>
    </p:spTree>
    <p:extLst>
      <p:ext uri="{BB962C8B-B14F-4D97-AF65-F5344CB8AC3E}">
        <p14:creationId xmlns:p14="http://schemas.microsoft.com/office/powerpoint/2010/main" val="39237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再怎麼怪異的輸入 都可以給予最溫和的回應，就像是耶穌 </a:t>
            </a:r>
            <a:endParaRPr lang="zh-TW" altLang="en-US" dirty="0"/>
          </a:p>
        </p:txBody>
      </p:sp>
      <p:sp>
        <p:nvSpPr>
          <p:cNvPr id="4" name="投影片編號版面配置區 3"/>
          <p:cNvSpPr>
            <a:spLocks noGrp="1"/>
          </p:cNvSpPr>
          <p:nvPr>
            <p:ph type="sldNum" sz="quarter" idx="10"/>
          </p:nvPr>
        </p:nvSpPr>
        <p:spPr/>
        <p:txBody>
          <a:bodyPr/>
          <a:lstStyle/>
          <a:p>
            <a:fld id="{5451BAC6-82E4-402F-A165-5BF59D39E2CB}" type="slidenum">
              <a:rPr lang="zh-TW" altLang="en-US" smtClean="0"/>
              <a:t>11</a:t>
            </a:fld>
            <a:endParaRPr lang="zh-TW" altLang="en-US"/>
          </a:p>
        </p:txBody>
      </p:sp>
    </p:spTree>
    <p:extLst>
      <p:ext uri="{BB962C8B-B14F-4D97-AF65-F5344CB8AC3E}">
        <p14:creationId xmlns:p14="http://schemas.microsoft.com/office/powerpoint/2010/main" val="18263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副標題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標題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TW" altLang="en-US" smtClean="0"/>
              <a:t>按一下以編輯母片標題樣式</a:t>
            </a:r>
            <a:endParaRPr kumimoji="0" lang="en-US"/>
          </a:p>
        </p:txBody>
      </p:sp>
      <p:cxnSp>
        <p:nvCxnSpPr>
          <p:cNvPr id="8" name="直線接點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橢圓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版面配置區 14"/>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16" name="投影片編號版面配置區 15"/>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7" name="頁尾版面配置區 16"/>
          <p:cNvSpPr>
            <a:spLocks noGrp="1"/>
          </p:cNvSpPr>
          <p:nvPr>
            <p:ph type="ftr" sz="quarter" idx="12"/>
          </p:nvPr>
        </p:nvSpPr>
        <p:spPr/>
        <p:txBody>
          <a:bodyPr/>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內容版面配置區 8"/>
          <p:cNvSpPr>
            <a:spLocks noGrp="1"/>
          </p:cNvSpPr>
          <p:nvPr>
            <p:ph idx="1"/>
          </p:nvPr>
        </p:nvSpPr>
        <p:spPr>
          <a:xfrm>
            <a:off x="457200" y="1524000"/>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4" name="日期版面配置區 13"/>
          <p:cNvSpPr>
            <a:spLocks noGrp="1"/>
          </p:cNvSpPr>
          <p:nvPr>
            <p:ph type="dt" sz="half" idx="14"/>
          </p:nvPr>
        </p:nvSpPr>
        <p:spPr/>
        <p:txBody>
          <a:bodyPr/>
          <a:lstStyle/>
          <a:p>
            <a:fld id="{4359E883-C674-459D-999B-D413297D06FB}" type="datetimeFigureOut">
              <a:rPr lang="zh-TW" altLang="en-US" smtClean="0"/>
              <a:t>2016/8/18</a:t>
            </a:fld>
            <a:endParaRPr lang="zh-TW" altLang="en-US"/>
          </a:p>
        </p:txBody>
      </p:sp>
      <p:sp>
        <p:nvSpPr>
          <p:cNvPr id="15" name="投影片編號版面配置區 14"/>
          <p:cNvSpPr>
            <a:spLocks noGrp="1"/>
          </p:cNvSpPr>
          <p:nvPr>
            <p:ph type="sldNum" sz="quarter" idx="15"/>
          </p:nvPr>
        </p:nvSpPr>
        <p:spPr/>
        <p:txBody>
          <a:bodyPr/>
          <a:lstStyle>
            <a:lvl1pPr algn="ctr">
              <a:defRPr/>
            </a:lvl1pPr>
          </a:lstStyle>
          <a:p>
            <a:fld id="{E20B96CD-B6FB-4C57-948A-3F401C17B38A}" type="slidenum">
              <a:rPr lang="zh-TW" altLang="en-US" smtClean="0"/>
              <a:t>‹#›</a:t>
            </a:fld>
            <a:endParaRPr lang="zh-TW" altLang="en-US"/>
          </a:p>
        </p:txBody>
      </p:sp>
      <p:sp>
        <p:nvSpPr>
          <p:cNvPr id="16" name="頁尾版面配置區 15"/>
          <p:cNvSpPr>
            <a:spLocks noGrp="1"/>
          </p:cNvSpPr>
          <p:nvPr>
            <p:ph type="ftr" sz="quarter" idx="16"/>
          </p:nvPr>
        </p:nvSpPr>
        <p:spPr/>
        <p:txBody>
          <a:bodyPr/>
          <a:lstStyle/>
          <a:p>
            <a:endParaRPr lang="zh-TW" altLang="en-US"/>
          </a:p>
        </p:txBody>
      </p:sp>
      <p:sp>
        <p:nvSpPr>
          <p:cNvPr id="17" name="標題 16"/>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cxnSp>
        <p:nvCxnSpPr>
          <p:cNvPr id="7" name="直線接點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11" name="內容版面配置區 10"/>
          <p:cNvSpPr>
            <a:spLocks noGrp="1"/>
          </p:cNvSpPr>
          <p:nvPr>
            <p:ph sz="half" idx="1"/>
          </p:nvPr>
        </p:nvSpPr>
        <p:spPr>
          <a:xfrm>
            <a:off x="457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2"/>
          </p:nvPr>
        </p:nvSpPr>
        <p:spPr>
          <a:xfrm>
            <a:off x="4648200" y="1524000"/>
            <a:ext cx="4059936"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9" name="投影片編號版面配置區 8"/>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7" name="日期版面配置區 6"/>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3" name="文字版面配置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32" name="內容版面配置區 31"/>
          <p:cNvSpPr>
            <a:spLocks noGrp="1"/>
          </p:cNvSpPr>
          <p:nvPr>
            <p:ph sz="half" idx="2"/>
          </p:nvPr>
        </p:nvSpPr>
        <p:spPr>
          <a:xfrm>
            <a:off x="457200"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4" name="內容版面配置區 33"/>
          <p:cNvSpPr>
            <a:spLocks noGrp="1"/>
          </p:cNvSpPr>
          <p:nvPr>
            <p:ph sz="quarter" idx="4"/>
          </p:nvPr>
        </p:nvSpPr>
        <p:spPr>
          <a:xfrm>
            <a:off x="4649788" y="2201896"/>
            <a:ext cx="4038600" cy="391363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 name="標題 1"/>
          <p:cNvSpPr>
            <a:spLocks noGrp="1"/>
          </p:cNvSpPr>
          <p:nvPr>
            <p:ph type="title"/>
          </p:nvPr>
        </p:nvSpPr>
        <p:spPr>
          <a:xfrm>
            <a:off x="457200" y="155448"/>
            <a:ext cx="8229600" cy="1143000"/>
          </a:xfrm>
        </p:spPr>
        <p:txBody>
          <a:bodyPr anchor="b" anchorCtr="0"/>
          <a:lstStyle>
            <a:lvl1pPr>
              <a:defRPr/>
            </a:lvl1pPr>
          </a:lstStyle>
          <a:p>
            <a:r>
              <a:rPr kumimoji="0" lang="zh-TW" altLang="en-US" smtClean="0"/>
              <a:t>按一下以編輯母片標題樣式</a:t>
            </a:r>
            <a:endParaRPr kumimoji="0" lang="en-US"/>
          </a:p>
        </p:txBody>
      </p:sp>
      <p:sp>
        <p:nvSpPr>
          <p:cNvPr id="12" name="文字版面配置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cxnSp>
        <p:nvCxnSpPr>
          <p:cNvPr id="10" name="直線接點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20B96CD-B6FB-4C57-948A-3F401C17B38A}" type="slidenum">
              <a:rPr lang="zh-TW" altLang="en-US" smtClean="0"/>
              <a:t>‹#›</a:t>
            </a:fld>
            <a:endParaRPr lang="zh-TW"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20B96CD-B6FB-4C57-948A-3F401C17B38A}"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9" name="內容版面配置區 28"/>
          <p:cNvSpPr>
            <a:spLocks noGrp="1"/>
          </p:cNvSpPr>
          <p:nvPr>
            <p:ph sz="quarter" idx="1"/>
          </p:nvPr>
        </p:nvSpPr>
        <p:spPr>
          <a:xfrm>
            <a:off x="457200" y="457200"/>
            <a:ext cx="6248400" cy="5715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3" name="文字版面配置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31" name="標題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8" name="日期版面配置區 7"/>
          <p:cNvSpPr>
            <a:spLocks noGrp="1"/>
          </p:cNvSpPr>
          <p:nvPr>
            <p:ph type="dt" sz="half" idx="14"/>
          </p:nvPr>
        </p:nvSpPr>
        <p:spPr/>
        <p:txBody>
          <a:bodyPr/>
          <a:lstStyle/>
          <a:p>
            <a:fld id="{4359E883-C674-459D-999B-D413297D06FB}" type="datetimeFigureOut">
              <a:rPr lang="zh-TW" altLang="en-US" smtClean="0"/>
              <a:t>2016/8/18</a:t>
            </a:fld>
            <a:endParaRPr lang="zh-TW" altLang="en-US"/>
          </a:p>
        </p:txBody>
      </p:sp>
      <p:sp>
        <p:nvSpPr>
          <p:cNvPr id="9" name="投影片編號版面配置區 8"/>
          <p:cNvSpPr>
            <a:spLocks noGrp="1"/>
          </p:cNvSpPr>
          <p:nvPr>
            <p:ph type="sldNum" sz="quarter" idx="15"/>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6"/>
          </p:nvPr>
        </p:nvSpPr>
        <p:spPr/>
        <p:txBody>
          <a:bodyPr/>
          <a:lstStyle/>
          <a:p>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p:txBody>
          <a:bodyPr/>
          <a:lstStyle/>
          <a:p>
            <a:fld id="{4359E883-C674-459D-999B-D413297D06FB}" type="datetimeFigureOut">
              <a:rPr lang="zh-TW" altLang="en-US" smtClean="0"/>
              <a:t>2016/8/18</a:t>
            </a:fld>
            <a:endParaRPr lang="zh-TW" altLang="en-US"/>
          </a:p>
        </p:txBody>
      </p:sp>
      <p:sp>
        <p:nvSpPr>
          <p:cNvPr id="9" name="投影片編號版面配置區 8"/>
          <p:cNvSpPr>
            <a:spLocks noGrp="1"/>
          </p:cNvSpPr>
          <p:nvPr>
            <p:ph type="sldNum" sz="quarter" idx="11"/>
          </p:nvPr>
        </p:nvSpPr>
        <p:spPr/>
        <p:txBody>
          <a:bodyPr/>
          <a:lstStyle/>
          <a:p>
            <a:fld id="{E20B96CD-B6FB-4C57-948A-3F401C17B38A}" type="slidenum">
              <a:rPr lang="zh-TW" altLang="en-US" smtClean="0"/>
              <a:t>‹#›</a:t>
            </a:fld>
            <a:endParaRPr lang="zh-TW" altLang="en-US"/>
          </a:p>
        </p:txBody>
      </p:sp>
      <p:sp>
        <p:nvSpPr>
          <p:cNvPr id="10" name="頁尾版面配置區 9"/>
          <p:cNvSpPr>
            <a:spLocks noGrp="1"/>
          </p:cNvSpPr>
          <p:nvPr>
            <p:ph type="ftr" sz="quarter" idx="12"/>
          </p:nvPr>
        </p:nvSpPr>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字版面配置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359E883-C674-459D-999B-D413297D06FB}" type="datetimeFigureOut">
              <a:rPr lang="zh-TW" altLang="en-US" smtClean="0"/>
              <a:t>2016/8/18</a:t>
            </a:fld>
            <a:endParaRPr lang="zh-TW" altLang="en-US"/>
          </a:p>
        </p:txBody>
      </p:sp>
      <p:sp>
        <p:nvSpPr>
          <p:cNvPr id="10" name="頁尾版面配置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TW" altLang="en-US"/>
          </a:p>
        </p:txBody>
      </p:sp>
      <p:sp>
        <p:nvSpPr>
          <p:cNvPr id="22" name="投影片編號版面配置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20B96CD-B6FB-4C57-948A-3F401C17B38A}" type="slidenum">
              <a:rPr lang="zh-TW" altLang="en-US" smtClean="0"/>
              <a:t>‹#›</a:t>
            </a:fld>
            <a:endParaRPr lang="zh-TW" altLang="en-US"/>
          </a:p>
        </p:txBody>
      </p:sp>
      <p:sp>
        <p:nvSpPr>
          <p:cNvPr id="5" name="標題版面配置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TW" altLang="en-US" smtClean="0"/>
              <a:t>按一下以編輯母片標題樣式</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err="1" smtClean="0">
                <a:solidFill>
                  <a:schemeClr val="tx1"/>
                </a:solidFill>
              </a:rPr>
              <a:t>Boris_Yan</a:t>
            </a:r>
            <a:endParaRPr lang="zh-TW" altLang="en-US" dirty="0">
              <a:solidFill>
                <a:schemeClr val="tx1"/>
              </a:solidFill>
            </a:endParaRPr>
          </a:p>
        </p:txBody>
      </p:sp>
      <p:sp>
        <p:nvSpPr>
          <p:cNvPr id="2" name="標題 1"/>
          <p:cNvSpPr>
            <a:spLocks noGrp="1"/>
          </p:cNvSpPr>
          <p:nvPr>
            <p:ph type="ctrTitle"/>
          </p:nvPr>
        </p:nvSpPr>
        <p:spPr/>
        <p:txBody>
          <a:bodyPr/>
          <a:lstStyle/>
          <a:p>
            <a:r>
              <a:rPr lang="en-US" altLang="zh-TW" dirty="0" smtClean="0">
                <a:latin typeface="Verdana" pitchFamily="34" charset="0"/>
                <a:ea typeface="Verdana" pitchFamily="34" charset="0"/>
                <a:cs typeface="Verdana" pitchFamily="34" charset="0"/>
              </a:rPr>
              <a:t>Learning</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ea typeface="微軟正黑體" pitchFamily="34" charset="-120"/>
                <a:cs typeface="Verdana" pitchFamily="34" charset="0"/>
              </a:rPr>
              <a:t> </a:t>
            </a:r>
            <a:r>
              <a:rPr lang="en-US" altLang="zh-TW" dirty="0" smtClean="0">
                <a:latin typeface="Verdana" pitchFamily="34" charset="0"/>
                <a:ea typeface="Verdana" pitchFamily="34" charset="0"/>
                <a:cs typeface="Verdana" pitchFamily="34" charset="0"/>
              </a:rPr>
              <a:t>programming</a:t>
            </a:r>
            <a:endParaRPr lang="zh-TW" altLang="en-US" dirty="0">
              <a:latin typeface="Verdana" pitchFamily="34" charset="0"/>
              <a:cs typeface="Verdana" pitchFamily="34" charset="0"/>
            </a:endParaRPr>
          </a:p>
        </p:txBody>
      </p:sp>
    </p:spTree>
    <p:extLst>
      <p:ext uri="{BB962C8B-B14F-4D97-AF65-F5344CB8AC3E}">
        <p14:creationId xmlns:p14="http://schemas.microsoft.com/office/powerpoint/2010/main" val="39254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處理怪異的</a:t>
            </a:r>
            <a:r>
              <a:rPr lang="zh-TW" altLang="en-US" sz="4000" dirty="0" smtClean="0">
                <a:solidFill>
                  <a:schemeClr val="tx1"/>
                </a:solidFill>
              </a:rPr>
              <a:t>輸入及操作</a:t>
            </a:r>
            <a:endParaRPr lang="en-US" altLang="zh-TW" sz="4000"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72497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62500" lnSpcReduction="20000"/>
          </a:bodyPr>
          <a:lstStyle/>
          <a:p>
            <a:pPr marL="365760" lvl="1" indent="0">
              <a:buNone/>
            </a:pPr>
            <a:r>
              <a:rPr lang="zh-TW" altLang="en-US" sz="5100" dirty="0" smtClean="0">
                <a:solidFill>
                  <a:schemeClr val="tx1"/>
                </a:solidFill>
              </a:rPr>
              <a:t>處理怪異的輸入及操作</a:t>
            </a:r>
            <a:endParaRPr lang="en-US" altLang="zh-TW" sz="5100" dirty="0" smtClean="0">
              <a:solidFill>
                <a:schemeClr val="tx1"/>
              </a:solidFill>
            </a:endParaRPr>
          </a:p>
          <a:p>
            <a:pPr lvl="1">
              <a:buFont typeface="Wingdings" pitchFamily="2" charset="2"/>
              <a:buChar char="n"/>
            </a:pPr>
            <a:endParaRPr lang="en-US" altLang="zh-TW" sz="3400" dirty="0">
              <a:solidFill>
                <a:schemeClr val="tx1"/>
              </a:solidFill>
            </a:endParaRPr>
          </a:p>
          <a:p>
            <a:pPr lvl="1">
              <a:buFont typeface="Wingdings" pitchFamily="2" charset="2"/>
              <a:buChar char="n"/>
            </a:pPr>
            <a:r>
              <a:rPr lang="zh-TW" altLang="en-US" sz="3400" dirty="0" smtClean="0">
                <a:solidFill>
                  <a:schemeClr val="tx1"/>
                </a:solidFill>
              </a:rPr>
              <a:t>接受處理怪異的輸入或操作</a:t>
            </a:r>
            <a:endParaRPr lang="en-US" altLang="zh-TW" sz="3400" dirty="0" smtClean="0">
              <a:solidFill>
                <a:schemeClr val="tx1"/>
              </a:solidFill>
            </a:endParaRPr>
          </a:p>
          <a:p>
            <a:pPr lvl="1">
              <a:buFont typeface="Wingdings" pitchFamily="2" charset="2"/>
              <a:buChar char="n"/>
            </a:pPr>
            <a:endParaRPr lang="en-US" altLang="zh-TW" sz="3500" dirty="0">
              <a:solidFill>
                <a:schemeClr val="tx1"/>
              </a:solidFill>
            </a:endParaRPr>
          </a:p>
          <a:p>
            <a:pPr lvl="1">
              <a:buFont typeface="Wingdings" pitchFamily="2" charset="2"/>
              <a:buChar char="n"/>
            </a:pPr>
            <a:r>
              <a:rPr lang="zh-TW" altLang="en-US" sz="3400" dirty="0" smtClean="0">
                <a:solidFill>
                  <a:schemeClr val="tx1"/>
                </a:solidFill>
              </a:rPr>
              <a:t>給予溫柔的回應</a:t>
            </a:r>
            <a:endParaRPr lang="en-US" altLang="zh-TW" sz="34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sz="3800" dirty="0">
                <a:solidFill>
                  <a:schemeClr val="tx1"/>
                </a:solidFill>
              </a:rPr>
              <a:t>處理怪異的輸入</a:t>
            </a:r>
            <a:endParaRPr lang="en-US" altLang="zh-TW" sz="3800" dirty="0">
              <a:solidFill>
                <a:schemeClr val="tx1"/>
              </a:solidFill>
            </a:endParaRPr>
          </a:p>
          <a:p>
            <a:pPr marL="365760" lvl="1" indent="0">
              <a:buNone/>
            </a:pPr>
            <a:r>
              <a:rPr lang="en-US" altLang="zh-TW" sz="3800" dirty="0">
                <a:solidFill>
                  <a:schemeClr val="tx1"/>
                </a:solidFill>
              </a:rPr>
              <a:t>	ex.  Input [1$2%3^4&amp;5] -&gt; output[12345]</a:t>
            </a: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 name="Picture 2" descr="http://pic.pimg.tw/peachnote/1391014520-1873134118.jpg?kilob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574794"/>
            <a:ext cx="3344044" cy="250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45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處理怪異的</a:t>
            </a:r>
            <a:r>
              <a:rPr lang="zh-TW" altLang="en-US" sz="3200" dirty="0" smtClean="0">
                <a:solidFill>
                  <a:schemeClr val="tx1"/>
                </a:solidFill>
              </a:rPr>
              <a:t>輸入</a:t>
            </a:r>
            <a:r>
              <a:rPr lang="en-US" altLang="zh-TW" sz="3200" dirty="0" smtClean="0">
                <a:solidFill>
                  <a:schemeClr val="tx1"/>
                </a:solidFill>
              </a:rPr>
              <a:t>-</a:t>
            </a:r>
            <a:r>
              <a:rPr lang="zh-TW" altLang="en-US" dirty="0">
                <a:solidFill>
                  <a:schemeClr val="tx1"/>
                </a:solidFill>
              </a:rPr>
              <a:t>溫柔的回應</a:t>
            </a:r>
            <a:r>
              <a:rPr lang="zh-TW" altLang="en-US" dirty="0" smtClean="0">
                <a:solidFill>
                  <a:schemeClr val="tx1"/>
                </a:solidFill>
              </a:rPr>
              <a:t>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28" y="3140968"/>
            <a:ext cx="6945783" cy="236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0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smtClean="0">
                <a:solidFill>
                  <a:schemeClr val="tx1"/>
                </a:solidFill>
              </a:rPr>
              <a:t>溫柔的回應你</a:t>
            </a:r>
            <a:endParaRPr lang="en-US" altLang="zh-TW" dirty="0" smtClean="0">
              <a:solidFill>
                <a:schemeClr val="tx1"/>
              </a:solidFill>
            </a:endParaRPr>
          </a:p>
          <a:p>
            <a:pPr marL="365760" lvl="1" indent="0">
              <a:buNone/>
            </a:pPr>
            <a:r>
              <a:rPr lang="zh-TW" altLang="en-US" dirty="0" smtClean="0">
                <a:solidFill>
                  <a:schemeClr val="tx1"/>
                </a:solidFill>
              </a:rPr>
              <a:t>概念運用 </a:t>
            </a:r>
            <a:endParaRPr lang="en-US" altLang="zh-TW" dirty="0" smtClean="0">
              <a:solidFill>
                <a:schemeClr val="tx1"/>
              </a:solidFill>
            </a:endParaRPr>
          </a:p>
          <a:p>
            <a:pPr marL="365760" lvl="1" indent="0">
              <a:buNone/>
            </a:pPr>
            <a:r>
              <a:rPr lang="en-US" altLang="zh-TW" dirty="0" smtClean="0">
                <a:solidFill>
                  <a:schemeClr val="tx1"/>
                </a:solidFill>
              </a:rPr>
              <a:t>		</a:t>
            </a:r>
            <a:r>
              <a:rPr lang="en-US" altLang="zh-TW" dirty="0" err="1" smtClean="0">
                <a:solidFill>
                  <a:schemeClr val="tx1"/>
                </a:solidFill>
              </a:rPr>
              <a:t>google</a:t>
            </a:r>
            <a:r>
              <a:rPr lang="zh-TW" altLang="en-US" dirty="0" smtClean="0">
                <a:solidFill>
                  <a:schemeClr val="tx1"/>
                </a:solidFill>
              </a:rPr>
              <a:t>輸入</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56" y="3068960"/>
            <a:ext cx="6451140" cy="300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293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的輸入</a:t>
            </a:r>
            <a:r>
              <a:rPr lang="en-US" altLang="zh-TW" sz="3200" dirty="0" smtClean="0">
                <a:solidFill>
                  <a:schemeClr val="tx1"/>
                </a:solidFill>
              </a:rPr>
              <a:t>-</a:t>
            </a:r>
            <a:r>
              <a:rPr lang="zh-TW" altLang="en-US" dirty="0">
                <a:solidFill>
                  <a:schemeClr val="tx1"/>
                </a:solidFill>
              </a:rPr>
              <a:t>除非你是來亂的</a:t>
            </a:r>
            <a:r>
              <a:rPr lang="en-US" altLang="zh-TW" dirty="0">
                <a:solidFill>
                  <a:schemeClr val="tx1"/>
                </a:solidFill>
              </a:rPr>
              <a:t>!!</a:t>
            </a:r>
            <a:r>
              <a:rPr lang="zh-TW" altLang="en-US" dirty="0">
                <a:solidFill>
                  <a:schemeClr val="tx1"/>
                </a:solidFill>
              </a:rPr>
              <a:t> </a:t>
            </a:r>
            <a:r>
              <a:rPr lang="en-US" altLang="zh-TW" dirty="0" smtClean="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98" y="2606537"/>
            <a:ext cx="7777882" cy="276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519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zh-TW" altLang="en-US" sz="3200" dirty="0">
                <a:solidFill>
                  <a:schemeClr val="tx1"/>
                </a:solidFill>
              </a:rPr>
              <a:t>處理怪異</a:t>
            </a:r>
            <a:r>
              <a:rPr lang="zh-TW" altLang="en-US" sz="3200" dirty="0" smtClean="0">
                <a:solidFill>
                  <a:schemeClr val="tx1"/>
                </a:solidFill>
              </a:rPr>
              <a:t>的操作</a:t>
            </a:r>
            <a:r>
              <a:rPr lang="en-US" altLang="zh-TW" sz="3200" dirty="0" smtClean="0">
                <a:solidFill>
                  <a:schemeClr val="tx1"/>
                </a:solidFill>
              </a:rPr>
              <a:t>-</a:t>
            </a:r>
            <a:r>
              <a:rPr lang="zh-TW" altLang="en-US" dirty="0" smtClean="0">
                <a:solidFill>
                  <a:schemeClr val="tx1"/>
                </a:solidFill>
              </a:rPr>
              <a:t>導頁面</a:t>
            </a:r>
            <a:endParaRPr lang="en-US" altLang="zh-TW" dirty="0" smtClean="0">
              <a:solidFill>
                <a:schemeClr val="tx1"/>
              </a:solidFill>
            </a:endParaRPr>
          </a:p>
          <a:p>
            <a:pPr marL="365760" lvl="1" indent="0">
              <a:buNone/>
            </a:pPr>
            <a:r>
              <a:rPr lang="zh-TW" altLang="en-US" dirty="0" smtClean="0">
                <a:solidFill>
                  <a:schemeClr val="tx1"/>
                </a:solidFill>
              </a:rPr>
              <a:t>概念運用</a:t>
            </a:r>
            <a:endParaRPr lang="en-US" altLang="zh-TW" dirty="0">
              <a:solidFill>
                <a:schemeClr val="tx1"/>
              </a:solidFill>
            </a:endParaRPr>
          </a:p>
          <a:p>
            <a:pPr marL="365760" lvl="1" indent="0">
              <a:buNone/>
            </a:pPr>
            <a:r>
              <a:rPr lang="en-US" altLang="zh-TW" dirty="0" smtClean="0">
                <a:solidFill>
                  <a:schemeClr val="tx1"/>
                </a:solidFill>
              </a:rPr>
              <a:t>	</a:t>
            </a:r>
          </a:p>
          <a:p>
            <a:pPr marL="365760" lvl="1" indent="0">
              <a:buNone/>
            </a:pPr>
            <a:r>
              <a:rPr lang="en-US" altLang="zh-TW" dirty="0" smtClean="0">
                <a:solidFill>
                  <a:schemeClr val="tx1"/>
                </a:solidFill>
              </a:rPr>
              <a:t>	</a:t>
            </a:r>
            <a:r>
              <a:rPr lang="zh-TW" altLang="en-US" dirty="0" smtClean="0">
                <a:solidFill>
                  <a:schemeClr val="tx1"/>
                </a:solidFill>
              </a:rPr>
              <a:t>檢查是否登入</a:t>
            </a:r>
            <a:r>
              <a:rPr lang="en-US" altLang="zh-TW" dirty="0" smtClean="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en-US" altLang="zh-TW" dirty="0">
                <a:solidFill>
                  <a:schemeClr val="tx1"/>
                </a:solidFill>
              </a:rPr>
              <a:t>	</a:t>
            </a:r>
            <a:r>
              <a:rPr lang="zh-TW" altLang="en-US" dirty="0" smtClean="0">
                <a:solidFill>
                  <a:schemeClr val="tx1"/>
                </a:solidFill>
              </a:rPr>
              <a:t>導向到登入頁面</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72" y="2276872"/>
            <a:ext cx="3481130" cy="435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向右箭號 6"/>
          <p:cNvSpPr/>
          <p:nvPr/>
        </p:nvSpPr>
        <p:spPr>
          <a:xfrm>
            <a:off x="3491880" y="2999907"/>
            <a:ext cx="1368152"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向右箭號 8"/>
          <p:cNvSpPr/>
          <p:nvPr/>
        </p:nvSpPr>
        <p:spPr>
          <a:xfrm>
            <a:off x="3491880" y="3248101"/>
            <a:ext cx="1368152"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向右箭號 9"/>
          <p:cNvSpPr/>
          <p:nvPr/>
        </p:nvSpPr>
        <p:spPr>
          <a:xfrm>
            <a:off x="3687011" y="5687504"/>
            <a:ext cx="1152128"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77823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a:solidFill>
                  <a:schemeClr val="tx1"/>
                </a:solidFill>
              </a:rPr>
              <a:t>例外處理</a:t>
            </a: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514757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365760" lvl="1" indent="0">
              <a:buNone/>
            </a:pPr>
            <a:r>
              <a:rPr lang="zh-TW" altLang="en-US" sz="3200" dirty="0">
                <a:solidFill>
                  <a:schemeClr val="tx1"/>
                </a:solidFill>
              </a:rPr>
              <a:t>例外處理</a:t>
            </a:r>
            <a:endParaRPr lang="en-US" altLang="zh-TW" sz="3200" dirty="0">
              <a:solidFill>
                <a:schemeClr val="tx1"/>
              </a:solidFill>
            </a:endParaRPr>
          </a:p>
          <a:p>
            <a:pPr marL="365760" lvl="1" indent="0">
              <a:buNone/>
            </a:pPr>
            <a:r>
              <a:rPr lang="en-US" altLang="zh-TW" dirty="0">
                <a:solidFill>
                  <a:schemeClr val="tx1"/>
                </a:solidFill>
              </a:rPr>
              <a:t>	</a:t>
            </a:r>
            <a:r>
              <a:rPr lang="zh-TW" altLang="en-US" dirty="0">
                <a:solidFill>
                  <a:schemeClr val="tx1"/>
                </a:solidFill>
              </a:rPr>
              <a:t>嘗試偵測例外</a:t>
            </a:r>
            <a:r>
              <a:rPr lang="zh-TW" altLang="en-US" dirty="0" smtClean="0">
                <a:solidFill>
                  <a:schemeClr val="tx1"/>
                </a:solidFill>
              </a:rPr>
              <a:t>情況並進行處理</a:t>
            </a:r>
            <a:endParaRPr lang="en-US" altLang="zh-TW" dirty="0" smtClean="0">
              <a:solidFill>
                <a:schemeClr val="tx1"/>
              </a:solidFill>
            </a:endParaRPr>
          </a:p>
          <a:p>
            <a:pPr marL="365760" lvl="1" indent="0">
              <a:buNone/>
            </a:pPr>
            <a:endParaRPr lang="en-US" altLang="zh-TW" dirty="0">
              <a:solidFill>
                <a:schemeClr val="tx1"/>
              </a:solidFill>
            </a:endParaRPr>
          </a:p>
          <a:p>
            <a:pPr lvl="1">
              <a:buFont typeface="Wingdings" pitchFamily="2" charset="2"/>
              <a:buChar char="n"/>
            </a:pPr>
            <a:r>
              <a:rPr lang="en-US" altLang="zh-TW" dirty="0" smtClean="0">
                <a:solidFill>
                  <a:schemeClr val="tx1"/>
                </a:solidFill>
              </a:rPr>
              <a:t> </a:t>
            </a:r>
            <a:r>
              <a:rPr lang="en-US" altLang="zh-TW" dirty="0">
                <a:solidFill>
                  <a:schemeClr val="tx1"/>
                </a:solidFill>
              </a:rPr>
              <a:t>	Try </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執行有意義的</a:t>
            </a:r>
            <a:r>
              <a:rPr lang="en-US" altLang="zh-TW" dirty="0" smtClean="0">
                <a:solidFill>
                  <a:schemeClr val="tx1"/>
                </a:solidFill>
              </a:rPr>
              <a:t>catch</a:t>
            </a:r>
          </a:p>
          <a:p>
            <a:pPr marL="365760" lvl="1" indent="0">
              <a:buNone/>
            </a:pPr>
            <a:r>
              <a:rPr lang="en-US" altLang="zh-TW" dirty="0">
                <a:solidFill>
                  <a:schemeClr val="tx1"/>
                </a:solidFill>
              </a:rPr>
              <a:t>	</a:t>
            </a:r>
            <a:r>
              <a:rPr lang="en-US" altLang="zh-TW" dirty="0" smtClean="0">
                <a:solidFill>
                  <a:schemeClr val="tx1"/>
                </a:solidFill>
              </a:rPr>
              <a:t>	</a:t>
            </a:r>
            <a:r>
              <a:rPr lang="zh-TW" altLang="en-US" dirty="0" smtClean="0">
                <a:solidFill>
                  <a:schemeClr val="tx1"/>
                </a:solidFill>
              </a:rPr>
              <a:t>而不是一直</a:t>
            </a:r>
            <a:r>
              <a:rPr lang="en-US" altLang="zh-TW" dirty="0" smtClean="0">
                <a:solidFill>
                  <a:schemeClr val="tx1"/>
                </a:solidFill>
              </a:rPr>
              <a:t>throw</a:t>
            </a:r>
            <a:r>
              <a:rPr lang="zh-TW" altLang="en-US" dirty="0" smtClean="0">
                <a:solidFill>
                  <a:schemeClr val="tx1"/>
                </a:solidFill>
              </a:rPr>
              <a:t> </a:t>
            </a:r>
            <a:endParaRPr lang="en-US" altLang="zh-TW" dirty="0" smtClean="0">
              <a:solidFill>
                <a:schemeClr val="tx1"/>
              </a:solidFill>
            </a:endParaRPr>
          </a:p>
          <a:p>
            <a:pPr lvl="1">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301652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65760" lvl="1" indent="0">
              <a:buNone/>
            </a:pPr>
            <a:r>
              <a:rPr lang="zh-TW" altLang="en-US" dirty="0">
                <a:solidFill>
                  <a:schemeClr val="tx1"/>
                </a:solidFill>
              </a:rPr>
              <a:t>例外</a:t>
            </a:r>
            <a:r>
              <a:rPr lang="zh-TW" altLang="en-US" dirty="0" smtClean="0">
                <a:solidFill>
                  <a:schemeClr val="tx1"/>
                </a:solidFill>
              </a:rPr>
              <a:t>處理</a:t>
            </a: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r>
              <a:rPr lang="en-US" altLang="zh-TW" dirty="0" smtClean="0">
                <a:solidFill>
                  <a:schemeClr val="tx1"/>
                </a:solidFill>
              </a:rPr>
              <a:t>Transaction</a:t>
            </a:r>
            <a:endParaRPr lang="en-US" altLang="zh-TW" dirty="0" smtClean="0">
              <a:solidFill>
                <a:schemeClr val="tx1"/>
              </a:solidFill>
            </a:endParaRPr>
          </a:p>
          <a:p>
            <a:pPr marL="365760" lvl="1" indent="0">
              <a:buNone/>
            </a:pPr>
            <a:r>
              <a:rPr lang="en-US" altLang="zh-TW" dirty="0" smtClean="0">
                <a:solidFill>
                  <a:schemeClr val="tx1"/>
                </a:solidFill>
              </a:rPr>
              <a:t>Rollback </a:t>
            </a: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marL="365760" lvl="1" indent="0">
              <a:buNone/>
            </a:pPr>
            <a:r>
              <a:rPr lang="en-US" altLang="zh-TW" dirty="0">
                <a:solidFill>
                  <a:schemeClr val="tx1"/>
                </a:solidFill>
              </a:rPr>
              <a:t>	</a:t>
            </a: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772816"/>
            <a:ext cx="4953000" cy="493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a:off x="2555776" y="5949280"/>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a:off x="2771800" y="2204864"/>
            <a:ext cx="1512168" cy="72008"/>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2905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marL="0" indent="0">
              <a:buNone/>
            </a:pPr>
            <a:r>
              <a:rPr lang="en-US" altLang="zh-TW" dirty="0" smtClean="0"/>
              <a:t>	</a:t>
            </a:r>
            <a:r>
              <a:rPr lang="en-US" altLang="zh-TW" dirty="0" smtClean="0">
                <a:latin typeface="Verdana" pitchFamily="34" charset="0"/>
                <a:ea typeface="Verdana" pitchFamily="34" charset="0"/>
                <a:cs typeface="Verdana" pitchFamily="34" charset="0"/>
              </a:rPr>
              <a:t>Defensive</a:t>
            </a:r>
            <a:r>
              <a:rPr lang="zh-TW" altLang="en-US" dirty="0" smtClean="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是一個概念，想要讓程式盡可能的減少例外情況，並且對這些例外情況做處理，而這些外例外情況有從外部來的</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使用者</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以及內部本身的例外也就是程式執行的才會發生的例外情況，例如資料庫的錯誤或是函式之間資料的傳遞產生錯誤，這時候要能夠抓出這些情況，並且盡可能的做出對應措施，而不是直接丟出錯誤訊息並把使用者踢出去。</a:t>
            </a:r>
            <a:endParaRPr lang="en-US" altLang="zh-TW" dirty="0" smtClean="0">
              <a:latin typeface="標楷體" pitchFamily="65" charset="-120"/>
              <a:ea typeface="標楷體" pitchFamily="65" charset="-120"/>
            </a:endParaRPr>
          </a:p>
          <a:p>
            <a:pPr marL="0" indent="0">
              <a:buNone/>
            </a:pPr>
            <a:r>
              <a:rPr lang="en-US" altLang="zh-TW" dirty="0"/>
              <a:t>	</a:t>
            </a:r>
            <a:r>
              <a:rPr lang="zh-TW" altLang="en-US" dirty="0" smtClean="0">
                <a:latin typeface="標楷體" pitchFamily="65" charset="-120"/>
                <a:ea typeface="標楷體" pitchFamily="65" charset="-120"/>
              </a:rPr>
              <a:t>通常會運用到</a:t>
            </a:r>
            <a:r>
              <a:rPr lang="en-US" altLang="zh-TW" dirty="0">
                <a:latin typeface="Verdana" pitchFamily="34" charset="0"/>
                <a:ea typeface="Verdana" pitchFamily="34" charset="0"/>
                <a:cs typeface="Verdana" pitchFamily="34" charset="0"/>
              </a:rPr>
              <a:t>Defensive</a:t>
            </a:r>
            <a:r>
              <a:rPr lang="zh-TW" altLang="en-US" dirty="0">
                <a:latin typeface="Verdana" pitchFamily="34" charset="0"/>
                <a:cs typeface="Verdana" pitchFamily="34" charset="0"/>
              </a:rPr>
              <a:t> </a:t>
            </a:r>
            <a:r>
              <a:rPr lang="en-US" altLang="zh-TW" dirty="0" smtClean="0">
                <a:latin typeface="Verdana" pitchFamily="34" charset="0"/>
                <a:ea typeface="Verdana" pitchFamily="34" charset="0"/>
                <a:cs typeface="Verdana" pitchFamily="34" charset="0"/>
              </a:rPr>
              <a:t>Programing</a:t>
            </a:r>
            <a:r>
              <a:rPr lang="zh-TW" altLang="en-US" dirty="0" smtClean="0">
                <a:latin typeface="標楷體" pitchFamily="65" charset="-120"/>
                <a:ea typeface="標楷體" pitchFamily="65" charset="-120"/>
              </a:rPr>
              <a:t>概念的原因，是無法預測的使用者操作或是輸入，或許是有意或許是無意，但都會造成程式的例外情況，最常見的就是隱碼攻擊，而有人就提出簡潔的看法就是不如追朔回去找尋為什會有這樣奇怪的輸入值</a:t>
            </a:r>
            <a:r>
              <a:rPr lang="en-US" altLang="zh-TW" dirty="0" smtClean="0">
                <a:latin typeface="標楷體" pitchFamily="65" charset="-120"/>
                <a:ea typeface="標楷體" pitchFamily="65" charset="-120"/>
              </a:rPr>
              <a:t>!?</a:t>
            </a:r>
            <a:r>
              <a:rPr lang="en-US" altLang="zh-TW" dirty="0">
                <a:latin typeface="標楷體" pitchFamily="65" charset="-120"/>
                <a:ea typeface="標楷體" pitchFamily="65" charset="-120"/>
              </a:rPr>
              <a:t>	</a:t>
            </a:r>
            <a:endParaRPr lang="en-US" altLang="zh-TW" dirty="0" smtClean="0">
              <a:latin typeface="標楷體" pitchFamily="65" charset="-120"/>
              <a:ea typeface="標楷體" pitchFamily="65" charset="-120"/>
            </a:endParaRPr>
          </a:p>
        </p:txBody>
      </p:sp>
      <p:sp>
        <p:nvSpPr>
          <p:cNvPr id="3" name="標題 2"/>
          <p:cNvSpPr>
            <a:spLocks noGrp="1"/>
          </p:cNvSpPr>
          <p:nvPr>
            <p:ph type="title"/>
          </p:nvPr>
        </p:nvSpPr>
        <p:spPr/>
        <p:txBody>
          <a:bodyPr>
            <a:normAutofit/>
          </a:bodyPr>
          <a:lstStyle/>
          <a:p>
            <a:r>
              <a:rPr lang="zh-TW" altLang="en-US" sz="4000" dirty="0" smtClean="0"/>
              <a:t>心得感想</a:t>
            </a:r>
            <a:endParaRPr lang="zh-TW" altLang="en-US" sz="4000" dirty="0"/>
          </a:p>
        </p:txBody>
      </p:sp>
    </p:spTree>
    <p:extLst>
      <p:ext uri="{BB962C8B-B14F-4D97-AF65-F5344CB8AC3E}">
        <p14:creationId xmlns:p14="http://schemas.microsoft.com/office/powerpoint/2010/main" val="2810455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What is Defensive</a:t>
            </a:r>
            <a:r>
              <a:rPr lang="zh-TW" altLang="en-US" sz="2000" dirty="0">
                <a:solidFill>
                  <a:schemeClr val="tx1"/>
                </a:solidFill>
                <a:latin typeface="微軟正黑體" pitchFamily="34" charset="-120"/>
                <a:ea typeface="微軟正黑體" pitchFamily="34" charset="-120"/>
              </a:rPr>
              <a:t> </a:t>
            </a:r>
            <a:r>
              <a:rPr lang="en-US" altLang="zh-TW" sz="2000" dirty="0">
                <a:solidFill>
                  <a:schemeClr val="tx1"/>
                </a:solidFill>
                <a:latin typeface="微軟正黑體" pitchFamily="34" charset="-120"/>
                <a:ea typeface="微軟正黑體" pitchFamily="34" charset="-120"/>
              </a:rPr>
              <a:t>programming</a:t>
            </a:r>
            <a:r>
              <a:rPr lang="en-US" altLang="zh-TW" sz="2000" dirty="0" smtClean="0">
                <a:solidFill>
                  <a:schemeClr val="tx1"/>
                </a:solidFill>
                <a:latin typeface="微軟正黑體" pitchFamily="34" charset="-120"/>
                <a:ea typeface="微軟正黑體" pitchFamily="34" charset="-120"/>
              </a:rPr>
              <a:t>?</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en-US" altLang="zh-TW" sz="2000" dirty="0">
                <a:solidFill>
                  <a:schemeClr val="tx1"/>
                </a:solidFill>
                <a:latin typeface="Verdana" pitchFamily="34" charset="0"/>
                <a:ea typeface="Verdana" pitchFamily="34" charset="0"/>
                <a:cs typeface="Verdana" pitchFamily="34" charset="0"/>
              </a:rPr>
              <a:t>Defensive</a:t>
            </a:r>
            <a:r>
              <a:rPr lang="zh-TW" altLang="en-US" sz="2000" dirty="0">
                <a:solidFill>
                  <a:schemeClr val="tx1"/>
                </a:solidFill>
                <a:latin typeface="微軟正黑體" pitchFamily="34" charset="-120"/>
                <a:ea typeface="微軟正黑體" pitchFamily="34" charset="-120"/>
              </a:rPr>
              <a:t> </a:t>
            </a:r>
            <a:r>
              <a:rPr lang="en-US" altLang="zh-TW" sz="2000" dirty="0" smtClean="0">
                <a:solidFill>
                  <a:schemeClr val="tx1"/>
                </a:solidFill>
                <a:latin typeface="微軟正黑體" pitchFamily="34" charset="-120"/>
                <a:ea typeface="微軟正黑體" pitchFamily="34" charset="-120"/>
              </a:rPr>
              <a:t>programming</a:t>
            </a: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r>
              <a:rPr lang="zh-TW" altLang="en-US" sz="2000" dirty="0" smtClean="0">
                <a:solidFill>
                  <a:schemeClr val="tx1"/>
                </a:solidFill>
                <a:latin typeface="微軟正黑體" pitchFamily="34" charset="-120"/>
                <a:ea typeface="微軟正黑體" pitchFamily="34" charset="-120"/>
              </a:rPr>
              <a:t>心得</a:t>
            </a:r>
            <a:endParaRPr lang="en-US" altLang="zh-TW" sz="2000" dirty="0" smtClean="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latin typeface="微軟正黑體" pitchFamily="34" charset="-120"/>
              <a:ea typeface="微軟正黑體" pitchFamily="34" charset="-120"/>
            </a:endParaRPr>
          </a:p>
          <a:p>
            <a:pPr marL="514350" lvl="1" indent="-514350">
              <a:spcBef>
                <a:spcPts val="600"/>
              </a:spcBef>
              <a:buClr>
                <a:schemeClr val="accent2"/>
              </a:buClr>
              <a:buFont typeface="+mj-lt"/>
              <a:buAutoNum type="arabicPeriod"/>
            </a:pPr>
            <a:endParaRPr lang="en-US" altLang="zh-TW" sz="2000" dirty="0">
              <a:solidFill>
                <a:schemeClr val="tx1"/>
              </a:solidFill>
            </a:endParaRPr>
          </a:p>
          <a:p>
            <a:pPr marL="514350" indent="-514350">
              <a:buFont typeface="+mj-lt"/>
              <a:buAutoNum type="arabicPeriod"/>
            </a:pPr>
            <a:endParaRPr lang="zh-TW" altLang="en-US" dirty="0"/>
          </a:p>
        </p:txBody>
      </p:sp>
      <p:sp>
        <p:nvSpPr>
          <p:cNvPr id="3" name="標題 2"/>
          <p:cNvSpPr>
            <a:spLocks noGrp="1"/>
          </p:cNvSpPr>
          <p:nvPr>
            <p:ph type="title"/>
          </p:nvPr>
        </p:nvSpPr>
        <p:spPr/>
        <p:txBody>
          <a:bodyPr>
            <a:normAutofit/>
          </a:bodyPr>
          <a:lstStyle/>
          <a:p>
            <a:r>
              <a:rPr lang="zh-TW" altLang="en-US" sz="4000" dirty="0" smtClean="0"/>
              <a:t>簡報大綱</a:t>
            </a:r>
            <a:endParaRPr lang="zh-TW" altLang="en-US" sz="4000" dirty="0"/>
          </a:p>
        </p:txBody>
      </p:sp>
    </p:spTree>
    <p:extLst>
      <p:ext uri="{BB962C8B-B14F-4D97-AF65-F5344CB8AC3E}">
        <p14:creationId xmlns:p14="http://schemas.microsoft.com/office/powerpoint/2010/main" val="203699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dirty="0"/>
              <a:t>	</a:t>
            </a:r>
            <a:r>
              <a:rPr lang="zh-TW" altLang="en-US" sz="2600" dirty="0" smtClean="0">
                <a:solidFill>
                  <a:schemeClr val="tx1"/>
                </a:solidFill>
              </a:rPr>
              <a:t>因為</a:t>
            </a:r>
            <a:r>
              <a:rPr lang="en-US" altLang="zh-TW" sz="2600" dirty="0" smtClean="0">
                <a:solidFill>
                  <a:schemeClr val="tx1"/>
                </a:solidFill>
              </a:rPr>
              <a:t>Defensive Programing</a:t>
            </a:r>
            <a:r>
              <a:rPr lang="zh-TW" altLang="en-US" sz="2600" dirty="0" smtClean="0">
                <a:solidFill>
                  <a:schemeClr val="tx1"/>
                </a:solidFill>
              </a:rPr>
              <a:t>會處理這些錯誤情況，因此多少會掩蓋掉一些潛在危險例如有處理空字串或是空陣列的處理方案，但是追究根本會什麼會有這些資料產生，是使用者的行為還是程式的編寫問題，等到真正發生問題時就要拿大把的時間去找尋答案，倒不如一開始就先有一個規範及模式，一個關於寫程式的規範來遵循，或者是將使用者的輸入及操作方式限制在一定的範圍以內，例如使用前端</a:t>
            </a:r>
            <a:r>
              <a:rPr lang="en-US" altLang="zh-TW" sz="2600" dirty="0" smtClean="0">
                <a:solidFill>
                  <a:schemeClr val="tx1"/>
                </a:solidFill>
              </a:rPr>
              <a:t>HTML</a:t>
            </a:r>
            <a:r>
              <a:rPr lang="zh-TW" altLang="en-US" sz="2600" dirty="0" smtClean="0">
                <a:solidFill>
                  <a:schemeClr val="tx1"/>
                </a:solidFill>
              </a:rPr>
              <a:t>提供的正則輸入法，可以過濾掉使用者錯誤的輸入或者是惡意的輸入。</a:t>
            </a:r>
            <a:endParaRPr lang="en-US" altLang="zh-TW" sz="26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3137848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r>
              <a:rPr lang="zh-TW" altLang="en-US" dirty="0" smtClean="0">
                <a:solidFill>
                  <a:schemeClr val="tx1"/>
                </a:solidFill>
              </a:rPr>
              <a:t>這樣</a:t>
            </a:r>
            <a:r>
              <a:rPr lang="zh-TW" altLang="en-US" dirty="0">
                <a:solidFill>
                  <a:schemeClr val="tx1"/>
                </a:solidFill>
              </a:rPr>
              <a:t>不但可以減少程式因為</a:t>
            </a:r>
            <a:r>
              <a:rPr lang="en-US" altLang="zh-TW" dirty="0">
                <a:solidFill>
                  <a:schemeClr val="tx1"/>
                </a:solidFill>
              </a:rPr>
              <a:t>Defensive</a:t>
            </a:r>
            <a:r>
              <a:rPr lang="zh-TW" altLang="en-US" sz="2600" dirty="0">
                <a:solidFill>
                  <a:schemeClr val="tx1"/>
                </a:solidFill>
              </a:rPr>
              <a:t>而肥大的問題，也可以讓程式真正的</a:t>
            </a:r>
            <a:r>
              <a:rPr lang="en-US" altLang="zh-TW" sz="2600" dirty="0">
                <a:solidFill>
                  <a:schemeClr val="tx1"/>
                </a:solidFill>
              </a:rPr>
              <a:t>Defensive</a:t>
            </a:r>
            <a:r>
              <a:rPr lang="zh-TW" altLang="en-US" sz="2600" dirty="0" smtClean="0">
                <a:solidFill>
                  <a:schemeClr val="tx1"/>
                </a:solidFill>
              </a:rPr>
              <a:t>。</a:t>
            </a:r>
            <a:endParaRPr lang="en-US" altLang="zh-TW" sz="2600" dirty="0" smtClean="0">
              <a:solidFill>
                <a:schemeClr val="tx1"/>
              </a:solidFill>
            </a:endParaRPr>
          </a:p>
          <a:p>
            <a:pPr marL="365760" lvl="1" indent="0">
              <a:buNone/>
            </a:pPr>
            <a:r>
              <a:rPr lang="en-US" altLang="zh-TW" sz="2600" dirty="0">
                <a:solidFill>
                  <a:schemeClr val="tx1"/>
                </a:solidFill>
              </a:rPr>
              <a:t>	</a:t>
            </a:r>
            <a:r>
              <a:rPr lang="en-US" altLang="zh-TW" sz="2600" dirty="0" smtClean="0">
                <a:solidFill>
                  <a:schemeClr val="tx1"/>
                </a:solidFill>
              </a:rPr>
              <a:t>Defensive</a:t>
            </a:r>
            <a:r>
              <a:rPr lang="zh-TW" altLang="en-US" sz="2600" dirty="0" smtClean="0">
                <a:solidFill>
                  <a:schemeClr val="tx1"/>
                </a:solidFill>
              </a:rPr>
              <a:t> </a:t>
            </a:r>
            <a:r>
              <a:rPr lang="en-US" altLang="zh-TW" sz="2600" dirty="0" smtClean="0">
                <a:solidFill>
                  <a:schemeClr val="tx1"/>
                </a:solidFill>
              </a:rPr>
              <a:t>Programing</a:t>
            </a:r>
            <a:r>
              <a:rPr lang="zh-TW" altLang="en-US" sz="2600" dirty="0" smtClean="0">
                <a:solidFill>
                  <a:schemeClr val="tx1"/>
                </a:solidFill>
              </a:rPr>
              <a:t>是一個很廣泛的議題，有人認為這是必要的也有人覺得這是在欺騙自己的一種手段，不如面對產生這些錯誤的原因，</a:t>
            </a:r>
            <a:r>
              <a:rPr lang="zh-TW" altLang="en-US" sz="2600" dirty="0">
                <a:solidFill>
                  <a:schemeClr val="tx1"/>
                </a:solidFill>
              </a:rPr>
              <a:t>但是我個人</a:t>
            </a:r>
            <a:r>
              <a:rPr lang="zh-TW" altLang="en-US" sz="2600" dirty="0" smtClean="0">
                <a:solidFill>
                  <a:schemeClr val="tx1"/>
                </a:solidFill>
              </a:rPr>
              <a:t>認為</a:t>
            </a:r>
            <a:r>
              <a:rPr lang="en-US" altLang="zh-TW" sz="2600" dirty="0" smtClean="0">
                <a:solidFill>
                  <a:schemeClr val="tx1"/>
                </a:solidFill>
              </a:rPr>
              <a:t>Defensive Programing</a:t>
            </a:r>
            <a:r>
              <a:rPr lang="zh-TW" altLang="en-US" sz="2600" dirty="0" smtClean="0">
                <a:solidFill>
                  <a:schemeClr val="tx1"/>
                </a:solidFill>
              </a:rPr>
              <a:t>只是一個概念，而怎麼實現這個概念的手段就是要靠各種方法來達成，許多的分享中也有人認為</a:t>
            </a:r>
            <a:r>
              <a:rPr lang="en-US" altLang="zh-TW" sz="2600" dirty="0" smtClean="0">
                <a:solidFill>
                  <a:schemeClr val="tx1"/>
                </a:solidFill>
              </a:rPr>
              <a:t>try catch </a:t>
            </a:r>
            <a:r>
              <a:rPr lang="zh-TW" altLang="en-US" sz="2600" dirty="0" smtClean="0">
                <a:solidFill>
                  <a:schemeClr val="tx1"/>
                </a:solidFill>
              </a:rPr>
              <a:t>不是</a:t>
            </a:r>
            <a:r>
              <a:rPr lang="en-US" altLang="zh-TW" sz="2600" dirty="0" smtClean="0">
                <a:solidFill>
                  <a:schemeClr val="tx1"/>
                </a:solidFill>
              </a:rPr>
              <a:t>Defensive Programing</a:t>
            </a:r>
            <a:endParaRPr lang="en-US" altLang="zh-TW" dirty="0">
              <a:solidFill>
                <a:schemeClr val="tx1"/>
              </a:solidFill>
            </a:endParaRPr>
          </a:p>
          <a:p>
            <a:endParaRPr lang="zh-TW" altLang="en-US" dirty="0"/>
          </a:p>
        </p:txBody>
      </p:sp>
      <p:sp>
        <p:nvSpPr>
          <p:cNvPr id="3" name="標題 2"/>
          <p:cNvSpPr>
            <a:spLocks noGrp="1"/>
          </p:cNvSpPr>
          <p:nvPr>
            <p:ph type="title"/>
          </p:nvPr>
        </p:nvSpPr>
        <p:spPr/>
        <p:txBody>
          <a:bodyPr/>
          <a:lstStyle/>
          <a:p>
            <a:r>
              <a:rPr lang="zh-TW" altLang="en-US" sz="4000" dirty="0"/>
              <a:t>心得感想</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40768"/>
            <a:ext cx="50768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145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	</a:t>
            </a:r>
            <a:r>
              <a:rPr lang="zh-TW" altLang="en-US" dirty="0" smtClean="0"/>
              <a:t>為什麼呢</a:t>
            </a:r>
            <a:r>
              <a:rPr lang="en-US" altLang="zh-TW" dirty="0" smtClean="0"/>
              <a:t>?</a:t>
            </a:r>
            <a:r>
              <a:rPr lang="zh-TW" altLang="en-US" dirty="0" smtClean="0"/>
              <a:t>因為</a:t>
            </a:r>
            <a:r>
              <a:rPr lang="zh-TW" altLang="en-US" dirty="0"/>
              <a:t>如果將所有的</a:t>
            </a:r>
            <a:r>
              <a:rPr lang="zh-TW" altLang="en-US" dirty="0" smtClean="0"/>
              <a:t>例外情況都包到了</a:t>
            </a:r>
            <a:r>
              <a:rPr lang="en-US" altLang="zh-TW" dirty="0" smtClean="0"/>
              <a:t>try/catch</a:t>
            </a:r>
            <a:r>
              <a:rPr lang="zh-TW" altLang="en-US" dirty="0" smtClean="0"/>
              <a:t>中，那這隻程式可能會毫無間斷的瘋狂丟出例外訊息，這樣的確不是</a:t>
            </a:r>
            <a:r>
              <a:rPr lang="en-US" altLang="zh-TW" dirty="0" smtClean="0"/>
              <a:t>Defensive</a:t>
            </a:r>
            <a:r>
              <a:rPr lang="zh-TW" altLang="en-US" dirty="0" smtClean="0"/>
              <a:t> </a:t>
            </a:r>
            <a:r>
              <a:rPr lang="en-US" altLang="zh-TW" dirty="0" smtClean="0"/>
              <a:t>Programing</a:t>
            </a:r>
            <a:r>
              <a:rPr lang="zh-TW" altLang="en-US" dirty="0" smtClean="0"/>
              <a:t>該有的行為，而是要有節制的</a:t>
            </a:r>
            <a:r>
              <a:rPr lang="en-US" altLang="zh-TW" dirty="0" smtClean="0"/>
              <a:t>try/catch</a:t>
            </a:r>
            <a:r>
              <a:rPr lang="zh-TW" altLang="en-US" dirty="0" smtClean="0"/>
              <a:t>，</a:t>
            </a:r>
            <a:r>
              <a:rPr lang="zh-TW" altLang="en-US" dirty="0"/>
              <a:t>我個人認為這個提出想法的人可能是個人主義比較</a:t>
            </a:r>
            <a:r>
              <a:rPr lang="zh-TW" altLang="en-US" dirty="0" smtClean="0"/>
              <a:t>重，這個問題其實是可以訂定一個使用時間規範，除非可以處理掉不然就不要隨意</a:t>
            </a:r>
            <a:r>
              <a:rPr lang="en-US" altLang="zh-TW" dirty="0" smtClean="0"/>
              <a:t>try/catch</a:t>
            </a:r>
            <a:r>
              <a:rPr lang="zh-TW" altLang="en-US" dirty="0" smtClean="0"/>
              <a:t>，可以忽略的就忽略，這也是對自己的團隊以及程式的信任，所以</a:t>
            </a:r>
            <a:r>
              <a:rPr lang="en-US" altLang="zh-TW" dirty="0" smtClean="0"/>
              <a:t>try/catch</a:t>
            </a:r>
            <a:r>
              <a:rPr lang="zh-TW" altLang="en-US" dirty="0" smtClean="0"/>
              <a:t>算不算</a:t>
            </a:r>
            <a:r>
              <a:rPr lang="en-US" altLang="zh-TW" dirty="0" smtClean="0"/>
              <a:t>Defensive Program</a:t>
            </a:r>
          </a:p>
          <a:p>
            <a:pPr marL="0" indent="0">
              <a:buNone/>
            </a:pPr>
            <a:r>
              <a:rPr lang="zh-TW" altLang="en-US" dirty="0"/>
              <a:t>，以我的想法</a:t>
            </a:r>
            <a:r>
              <a:rPr lang="zh-TW" altLang="en-US" dirty="0" smtClean="0"/>
              <a:t>是的，因為他也是可以讓我達到這個概念的手段之一。</a:t>
            </a:r>
            <a:endParaRPr lang="en-US" altLang="zh-TW" dirty="0" smtClean="0"/>
          </a:p>
        </p:txBody>
      </p:sp>
      <p:sp>
        <p:nvSpPr>
          <p:cNvPr id="3" name="標題 2"/>
          <p:cNvSpPr>
            <a:spLocks noGrp="1"/>
          </p:cNvSpPr>
          <p:nvPr>
            <p:ph type="title"/>
          </p:nvPr>
        </p:nvSpPr>
        <p:spPr/>
        <p:txBody>
          <a:bodyPr>
            <a:normAutofit/>
          </a:bodyPr>
          <a:lstStyle/>
          <a:p>
            <a:r>
              <a:rPr lang="zh-TW" altLang="en-US" sz="4000" dirty="0"/>
              <a:t>心得感想</a:t>
            </a:r>
          </a:p>
        </p:txBody>
      </p:sp>
    </p:spTree>
    <p:extLst>
      <p:ext uri="{BB962C8B-B14F-4D97-AF65-F5344CB8AC3E}">
        <p14:creationId xmlns:p14="http://schemas.microsoft.com/office/powerpoint/2010/main" val="147334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因此不管使用的方法是什麼，只要能夠降低例外情況的發生，或者是發生例外情況時能夠進行補救，免於程式</a:t>
            </a:r>
            <a:r>
              <a:rPr lang="en-US" altLang="zh-TW" dirty="0" smtClean="0"/>
              <a:t>crash</a:t>
            </a:r>
            <a:r>
              <a:rPr lang="zh-TW" altLang="en-US" dirty="0" smtClean="0"/>
              <a:t>的任何方法，我都認為是</a:t>
            </a:r>
            <a:r>
              <a:rPr lang="en-US" altLang="zh-TW" dirty="0" smtClean="0"/>
              <a:t>Defensive Programing</a:t>
            </a:r>
            <a:r>
              <a:rPr lang="zh-TW" altLang="en-US" dirty="0" smtClean="0"/>
              <a:t>的手段。</a:t>
            </a:r>
            <a:endParaRPr lang="zh-TW" altLang="en-US" dirty="0"/>
          </a:p>
        </p:txBody>
      </p:sp>
      <p:sp>
        <p:nvSpPr>
          <p:cNvPr id="3" name="標題 2"/>
          <p:cNvSpPr>
            <a:spLocks noGrp="1"/>
          </p:cNvSpPr>
          <p:nvPr>
            <p:ph type="title"/>
          </p:nvPr>
        </p:nvSpPr>
        <p:spPr/>
        <p:txBody>
          <a:bodyPr/>
          <a:lstStyle/>
          <a:p>
            <a:r>
              <a:rPr lang="zh-TW" altLang="en-US" sz="4400" dirty="0"/>
              <a:t>心得感想</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24943"/>
            <a:ext cx="4392488" cy="29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006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a:p>
            <a:endParaRPr lang="en-US" altLang="zh-TW" dirty="0"/>
          </a:p>
          <a:p>
            <a:endParaRPr lang="en-US" altLang="zh-TW" dirty="0" smtClean="0"/>
          </a:p>
          <a:p>
            <a:pPr marL="0" indent="0">
              <a:buNone/>
            </a:pPr>
            <a:r>
              <a:rPr lang="en-US" altLang="zh-TW" dirty="0"/>
              <a:t>	</a:t>
            </a:r>
            <a:r>
              <a:rPr lang="en-US" altLang="zh-TW" dirty="0" smtClean="0"/>
              <a:t>		</a:t>
            </a:r>
            <a:r>
              <a:rPr lang="en-US" altLang="zh-TW" sz="4400" i="1" dirty="0" smtClean="0">
                <a:solidFill>
                  <a:srgbClr val="FF0000"/>
                </a:solidFill>
              </a:rPr>
              <a:t>Thank you</a:t>
            </a:r>
            <a:endParaRPr lang="zh-TW" altLang="en-US" sz="4400" i="1" dirty="0">
              <a:solidFill>
                <a:srgbClr val="FF0000"/>
              </a:solidFill>
            </a:endParaRPr>
          </a:p>
        </p:txBody>
      </p:sp>
      <p:sp>
        <p:nvSpPr>
          <p:cNvPr id="3" name="標題 2"/>
          <p:cNvSpPr>
            <a:spLocks noGrp="1"/>
          </p:cNvSpPr>
          <p:nvPr>
            <p:ph type="title"/>
          </p:nvPr>
        </p:nvSpPr>
        <p:spPr/>
        <p:txBody>
          <a:bodyPr/>
          <a:lstStyle/>
          <a:p>
            <a:endParaRPr lang="zh-TW"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132856"/>
            <a:ext cx="1800200" cy="2173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75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39802"/>
            <a:ext cx="3070070" cy="251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內容版面配置區 1"/>
          <p:cNvSpPr>
            <a:spLocks noGrp="1"/>
          </p:cNvSpPr>
          <p:nvPr>
            <p:ph idx="1"/>
          </p:nvPr>
        </p:nvSpPr>
        <p:spPr>
          <a:xfrm>
            <a:off x="467544" y="1052736"/>
            <a:ext cx="8229600" cy="4572000"/>
          </a:xfrm>
        </p:spPr>
        <p:txBody>
          <a:bodyPr>
            <a:normAutofit/>
          </a:bodyPr>
          <a:lstStyle/>
          <a:p>
            <a:pPr marL="0" lvl="1" indent="0">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endParaRPr lang="en-US" altLang="zh-TW" sz="3600" dirty="0" smtClean="0">
              <a:solidFill>
                <a:schemeClr val="tx1"/>
              </a:solidFill>
              <a:latin typeface="Verdana" pitchFamily="34" charset="0"/>
              <a:ea typeface="Verdana" pitchFamily="34" charset="0"/>
              <a:cs typeface="Verdana" pitchFamily="34" charset="0"/>
            </a:endParaRPr>
          </a:p>
          <a:p>
            <a:pPr marL="0" lvl="1" indent="0" algn="ctr">
              <a:spcBef>
                <a:spcPts val="600"/>
              </a:spcBef>
              <a:buClr>
                <a:schemeClr val="accent2"/>
              </a:buClr>
              <a:buNone/>
            </a:pPr>
            <a:r>
              <a:rPr lang="en-US" altLang="zh-TW" sz="3600" dirty="0" smtClean="0">
                <a:solidFill>
                  <a:schemeClr val="bg1"/>
                </a:solidFill>
                <a:latin typeface="Verdana" pitchFamily="34" charset="0"/>
                <a:ea typeface="Verdana" pitchFamily="34" charset="0"/>
                <a:cs typeface="Verdana" pitchFamily="34" charset="0"/>
              </a:rPr>
              <a:t>What </a:t>
            </a:r>
            <a:r>
              <a:rPr lang="en-US" altLang="zh-TW" sz="3600" dirty="0">
                <a:solidFill>
                  <a:schemeClr val="bg1"/>
                </a:solidFill>
                <a:latin typeface="Verdana" pitchFamily="34" charset="0"/>
                <a:ea typeface="Verdana" pitchFamily="34" charset="0"/>
                <a:cs typeface="Verdana" pitchFamily="34" charset="0"/>
              </a:rPr>
              <a:t>is Defensive</a:t>
            </a:r>
            <a:r>
              <a:rPr lang="zh-TW" altLang="en-US" sz="3600" dirty="0">
                <a:solidFill>
                  <a:schemeClr val="bg1"/>
                </a:solidFill>
                <a:latin typeface="微軟正黑體" pitchFamily="34" charset="-120"/>
                <a:ea typeface="微軟正黑體" pitchFamily="34" charset="-120"/>
              </a:rPr>
              <a:t> </a:t>
            </a:r>
            <a:r>
              <a:rPr lang="en-US" altLang="zh-TW" sz="3600" dirty="0">
                <a:solidFill>
                  <a:schemeClr val="bg1"/>
                </a:solidFill>
                <a:latin typeface="微軟正黑體" pitchFamily="34" charset="-120"/>
                <a:ea typeface="微軟正黑體" pitchFamily="34" charset="-120"/>
              </a:rPr>
              <a:t>programming?</a:t>
            </a:r>
            <a:endParaRPr lang="en-US" altLang="zh-TW" sz="3600" dirty="0">
              <a:solidFill>
                <a:schemeClr val="bg1"/>
              </a:solidFill>
            </a:endParaRPr>
          </a:p>
          <a:p>
            <a:endParaRPr lang="zh-TW" altLang="en-US" dirty="0"/>
          </a:p>
        </p:txBody>
      </p:sp>
    </p:spTree>
    <p:extLst>
      <p:ext uri="{BB962C8B-B14F-4D97-AF65-F5344CB8AC3E}">
        <p14:creationId xmlns:p14="http://schemas.microsoft.com/office/powerpoint/2010/main" val="42858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11560" y="1628800"/>
            <a:ext cx="8136904" cy="4572000"/>
          </a:xfrm>
        </p:spPr>
        <p:txBody>
          <a:bodyPr>
            <a:normAutofit fontScale="40000" lnSpcReduction="20000"/>
          </a:bodyPr>
          <a:lstStyle/>
          <a:p>
            <a:pPr marL="365760" lvl="1" indent="0">
              <a:buNone/>
            </a:pPr>
            <a:r>
              <a:rPr lang="zh-TW" altLang="en-US" sz="7600" dirty="0" smtClean="0">
                <a:solidFill>
                  <a:schemeClr val="tx1"/>
                </a:solidFill>
              </a:rPr>
              <a:t>是</a:t>
            </a:r>
            <a:r>
              <a:rPr lang="zh-TW" altLang="en-US" sz="6700" dirty="0" smtClean="0">
                <a:solidFill>
                  <a:schemeClr val="tx1"/>
                </a:solidFill>
              </a:rPr>
              <a:t>一個程式概念</a:t>
            </a:r>
            <a:endParaRPr lang="en-US" altLang="zh-TW" sz="6700" dirty="0" smtClean="0">
              <a:solidFill>
                <a:schemeClr val="tx1"/>
              </a:solidFill>
            </a:endParaRPr>
          </a:p>
          <a:p>
            <a:pPr marL="365760" lvl="1" indent="0">
              <a:buNone/>
            </a:pPr>
            <a:endParaRPr lang="en-US" altLang="zh-TW" sz="4300" dirty="0">
              <a:solidFill>
                <a:schemeClr val="tx1"/>
              </a:solidFill>
            </a:endParaRPr>
          </a:p>
          <a:p>
            <a:pPr lvl="1">
              <a:buFont typeface="Wingdings" pitchFamily="2" charset="2"/>
              <a:buChar char="n"/>
            </a:pPr>
            <a:r>
              <a:rPr lang="zh-TW" altLang="en-US" sz="5100" dirty="0" smtClean="0">
                <a:solidFill>
                  <a:schemeClr val="tx1"/>
                </a:solidFill>
              </a:rPr>
              <a:t>讓程式不會輕易</a:t>
            </a:r>
            <a:r>
              <a:rPr lang="en-US" altLang="zh-TW" sz="5100" dirty="0" smtClean="0">
                <a:solidFill>
                  <a:schemeClr val="tx1"/>
                </a:solidFill>
              </a:rPr>
              <a:t>crash</a:t>
            </a:r>
            <a:endParaRPr lang="en-US" altLang="zh-TW" sz="4300" dirty="0">
              <a:solidFill>
                <a:schemeClr val="tx1"/>
              </a:solidFill>
            </a:endParaRPr>
          </a:p>
          <a:p>
            <a:pPr lvl="1">
              <a:buFont typeface="Wingdings" pitchFamily="2" charset="2"/>
              <a:buChar char="n"/>
            </a:pPr>
            <a:endParaRPr lang="en-US" altLang="zh-TW" sz="4300" dirty="0" smtClean="0">
              <a:solidFill>
                <a:schemeClr val="tx1"/>
              </a:solidFill>
            </a:endParaRPr>
          </a:p>
          <a:p>
            <a:pPr lvl="1">
              <a:buFont typeface="Wingdings" pitchFamily="2" charset="2"/>
              <a:buChar char="n"/>
            </a:pPr>
            <a:r>
              <a:rPr lang="zh-TW" altLang="en-US" sz="5100" dirty="0">
                <a:solidFill>
                  <a:schemeClr val="tx1"/>
                </a:solidFill>
              </a:rPr>
              <a:t>讓</a:t>
            </a:r>
            <a:r>
              <a:rPr lang="zh-TW" altLang="en-US" sz="5100" dirty="0" smtClean="0">
                <a:solidFill>
                  <a:schemeClr val="tx1"/>
                </a:solidFill>
              </a:rPr>
              <a:t>使用者</a:t>
            </a:r>
            <a:r>
              <a:rPr lang="zh-TW" altLang="en-US" sz="5100" dirty="0">
                <a:solidFill>
                  <a:schemeClr val="tx1"/>
                </a:solidFill>
              </a:rPr>
              <a:t>願意使用這個</a:t>
            </a:r>
            <a:r>
              <a:rPr lang="zh-TW" altLang="en-US" sz="5100" dirty="0" smtClean="0">
                <a:solidFill>
                  <a:schemeClr val="tx1"/>
                </a:solidFill>
              </a:rPr>
              <a:t>程式</a:t>
            </a:r>
            <a:endParaRPr lang="en-US" altLang="zh-TW" sz="5100" dirty="0" smtClean="0">
              <a:solidFill>
                <a:schemeClr val="tx1"/>
              </a:solidFill>
            </a:endParaRPr>
          </a:p>
          <a:p>
            <a:pPr lvl="1">
              <a:buFont typeface="Wingdings" pitchFamily="2" charset="2"/>
              <a:buChar char="n"/>
            </a:pPr>
            <a:endParaRPr lang="en-US" altLang="zh-TW" sz="5100" dirty="0">
              <a:solidFill>
                <a:schemeClr val="tx1"/>
              </a:solidFill>
            </a:endParaRPr>
          </a:p>
          <a:p>
            <a:pPr lvl="1">
              <a:buFont typeface="Wingdings" pitchFamily="2" charset="2"/>
              <a:buChar char="n"/>
            </a:pPr>
            <a:r>
              <a:rPr lang="zh-TW" altLang="en-US" sz="5100" dirty="0" smtClean="0">
                <a:solidFill>
                  <a:schemeClr val="tx1"/>
                </a:solidFill>
              </a:rPr>
              <a:t>讓世界更加美好</a:t>
            </a:r>
            <a:endParaRPr lang="en-US" altLang="zh-TW" sz="5100" dirty="0" smtClean="0">
              <a:solidFill>
                <a:schemeClr val="tx1"/>
              </a:solidFill>
            </a:endParaRPr>
          </a:p>
          <a:p>
            <a:pPr lvl="1">
              <a:buFont typeface="Wingdings" pitchFamily="2" charset="2"/>
              <a:buChar char="n"/>
            </a:pPr>
            <a:endParaRPr lang="en-US" altLang="zh-TW" sz="4300" dirty="0" smtClean="0">
              <a:solidFill>
                <a:schemeClr val="tx1"/>
              </a:solidFill>
            </a:endParaRPr>
          </a:p>
          <a:p>
            <a:pPr marL="365760" lvl="1" indent="0">
              <a:buNone/>
            </a:pPr>
            <a:endParaRPr lang="en-US" altLang="zh-TW" sz="3800" dirty="0" smtClean="0">
              <a:solidFill>
                <a:schemeClr val="tx1"/>
              </a:solidFill>
            </a:endParaRPr>
          </a:p>
          <a:p>
            <a:pPr marL="365760" lvl="1" indent="0">
              <a:buNone/>
            </a:pPr>
            <a:r>
              <a:rPr lang="en-US" altLang="zh-TW" dirty="0">
                <a:solidFill>
                  <a:schemeClr val="tx1"/>
                </a:solidFill>
              </a:rPr>
              <a:t>	</a:t>
            </a: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lvl="2">
              <a:buFont typeface="Wingdings" pitchFamily="2" charset="2"/>
              <a:buChar char="n"/>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marL="0" lvl="1" indent="0">
              <a:spcBef>
                <a:spcPts val="600"/>
              </a:spcBef>
            </a:pPr>
            <a:r>
              <a:rPr lang="en-US" altLang="zh-TW" sz="3600" dirty="0" smtClean="0">
                <a:solidFill>
                  <a:schemeClr val="tx1"/>
                </a:solidFill>
                <a:latin typeface="Verdana" pitchFamily="34" charset="0"/>
                <a:ea typeface="Verdana" pitchFamily="34" charset="0"/>
                <a:cs typeface="Verdana" pitchFamily="34" charset="0"/>
              </a:rPr>
              <a:t>What is Defensive</a:t>
            </a:r>
            <a:r>
              <a:rPr lang="zh-TW" altLang="en-US" sz="3600" dirty="0" smtClean="0">
                <a:solidFill>
                  <a:schemeClr val="tx1"/>
                </a:solidFill>
                <a:latin typeface="微軟正黑體" pitchFamily="34" charset="-120"/>
                <a:ea typeface="微軟正黑體" pitchFamily="34" charset="-120"/>
              </a:rPr>
              <a:t> </a:t>
            </a:r>
            <a:r>
              <a:rPr lang="en-US" altLang="zh-TW" sz="3600" dirty="0" smtClean="0">
                <a:solidFill>
                  <a:schemeClr val="tx1"/>
                </a:solidFill>
                <a:latin typeface="微軟正黑體" pitchFamily="34" charset="-120"/>
                <a:ea typeface="微軟正黑體" pitchFamily="34" charset="-120"/>
              </a:rPr>
              <a:t>programming?</a:t>
            </a:r>
            <a:endParaRPr lang="en-US" altLang="zh-TW" sz="360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56991"/>
            <a:ext cx="3437781" cy="22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477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65760" lvl="1" indent="0">
              <a:buNone/>
            </a:pPr>
            <a:r>
              <a:rPr lang="zh-TW" altLang="en-US" sz="3200" dirty="0" smtClean="0">
                <a:solidFill>
                  <a:schemeClr val="tx1"/>
                </a:solidFill>
              </a:rPr>
              <a:t>當一個程式具備 </a:t>
            </a:r>
            <a:r>
              <a:rPr lang="en-US" altLang="zh-TW" sz="3200" dirty="0" smtClean="0">
                <a:solidFill>
                  <a:schemeClr val="tx1"/>
                </a:solidFill>
              </a:rPr>
              <a:t>:</a:t>
            </a:r>
          </a:p>
          <a:p>
            <a:pPr marL="365760" lvl="1" indent="0">
              <a:buNone/>
            </a:pPr>
            <a:endParaRPr lang="en-US" altLang="zh-TW" sz="3200" dirty="0">
              <a:solidFill>
                <a:schemeClr val="tx1"/>
              </a:solidFill>
            </a:endParaRPr>
          </a:p>
          <a:p>
            <a:pPr lvl="1">
              <a:buFont typeface="Wingdings" pitchFamily="2" charset="2"/>
              <a:buChar char="ü"/>
            </a:pPr>
            <a:r>
              <a:rPr lang="en-US" altLang="zh-TW" dirty="0" smtClean="0">
                <a:solidFill>
                  <a:schemeClr val="tx1"/>
                </a:solidFill>
              </a:rPr>
              <a:t>	</a:t>
            </a:r>
            <a:r>
              <a:rPr lang="zh-TW" altLang="en-US" dirty="0">
                <a:solidFill>
                  <a:schemeClr val="tx1"/>
                </a:solidFill>
              </a:rPr>
              <a:t>預測</a:t>
            </a:r>
            <a:r>
              <a:rPr lang="zh-TW" altLang="en-US" dirty="0" smtClean="0">
                <a:solidFill>
                  <a:schemeClr val="tx1"/>
                </a:solidFill>
              </a:rPr>
              <a:t>所有</a:t>
            </a:r>
            <a:r>
              <a:rPr lang="zh-TW" altLang="en-US" dirty="0">
                <a:solidFill>
                  <a:schemeClr val="tx1"/>
                </a:solidFill>
              </a:rPr>
              <a:t>外部</a:t>
            </a:r>
            <a:r>
              <a:rPr lang="zh-TW" altLang="en-US" dirty="0" smtClean="0">
                <a:solidFill>
                  <a:schemeClr val="tx1"/>
                </a:solidFill>
              </a:rPr>
              <a:t>資料</a:t>
            </a:r>
            <a:endParaRPr lang="en-US" altLang="zh-TW" dirty="0">
              <a:solidFill>
                <a:schemeClr val="tx1"/>
              </a:solidFill>
            </a:endParaRPr>
          </a:p>
          <a:p>
            <a:pPr lvl="1">
              <a:buFont typeface="Wingdings" pitchFamily="2" charset="2"/>
              <a:buChar char="ü"/>
            </a:pPr>
            <a:r>
              <a:rPr lang="zh-TW" altLang="en-US" dirty="0" smtClean="0">
                <a:solidFill>
                  <a:schemeClr val="tx1"/>
                </a:solidFill>
              </a:rPr>
              <a:t>   處理</a:t>
            </a:r>
            <a:r>
              <a:rPr lang="zh-TW" altLang="en-US" dirty="0">
                <a:solidFill>
                  <a:schemeClr val="tx1"/>
                </a:solidFill>
              </a:rPr>
              <a:t>怪異的</a:t>
            </a:r>
            <a:r>
              <a:rPr lang="zh-TW" altLang="en-US" dirty="0" smtClean="0">
                <a:solidFill>
                  <a:schemeClr val="tx1"/>
                </a:solidFill>
              </a:rPr>
              <a:t>輸入及操作</a:t>
            </a:r>
            <a:endParaRPr lang="en-US" altLang="zh-TW" dirty="0" smtClean="0">
              <a:solidFill>
                <a:schemeClr val="tx1"/>
              </a:solidFill>
            </a:endParaRPr>
          </a:p>
          <a:p>
            <a:pPr lvl="1">
              <a:buFont typeface="Wingdings" pitchFamily="2" charset="2"/>
              <a:buChar char="ü"/>
            </a:pPr>
            <a:r>
              <a:rPr lang="zh-TW" altLang="en-US" dirty="0" smtClean="0">
                <a:solidFill>
                  <a:schemeClr val="tx1"/>
                </a:solidFill>
              </a:rPr>
              <a:t>   例外處理</a:t>
            </a:r>
            <a:endParaRPr lang="en-US" altLang="zh-TW" dirty="0" smtClean="0">
              <a:solidFill>
                <a:schemeClr val="tx1"/>
              </a:solidFill>
            </a:endParaRPr>
          </a:p>
          <a:p>
            <a:pPr lvl="1">
              <a:buFont typeface="Wingdings" pitchFamily="2" charset="2"/>
              <a:buChar char="ü"/>
            </a:pPr>
            <a:r>
              <a:rPr lang="zh-TW" altLang="en-US" dirty="0" smtClean="0">
                <a:solidFill>
                  <a:schemeClr val="tx1"/>
                </a:solidFill>
              </a:rPr>
              <a:t>   執行期間的錯誤修正</a:t>
            </a: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348880"/>
            <a:ext cx="2665946" cy="267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14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1">
              <a:buFont typeface="Wingdings" pitchFamily="2" charset="2"/>
              <a:buChar char="ü"/>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lvl="1">
              <a:buFont typeface="Wingdings" pitchFamily="2" charset="2"/>
              <a:buChar char="ü"/>
            </a:pPr>
            <a:endParaRPr lang="en-US" altLang="zh-TW" dirty="0" smtClean="0">
              <a:solidFill>
                <a:schemeClr val="tx1"/>
              </a:solidFill>
            </a:endParaRPr>
          </a:p>
          <a:p>
            <a:pPr marL="365760" lvl="1" indent="0" algn="ctr">
              <a:buNone/>
            </a:pPr>
            <a:r>
              <a:rPr lang="zh-TW" altLang="en-US" sz="4000" dirty="0" smtClean="0">
                <a:solidFill>
                  <a:schemeClr val="tx1"/>
                </a:solidFill>
              </a:rPr>
              <a:t>預測</a:t>
            </a:r>
            <a:r>
              <a:rPr lang="zh-TW" altLang="en-US" sz="4000" dirty="0" smtClean="0">
                <a:solidFill>
                  <a:schemeClr val="tx1"/>
                </a:solidFill>
              </a:rPr>
              <a:t>所有</a:t>
            </a:r>
            <a:r>
              <a:rPr lang="zh-TW" altLang="en-US" sz="4000" dirty="0">
                <a:solidFill>
                  <a:schemeClr val="tx1"/>
                </a:solidFill>
              </a:rPr>
              <a:t>外部</a:t>
            </a:r>
            <a:r>
              <a:rPr lang="zh-TW" altLang="en-US" sz="4000" dirty="0" smtClean="0">
                <a:solidFill>
                  <a:schemeClr val="tx1"/>
                </a:solidFill>
              </a:rPr>
              <a:t>資料</a:t>
            </a:r>
            <a:endParaRPr lang="en-US" altLang="zh-TW" sz="4000" dirty="0">
              <a:solidFill>
                <a:schemeClr val="tx1"/>
              </a:solidFill>
            </a:endParaRPr>
          </a:p>
          <a:p>
            <a:pPr lvl="1">
              <a:buFont typeface="Wingdings" pitchFamily="2" charset="2"/>
              <a:buChar char="ü"/>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pPr algn="ctr"/>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14738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pPr marL="365760" lvl="1" indent="0">
              <a:buNone/>
            </a:pPr>
            <a:r>
              <a:rPr lang="zh-TW" altLang="en-US" sz="3800" dirty="0">
                <a:solidFill>
                  <a:schemeClr val="tx1"/>
                </a:solidFill>
              </a:rPr>
              <a:t>預測所有外部資料</a:t>
            </a:r>
            <a:endParaRPr lang="en-US" altLang="zh-TW" sz="3800" dirty="0">
              <a:solidFill>
                <a:schemeClr val="tx1"/>
              </a:solidFill>
            </a:endParaRPr>
          </a:p>
          <a:p>
            <a:pPr lvl="1">
              <a:buFont typeface="Wingdings" pitchFamily="2" charset="2"/>
              <a:buChar char="n"/>
            </a:pPr>
            <a:endParaRPr lang="en-US" altLang="zh-TW" sz="3200" dirty="0" smtClean="0">
              <a:solidFill>
                <a:schemeClr val="tx1"/>
              </a:solidFill>
            </a:endParaRPr>
          </a:p>
          <a:p>
            <a:pPr lvl="1">
              <a:buFont typeface="Wingdings" pitchFamily="2" charset="2"/>
              <a:buChar char="n"/>
            </a:pPr>
            <a:endParaRPr lang="en-US" altLang="zh-TW" sz="3200" dirty="0">
              <a:solidFill>
                <a:schemeClr val="tx1"/>
              </a:solidFill>
            </a:endParaRPr>
          </a:p>
          <a:p>
            <a:pPr lvl="1">
              <a:buFont typeface="Wingdings" pitchFamily="2" charset="2"/>
              <a:buChar char="n"/>
            </a:pPr>
            <a:r>
              <a:rPr lang="zh-TW" altLang="en-US" sz="2800" dirty="0" smtClean="0">
                <a:solidFill>
                  <a:schemeClr val="tx1"/>
                </a:solidFill>
              </a:rPr>
              <a:t>不</a:t>
            </a:r>
            <a:r>
              <a:rPr lang="zh-TW" altLang="en-US" sz="2800" dirty="0" smtClean="0">
                <a:solidFill>
                  <a:schemeClr val="tx1"/>
                </a:solidFill>
              </a:rPr>
              <a:t>要</a:t>
            </a:r>
            <a:r>
              <a:rPr lang="zh-TW" altLang="en-US" sz="2800" dirty="0">
                <a:solidFill>
                  <a:schemeClr val="tx1"/>
                </a:solidFill>
              </a:rPr>
              <a:t>相信</a:t>
            </a:r>
            <a:r>
              <a:rPr lang="zh-TW" altLang="en-US" sz="2800" dirty="0" smtClean="0">
                <a:solidFill>
                  <a:schemeClr val="tx1"/>
                </a:solidFill>
              </a:rPr>
              <a:t>所有來自外部的資料</a:t>
            </a:r>
            <a:endParaRPr lang="en-US" altLang="zh-TW" sz="2800" dirty="0" smtClean="0">
              <a:solidFill>
                <a:schemeClr val="tx1"/>
              </a:solidFill>
            </a:endParaRPr>
          </a:p>
          <a:p>
            <a:pPr marL="365760" lvl="1" indent="0">
              <a:buNone/>
            </a:pPr>
            <a:endParaRPr lang="en-US" altLang="zh-TW" dirty="0" smtClean="0">
              <a:solidFill>
                <a:schemeClr val="tx1"/>
              </a:solidFill>
            </a:endParaRP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r>
              <a:rPr lang="zh-TW" altLang="en-US" sz="2800" dirty="0" smtClean="0">
                <a:solidFill>
                  <a:schemeClr val="tx1"/>
                </a:solidFill>
              </a:rPr>
              <a:t>對</a:t>
            </a:r>
            <a:r>
              <a:rPr lang="zh-TW" altLang="en-US" sz="2800" dirty="0">
                <a:solidFill>
                  <a:schemeClr val="tx1"/>
                </a:solidFill>
              </a:rPr>
              <a:t>外部</a:t>
            </a:r>
            <a:r>
              <a:rPr lang="zh-TW" altLang="en-US" sz="2800" dirty="0" smtClean="0">
                <a:solidFill>
                  <a:schemeClr val="tx1"/>
                </a:solidFill>
              </a:rPr>
              <a:t>資料進行判斷</a:t>
            </a:r>
            <a:endParaRPr lang="zh-TW" altLang="en-US" sz="2800"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6148" name="Picture 4" descr="https://i.ytimg.com/vi/q5_HW7xg-ds/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140968"/>
            <a:ext cx="3515883" cy="263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50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pPr marL="365760" lvl="1" indent="0">
              <a:buNone/>
            </a:pPr>
            <a:r>
              <a:rPr lang="zh-TW" altLang="en-US" sz="3200" dirty="0" smtClean="0">
                <a:solidFill>
                  <a:schemeClr val="tx1"/>
                </a:solidFill>
              </a:rPr>
              <a:t>使用的方法</a:t>
            </a:r>
            <a:endParaRPr lang="en-US" altLang="zh-TW" sz="3200" dirty="0" smtClean="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n"/>
            </a:pPr>
            <a:r>
              <a:rPr lang="en-US" altLang="zh-TW" sz="2600" dirty="0" smtClean="0">
                <a:solidFill>
                  <a:schemeClr val="tx1"/>
                </a:solidFill>
              </a:rPr>
              <a:t>If()</a:t>
            </a:r>
          </a:p>
          <a:p>
            <a:pPr lvl="1">
              <a:buFont typeface="Wingdings" pitchFamily="2" charset="2"/>
              <a:buChar char="n"/>
            </a:pPr>
            <a:endParaRPr lang="en-US" altLang="zh-TW" dirty="0">
              <a:solidFill>
                <a:schemeClr val="tx1"/>
              </a:solidFill>
            </a:endParaRPr>
          </a:p>
          <a:p>
            <a:pPr lvl="1">
              <a:buFont typeface="Wingdings" pitchFamily="2" charset="2"/>
              <a:buChar char="n"/>
            </a:pPr>
            <a:r>
              <a:rPr lang="en-US" altLang="zh-TW" sz="2600" dirty="0" smtClean="0">
                <a:solidFill>
                  <a:schemeClr val="tx1"/>
                </a:solidFill>
              </a:rPr>
              <a:t>Switch()</a:t>
            </a:r>
          </a:p>
          <a:p>
            <a:pPr marL="365760" lvl="1" indent="0">
              <a:buNone/>
            </a:pPr>
            <a:endParaRPr lang="en-US" altLang="zh-TW" dirty="0">
              <a:solidFill>
                <a:schemeClr val="tx1"/>
              </a:solidFill>
            </a:endParaRPr>
          </a:p>
          <a:p>
            <a:pPr marL="365760" lvl="1" indent="0">
              <a:buNone/>
            </a:pPr>
            <a:endParaRPr lang="en-US" altLang="zh-TW" sz="3200" dirty="0" smtClean="0">
              <a:solidFill>
                <a:schemeClr val="tx1"/>
              </a:solidFill>
            </a:endParaRPr>
          </a:p>
          <a:p>
            <a:pPr lvl="1">
              <a:buFont typeface="Wingdings" pitchFamily="2" charset="2"/>
              <a:buChar char="n"/>
            </a:pPr>
            <a:endParaRPr lang="en-US" altLang="zh-TW" dirty="0">
              <a:solidFill>
                <a:schemeClr val="tx1"/>
              </a:solidFill>
            </a:endParaRPr>
          </a:p>
          <a:p>
            <a:pPr marL="365760" lvl="1" indent="0">
              <a:buNone/>
            </a:pPr>
            <a:endParaRPr lang="en-US" altLang="zh-TW" dirty="0">
              <a:solidFill>
                <a:schemeClr val="tx1"/>
              </a:solidFill>
            </a:endParaRPr>
          </a:p>
          <a:p>
            <a:pPr marL="365760" lvl="1" indent="0">
              <a:buNone/>
            </a:pPr>
            <a:endParaRPr lang="en-US" altLang="zh-TW" dirty="0" smtClean="0">
              <a:solidFill>
                <a:schemeClr val="tx1"/>
              </a:solidFill>
            </a:endParaRPr>
          </a:p>
          <a:p>
            <a:pPr lvl="1">
              <a:buFont typeface="Wingdings" pitchFamily="2" charset="2"/>
              <a:buChar char="ü"/>
            </a:pPr>
            <a:endParaRPr lang="en-US" altLang="zh-TW" dirty="0">
              <a:solidFill>
                <a:schemeClr val="tx1"/>
              </a:solidFill>
            </a:endParaRPr>
          </a:p>
          <a:p>
            <a:pPr marL="365760" lvl="1" indent="0">
              <a:buNone/>
            </a:pPr>
            <a:r>
              <a:rPr lang="en-US" altLang="zh-TW" dirty="0" smtClean="0">
                <a:solidFill>
                  <a:schemeClr val="tx1"/>
                </a:solidFill>
              </a:rPr>
              <a:t>	</a:t>
            </a:r>
            <a:endParaRPr lang="en-US" altLang="zh-TW"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spTree>
    <p:extLst>
      <p:ext uri="{BB962C8B-B14F-4D97-AF65-F5344CB8AC3E}">
        <p14:creationId xmlns:p14="http://schemas.microsoft.com/office/powerpoint/2010/main" val="3501211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365760" lvl="1" indent="0">
              <a:buNone/>
            </a:pPr>
            <a:r>
              <a:rPr lang="en-US" altLang="zh-TW" sz="3200" dirty="0" smtClean="0">
                <a:solidFill>
                  <a:schemeClr val="tx1"/>
                </a:solidFill>
              </a:rPr>
              <a:t>If()</a:t>
            </a:r>
            <a:r>
              <a:rPr lang="zh-TW" altLang="en-US" sz="3200" dirty="0">
                <a:solidFill>
                  <a:schemeClr val="tx1"/>
                </a:solidFill>
              </a:rPr>
              <a:t>判斷</a:t>
            </a:r>
            <a:r>
              <a:rPr lang="en-US" altLang="zh-TW" sz="3200" dirty="0">
                <a:solidFill>
                  <a:schemeClr val="tx1"/>
                </a:solidFill>
              </a:rPr>
              <a:t>-</a:t>
            </a:r>
            <a:r>
              <a:rPr lang="zh-TW" altLang="en-US" sz="3200" dirty="0">
                <a:solidFill>
                  <a:schemeClr val="tx1"/>
                </a:solidFill>
              </a:rPr>
              <a:t>強制轉換型態</a:t>
            </a:r>
            <a:endParaRPr lang="en-US" altLang="zh-TW" sz="3200" dirty="0">
              <a:solidFill>
                <a:schemeClr val="tx1"/>
              </a:solidFill>
            </a:endParaRPr>
          </a:p>
        </p:txBody>
      </p:sp>
      <p:sp>
        <p:nvSpPr>
          <p:cNvPr id="3" name="標題 2"/>
          <p:cNvSpPr>
            <a:spLocks noGrp="1"/>
          </p:cNvSpPr>
          <p:nvPr>
            <p:ph type="title"/>
          </p:nvPr>
        </p:nvSpPr>
        <p:spPr/>
        <p:txBody>
          <a:bodyPr>
            <a:normAutofit/>
          </a:bodyPr>
          <a:lstStyle/>
          <a:p>
            <a:r>
              <a:rPr lang="en-US" altLang="zh-TW" sz="4000" dirty="0">
                <a:latin typeface="Verdana" pitchFamily="34" charset="0"/>
                <a:ea typeface="Verdana" pitchFamily="34" charset="0"/>
                <a:cs typeface="Verdana" pitchFamily="34" charset="0"/>
              </a:rPr>
              <a:t>Defensive</a:t>
            </a:r>
            <a:r>
              <a:rPr lang="zh-TW" altLang="en-US" sz="4000" dirty="0">
                <a:latin typeface="微軟正黑體" pitchFamily="34" charset="-120"/>
                <a:ea typeface="微軟正黑體" pitchFamily="34" charset="-120"/>
              </a:rPr>
              <a:t> </a:t>
            </a:r>
            <a:r>
              <a:rPr lang="en-US" altLang="zh-TW" sz="4000" dirty="0">
                <a:latin typeface="微軟正黑體" pitchFamily="34" charset="-120"/>
                <a:ea typeface="微軟正黑體" pitchFamily="34" charset="-120"/>
              </a:rPr>
              <a:t>programming</a:t>
            </a:r>
            <a:endParaRPr lang="zh-TW" altLang="en-US" sz="4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780928"/>
            <a:ext cx="44005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786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宣紙">
  <a:themeElements>
    <a:clrScheme name="宣紙">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宣紙">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1173</TotalTime>
  <Words>479</Words>
  <Application>Microsoft Office PowerPoint</Application>
  <PresentationFormat>如螢幕大小 (4:3)</PresentationFormat>
  <Paragraphs>205</Paragraphs>
  <Slides>24</Slides>
  <Notes>4</Notes>
  <HiddenSlides>0</HiddenSlides>
  <MMClips>0</MMClips>
  <ScaleCrop>false</ScaleCrop>
  <HeadingPairs>
    <vt:vector size="4" baseType="variant">
      <vt:variant>
        <vt:lpstr>佈景主題</vt:lpstr>
      </vt:variant>
      <vt:variant>
        <vt:i4>1</vt:i4>
      </vt:variant>
      <vt:variant>
        <vt:lpstr>投影片標題</vt:lpstr>
      </vt:variant>
      <vt:variant>
        <vt:i4>24</vt:i4>
      </vt:variant>
    </vt:vector>
  </HeadingPairs>
  <TitlesOfParts>
    <vt:vector size="25" baseType="lpstr">
      <vt:lpstr>宣紙</vt:lpstr>
      <vt:lpstr>Learning Defensive programming</vt:lpstr>
      <vt:lpstr>簡報大綱</vt:lpstr>
      <vt:lpstr>PowerPoint 簡報</vt:lpstr>
      <vt:lpstr>What is 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Defensive programming</vt:lpstr>
      <vt:lpstr>心得感想</vt:lpstr>
      <vt:lpstr>心得感想</vt:lpstr>
      <vt:lpstr>心得感想</vt:lpstr>
      <vt:lpstr>心得感想</vt:lpstr>
      <vt:lpstr>心得感想</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Defensive programming</dc:title>
  <dc:creator>Windows 使用者</dc:creator>
  <cp:lastModifiedBy>Windows 使用者</cp:lastModifiedBy>
  <cp:revision>61</cp:revision>
  <dcterms:created xsi:type="dcterms:W3CDTF">2016-08-17T01:44:49Z</dcterms:created>
  <dcterms:modified xsi:type="dcterms:W3CDTF">2016-08-18T09:00:54Z</dcterms:modified>
</cp:coreProperties>
</file>